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37463413" cy="21067713"/>
  <p:notesSz cx="6858000" cy="9144000"/>
  <p:defaultTextStyle>
    <a:defPPr>
      <a:defRPr lang="en-US"/>
    </a:defPPr>
    <a:lvl1pPr marL="0" algn="l" defTabSz="2809389" rtl="0" eaLnBrk="1" latinLnBrk="0" hangingPunct="1">
      <a:defRPr sz="5531" kern="1200">
        <a:solidFill>
          <a:schemeClr val="tx1"/>
        </a:solidFill>
        <a:latin typeface="+mn-lt"/>
        <a:ea typeface="+mn-ea"/>
        <a:cs typeface="+mn-cs"/>
      </a:defRPr>
    </a:lvl1pPr>
    <a:lvl2pPr marL="1404694" algn="l" defTabSz="2809389" rtl="0" eaLnBrk="1" latinLnBrk="0" hangingPunct="1">
      <a:defRPr sz="5531" kern="1200">
        <a:solidFill>
          <a:schemeClr val="tx1"/>
        </a:solidFill>
        <a:latin typeface="+mn-lt"/>
        <a:ea typeface="+mn-ea"/>
        <a:cs typeface="+mn-cs"/>
      </a:defRPr>
    </a:lvl2pPr>
    <a:lvl3pPr marL="2809389" algn="l" defTabSz="2809389" rtl="0" eaLnBrk="1" latinLnBrk="0" hangingPunct="1">
      <a:defRPr sz="5531" kern="1200">
        <a:solidFill>
          <a:schemeClr val="tx1"/>
        </a:solidFill>
        <a:latin typeface="+mn-lt"/>
        <a:ea typeface="+mn-ea"/>
        <a:cs typeface="+mn-cs"/>
      </a:defRPr>
    </a:lvl3pPr>
    <a:lvl4pPr marL="4214083" algn="l" defTabSz="2809389" rtl="0" eaLnBrk="1" latinLnBrk="0" hangingPunct="1">
      <a:defRPr sz="5531" kern="1200">
        <a:solidFill>
          <a:schemeClr val="tx1"/>
        </a:solidFill>
        <a:latin typeface="+mn-lt"/>
        <a:ea typeface="+mn-ea"/>
        <a:cs typeface="+mn-cs"/>
      </a:defRPr>
    </a:lvl4pPr>
    <a:lvl5pPr marL="5618776" algn="l" defTabSz="2809389" rtl="0" eaLnBrk="1" latinLnBrk="0" hangingPunct="1">
      <a:defRPr sz="5531" kern="1200">
        <a:solidFill>
          <a:schemeClr val="tx1"/>
        </a:solidFill>
        <a:latin typeface="+mn-lt"/>
        <a:ea typeface="+mn-ea"/>
        <a:cs typeface="+mn-cs"/>
      </a:defRPr>
    </a:lvl5pPr>
    <a:lvl6pPr marL="7023470" algn="l" defTabSz="2809389" rtl="0" eaLnBrk="1" latinLnBrk="0" hangingPunct="1">
      <a:defRPr sz="5531" kern="1200">
        <a:solidFill>
          <a:schemeClr val="tx1"/>
        </a:solidFill>
        <a:latin typeface="+mn-lt"/>
        <a:ea typeface="+mn-ea"/>
        <a:cs typeface="+mn-cs"/>
      </a:defRPr>
    </a:lvl6pPr>
    <a:lvl7pPr marL="8428163" algn="l" defTabSz="2809389" rtl="0" eaLnBrk="1" latinLnBrk="0" hangingPunct="1">
      <a:defRPr sz="5531" kern="1200">
        <a:solidFill>
          <a:schemeClr val="tx1"/>
        </a:solidFill>
        <a:latin typeface="+mn-lt"/>
        <a:ea typeface="+mn-ea"/>
        <a:cs typeface="+mn-cs"/>
      </a:defRPr>
    </a:lvl7pPr>
    <a:lvl8pPr marL="9832859" algn="l" defTabSz="2809389" rtl="0" eaLnBrk="1" latinLnBrk="0" hangingPunct="1">
      <a:defRPr sz="5531" kern="1200">
        <a:solidFill>
          <a:schemeClr val="tx1"/>
        </a:solidFill>
        <a:latin typeface="+mn-lt"/>
        <a:ea typeface="+mn-ea"/>
        <a:cs typeface="+mn-cs"/>
      </a:defRPr>
    </a:lvl8pPr>
    <a:lvl9pPr marL="11237552" algn="l" defTabSz="2809389" rtl="0" eaLnBrk="1" latinLnBrk="0" hangingPunct="1">
      <a:defRPr sz="553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36" userDrawn="1">
          <p15:clr>
            <a:srgbClr val="A4A3A4"/>
          </p15:clr>
        </p15:guide>
        <p15:guide id="2" pos="118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391CA3-D728-E284-757E-5FCCB12163B5}" v="1898" dt="2024-12-31T09:56:43.1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7"/>
    <p:restoredTop sz="94655"/>
  </p:normalViewPr>
  <p:slideViewPr>
    <p:cSldViewPr snapToGrid="0" snapToObjects="1">
      <p:cViewPr varScale="1">
        <p:scale>
          <a:sx n="40" d="100"/>
          <a:sy n="40" d="100"/>
        </p:scale>
        <p:origin x="696" y="264"/>
      </p:cViewPr>
      <p:guideLst>
        <p:guide orient="horz" pos="6636"/>
        <p:guide pos="118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12/31/2024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696773" rtl="0" eaLnBrk="1" latinLnBrk="0" hangingPunct="1">
      <a:defRPr sz="914" kern="1200">
        <a:solidFill>
          <a:schemeClr val="tx1"/>
        </a:solidFill>
        <a:latin typeface="+mn-lt"/>
        <a:ea typeface="+mn-ea"/>
        <a:cs typeface="+mn-cs"/>
      </a:defRPr>
    </a:lvl1pPr>
    <a:lvl2pPr marL="348386" algn="l" defTabSz="696773" rtl="0" eaLnBrk="1" latinLnBrk="0" hangingPunct="1">
      <a:defRPr sz="914" kern="1200">
        <a:solidFill>
          <a:schemeClr val="tx1"/>
        </a:solidFill>
        <a:latin typeface="+mn-lt"/>
        <a:ea typeface="+mn-ea"/>
        <a:cs typeface="+mn-cs"/>
      </a:defRPr>
    </a:lvl2pPr>
    <a:lvl3pPr marL="696773" algn="l" defTabSz="696773" rtl="0" eaLnBrk="1" latinLnBrk="0" hangingPunct="1">
      <a:defRPr sz="914" kern="1200">
        <a:solidFill>
          <a:schemeClr val="tx1"/>
        </a:solidFill>
        <a:latin typeface="+mn-lt"/>
        <a:ea typeface="+mn-ea"/>
        <a:cs typeface="+mn-cs"/>
      </a:defRPr>
    </a:lvl3pPr>
    <a:lvl4pPr marL="1045159" algn="l" defTabSz="696773" rtl="0" eaLnBrk="1" latinLnBrk="0" hangingPunct="1">
      <a:defRPr sz="914" kern="1200">
        <a:solidFill>
          <a:schemeClr val="tx1"/>
        </a:solidFill>
        <a:latin typeface="+mn-lt"/>
        <a:ea typeface="+mn-ea"/>
        <a:cs typeface="+mn-cs"/>
      </a:defRPr>
    </a:lvl4pPr>
    <a:lvl5pPr marL="1393546" algn="l" defTabSz="696773" rtl="0" eaLnBrk="1" latinLnBrk="0" hangingPunct="1">
      <a:defRPr sz="914" kern="1200">
        <a:solidFill>
          <a:schemeClr val="tx1"/>
        </a:solidFill>
        <a:latin typeface="+mn-lt"/>
        <a:ea typeface="+mn-ea"/>
        <a:cs typeface="+mn-cs"/>
      </a:defRPr>
    </a:lvl5pPr>
    <a:lvl6pPr marL="1741932" algn="l" defTabSz="696773" rtl="0" eaLnBrk="1" latinLnBrk="0" hangingPunct="1">
      <a:defRPr sz="914" kern="1200">
        <a:solidFill>
          <a:schemeClr val="tx1"/>
        </a:solidFill>
        <a:latin typeface="+mn-lt"/>
        <a:ea typeface="+mn-ea"/>
        <a:cs typeface="+mn-cs"/>
      </a:defRPr>
    </a:lvl6pPr>
    <a:lvl7pPr marL="2090318" algn="l" defTabSz="696773" rtl="0" eaLnBrk="1" latinLnBrk="0" hangingPunct="1">
      <a:defRPr sz="914" kern="1200">
        <a:solidFill>
          <a:schemeClr val="tx1"/>
        </a:solidFill>
        <a:latin typeface="+mn-lt"/>
        <a:ea typeface="+mn-ea"/>
        <a:cs typeface="+mn-cs"/>
      </a:defRPr>
    </a:lvl7pPr>
    <a:lvl8pPr marL="2438705" algn="l" defTabSz="696773" rtl="0" eaLnBrk="1" latinLnBrk="0" hangingPunct="1">
      <a:defRPr sz="914" kern="1200">
        <a:solidFill>
          <a:schemeClr val="tx1"/>
        </a:solidFill>
        <a:latin typeface="+mn-lt"/>
        <a:ea typeface="+mn-ea"/>
        <a:cs typeface="+mn-cs"/>
      </a:defRPr>
    </a:lvl8pPr>
    <a:lvl9pPr marL="2787091" algn="l" defTabSz="696773" rtl="0" eaLnBrk="1" latinLnBrk="0" hangingPunct="1">
      <a:defRPr sz="91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1</a:t>
            </a:fld>
            <a:endParaRPr lang="en-US"/>
          </a:p>
        </p:txBody>
      </p:sp>
    </p:spTree>
    <p:extLst>
      <p:ext uri="{BB962C8B-B14F-4D97-AF65-F5344CB8AC3E}">
        <p14:creationId xmlns:p14="http://schemas.microsoft.com/office/powerpoint/2010/main" val="1823357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search Poster Template 1">
    <p:spTree>
      <p:nvGrpSpPr>
        <p:cNvPr id="1" name=""/>
        <p:cNvGrpSpPr/>
        <p:nvPr/>
      </p:nvGrpSpPr>
      <p:grpSpPr>
        <a:xfrm>
          <a:off x="0" y="0"/>
          <a:ext cx="0" cy="0"/>
          <a:chOff x="0" y="0"/>
          <a:chExt cx="0" cy="0"/>
        </a:xfrm>
      </p:grpSpPr>
      <p:cxnSp>
        <p:nvCxnSpPr>
          <p:cNvPr id="8" name="Straight Connector 7" descr="Vertical Divider"/>
          <p:cNvCxnSpPr>
            <a:cxnSpLocks/>
          </p:cNvCxnSpPr>
          <p:nvPr userDrawn="1"/>
        </p:nvCxnSpPr>
        <p:spPr bwMode="auto">
          <a:xfrm>
            <a:off x="9547426" y="4315110"/>
            <a:ext cx="0" cy="14196410"/>
          </a:xfrm>
          <a:prstGeom prst="line">
            <a:avLst/>
          </a:prstGeom>
          <a:noFill/>
          <a:ln w="15875"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9651762" y="5755052"/>
            <a:ext cx="780488" cy="58521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descr="Vertical Divider"/>
          <p:cNvCxnSpPr>
            <a:cxnSpLocks/>
          </p:cNvCxnSpPr>
          <p:nvPr userDrawn="1"/>
        </p:nvCxnSpPr>
        <p:spPr bwMode="auto">
          <a:xfrm>
            <a:off x="18731707" y="4315110"/>
            <a:ext cx="0" cy="14196410"/>
          </a:xfrm>
          <a:prstGeom prst="line">
            <a:avLst/>
          </a:prstGeom>
          <a:noFill/>
          <a:ln w="15875" cap="flat" cmpd="sng" algn="ctr">
            <a:solidFill>
              <a:schemeClr val="tx1"/>
            </a:solidFill>
            <a:prstDash val="dash"/>
            <a:round/>
            <a:headEnd type="oval" w="med" len="med"/>
            <a:tailEnd type="oval" w="med" len="med"/>
          </a:ln>
          <a:effectLst/>
        </p:spPr>
      </p:cxnSp>
      <p:cxnSp>
        <p:nvCxnSpPr>
          <p:cNvPr id="11" name="Straight Connector 10" descr="Vertical Divider"/>
          <p:cNvCxnSpPr>
            <a:cxnSpLocks/>
          </p:cNvCxnSpPr>
          <p:nvPr userDrawn="1"/>
        </p:nvCxnSpPr>
        <p:spPr bwMode="auto">
          <a:xfrm>
            <a:off x="27915989" y="4315110"/>
            <a:ext cx="0" cy="14196410"/>
          </a:xfrm>
          <a:prstGeom prst="line">
            <a:avLst/>
          </a:prstGeom>
          <a:noFill/>
          <a:ln w="15875"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hasCustomPrompt="1"/>
          </p:nvPr>
        </p:nvSpPr>
        <p:spPr>
          <a:xfrm>
            <a:off x="780489" y="4390170"/>
            <a:ext cx="8363143" cy="8370790"/>
          </a:xfrm>
          <a:prstGeom prst="rect">
            <a:avLst/>
          </a:prstGeom>
        </p:spPr>
        <p:txBody>
          <a:bodyPr/>
          <a:lstStyle>
            <a:lvl1pPr marL="0" indent="-292608">
              <a:lnSpc>
                <a:spcPts val="2944"/>
              </a:lnSpc>
              <a:spcBef>
                <a:spcPts val="0"/>
              </a:spcBef>
              <a:buFontTx/>
              <a:buNone/>
              <a:defRPr sz="1792" baseline="0">
                <a:solidFill>
                  <a:schemeClr val="tx1"/>
                </a:solidFill>
                <a:latin typeface="Arial" charset="0"/>
              </a:defRPr>
            </a:lvl1pPr>
            <a:lvl2pPr marL="585216" indent="-292608">
              <a:lnSpc>
                <a:spcPts val="2944"/>
              </a:lnSpc>
              <a:spcBef>
                <a:spcPts val="0"/>
              </a:spcBef>
              <a:buClr>
                <a:schemeClr val="tx2"/>
              </a:buClr>
              <a:buSzPct val="100000"/>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53389"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228954" indent="-175565">
              <a:lnSpc>
                <a:spcPts val="2944"/>
              </a:lnSpc>
              <a:spcBef>
                <a:spcPts val="0"/>
              </a:spcBef>
              <a:buClr>
                <a:schemeClr val="tx1"/>
              </a:buClr>
              <a:buSzPct val="120000"/>
              <a:buFont typeface="System Font Regular"/>
              <a:buChar char="-"/>
              <a:tabLst/>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3" name="Picture Placeholder 2" descr="Photo alt tag goes here"/>
          <p:cNvSpPr>
            <a:spLocks noGrp="1"/>
          </p:cNvSpPr>
          <p:nvPr>
            <p:ph type="pic" sz="quarter" idx="16"/>
          </p:nvPr>
        </p:nvSpPr>
        <p:spPr>
          <a:xfrm>
            <a:off x="780489" y="13383630"/>
            <a:ext cx="8363143" cy="5026290"/>
          </a:xfrm>
          <a:prstGeom prst="rect">
            <a:avLst/>
          </a:prstGeom>
          <a:solidFill>
            <a:schemeClr val="bg2">
              <a:lumMod val="85000"/>
            </a:schemeClr>
          </a:solidFill>
        </p:spPr>
        <p:txBody>
          <a:bodyPr>
            <a:normAutofit/>
          </a:bodyPr>
          <a:lstStyle>
            <a:lvl1pPr marL="0" indent="0" algn="ctr">
              <a:buNone/>
              <a:defRPr/>
            </a:lvl1pPr>
          </a:lstStyle>
          <a:p>
            <a:pPr marL="0" indent="0" algn="ctr">
              <a:buNone/>
            </a:pPr>
            <a:r>
              <a:rPr lang="en-US"/>
              <a:t>Click icon to add picture</a:t>
            </a:r>
            <a:endParaRPr lang="en-US" dirty="0"/>
          </a:p>
        </p:txBody>
      </p:sp>
      <p:sp>
        <p:nvSpPr>
          <p:cNvPr id="14" name="Picture Placeholder 2" descr="Photo alt tag goes here"/>
          <p:cNvSpPr>
            <a:spLocks noGrp="1"/>
          </p:cNvSpPr>
          <p:nvPr>
            <p:ph type="pic" sz="quarter" idx="17"/>
          </p:nvPr>
        </p:nvSpPr>
        <p:spPr>
          <a:xfrm>
            <a:off x="28333332" y="10143534"/>
            <a:ext cx="8363143" cy="4769496"/>
          </a:xfrm>
          <a:prstGeom prst="rect">
            <a:avLst/>
          </a:prstGeom>
          <a:solidFill>
            <a:schemeClr val="bg2">
              <a:lumMod val="85000"/>
            </a:schemeClr>
          </a:solidFill>
        </p:spPr>
        <p:txBody>
          <a:bodyPr/>
          <a:lstStyle>
            <a:lvl1pPr marL="0" indent="0" algn="ctr">
              <a:buNone/>
              <a:defRPr/>
            </a:lvl1pPr>
          </a:lstStyle>
          <a:p>
            <a:pPr marL="0" indent="0" algn="ctr">
              <a:buNone/>
            </a:pPr>
            <a:r>
              <a:rPr lang="en-US"/>
              <a:t>Click icon to add picture</a:t>
            </a:r>
            <a:endParaRPr lang="en-US" dirty="0"/>
          </a:p>
        </p:txBody>
      </p:sp>
      <p:sp>
        <p:nvSpPr>
          <p:cNvPr id="15" name="Content Placeholder 9"/>
          <p:cNvSpPr>
            <a:spLocks noGrp="1"/>
          </p:cNvSpPr>
          <p:nvPr>
            <p:ph sz="quarter" idx="18" hasCustomPrompt="1"/>
          </p:nvPr>
        </p:nvSpPr>
        <p:spPr>
          <a:xfrm>
            <a:off x="9964769" y="4390169"/>
            <a:ext cx="8363143" cy="13999431"/>
          </a:xfrm>
          <a:prstGeom prst="rect">
            <a:avLst/>
          </a:prstGeom>
        </p:spPr>
        <p:txBody>
          <a:bodyPr/>
          <a:lstStyle>
            <a:lvl1pPr marL="0" indent="0">
              <a:lnSpc>
                <a:spcPts val="2944"/>
              </a:lnSpc>
              <a:spcBef>
                <a:spcPts val="0"/>
              </a:spcBef>
              <a:buFontTx/>
              <a:buNone/>
              <a:defRPr sz="1792" baseline="0">
                <a:solidFill>
                  <a:schemeClr val="tx1"/>
                </a:solidFill>
                <a:latin typeface="Arial" charset="0"/>
              </a:defRPr>
            </a:lvl1pPr>
            <a:lvl2pPr marL="585216" indent="-292608">
              <a:lnSpc>
                <a:spcPts val="2944"/>
              </a:lnSpc>
              <a:spcBef>
                <a:spcPts val="0"/>
              </a:spcBef>
              <a:buClr>
                <a:schemeClr val="tx2"/>
              </a:buClr>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24128" indent="-146304">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463040" indent="-292608">
              <a:lnSpc>
                <a:spcPts val="2944"/>
              </a:lnSpc>
              <a:spcBef>
                <a:spcPts val="0"/>
              </a:spcBef>
              <a:buClr>
                <a:schemeClr val="tx1"/>
              </a:buClr>
              <a:buSzPct val="120000"/>
              <a:buFont typeface="System Font Regular"/>
              <a:buChar char="-"/>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6" name="Content Placeholder 9"/>
          <p:cNvSpPr>
            <a:spLocks noGrp="1"/>
          </p:cNvSpPr>
          <p:nvPr>
            <p:ph sz="quarter" idx="19" hasCustomPrompt="1"/>
          </p:nvPr>
        </p:nvSpPr>
        <p:spPr>
          <a:xfrm>
            <a:off x="19135504" y="4392385"/>
            <a:ext cx="8363143" cy="4464476"/>
          </a:xfrm>
          <a:prstGeom prst="rect">
            <a:avLst/>
          </a:prstGeom>
        </p:spPr>
        <p:txBody>
          <a:bodyPr/>
          <a:lstStyle>
            <a:lvl1pPr>
              <a:lnSpc>
                <a:spcPts val="2944"/>
              </a:lnSpc>
              <a:spcBef>
                <a:spcPts val="0"/>
              </a:spcBef>
              <a:defRPr sz="1792" baseline="0">
                <a:solidFill>
                  <a:schemeClr val="bg1">
                    <a:lumMod val="50000"/>
                  </a:schemeClr>
                </a:solidFill>
                <a:latin typeface="Arial" charset="0"/>
              </a:defRPr>
            </a:lvl1pPr>
            <a:lvl2pPr marL="585216" indent="-292608">
              <a:lnSpc>
                <a:spcPts val="2944"/>
              </a:lnSpc>
              <a:spcBef>
                <a:spcPts val="0"/>
              </a:spcBef>
              <a:buClr>
                <a:schemeClr val="accent1"/>
              </a:buClr>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53389"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22895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7" name="Content Placeholder 9"/>
          <p:cNvSpPr>
            <a:spLocks noGrp="1"/>
          </p:cNvSpPr>
          <p:nvPr>
            <p:ph sz="quarter" idx="20" hasCustomPrompt="1"/>
          </p:nvPr>
        </p:nvSpPr>
        <p:spPr>
          <a:xfrm>
            <a:off x="28333332" y="4390171"/>
            <a:ext cx="8363143" cy="5241509"/>
          </a:xfrm>
          <a:prstGeom prst="rect">
            <a:avLst/>
          </a:prstGeom>
        </p:spPr>
        <p:txBody>
          <a:bodyPr/>
          <a:lstStyle>
            <a:lvl1pPr>
              <a:lnSpc>
                <a:spcPts val="2944"/>
              </a:lnSpc>
              <a:spcBef>
                <a:spcPts val="0"/>
              </a:spcBef>
              <a:defRPr sz="1792" baseline="0">
                <a:solidFill>
                  <a:schemeClr val="bg1">
                    <a:lumMod val="50000"/>
                  </a:schemeClr>
                </a:solidFill>
                <a:latin typeface="Arial" charset="0"/>
              </a:defRPr>
            </a:lvl1pPr>
            <a:lvl2pPr marL="585216" indent="-292608">
              <a:lnSpc>
                <a:spcPts val="2944"/>
              </a:lnSpc>
              <a:spcBef>
                <a:spcPts val="0"/>
              </a:spcBef>
              <a:buClr>
                <a:schemeClr val="tx2"/>
              </a:buClr>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53389"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22895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8" name="Content Placeholder 9"/>
          <p:cNvSpPr>
            <a:spLocks noGrp="1"/>
          </p:cNvSpPr>
          <p:nvPr>
            <p:ph sz="quarter" idx="21" hasCustomPrompt="1"/>
          </p:nvPr>
        </p:nvSpPr>
        <p:spPr>
          <a:xfrm>
            <a:off x="28333332" y="15382240"/>
            <a:ext cx="8363143" cy="3048000"/>
          </a:xfrm>
          <a:prstGeom prst="rect">
            <a:avLst/>
          </a:prstGeom>
        </p:spPr>
        <p:txBody>
          <a:bodyPr/>
          <a:lstStyle>
            <a:lvl1pPr>
              <a:lnSpc>
                <a:spcPts val="2944"/>
              </a:lnSpc>
              <a:spcBef>
                <a:spcPts val="0"/>
              </a:spcBef>
              <a:defRPr sz="1792" baseline="0">
                <a:solidFill>
                  <a:schemeClr val="bg1">
                    <a:lumMod val="50000"/>
                  </a:schemeClr>
                </a:solidFill>
                <a:latin typeface="Arial" charset="0"/>
              </a:defRPr>
            </a:lvl1pPr>
            <a:lvl2pPr marL="585216" indent="-292608">
              <a:lnSpc>
                <a:spcPts val="2944"/>
              </a:lnSpc>
              <a:spcBef>
                <a:spcPts val="0"/>
              </a:spcBef>
              <a:buClr>
                <a:schemeClr val="tx2"/>
              </a:buClr>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53389"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22895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9" name="Chart Placeholder 23"/>
          <p:cNvSpPr>
            <a:spLocks noGrp="1"/>
          </p:cNvSpPr>
          <p:nvPr>
            <p:ph type="chart" sz="quarter" idx="22" hasCustomPrompt="1"/>
          </p:nvPr>
        </p:nvSpPr>
        <p:spPr>
          <a:xfrm>
            <a:off x="19247965" y="9401850"/>
            <a:ext cx="8250681" cy="4442955"/>
          </a:xfrm>
          <a:prstGeom prst="rect">
            <a:avLst/>
          </a:prstGeom>
        </p:spPr>
        <p:txBody>
          <a:bodyPr/>
          <a:lstStyle>
            <a:lvl1pPr marL="0" indent="0">
              <a:buNone/>
              <a:defRPr/>
            </a:lvl1pPr>
            <a:lvl2pPr marL="585216" indent="-292608">
              <a:lnSpc>
                <a:spcPts val="2944"/>
              </a:lnSpc>
              <a:spcBef>
                <a:spcPts val="0"/>
              </a:spcBef>
              <a:buClr>
                <a:schemeClr val="tx2"/>
              </a:buClr>
              <a:defRPr sz="1792">
                <a:solidFill>
                  <a:schemeClr val="tx1"/>
                </a:solidFill>
              </a:defRPr>
            </a:lvl2pPr>
            <a:lvl3pPr marL="877824" indent="-175565">
              <a:lnSpc>
                <a:spcPts val="2944"/>
              </a:lnSpc>
              <a:spcBef>
                <a:spcPts val="0"/>
              </a:spcBef>
              <a:buClr>
                <a:schemeClr val="tx1"/>
              </a:buClr>
              <a:buSzPct val="120000"/>
              <a:buFont typeface="System Font Regular"/>
              <a:buChar char="-"/>
              <a:defRPr sz="1792">
                <a:solidFill>
                  <a:schemeClr val="tx1"/>
                </a:solidFill>
              </a:defRPr>
            </a:lvl3pPr>
            <a:lvl4pPr marL="1053389" indent="-175565">
              <a:lnSpc>
                <a:spcPts val="2944"/>
              </a:lnSpc>
              <a:spcBef>
                <a:spcPts val="0"/>
              </a:spcBef>
              <a:buClr>
                <a:schemeClr val="tx1"/>
              </a:buClr>
              <a:buSzPct val="120000"/>
              <a:buFont typeface="System Font Regular"/>
              <a:buChar char="-"/>
              <a:defRPr sz="1792">
                <a:solidFill>
                  <a:schemeClr val="tx1"/>
                </a:solidFill>
              </a:defRPr>
            </a:lvl4pPr>
            <a:lvl5pPr marL="1228954" indent="-175565">
              <a:lnSpc>
                <a:spcPts val="2944"/>
              </a:lnSpc>
              <a:spcBef>
                <a:spcPts val="0"/>
              </a:spcBef>
              <a:buClr>
                <a:schemeClr val="tx1"/>
              </a:buClr>
              <a:buSzPct val="120000"/>
              <a:buFont typeface="System Font Regular"/>
              <a:buChar char="-"/>
              <a:defRPr sz="1792">
                <a:solidFill>
                  <a:schemeClr val="tx1"/>
                </a:solidFill>
              </a:defRPr>
            </a:lvl5pPr>
          </a:lstStyle>
          <a:p>
            <a:pPr lvl="1"/>
            <a:r>
              <a:rPr lang="en-US" dirty="0"/>
              <a:t>First level</a:t>
            </a:r>
          </a:p>
          <a:p>
            <a:pPr lvl="2"/>
            <a:r>
              <a:rPr lang="en-US" dirty="0"/>
              <a:t>Second level</a:t>
            </a:r>
          </a:p>
          <a:p>
            <a:pPr lvl="3"/>
            <a:r>
              <a:rPr lang="en-US" dirty="0"/>
              <a:t>Fourth level</a:t>
            </a:r>
          </a:p>
          <a:p>
            <a:pPr lvl="4"/>
            <a:r>
              <a:rPr lang="en-US" dirty="0"/>
              <a:t>Fourth level</a:t>
            </a:r>
          </a:p>
          <a:p>
            <a:endParaRPr lang="en-US" dirty="0"/>
          </a:p>
        </p:txBody>
      </p:sp>
      <p:sp>
        <p:nvSpPr>
          <p:cNvPr id="20" name="Content Placeholder 9"/>
          <p:cNvSpPr>
            <a:spLocks noGrp="1"/>
          </p:cNvSpPr>
          <p:nvPr>
            <p:ph sz="quarter" idx="23" hasCustomPrompt="1"/>
          </p:nvPr>
        </p:nvSpPr>
        <p:spPr>
          <a:xfrm>
            <a:off x="19247967" y="14437012"/>
            <a:ext cx="8204354" cy="3993228"/>
          </a:xfrm>
          <a:prstGeom prst="rect">
            <a:avLst/>
          </a:prstGeom>
        </p:spPr>
        <p:txBody>
          <a:bodyPr/>
          <a:lstStyle>
            <a:lvl1pPr>
              <a:lnSpc>
                <a:spcPts val="2944"/>
              </a:lnSpc>
              <a:spcBef>
                <a:spcPts val="0"/>
              </a:spcBef>
              <a:defRPr sz="1792" baseline="0">
                <a:solidFill>
                  <a:schemeClr val="bg1">
                    <a:lumMod val="50000"/>
                  </a:schemeClr>
                </a:solidFill>
                <a:latin typeface="Arial" charset="0"/>
              </a:defRPr>
            </a:lvl1pPr>
            <a:lvl2pPr marL="585216" indent="-292608">
              <a:lnSpc>
                <a:spcPts val="2944"/>
              </a:lnSpc>
              <a:spcBef>
                <a:spcPts val="0"/>
              </a:spcBef>
              <a:buClr>
                <a:schemeClr val="tx2"/>
              </a:buClr>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53389"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22895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1587378594"/>
      </p:ext>
    </p:extLst>
  </p:cSld>
  <p:clrMapOvr>
    <a:masterClrMapping/>
  </p:clrMapOvr>
  <p:extLst>
    <p:ext uri="{DCECCB84-F9BA-43D5-87BE-67443E8EF086}">
      <p15:sldGuideLst xmlns:p15="http://schemas.microsoft.com/office/powerpoint/2012/main">
        <p15:guide id="1" orient="horz" pos="6636" userDrawn="1">
          <p15:clr>
            <a:srgbClr val="FBAE40"/>
          </p15:clr>
        </p15:guide>
        <p15:guide id="2" pos="118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715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36" descr="alt=&quot;&quot;">
            <a:extLst>
              <a:ext uri="{FF2B5EF4-FFF2-40B4-BE49-F238E27FC236}">
                <a16:creationId xmlns:a16="http://schemas.microsoft.com/office/drawing/2014/main" id="{FBA0B81E-BB45-FF42-9615-69A6AFA872C1}"/>
              </a:ext>
            </a:extLst>
          </p:cNvPr>
          <p:cNvSpPr>
            <a:spLocks noChangeArrowheads="1"/>
          </p:cNvSpPr>
          <p:nvPr userDrawn="1"/>
        </p:nvSpPr>
        <p:spPr bwMode="auto">
          <a:xfrm>
            <a:off x="-1" y="0"/>
            <a:ext cx="37463413" cy="3512576"/>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11" name="Rectangle 10" descr="alt=&quot;&quot;">
            <a:extLst>
              <a:ext uri="{FF2B5EF4-FFF2-40B4-BE49-F238E27FC236}">
                <a16:creationId xmlns:a16="http://schemas.microsoft.com/office/drawing/2014/main" id="{BA82B91E-F101-F84D-88BC-1E42B41887CB}"/>
              </a:ext>
            </a:extLst>
          </p:cNvPr>
          <p:cNvSpPr/>
          <p:nvPr userDrawn="1"/>
        </p:nvSpPr>
        <p:spPr>
          <a:xfrm>
            <a:off x="-1" y="3478193"/>
            <a:ext cx="37463413" cy="180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UB Crest">
            <a:extLst>
              <a:ext uri="{FF2B5EF4-FFF2-40B4-BE49-F238E27FC236}">
                <a16:creationId xmlns:a16="http://schemas.microsoft.com/office/drawing/2014/main" id="{677B3968-4AEB-3343-A962-DC5A8486DD9E}"/>
              </a:ext>
            </a:extLst>
          </p:cNvPr>
          <p:cNvPicPr>
            <a:picLocks noChangeAspect="1"/>
          </p:cNvPicPr>
          <p:nvPr userDrawn="1"/>
        </p:nvPicPr>
        <p:blipFill rotWithShape="1">
          <a:blip r:embed="rId4">
            <a:alphaModFix amt="41000"/>
            <a:extLst>
              <a:ext uri="{28A0092B-C50C-407E-A947-70E740481C1C}">
                <a14:useLocalDpi xmlns:a14="http://schemas.microsoft.com/office/drawing/2010/main" val="0"/>
              </a:ext>
            </a:extLst>
          </a:blip>
          <a:srcRect t="4395" b="40121"/>
          <a:stretch/>
        </p:blipFill>
        <p:spPr>
          <a:xfrm>
            <a:off x="29492842" y="-12338"/>
            <a:ext cx="6234906" cy="3508646"/>
          </a:xfrm>
          <a:prstGeom prst="rect">
            <a:avLst/>
          </a:prstGeom>
        </p:spPr>
      </p:pic>
      <p:sp>
        <p:nvSpPr>
          <p:cNvPr id="13" name="Rectangle 36" descr="alt=&quot;&quot;">
            <a:extLst>
              <a:ext uri="{FF2B5EF4-FFF2-40B4-BE49-F238E27FC236}">
                <a16:creationId xmlns:a16="http://schemas.microsoft.com/office/drawing/2014/main" id="{F6ACD457-75A0-AE48-90EF-30A97AB57ED1}"/>
              </a:ext>
            </a:extLst>
          </p:cNvPr>
          <p:cNvSpPr>
            <a:spLocks noChangeArrowheads="1"/>
          </p:cNvSpPr>
          <p:nvPr userDrawn="1"/>
        </p:nvSpPr>
        <p:spPr bwMode="auto">
          <a:xfrm>
            <a:off x="0" y="19082085"/>
            <a:ext cx="37463413" cy="198562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pic>
        <p:nvPicPr>
          <p:cNvPr id="14" name="Picture 13" descr="University at Buffalo, The State University of New York">
            <a:extLst>
              <a:ext uri="{FF2B5EF4-FFF2-40B4-BE49-F238E27FC236}">
                <a16:creationId xmlns:a16="http://schemas.microsoft.com/office/drawing/2014/main" id="{5436096C-236E-AE48-BB9C-CBD4C04DDCE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84658" y="19690451"/>
            <a:ext cx="10725451" cy="795436"/>
          </a:xfrm>
          <a:prstGeom prst="rect">
            <a:avLst/>
          </a:prstGeom>
        </p:spPr>
      </p:pic>
      <p:cxnSp>
        <p:nvCxnSpPr>
          <p:cNvPr id="15" name="Straight Connector 14">
            <a:extLst>
              <a:ext uri="{FF2B5EF4-FFF2-40B4-BE49-F238E27FC236}">
                <a16:creationId xmlns:a16="http://schemas.microsoft.com/office/drawing/2014/main" id="{B9C82CA5-ED27-7E42-B0D0-6858206779A3}"/>
              </a:ext>
            </a:extLst>
          </p:cNvPr>
          <p:cNvCxnSpPr/>
          <p:nvPr userDrawn="1"/>
        </p:nvCxnSpPr>
        <p:spPr>
          <a:xfrm>
            <a:off x="27913271" y="19527805"/>
            <a:ext cx="0" cy="1063256"/>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l" defTabSz="585216" rtl="0" eaLnBrk="1" latinLnBrk="0" hangingPunct="1">
        <a:lnSpc>
          <a:spcPct val="90000"/>
        </a:lnSpc>
        <a:spcBef>
          <a:spcPct val="0"/>
        </a:spcBef>
        <a:buNone/>
        <a:defRPr sz="5632" kern="1200">
          <a:solidFill>
            <a:schemeClr val="bg1"/>
          </a:solidFill>
          <a:latin typeface="+mj-lt"/>
          <a:ea typeface="+mj-ea"/>
          <a:cs typeface="+mj-cs"/>
        </a:defRPr>
      </a:lvl1pPr>
    </p:titleStyle>
    <p:bodyStyle>
      <a:lvl1pPr marL="146304" indent="-146304" algn="l" defTabSz="585216" rtl="0" eaLnBrk="1" latinLnBrk="0" hangingPunct="1">
        <a:lnSpc>
          <a:spcPct val="90000"/>
        </a:lnSpc>
        <a:spcBef>
          <a:spcPts val="640"/>
        </a:spcBef>
        <a:buFont typeface="Arial"/>
        <a:buChar char="•"/>
        <a:defRPr sz="1792" kern="1200">
          <a:solidFill>
            <a:schemeClr val="tx1"/>
          </a:solidFill>
          <a:latin typeface="+mn-lt"/>
          <a:ea typeface="+mn-ea"/>
          <a:cs typeface="+mn-cs"/>
        </a:defRPr>
      </a:lvl1pPr>
      <a:lvl2pPr marL="438912" indent="-146304" algn="l" defTabSz="585216" rtl="0" eaLnBrk="1" latinLnBrk="0" hangingPunct="1">
        <a:lnSpc>
          <a:spcPct val="90000"/>
        </a:lnSpc>
        <a:spcBef>
          <a:spcPts val="320"/>
        </a:spcBef>
        <a:buFont typeface="Arial"/>
        <a:buChar char="•"/>
        <a:defRPr sz="1536" kern="1200">
          <a:solidFill>
            <a:schemeClr val="tx1"/>
          </a:solidFill>
          <a:latin typeface="+mn-lt"/>
          <a:ea typeface="+mn-ea"/>
          <a:cs typeface="+mn-cs"/>
        </a:defRPr>
      </a:lvl2pPr>
      <a:lvl3pPr marL="731520" indent="-146304" algn="l" defTabSz="585216" rtl="0" eaLnBrk="1" latinLnBrk="0" hangingPunct="1">
        <a:lnSpc>
          <a:spcPct val="90000"/>
        </a:lnSpc>
        <a:spcBef>
          <a:spcPts val="320"/>
        </a:spcBef>
        <a:buFont typeface="Arial"/>
        <a:buChar char="•"/>
        <a:defRPr sz="1280" kern="1200">
          <a:solidFill>
            <a:schemeClr val="tx1"/>
          </a:solidFill>
          <a:latin typeface="+mn-lt"/>
          <a:ea typeface="+mn-ea"/>
          <a:cs typeface="+mn-cs"/>
        </a:defRPr>
      </a:lvl3pPr>
      <a:lvl4pPr marL="1024128"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4pPr>
      <a:lvl5pPr marL="1316736"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5pPr>
      <a:lvl6pPr marL="1609344"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6pPr>
      <a:lvl7pPr marL="1901952"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7pPr>
      <a:lvl8pPr marL="2194560"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8pPr>
      <a:lvl9pPr marL="2487168"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9pPr>
    </p:bodyStyle>
    <p:otherStyle>
      <a:defPPr>
        <a:defRPr lang="en-US"/>
      </a:defPPr>
      <a:lvl1pPr marL="0" algn="l" defTabSz="585216" rtl="0" eaLnBrk="1" latinLnBrk="0" hangingPunct="1">
        <a:defRPr sz="1152" kern="1200">
          <a:solidFill>
            <a:schemeClr val="tx1"/>
          </a:solidFill>
          <a:latin typeface="+mn-lt"/>
          <a:ea typeface="+mn-ea"/>
          <a:cs typeface="+mn-cs"/>
        </a:defRPr>
      </a:lvl1pPr>
      <a:lvl2pPr marL="292608" algn="l" defTabSz="585216" rtl="0" eaLnBrk="1" latinLnBrk="0" hangingPunct="1">
        <a:defRPr sz="1152" kern="1200">
          <a:solidFill>
            <a:schemeClr val="tx1"/>
          </a:solidFill>
          <a:latin typeface="+mn-lt"/>
          <a:ea typeface="+mn-ea"/>
          <a:cs typeface="+mn-cs"/>
        </a:defRPr>
      </a:lvl2pPr>
      <a:lvl3pPr marL="585216" algn="l" defTabSz="585216" rtl="0" eaLnBrk="1" latinLnBrk="0" hangingPunct="1">
        <a:defRPr sz="1152" kern="1200">
          <a:solidFill>
            <a:schemeClr val="tx1"/>
          </a:solidFill>
          <a:latin typeface="+mn-lt"/>
          <a:ea typeface="+mn-ea"/>
          <a:cs typeface="+mn-cs"/>
        </a:defRPr>
      </a:lvl3pPr>
      <a:lvl4pPr marL="877824" algn="l" defTabSz="585216" rtl="0" eaLnBrk="1" latinLnBrk="0" hangingPunct="1">
        <a:defRPr sz="1152" kern="1200">
          <a:solidFill>
            <a:schemeClr val="tx1"/>
          </a:solidFill>
          <a:latin typeface="+mn-lt"/>
          <a:ea typeface="+mn-ea"/>
          <a:cs typeface="+mn-cs"/>
        </a:defRPr>
      </a:lvl4pPr>
      <a:lvl5pPr marL="1170432" algn="l" defTabSz="585216" rtl="0" eaLnBrk="1" latinLnBrk="0" hangingPunct="1">
        <a:defRPr sz="1152" kern="1200">
          <a:solidFill>
            <a:schemeClr val="tx1"/>
          </a:solidFill>
          <a:latin typeface="+mn-lt"/>
          <a:ea typeface="+mn-ea"/>
          <a:cs typeface="+mn-cs"/>
        </a:defRPr>
      </a:lvl5pPr>
      <a:lvl6pPr marL="1463040" algn="l" defTabSz="585216" rtl="0" eaLnBrk="1" latinLnBrk="0" hangingPunct="1">
        <a:defRPr sz="1152" kern="1200">
          <a:solidFill>
            <a:schemeClr val="tx1"/>
          </a:solidFill>
          <a:latin typeface="+mn-lt"/>
          <a:ea typeface="+mn-ea"/>
          <a:cs typeface="+mn-cs"/>
        </a:defRPr>
      </a:lvl6pPr>
      <a:lvl7pPr marL="1755648" algn="l" defTabSz="585216" rtl="0" eaLnBrk="1" latinLnBrk="0" hangingPunct="1">
        <a:defRPr sz="1152" kern="1200">
          <a:solidFill>
            <a:schemeClr val="tx1"/>
          </a:solidFill>
          <a:latin typeface="+mn-lt"/>
          <a:ea typeface="+mn-ea"/>
          <a:cs typeface="+mn-cs"/>
        </a:defRPr>
      </a:lvl7pPr>
      <a:lvl8pPr marL="2048256" algn="l" defTabSz="585216" rtl="0" eaLnBrk="1" latinLnBrk="0" hangingPunct="1">
        <a:defRPr sz="1152" kern="1200">
          <a:solidFill>
            <a:schemeClr val="tx1"/>
          </a:solidFill>
          <a:latin typeface="+mn-lt"/>
          <a:ea typeface="+mn-ea"/>
          <a:cs typeface="+mn-cs"/>
        </a:defRPr>
      </a:lvl8pPr>
      <a:lvl9pPr marL="2340864" algn="l" defTabSz="585216" rtl="0" eaLnBrk="1" latinLnBrk="0" hangingPunct="1">
        <a:defRPr sz="11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oster Title"/>
          <p:cNvSpPr>
            <a:spLocks noChangeArrowheads="1"/>
          </p:cNvSpPr>
          <p:nvPr/>
        </p:nvSpPr>
        <p:spPr bwMode="auto">
          <a:xfrm>
            <a:off x="1405154" y="814727"/>
            <a:ext cx="26383408" cy="2405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396" tIns="29193" rIns="58396" bIns="29193" anchor="t">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spcAft>
                <a:spcPts val="800"/>
              </a:spcAft>
              <a:defRPr/>
            </a:pPr>
            <a:r>
              <a:rPr lang="en-US" altLang="en-US" sz="6000" dirty="0">
                <a:solidFill>
                  <a:srgbClr val="FFFFFF"/>
                </a:solidFill>
                <a:latin typeface="+mn-lt"/>
                <a:ea typeface="Arial" charset="0"/>
                <a:cs typeface="Arial"/>
              </a:rPr>
              <a:t>Meta Learning And Multi-Task in Federated Learning's Role</a:t>
            </a:r>
          </a:p>
          <a:p>
            <a:pPr>
              <a:spcAft>
                <a:spcPts val="2400"/>
              </a:spcAft>
              <a:defRPr/>
            </a:pPr>
            <a:r>
              <a:rPr lang="en-US" altLang="en-US" sz="3200" dirty="0">
                <a:solidFill>
                  <a:srgbClr val="FFFFFF"/>
                </a:solidFill>
                <a:latin typeface="+mn-lt"/>
                <a:ea typeface="Arial" charset="0"/>
                <a:cs typeface="Arial"/>
              </a:rPr>
              <a:t>Meta Learning in </a:t>
            </a:r>
            <a:r>
              <a:rPr lang="en-US" altLang="en-US" sz="3200" dirty="0">
                <a:solidFill>
                  <a:srgbClr val="FFFFFF"/>
                </a:solidFill>
                <a:latin typeface="Arial"/>
                <a:ea typeface="Arial" charset="0"/>
                <a:cs typeface="Arial"/>
              </a:rPr>
              <a:t>Heterogeneity</a:t>
            </a:r>
          </a:p>
          <a:p>
            <a:pPr>
              <a:spcBef>
                <a:spcPts val="1152"/>
              </a:spcBef>
              <a:defRPr/>
            </a:pPr>
            <a:r>
              <a:rPr lang="en-US" altLang="en-US" sz="2000" dirty="0">
                <a:solidFill>
                  <a:srgbClr val="FFFFFF"/>
                </a:solidFill>
                <a:latin typeface="+mn-lt"/>
                <a:ea typeface="Arial" charset="0"/>
                <a:cs typeface="Arial"/>
              </a:rPr>
              <a:t>WANG</a:t>
            </a:r>
          </a:p>
        </p:txBody>
      </p:sp>
      <p:sp>
        <p:nvSpPr>
          <p:cNvPr id="7" name="Introduction Textbox"/>
          <p:cNvSpPr txBox="1">
            <a:spLocks noChangeArrowheads="1"/>
          </p:cNvSpPr>
          <p:nvPr/>
        </p:nvSpPr>
        <p:spPr bwMode="auto">
          <a:xfrm>
            <a:off x="1318814" y="4437091"/>
            <a:ext cx="7733746" cy="3208186"/>
          </a:xfrm>
          <a:prstGeom prst="rect">
            <a:avLst/>
          </a:prstGeom>
          <a:solidFill>
            <a:schemeClr val="bg1">
              <a:alpha val="63000"/>
            </a:schemeClr>
          </a:solidFill>
          <a:ln>
            <a:noFill/>
          </a:ln>
          <a:effectLst/>
        </p:spPr>
        <p:txBody>
          <a:bodyPr wrap="square" lIns="91440" tIns="45720" rIns="91440" bIns="45720" anchor="t">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2944"/>
              </a:lnSpc>
              <a:spcAft>
                <a:spcPts val="768"/>
              </a:spcAft>
            </a:pPr>
            <a:r>
              <a:rPr lang="en-US" sz="3070" b="1" dirty="0">
                <a:solidFill>
                  <a:srgbClr val="005BBB"/>
                </a:solidFill>
                <a:latin typeface="+mj-lt"/>
              </a:rPr>
              <a:t>Introduction</a:t>
            </a:r>
          </a:p>
          <a:p>
            <a:pPr>
              <a:lnSpc>
                <a:spcPts val="4200"/>
              </a:lnSpc>
            </a:pPr>
            <a:r>
              <a:rPr lang="zh-CN" altLang="en-US">
                <a:latin typeface="Arial Narrow"/>
                <a:ea typeface="ＭＳ Ｐゴシック"/>
              </a:rPr>
              <a:t>According to basic principles of Federated Learning and </a:t>
            </a:r>
            <a:r>
              <a:rPr lang="zh-CN" altLang="en-US">
                <a:solidFill>
                  <a:srgbClr val="666666"/>
                </a:solidFill>
                <a:latin typeface="Arial Narrow"/>
                <a:ea typeface="ＭＳ Ｐゴシック"/>
              </a:rPr>
              <a:t>interpretability</a:t>
            </a:r>
            <a:r>
              <a:rPr lang="zh-CN" altLang="en-US">
                <a:latin typeface="Arial Narrow"/>
                <a:ea typeface="ＭＳ Ｐゴシック"/>
              </a:rPr>
              <a:t> of distributed computation, Meta Learning can be used as one of training models in computation. By using algorithms of Meta Learning, for instance, MAML, it can be a effective way to solve questions.</a:t>
            </a:r>
            <a:endParaRPr lang="zh-CN" altLang="en-US"/>
          </a:p>
        </p:txBody>
      </p:sp>
      <p:cxnSp>
        <p:nvCxnSpPr>
          <p:cNvPr id="31" name="Horizontal Section Divider" descr="Horizontal Divider"/>
          <p:cNvCxnSpPr>
            <a:cxnSpLocks/>
          </p:cNvCxnSpPr>
          <p:nvPr/>
        </p:nvCxnSpPr>
        <p:spPr bwMode="auto">
          <a:xfrm>
            <a:off x="1249751" y="8827525"/>
            <a:ext cx="7660728" cy="0"/>
          </a:xfrm>
          <a:prstGeom prst="line">
            <a:avLst/>
          </a:prstGeom>
          <a:noFill/>
          <a:ln w="15875" cap="flat" cmpd="sng" algn="ctr">
            <a:solidFill>
              <a:schemeClr val="tx1"/>
            </a:solidFill>
            <a:prstDash val="dash"/>
            <a:round/>
            <a:headEnd type="none" w="med" len="med"/>
            <a:tailEnd type="none" w="med" len="med"/>
          </a:ln>
          <a:effectLst/>
        </p:spPr>
      </p:cxnSp>
      <p:sp>
        <p:nvSpPr>
          <p:cNvPr id="9" name="Methods Textbox"/>
          <p:cNvSpPr txBox="1"/>
          <p:nvPr/>
        </p:nvSpPr>
        <p:spPr>
          <a:xfrm>
            <a:off x="1226017" y="9296574"/>
            <a:ext cx="7683588" cy="2598147"/>
          </a:xfrm>
          <a:prstGeom prst="rect">
            <a:avLst/>
          </a:prstGeom>
          <a:solidFill>
            <a:schemeClr val="bg1">
              <a:alpha val="63000"/>
            </a:schemeClr>
          </a:solidFill>
          <a:effectLst/>
        </p:spPr>
        <p:txBody>
          <a:bodyPr wrap="square" lIns="91440" tIns="45720" rIns="91440" bIns="45720" anchor="t">
            <a:spAutoFit/>
          </a:bodyPr>
          <a:lstStyle/>
          <a:p>
            <a:pPr>
              <a:lnSpc>
                <a:spcPts val="2944"/>
              </a:lnSpc>
              <a:spcAft>
                <a:spcPts val="768"/>
              </a:spcAft>
              <a:defRPr/>
            </a:pPr>
            <a:r>
              <a:rPr lang="en-US" sz="3072" b="1" dirty="0">
                <a:solidFill>
                  <a:srgbClr val="005BBB"/>
                </a:solidFill>
                <a:latin typeface="+mj-lt"/>
              </a:rPr>
              <a:t>Methods</a:t>
            </a:r>
          </a:p>
          <a:p>
            <a:pPr>
              <a:defRPr/>
            </a:pPr>
            <a:r>
              <a:rPr lang="en-US" sz="2200" dirty="0">
                <a:solidFill>
                  <a:srgbClr val="666666"/>
                </a:solidFill>
              </a:rPr>
              <a:t>Reproducing "Improving Adaptive Runoff Forecasts in Data-Scarce Watersheds Through Personalized Federated Learning" and "(</a:t>
            </a:r>
            <a:r>
              <a:rPr lang="en-US" sz="2200" dirty="0" err="1">
                <a:solidFill>
                  <a:srgbClr val="666666"/>
                </a:solidFill>
              </a:rPr>
              <a:t>FedMeta</a:t>
            </a:r>
            <a:r>
              <a:rPr lang="en-US" sz="2200" dirty="0">
                <a:solidFill>
                  <a:srgbClr val="666666"/>
                </a:solidFill>
              </a:rPr>
              <a:t>)Federated Meta-Learning with Fast Convergence and Efficient Communication"</a:t>
            </a:r>
            <a:endParaRPr lang="en-US" sz="2200" dirty="0">
              <a:solidFill>
                <a:srgbClr val="666666"/>
              </a:solidFill>
              <a:cs typeface="Arial"/>
            </a:endParaRPr>
          </a:p>
          <a:p>
            <a:pPr>
              <a:defRPr/>
            </a:pPr>
            <a:endParaRPr lang="en-US" sz="2200" dirty="0">
              <a:cs typeface="Arial"/>
            </a:endParaRPr>
          </a:p>
          <a:p>
            <a:pPr>
              <a:defRPr/>
            </a:pPr>
            <a:r>
              <a:rPr lang="en-US" sz="2200" dirty="0">
                <a:cs typeface="Arial"/>
              </a:rPr>
              <a:t>Understanding codes in </a:t>
            </a:r>
            <a:r>
              <a:rPr lang="en-US" sz="2200" dirty="0" err="1">
                <a:cs typeface="Arial"/>
              </a:rPr>
              <a:t>github</a:t>
            </a:r>
            <a:r>
              <a:rPr lang="en-US" sz="2200" dirty="0">
                <a:cs typeface="Arial"/>
              </a:rPr>
              <a:t> repos.</a:t>
            </a:r>
          </a:p>
        </p:txBody>
      </p:sp>
      <p:pic>
        <p:nvPicPr>
          <p:cNvPr id="99" name="图片占位符 98" descr="文本, 信件&#10;&#10;已自动生成说明">
            <a:extLst>
              <a:ext uri="{FF2B5EF4-FFF2-40B4-BE49-F238E27FC236}">
                <a16:creationId xmlns:a16="http://schemas.microsoft.com/office/drawing/2014/main" id="{41E32AD4-D1DE-C049-B214-7E0CC71BA67E}"/>
              </a:ext>
            </a:extLst>
          </p:cNvPr>
          <p:cNvPicPr>
            <a:picLocks noGrp="1" noChangeAspect="1"/>
          </p:cNvPicPr>
          <p:nvPr>
            <p:ph type="pic" sz="quarter" idx="16"/>
          </p:nvPr>
        </p:nvPicPr>
        <p:blipFill>
          <a:blip r:embed="rId3"/>
          <a:stretch/>
        </p:blipFill>
        <p:spPr>
          <a:xfrm>
            <a:off x="19280311" y="4835213"/>
            <a:ext cx="8061738" cy="3988768"/>
          </a:xfrm>
          <a:prstGeom prst="rect">
            <a:avLst/>
          </a:prstGeom>
        </p:spPr>
      </p:pic>
      <p:sp>
        <p:nvSpPr>
          <p:cNvPr id="45" name="Picture Placeholder 1 Caption"/>
          <p:cNvSpPr txBox="1"/>
          <p:nvPr/>
        </p:nvSpPr>
        <p:spPr>
          <a:xfrm>
            <a:off x="1251604" y="18163891"/>
            <a:ext cx="6291053" cy="338554"/>
          </a:xfrm>
          <a:prstGeom prst="rect">
            <a:avLst/>
          </a:prstGeom>
          <a:solidFill>
            <a:schemeClr val="bg1">
              <a:alpha val="42000"/>
            </a:schemeClr>
          </a:solidFill>
        </p:spPr>
        <p:txBody>
          <a:bodyPr>
            <a:spAutoFit/>
          </a:bodyPr>
          <a:lstStyle/>
          <a:p>
            <a:pPr>
              <a:spcBef>
                <a:spcPts val="384"/>
              </a:spcBef>
              <a:buClr>
                <a:schemeClr val="tx2"/>
              </a:buClr>
              <a:defRPr/>
            </a:pPr>
            <a:r>
              <a:rPr lang="en-US" sz="1600" i="1" dirty="0">
                <a:latin typeface="Arial" charset="0"/>
                <a:ea typeface="Arial" charset="0"/>
                <a:cs typeface="Arial" charset="0"/>
              </a:rPr>
              <a:t>Mauris orci mi, varius id diam id, egestas auctor enim. </a:t>
            </a:r>
          </a:p>
        </p:txBody>
      </p:sp>
      <p:sp>
        <p:nvSpPr>
          <p:cNvPr id="19" name="Data Analysis Textbox"/>
          <p:cNvSpPr txBox="1"/>
          <p:nvPr/>
        </p:nvSpPr>
        <p:spPr>
          <a:xfrm>
            <a:off x="10218420" y="4437091"/>
            <a:ext cx="7818120" cy="12082282"/>
          </a:xfrm>
          <a:prstGeom prst="rect">
            <a:avLst/>
          </a:prstGeom>
          <a:solidFill>
            <a:schemeClr val="bg1">
              <a:alpha val="63000"/>
            </a:schemeClr>
          </a:solidFill>
          <a:effectLst/>
        </p:spPr>
        <p:txBody>
          <a:bodyPr wrap="square" lIns="91440" tIns="45720" rIns="91440" bIns="45720" anchor="t">
            <a:spAutoFit/>
          </a:bodyPr>
          <a:lstStyle/>
          <a:p>
            <a:pPr>
              <a:lnSpc>
                <a:spcPts val="2944"/>
              </a:lnSpc>
              <a:spcAft>
                <a:spcPts val="768"/>
              </a:spcAft>
              <a:defRPr/>
            </a:pPr>
            <a:r>
              <a:rPr lang="en-US" sz="3050" b="1" dirty="0">
                <a:solidFill>
                  <a:srgbClr val="005BBB"/>
                </a:solidFill>
                <a:latin typeface="+mj-lt"/>
                <a:cs typeface="Arial"/>
              </a:rPr>
              <a:t>Reflection From </a:t>
            </a:r>
            <a:r>
              <a:rPr lang="en-US" sz="3050" b="1" dirty="0" err="1">
                <a:solidFill>
                  <a:srgbClr val="005BBB"/>
                </a:solidFill>
                <a:latin typeface="+mj-lt"/>
                <a:cs typeface="Arial"/>
              </a:rPr>
              <a:t>FedMeta</a:t>
            </a:r>
          </a:p>
          <a:p>
            <a:pPr>
              <a:lnSpc>
                <a:spcPts val="3000"/>
              </a:lnSpc>
              <a:spcAft>
                <a:spcPts val="1400"/>
              </a:spcAft>
              <a:defRPr/>
            </a:pPr>
            <a:r>
              <a:rPr lang="en-US" sz="2400" dirty="0">
                <a:ea typeface="+mn-lt"/>
                <a:cs typeface="+mn-lt"/>
              </a:rPr>
              <a:t>Using previous experience to guide the learning of new tasks, enabling machines to autonomously learn models for different tasks. When training on new tasks, it is only necessary to fine tune the initial model to achieve satisfactory learning performance with only a small amount of data. </a:t>
            </a:r>
          </a:p>
          <a:p>
            <a:pPr>
              <a:lnSpc>
                <a:spcPts val="3000"/>
              </a:lnSpc>
              <a:spcAft>
                <a:spcPts val="1400"/>
              </a:spcAft>
              <a:defRPr/>
            </a:pPr>
            <a:r>
              <a:rPr lang="en-US" sz="2400" dirty="0">
                <a:ea typeface="+mn-lt"/>
                <a:cs typeface="+mn-lt"/>
              </a:rPr>
              <a:t>The personalized ability of meta learning can solve the problem of statistical heterogeneity in federated learning. For example, the federated meta learning framework FedMeta maintains algorithms on the server-side and distributes them to the client-side for training, and then uploads the test results on the query set to the server for algorithm updates.</a:t>
            </a:r>
            <a:endParaRPr lang="en-US"/>
          </a:p>
          <a:p>
            <a:pPr>
              <a:lnSpc>
                <a:spcPts val="3000"/>
              </a:lnSpc>
              <a:spcAft>
                <a:spcPts val="1400"/>
              </a:spcAft>
              <a:defRPr/>
            </a:pPr>
            <a:endParaRPr lang="en-US" sz="2400" dirty="0">
              <a:cs typeface="Arial" panose="020B0604020202020204"/>
            </a:endParaRPr>
          </a:p>
          <a:p>
            <a:pPr>
              <a:defRPr/>
            </a:pPr>
            <a:r>
              <a:rPr lang="en-US" sz="2400" dirty="0">
                <a:ea typeface="+mn-lt"/>
                <a:cs typeface="+mn-lt"/>
              </a:rPr>
              <a:t>In meta learning, the goal is to learn a model on a series of tasks so that it can solve new tasks with only a small number of samples.</a:t>
            </a:r>
            <a:endParaRPr lang="en-US" dirty="0"/>
          </a:p>
          <a:p>
            <a:pPr>
              <a:defRPr/>
            </a:pPr>
            <a:endParaRPr lang="en-US" sz="2400" dirty="0">
              <a:ea typeface="+mn-lt"/>
              <a:cs typeface="+mn-lt"/>
            </a:endParaRPr>
          </a:p>
          <a:p>
            <a:pPr>
              <a:defRPr/>
            </a:pPr>
            <a:r>
              <a:rPr lang="en-US" sz="2400" dirty="0">
                <a:ea typeface="+mn-lt"/>
                <a:cs typeface="+mn-lt"/>
              </a:rPr>
              <a:t>Initialization based meta learning algorithms, such as MAML, are well-known for their fast adaptation and good generalization on new tasks, making them particularly suitable for distributed training data with non </a:t>
            </a:r>
            <a:r>
              <a:rPr lang="en-US" sz="2400">
                <a:ea typeface="+mn-lt"/>
                <a:cs typeface="+mn-lt"/>
              </a:rPr>
              <a:t>IID and highly personalized federated settings.</a:t>
            </a:r>
            <a:endParaRPr lang="en-US">
              <a:ea typeface="+mn-lt"/>
              <a:cs typeface="+mn-lt"/>
            </a:endParaRPr>
          </a:p>
          <a:p>
            <a:pPr>
              <a:defRPr/>
            </a:pPr>
            <a:endParaRPr lang="en-US" sz="2400" dirty="0">
              <a:cs typeface="Arial"/>
            </a:endParaRPr>
          </a:p>
          <a:p>
            <a:pPr>
              <a:lnSpc>
                <a:spcPts val="3000"/>
              </a:lnSpc>
              <a:spcAft>
                <a:spcPts val="1400"/>
              </a:spcAft>
              <a:defRPr/>
            </a:pPr>
            <a:r>
              <a:rPr lang="en-US" sz="2400" dirty="0">
                <a:ea typeface="+mn-lt"/>
                <a:cs typeface="+mn-lt"/>
              </a:rPr>
              <a:t>In meta learning, algorithms can train tasks that contain different categories. For example, the Model agnostic Meta Learning (MAML) algorithm can provide initialization of the k-way classifier by meta training the k-way task without considering specific categories.</a:t>
            </a:r>
            <a:endParaRPr lang="en-US" dirty="0"/>
          </a:p>
        </p:txBody>
      </p:sp>
      <p:cxnSp>
        <p:nvCxnSpPr>
          <p:cNvPr id="34" name="Horizontal Section Divider" descr="Horizontal Divider"/>
          <p:cNvCxnSpPr>
            <a:cxnSpLocks/>
          </p:cNvCxnSpPr>
          <p:nvPr/>
        </p:nvCxnSpPr>
        <p:spPr bwMode="auto">
          <a:xfrm>
            <a:off x="19156680" y="9387250"/>
            <a:ext cx="8298180" cy="0"/>
          </a:xfrm>
          <a:prstGeom prst="line">
            <a:avLst/>
          </a:prstGeom>
          <a:noFill/>
          <a:ln w="15875" cap="flat" cmpd="sng" algn="ctr">
            <a:solidFill>
              <a:schemeClr val="tx1"/>
            </a:solidFill>
            <a:prstDash val="dash"/>
            <a:round/>
            <a:headEnd type="none" w="med" len="med"/>
            <a:tailEnd type="none" w="med" len="med"/>
          </a:ln>
          <a:effectLst/>
        </p:spPr>
      </p:cxnSp>
      <p:sp>
        <p:nvSpPr>
          <p:cNvPr id="37" name="Results Textbox"/>
          <p:cNvSpPr txBox="1"/>
          <p:nvPr/>
        </p:nvSpPr>
        <p:spPr>
          <a:xfrm>
            <a:off x="19370473" y="9798482"/>
            <a:ext cx="8179513" cy="2073709"/>
          </a:xfrm>
          <a:prstGeom prst="rect">
            <a:avLst/>
          </a:prstGeom>
          <a:solidFill>
            <a:schemeClr val="bg1">
              <a:alpha val="63000"/>
            </a:schemeClr>
          </a:solidFill>
          <a:effectLst/>
        </p:spPr>
        <p:txBody>
          <a:bodyPr wrap="square" lIns="91440" tIns="45720" rIns="91440" bIns="45720" anchor="t">
            <a:spAutoFit/>
          </a:bodyPr>
          <a:lstStyle/>
          <a:p>
            <a:pPr>
              <a:lnSpc>
                <a:spcPts val="2944"/>
              </a:lnSpc>
              <a:spcAft>
                <a:spcPts val="768"/>
              </a:spcAft>
              <a:defRPr/>
            </a:pPr>
            <a:r>
              <a:rPr lang="en-US" sz="3050" b="1" dirty="0">
                <a:solidFill>
                  <a:srgbClr val="005BBB"/>
                </a:solidFill>
                <a:ea typeface="+mn-lt"/>
                <a:cs typeface="+mn-lt"/>
              </a:rPr>
              <a:t>Expected completion time</a:t>
            </a:r>
            <a:endParaRPr lang="zh-CN" dirty="0"/>
          </a:p>
          <a:p>
            <a:pPr>
              <a:lnSpc>
                <a:spcPts val="3000"/>
              </a:lnSpc>
              <a:spcAft>
                <a:spcPts val="1400"/>
              </a:spcAft>
              <a:defRPr/>
            </a:pPr>
            <a:r>
              <a:rPr lang="en-US" sz="2200" dirty="0">
                <a:latin typeface="Arial"/>
                <a:ea typeface="Arial" charset="0"/>
                <a:cs typeface="Arial"/>
              </a:rPr>
              <a:t>Before January 5th, in these days of spare time, I will continue to read more papers in Meta Learning and Multi-Task Fields. And trying to do more practices about ML codes for improving my coding ability.</a:t>
            </a:r>
            <a:endParaRPr lang="en-US" sz="2200" dirty="0">
              <a:latin typeface="Arial"/>
              <a:ea typeface="Arial" charset="0"/>
              <a:cs typeface="Arial" charset="0"/>
            </a:endParaRPr>
          </a:p>
        </p:txBody>
      </p:sp>
      <p:sp>
        <p:nvSpPr>
          <p:cNvPr id="94" name="Contact Information Textbox"/>
          <p:cNvSpPr/>
          <p:nvPr/>
        </p:nvSpPr>
        <p:spPr>
          <a:xfrm>
            <a:off x="28190001" y="19479681"/>
            <a:ext cx="6259419" cy="1179804"/>
          </a:xfrm>
          <a:prstGeom prst="rect">
            <a:avLst/>
          </a:prstGeom>
        </p:spPr>
        <p:txBody>
          <a:bodyPr wrap="square" lIns="91440" tIns="45720" rIns="91440" bIns="45720" anchor="t">
            <a:noAutofit/>
          </a:bodyPr>
          <a:lstStyle/>
          <a:p>
            <a:pPr>
              <a:spcAft>
                <a:spcPts val="800"/>
              </a:spcAft>
              <a:defRPr/>
            </a:pPr>
            <a:r>
              <a:rPr lang="en-US" altLang="en-US" sz="2000" dirty="0">
                <a:solidFill>
                  <a:schemeClr val="bg1"/>
                </a:solidFill>
                <a:ea typeface="Arial" charset="0"/>
                <a:cs typeface="Arial"/>
              </a:rPr>
              <a:t>Department of Computer Science </a:t>
            </a:r>
            <a:br>
              <a:rPr lang="en-US" altLang="en-US" sz="2000" dirty="0">
                <a:ea typeface="Arial" charset="0"/>
              </a:rPr>
            </a:br>
            <a:r>
              <a:rPr lang="en-US" altLang="en-US" sz="2000" dirty="0">
                <a:solidFill>
                  <a:schemeClr val="bg1"/>
                </a:solidFill>
                <a:ea typeface="Arial" charset="0"/>
              </a:rPr>
              <a:t>School of Engineering and Applied Sciences</a:t>
            </a:r>
          </a:p>
          <a:p>
            <a:pPr>
              <a:spcAft>
                <a:spcPts val="51"/>
              </a:spcAft>
              <a:defRPr/>
            </a:pPr>
            <a:r>
              <a:rPr lang="en-US" sz="2400" b="1" dirty="0">
                <a:solidFill>
                  <a:schemeClr val="bg1"/>
                </a:solidFill>
              </a:rPr>
              <a:t>leihanwa@buffalo.edu</a:t>
            </a:r>
            <a:endParaRPr lang="en-US" sz="2400" b="1" dirty="0">
              <a:solidFill>
                <a:schemeClr val="bg1"/>
              </a:solidFill>
              <a:cs typeface="Arial"/>
            </a:endParaRPr>
          </a:p>
          <a:p>
            <a:pPr>
              <a:spcAft>
                <a:spcPts val="51"/>
              </a:spcAft>
              <a:defRPr/>
            </a:pPr>
            <a:endParaRPr lang="en-US" altLang="en-US" sz="1792" dirty="0">
              <a:solidFill>
                <a:schemeClr val="bg1"/>
              </a:solidFill>
              <a:ea typeface="Arial" charset="0"/>
            </a:endParaRPr>
          </a:p>
        </p:txBody>
      </p:sp>
      <p:pic>
        <p:nvPicPr>
          <p:cNvPr id="16" name="图片 15" descr="文本&#10;&#10;已自动生成说明">
            <a:extLst>
              <a:ext uri="{FF2B5EF4-FFF2-40B4-BE49-F238E27FC236}">
                <a16:creationId xmlns:a16="http://schemas.microsoft.com/office/drawing/2014/main" id="{D3D642DE-DD7A-5D48-4698-35A5EB78EDC1}"/>
              </a:ext>
            </a:extLst>
          </p:cNvPr>
          <p:cNvPicPr>
            <a:picLocks noChangeAspect="1"/>
          </p:cNvPicPr>
          <p:nvPr/>
        </p:nvPicPr>
        <p:blipFill>
          <a:blip r:embed="rId4"/>
          <a:stretch>
            <a:fillRect/>
          </a:stretch>
        </p:blipFill>
        <p:spPr>
          <a:xfrm>
            <a:off x="1246907" y="12733781"/>
            <a:ext cx="8065336" cy="5756381"/>
          </a:xfrm>
          <a:prstGeom prst="rect">
            <a:avLst/>
          </a:prstGeom>
        </p:spPr>
      </p:pic>
    </p:spTree>
    <p:extLst>
      <p:ext uri="{BB962C8B-B14F-4D97-AF65-F5344CB8AC3E}">
        <p14:creationId xmlns:p14="http://schemas.microsoft.com/office/powerpoint/2010/main" val="109865799"/>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 Accessible" id="{BC02AB42-924F-614D-9F02-5DAD031142A4}" vid="{CEC2668D-C73A-D648-809C-2002B42E64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Poster Template</Template>
  <TotalTime>120</TotalTime>
  <Words>1264</Words>
  <Application>Microsoft Office PowerPoint</Application>
  <PresentationFormat>自定义</PresentationFormat>
  <Paragraphs>134</Paragraphs>
  <Slides>1</Slides>
  <Notes>1</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Research Poster Template</vt:lpstr>
      <vt:lpstr>PowerPoint 演示文稿</vt:lpstr>
    </vt:vector>
  </TitlesOfParts>
  <Manager/>
  <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Richard Klingensmith</cp:lastModifiedBy>
  <cp:revision>230</cp:revision>
  <cp:lastPrinted>2018-07-27T15:05:13Z</cp:lastPrinted>
  <dcterms:created xsi:type="dcterms:W3CDTF">2019-03-28T18:35:19Z</dcterms:created>
  <dcterms:modified xsi:type="dcterms:W3CDTF">2024-12-31T09:56:51Z</dcterms:modified>
  <cp:category/>
</cp:coreProperties>
</file>