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322" r:id="rId2"/>
    <p:sldId id="323" r:id="rId3"/>
    <p:sldId id="324" r:id="rId4"/>
    <p:sldId id="340" r:id="rId5"/>
    <p:sldId id="341" r:id="rId6"/>
    <p:sldId id="325" r:id="rId7"/>
    <p:sldId id="326" r:id="rId8"/>
    <p:sldId id="327" r:id="rId9"/>
    <p:sldId id="328" r:id="rId10"/>
    <p:sldId id="329" r:id="rId11"/>
    <p:sldId id="330" r:id="rId12"/>
    <p:sldId id="331" r:id="rId13"/>
    <p:sldId id="332" r:id="rId14"/>
    <p:sldId id="333" r:id="rId15"/>
    <p:sldId id="334" r:id="rId16"/>
    <p:sldId id="344" r:id="rId17"/>
    <p:sldId id="345" r:id="rId18"/>
    <p:sldId id="346" r:id="rId19"/>
    <p:sldId id="336" r:id="rId20"/>
    <p:sldId id="337" r:id="rId21"/>
    <p:sldId id="338" r:id="rId22"/>
    <p:sldId id="339" r:id="rId23"/>
    <p:sldId id="342" r:id="rId24"/>
    <p:sldId id="343" r:id="rId2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FF"/>
    <a:srgbClr val="0070C0"/>
    <a:srgbClr val="7030A0"/>
    <a:srgbClr val="E1721F"/>
    <a:srgbClr val="EBA067"/>
    <a:srgbClr val="32B068"/>
    <a:srgbClr val="8F8D8B"/>
    <a:srgbClr val="7F7F7F"/>
    <a:srgbClr val="908CC3"/>
    <a:srgbClr val="4492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18" autoAdjust="0"/>
    <p:restoredTop sz="66939" autoAdjust="0"/>
  </p:normalViewPr>
  <p:slideViewPr>
    <p:cSldViewPr snapToGrid="0">
      <p:cViewPr>
        <p:scale>
          <a:sx n="75" d="100"/>
          <a:sy n="75" d="100"/>
        </p:scale>
        <p:origin x="17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B22C5A-3ABF-4EC9-AF0B-A31DAB62C754}" type="datetimeFigureOut">
              <a:rPr lang="zh-TW" altLang="en-US" smtClean="0"/>
              <a:t>2024/7/15</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89EB23-F7BF-4F7B-8516-3F604A4A3DA2}" type="slidenum">
              <a:rPr lang="zh-TW" altLang="en-US" smtClean="0"/>
              <a:t>‹#›</a:t>
            </a:fld>
            <a:endParaRPr lang="zh-TW" altLang="en-US"/>
          </a:p>
        </p:txBody>
      </p:sp>
    </p:spTree>
    <p:extLst>
      <p:ext uri="{BB962C8B-B14F-4D97-AF65-F5344CB8AC3E}">
        <p14:creationId xmlns:p14="http://schemas.microsoft.com/office/powerpoint/2010/main" val="1374932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投影片影像版面配置區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備忘稿版面配置區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kumimoji="1" lang="zh-TW" altLang="en-US" dirty="0"/>
          </a:p>
        </p:txBody>
      </p:sp>
      <p:sp>
        <p:nvSpPr>
          <p:cNvPr id="20483" name="投影片編號版面配置區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軟正黑體" panose="020B0604030504040204" pitchFamily="34" charset="-120"/>
              </a:defRPr>
            </a:lvl1pPr>
            <a:lvl2pPr marL="742950" indent="-285750">
              <a:defRPr>
                <a:solidFill>
                  <a:schemeClr val="tx1"/>
                </a:solidFill>
                <a:latin typeface="Arial" panose="020B0604020202020204" pitchFamily="34" charset="0"/>
                <a:ea typeface="微軟正黑體" panose="020B0604030504040204" pitchFamily="34" charset="-120"/>
              </a:defRPr>
            </a:lvl2pPr>
            <a:lvl3pPr marL="1143000" indent="-228600">
              <a:defRPr>
                <a:solidFill>
                  <a:schemeClr val="tx1"/>
                </a:solidFill>
                <a:latin typeface="Arial" panose="020B0604020202020204" pitchFamily="34" charset="0"/>
                <a:ea typeface="微軟正黑體" panose="020B0604030504040204" pitchFamily="34" charset="-120"/>
              </a:defRPr>
            </a:lvl3pPr>
            <a:lvl4pPr marL="1600200" indent="-228600">
              <a:defRPr>
                <a:solidFill>
                  <a:schemeClr val="tx1"/>
                </a:solidFill>
                <a:latin typeface="Arial" panose="020B0604020202020204" pitchFamily="34" charset="0"/>
                <a:ea typeface="微軟正黑體" panose="020B0604030504040204" pitchFamily="34" charset="-120"/>
              </a:defRPr>
            </a:lvl4pPr>
            <a:lvl5pPr marL="2057400" indent="-228600">
              <a:defRPr>
                <a:solidFill>
                  <a:schemeClr val="tx1"/>
                </a:solidFill>
                <a:latin typeface="Arial" panose="020B0604020202020204" pitchFamily="34" charset="0"/>
                <a:ea typeface="微軟正黑體" panose="020B0604030504040204" pitchFamily="34" charset="-120"/>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軟正黑體" panose="020B0604030504040204" pitchFamily="34" charset="-120"/>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軟正黑體" panose="020B0604030504040204" pitchFamily="34" charset="-120"/>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軟正黑體" panose="020B0604030504040204" pitchFamily="34" charset="-120"/>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軟正黑體" panose="020B0604030504040204" pitchFamily="34" charset="-12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4910F40B-762A-46B5-9C8F-18E4424DCDB5}" type="slidenum">
              <a:rPr kumimoji="1" lang="zh-TW" altLang="en-US" sz="1200" b="0" i="0" u="none" strike="noStrike" kern="1200" cap="none" spc="0" normalizeH="0" baseline="0" noProof="0" smtClean="0">
                <a:ln>
                  <a:noFill/>
                </a:ln>
                <a:solidFill>
                  <a:prstClr val="black"/>
                </a:solidFill>
                <a:effectLst/>
                <a:uLnTx/>
                <a:uFillTx/>
                <a:latin typeface="Arial" panose="020B0604020202020204" pitchFamily="34" charset="0"/>
                <a:ea typeface="微軟正黑體" panose="020B0604030504040204" pitchFamily="34" charset="-120"/>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1" lang="zh-TW" altLang="en-US" sz="1200" b="0" i="0" u="none" strike="noStrike" kern="1200" cap="none" spc="0" normalizeH="0" baseline="0" noProof="0">
              <a:ln>
                <a:noFill/>
              </a:ln>
              <a:solidFill>
                <a:prstClr val="black"/>
              </a:solidFill>
              <a:effectLst/>
              <a:uLnTx/>
              <a:uFillTx/>
              <a:latin typeface="Arial" panose="020B0604020202020204" pitchFamily="34" charset="0"/>
              <a:ea typeface="微軟正黑體" panose="020B0604030504040204" pitchFamily="34" charset="-120"/>
              <a:cs typeface="+mn-cs"/>
            </a:endParaRPr>
          </a:p>
        </p:txBody>
      </p:sp>
    </p:spTree>
    <p:extLst>
      <p:ext uri="{BB962C8B-B14F-4D97-AF65-F5344CB8AC3E}">
        <p14:creationId xmlns:p14="http://schemas.microsoft.com/office/powerpoint/2010/main" val="2724597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lnSpc>
                <a:spcPct val="150000"/>
              </a:lnSpc>
              <a:buFont typeface="Wingdings" panose="05000000000000000000" pitchFamily="2" charset="2"/>
              <a:buNone/>
              <a:defRPr/>
            </a:pPr>
            <a:r>
              <a:rPr lang="zh-TW" altLang="en-US" sz="1050" b="1" u="sng"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前端各服務對應畫面介紹</a:t>
            </a:r>
            <a:endParaRPr lang="en-US" altLang="zh-TW" sz="1050" b="1" u="sng"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178021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zh-TW" altLang="en-US" sz="1050" b="0" dirty="0"/>
              <a:t>批次的運作主要有三大部分，</a:t>
            </a:r>
            <a:r>
              <a:rPr lang="en-US" altLang="zh-TW" sz="1050" b="0" dirty="0" err="1"/>
              <a:t>Controlm</a:t>
            </a:r>
            <a:r>
              <a:rPr lang="en-US" altLang="zh-TW" sz="1050" b="0" dirty="0"/>
              <a:t>-M</a:t>
            </a:r>
            <a:r>
              <a:rPr lang="zh-TW" altLang="en-US" sz="1050" b="0" dirty="0"/>
              <a:t>、</a:t>
            </a:r>
            <a:r>
              <a:rPr lang="en-US" altLang="zh-TW" sz="1050" b="0" dirty="0"/>
              <a:t>NBS2-Batch</a:t>
            </a:r>
            <a:r>
              <a:rPr lang="zh-TW" altLang="en-US" sz="1050" b="0" dirty="0"/>
              <a:t>及</a:t>
            </a:r>
            <a:r>
              <a:rPr lang="en-US" altLang="zh-TW" sz="1050" b="0" dirty="0"/>
              <a:t>SFG</a:t>
            </a:r>
          </a:p>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endParaRPr lang="en-US" altLang="zh-TW" sz="1050" b="0" dirty="0"/>
          </a:p>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zh-TW" altLang="en-US" sz="4400" b="1" dirty="0"/>
              <a:t>第一個是</a:t>
            </a:r>
            <a:r>
              <a:rPr lang="zh-TW" altLang="zh-TW" sz="4400" b="1" dirty="0"/>
              <a:t>Control-M</a:t>
            </a:r>
            <a:r>
              <a:rPr lang="en-US" altLang="zh-TW" sz="4400" b="1" dirty="0"/>
              <a:t> </a:t>
            </a:r>
          </a:p>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zh-TW" altLang="en-US" sz="2000" dirty="0"/>
              <a:t>他提供所有業務批次處理的控管</a:t>
            </a:r>
            <a:r>
              <a:rPr lang="zh-TW" altLang="en-US" sz="1400" dirty="0"/>
              <a:t>我們透過 </a:t>
            </a:r>
            <a:r>
              <a:rPr lang="en-US" altLang="zh-TW" sz="1400" dirty="0"/>
              <a:t>Control-M</a:t>
            </a:r>
            <a:r>
              <a:rPr lang="zh-TW" altLang="en-US" sz="1400" dirty="0"/>
              <a:t>，我們能夠集中管理和監控所有批次任務，確保它們在預定時間內正確執行，</a:t>
            </a:r>
            <a:endParaRPr lang="en-US" altLang="zh-TW" sz="1400" dirty="0"/>
          </a:p>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zh-TW" altLang="en-US" sz="1400" dirty="0"/>
              <a:t>並能夠迅速應對任何異常情況</a:t>
            </a:r>
            <a:r>
              <a:rPr lang="zh-TW" altLang="en-US" sz="1050" dirty="0"/>
              <a:t>，且可避免任一系統形成</a:t>
            </a:r>
            <a:r>
              <a:rPr lang="zh-TW" altLang="en-US" sz="1050" b="1" dirty="0"/>
              <a:t>自動化孤島</a:t>
            </a:r>
            <a:r>
              <a:rPr lang="zh-TW" altLang="en-US" sz="1050" dirty="0"/>
              <a:t>。</a:t>
            </a:r>
            <a:endParaRPr lang="en-US" altLang="zh-TW" sz="800" b="0" dirty="0"/>
          </a:p>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endParaRPr lang="en-US" altLang="zh-TW" sz="1050" b="0" dirty="0"/>
          </a:p>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zh-TW" altLang="en-US" sz="1200" b="0" i="0" kern="1200" dirty="0">
                <a:solidFill>
                  <a:schemeClr val="tx1"/>
                </a:solidFill>
                <a:effectLst/>
                <a:latin typeface="+mn-lt"/>
                <a:ea typeface="+mn-ea"/>
                <a:cs typeface="+mn-cs"/>
              </a:rPr>
              <a:t>自動化孤島是指在企業中使用多種自動化工具和系統時，這些工具和系統之間缺乏整合和協同工作，形成彼此獨立且無法有效互動的狀態。</a:t>
            </a:r>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zh-TW" altLang="en-US" sz="1200" b="0" i="0" kern="1200" dirty="0">
                <a:solidFill>
                  <a:schemeClr val="tx1"/>
                </a:solidFill>
                <a:effectLst/>
                <a:latin typeface="+mn-lt"/>
                <a:ea typeface="+mn-ea"/>
                <a:cs typeface="+mn-cs"/>
              </a:rPr>
              <a:t>這種情況可能導致訊息和資料的孤立</a:t>
            </a:r>
            <a:r>
              <a:rPr lang="zh-TW" altLang="en-US" dirty="0"/>
              <a:t>，增加企業的運營成本和風險。</a:t>
            </a:r>
            <a:endParaRPr lang="en-US" altLang="zh-TW" dirty="0"/>
          </a:p>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zh-TW" altLang="en-US" dirty="0"/>
              <a:t>接下來是</a:t>
            </a:r>
            <a:r>
              <a:rPr lang="en-US" altLang="zh-TW" b="1" dirty="0"/>
              <a:t>NBS2-Batch</a:t>
            </a:r>
            <a:r>
              <a:rPr lang="zh-TW" altLang="en-US" dirty="0"/>
              <a:t>，他負責進行多種批次操作。</a:t>
            </a:r>
            <a:endParaRPr lang="en-US" altLang="zh-TW" dirty="0"/>
          </a:p>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altLang="zh-TW" b="1" dirty="0"/>
              <a:t>House Keeping</a:t>
            </a:r>
            <a:r>
              <a:rPr lang="zh-TW" altLang="en-US" dirty="0"/>
              <a:t>：這部分負責系統內部的日常維護工作，確保系統的運行狀態良好。以及檔案的上傳與下載</a:t>
            </a:r>
            <a:endParaRPr lang="en-US" altLang="zh-TW" dirty="0"/>
          </a:p>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zh-TW" altLang="en-US" sz="1200" b="0" i="0" kern="1200" dirty="0">
                <a:solidFill>
                  <a:schemeClr val="tx1"/>
                </a:solidFill>
                <a:effectLst/>
                <a:latin typeface="+mn-lt"/>
                <a:ea typeface="+mn-ea"/>
                <a:cs typeface="+mn-cs"/>
              </a:rPr>
              <a:t>最後是</a:t>
            </a:r>
            <a:r>
              <a:rPr lang="en-US" altLang="zh-TW" sz="1200" b="0" i="0" kern="1200" dirty="0">
                <a:solidFill>
                  <a:schemeClr val="tx1"/>
                </a:solidFill>
                <a:effectLst/>
                <a:latin typeface="+mn-lt"/>
                <a:ea typeface="+mn-ea"/>
                <a:cs typeface="+mn-cs"/>
              </a:rPr>
              <a:t>SFG</a:t>
            </a:r>
            <a:r>
              <a:rPr lang="zh-TW" altLang="en-US" dirty="0"/>
              <a:t>使用 </a:t>
            </a:r>
            <a:r>
              <a:rPr lang="en-US" altLang="zh-TW" dirty="0"/>
              <a:t>SFTP</a:t>
            </a:r>
            <a:r>
              <a:rPr lang="zh-TW" altLang="en-US" dirty="0"/>
              <a:t>（</a:t>
            </a:r>
            <a:r>
              <a:rPr lang="en-US" altLang="zh-TW" dirty="0"/>
              <a:t>Secure File Transfer Protocol</a:t>
            </a:r>
            <a:r>
              <a:rPr lang="zh-TW" altLang="en-US" dirty="0"/>
              <a:t>）進行檔案傳輸，提供檔案存取和傳輸的安全性，確保在不同系統之間傳輸的資料得到保護，防止未經授權的訪問和資料洩漏。</a:t>
            </a:r>
            <a:endParaRPr lang="en-US" altLang="zh-TW" dirty="0"/>
          </a:p>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SFG</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SERVER</a:t>
            </a:r>
            <a:r>
              <a:rPr lang="zh-TW" altLang="en-US" sz="1200" b="0" i="0" kern="1200" dirty="0">
                <a:solidFill>
                  <a:schemeClr val="tx1"/>
                </a:solidFill>
                <a:effectLst/>
                <a:latin typeface="+mn-lt"/>
                <a:ea typeface="+mn-ea"/>
                <a:cs typeface="+mn-cs"/>
              </a:rPr>
              <a:t>會將上傳的檔案移至特定的下載目錄</a:t>
            </a:r>
            <a:r>
              <a:rPr lang="zh-TW" altLang="en-US" dirty="0"/>
              <a:t>，以便</a:t>
            </a:r>
            <a:r>
              <a:rPr lang="zh-TW" altLang="en-US" sz="1200" b="0" i="0" kern="1200" dirty="0">
                <a:solidFill>
                  <a:schemeClr val="tx1"/>
                </a:solidFill>
                <a:effectLst/>
                <a:latin typeface="+mn-lt"/>
                <a:ea typeface="+mn-ea"/>
                <a:cs typeface="+mn-cs"/>
              </a:rPr>
              <a:t>進一步的處理或提供給使用者下載</a:t>
            </a:r>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endParaRPr lang="en-US" altLang="zh-TW" sz="1050" b="0" dirty="0"/>
          </a:p>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zh-TW" altLang="zh-TW" sz="1050" b="0" dirty="0"/>
              <a:t>Control-M</a:t>
            </a:r>
            <a:r>
              <a:rPr lang="zh-TW" altLang="en-US" sz="1050" b="0" dirty="0"/>
              <a:t>、</a:t>
            </a:r>
            <a:r>
              <a:rPr lang="en-US" altLang="zh-TW" sz="1050" b="0" dirty="0"/>
              <a:t>SFG</a:t>
            </a:r>
            <a:r>
              <a:rPr lang="zh-TW" altLang="en-US" sz="1050" b="0" dirty="0"/>
              <a:t>都只有兩台：測試和營運</a:t>
            </a:r>
            <a:endParaRPr lang="en-US" altLang="zh-TW" sz="1050" b="0" dirty="0"/>
          </a:p>
        </p:txBody>
      </p:sp>
    </p:spTree>
    <p:extLst>
      <p:ext uri="{BB962C8B-B14F-4D97-AF65-F5344CB8AC3E}">
        <p14:creationId xmlns:p14="http://schemas.microsoft.com/office/powerpoint/2010/main" val="2596176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lvl="1" indent="0" algn="l" defTabSz="711200">
              <a:lnSpc>
                <a:spcPct val="90000"/>
              </a:lnSpc>
              <a:spcBef>
                <a:spcPct val="0"/>
              </a:spcBef>
              <a:spcAft>
                <a:spcPct val="15000"/>
              </a:spcAft>
              <a:buNone/>
            </a:pPr>
            <a:r>
              <a:rPr lang="zh-TW" altLang="en-US" sz="1600" b="0" i="0" kern="1200" dirty="0"/>
              <a:t>接著介紹</a:t>
            </a:r>
            <a:r>
              <a:rPr lang="zh-TW" altLang="en-US" sz="2400" dirty="0"/>
              <a:t>我們批次模組的配置過程和各個系統之間的協作細節</a:t>
            </a:r>
            <a:endParaRPr lang="en-US" altLang="zh-TW" sz="1600" b="0" i="0" kern="1200" dirty="0"/>
          </a:p>
          <a:p>
            <a:pPr marL="0" lvl="1" indent="0" algn="l" defTabSz="711200">
              <a:lnSpc>
                <a:spcPct val="90000"/>
              </a:lnSpc>
              <a:spcBef>
                <a:spcPct val="0"/>
              </a:spcBef>
              <a:spcAft>
                <a:spcPct val="15000"/>
              </a:spcAft>
              <a:buNone/>
            </a:pPr>
            <a:r>
              <a:rPr lang="en-US" altLang="zh-TW" sz="2400" dirty="0"/>
              <a:t>Control-M </a:t>
            </a:r>
            <a:r>
              <a:rPr lang="zh-TW" altLang="en-US" sz="2400" dirty="0"/>
              <a:t>負責調度和觸發批次任務　</a:t>
            </a:r>
            <a:endParaRPr lang="en-US" altLang="zh-TW" sz="2400" dirty="0"/>
          </a:p>
          <a:p>
            <a:pPr marL="0" marR="0" lvl="1" indent="0" algn="l" defTabSz="711200" rtl="0" eaLnBrk="1" fontAlgn="auto" latinLnBrk="0" hangingPunct="1">
              <a:lnSpc>
                <a:spcPct val="90000"/>
              </a:lnSpc>
              <a:spcBef>
                <a:spcPct val="0"/>
              </a:spcBef>
              <a:spcAft>
                <a:spcPct val="15000"/>
              </a:spcAft>
              <a:buClrTx/>
              <a:buSzTx/>
              <a:buFontTx/>
              <a:buNone/>
              <a:tabLst/>
              <a:defRPr/>
            </a:pPr>
            <a:r>
              <a:rPr lang="en-US" altLang="zh-TW" sz="2400" b="0" i="0" kern="1200" dirty="0"/>
              <a:t>	/controller/batch/TS0146/JobCM_TS0146.sh  </a:t>
            </a:r>
            <a:r>
              <a:rPr lang="zh-TW" altLang="en-US" sz="2400" b="0" i="0" kern="1200" dirty="0"/>
              <a:t>放在</a:t>
            </a:r>
            <a:r>
              <a:rPr lang="en-US" altLang="zh-TW" sz="2400" b="0" i="0" kern="1200" dirty="0"/>
              <a:t>control-M</a:t>
            </a:r>
          </a:p>
          <a:p>
            <a:pPr marL="0" marR="0" lvl="1" indent="0" algn="l" defTabSz="711200" rtl="0" eaLnBrk="1" fontAlgn="auto" latinLnBrk="0" hangingPunct="1">
              <a:lnSpc>
                <a:spcPct val="90000"/>
              </a:lnSpc>
              <a:spcBef>
                <a:spcPct val="0"/>
              </a:spcBef>
              <a:spcAft>
                <a:spcPct val="15000"/>
              </a:spcAft>
              <a:buClrTx/>
              <a:buSzTx/>
              <a:buFontTx/>
              <a:buNone/>
              <a:tabLst/>
              <a:defRPr/>
            </a:pPr>
            <a:r>
              <a:rPr lang="en-US" altLang="zh-TW" sz="2400" b="0" i="0" kern="1200" dirty="0"/>
              <a:t>	control-M</a:t>
            </a:r>
            <a:r>
              <a:rPr lang="en-US" altLang="zh-TW" sz="2400" b="0" i="0" kern="1200" baseline="0" dirty="0"/>
              <a:t>  run</a:t>
            </a:r>
            <a:r>
              <a:rPr lang="zh-TW" altLang="en-US" sz="2400" b="0" i="0" kern="1200" baseline="0" dirty="0"/>
              <a:t>起來後呼叫</a:t>
            </a:r>
            <a:r>
              <a:rPr lang="en-US" altLang="zh-TW" sz="2400" b="0" i="0" kern="1200" baseline="0" dirty="0"/>
              <a:t>batch</a:t>
            </a:r>
          </a:p>
          <a:p>
            <a:pPr marL="0" marR="0" lvl="1" indent="0" algn="l" defTabSz="711200" rtl="0" eaLnBrk="1" fontAlgn="auto" latinLnBrk="0" hangingPunct="1">
              <a:lnSpc>
                <a:spcPct val="90000"/>
              </a:lnSpc>
              <a:spcBef>
                <a:spcPct val="0"/>
              </a:spcBef>
              <a:spcAft>
                <a:spcPct val="15000"/>
              </a:spcAft>
              <a:buClrTx/>
              <a:buSzTx/>
              <a:buFontTx/>
              <a:buNone/>
              <a:tabLst/>
              <a:defRPr/>
            </a:pPr>
            <a:endParaRPr lang="en-US" altLang="zh-TW" sz="2400" dirty="0"/>
          </a:p>
          <a:p>
            <a:pPr marL="0" lvl="1" indent="0" algn="l" defTabSz="711200">
              <a:lnSpc>
                <a:spcPct val="90000"/>
              </a:lnSpc>
              <a:spcBef>
                <a:spcPct val="0"/>
              </a:spcBef>
              <a:spcAft>
                <a:spcPct val="15000"/>
              </a:spcAft>
              <a:buNone/>
            </a:pPr>
            <a:r>
              <a:rPr lang="en-US" altLang="zh-TW" sz="2400" dirty="0"/>
              <a:t>Batch Server </a:t>
            </a:r>
            <a:r>
              <a:rPr lang="zh-TW" altLang="en-US" sz="2400" dirty="0"/>
              <a:t>負責執行具體的批次處理</a:t>
            </a:r>
            <a:endParaRPr lang="en-US" altLang="zh-TW" sz="2400" dirty="0"/>
          </a:p>
          <a:p>
            <a:pPr marL="0" lvl="1" indent="0" algn="l" defTabSz="711200">
              <a:lnSpc>
                <a:spcPct val="90000"/>
              </a:lnSpc>
              <a:spcBef>
                <a:spcPct val="0"/>
              </a:spcBef>
              <a:spcAft>
                <a:spcPct val="15000"/>
              </a:spcAft>
              <a:buNone/>
            </a:pPr>
            <a:endParaRPr lang="en-US" altLang="zh-TW" sz="2400" dirty="0"/>
          </a:p>
          <a:p>
            <a:pPr marL="0" lvl="1" indent="0" algn="l" defTabSz="711200">
              <a:lnSpc>
                <a:spcPct val="90000"/>
              </a:lnSpc>
              <a:spcBef>
                <a:spcPct val="0"/>
              </a:spcBef>
              <a:spcAft>
                <a:spcPct val="15000"/>
              </a:spcAft>
              <a:buNone/>
            </a:pPr>
            <a:r>
              <a:rPr lang="en-US" altLang="zh-TW" sz="2400" dirty="0"/>
              <a:t>SFG Server </a:t>
            </a:r>
            <a:r>
              <a:rPr lang="zh-TW" altLang="en-US" sz="2400" dirty="0"/>
              <a:t>則負責安全地存取和傳輸批次處理結果文件</a:t>
            </a:r>
            <a:endParaRPr lang="en-US" altLang="zh-TW" sz="2400" dirty="0"/>
          </a:p>
          <a:p>
            <a:pPr marL="0" lvl="1" indent="0" algn="l" defTabSz="711200">
              <a:lnSpc>
                <a:spcPct val="90000"/>
              </a:lnSpc>
              <a:spcBef>
                <a:spcPct val="0"/>
              </a:spcBef>
              <a:spcAft>
                <a:spcPct val="15000"/>
              </a:spcAft>
              <a:buNone/>
            </a:pPr>
            <a:endParaRPr lang="en-US" altLang="zh-TW" sz="1600" b="0" i="0" kern="1200" dirty="0"/>
          </a:p>
          <a:p>
            <a:pPr marL="0" lvl="1" indent="0" algn="l" defTabSz="711200">
              <a:lnSpc>
                <a:spcPct val="90000"/>
              </a:lnSpc>
              <a:spcBef>
                <a:spcPct val="0"/>
              </a:spcBef>
              <a:spcAft>
                <a:spcPct val="15000"/>
              </a:spcAft>
              <a:buNone/>
            </a:pPr>
            <a:r>
              <a:rPr lang="zh-TW" altLang="en-US" sz="2000" b="0" i="0" kern="1200" dirty="0">
                <a:solidFill>
                  <a:schemeClr val="tx1"/>
                </a:solidFill>
                <a:effectLst/>
                <a:latin typeface="+mn-lt"/>
                <a:ea typeface="+mn-ea"/>
                <a:cs typeface="+mn-cs"/>
              </a:rPr>
              <a:t>那他們彼此之間都有對應的防火牆需要我們去做申請，</a:t>
            </a:r>
            <a:endParaRPr lang="en-US" altLang="zh-TW" sz="2000" b="0" i="0" kern="1200" dirty="0">
              <a:solidFill>
                <a:schemeClr val="tx1"/>
              </a:solidFill>
              <a:effectLst/>
              <a:latin typeface="+mn-lt"/>
              <a:ea typeface="+mn-ea"/>
              <a:cs typeface="+mn-cs"/>
            </a:endParaRPr>
          </a:p>
          <a:p>
            <a:pPr marL="0" lvl="1" indent="0" algn="l" defTabSz="711200">
              <a:lnSpc>
                <a:spcPct val="90000"/>
              </a:lnSpc>
              <a:spcBef>
                <a:spcPct val="0"/>
              </a:spcBef>
              <a:spcAft>
                <a:spcPct val="15000"/>
              </a:spcAft>
              <a:buNone/>
            </a:pPr>
            <a:r>
              <a:rPr lang="zh-TW" altLang="en-US" sz="2000" b="0" i="0" kern="1200" dirty="0">
                <a:solidFill>
                  <a:schemeClr val="tx1"/>
                </a:solidFill>
                <a:effectLst/>
                <a:latin typeface="+mn-lt"/>
                <a:ea typeface="+mn-ea"/>
                <a:cs typeface="+mn-cs"/>
              </a:rPr>
              <a:t>申請完後我們會到</a:t>
            </a:r>
            <a:r>
              <a:rPr lang="zh-TW" altLang="zh-TW" sz="2000" b="0" i="0" kern="1200" dirty="0">
                <a:solidFill>
                  <a:schemeClr val="tx1"/>
                </a:solidFill>
                <a:effectLst/>
                <a:latin typeface="+mn-lt"/>
                <a:ea typeface="+mn-ea"/>
                <a:cs typeface="+mn-cs"/>
              </a:rPr>
              <a:t>Batch Server</a:t>
            </a:r>
            <a:r>
              <a:rPr lang="zh-TW" altLang="en-US" sz="2000" b="0" i="0" kern="1200" dirty="0">
                <a:solidFill>
                  <a:schemeClr val="tx1"/>
                </a:solidFill>
                <a:effectLst/>
                <a:latin typeface="+mn-lt"/>
                <a:ea typeface="+mn-ea"/>
                <a:cs typeface="+mn-cs"/>
              </a:rPr>
              <a:t> </a:t>
            </a:r>
            <a:r>
              <a:rPr lang="zh-TW" altLang="zh-TW" sz="2000" kern="1200" dirty="0">
                <a:solidFill>
                  <a:schemeClr val="tx1"/>
                </a:solidFill>
                <a:effectLst/>
                <a:latin typeface="+mn-lt"/>
                <a:ea typeface="+mn-ea"/>
                <a:cs typeface="+mn-cs"/>
              </a:rPr>
              <a:t>進行</a:t>
            </a:r>
            <a:r>
              <a:rPr lang="zh-TW" altLang="zh-TW" sz="2000" b="0" i="0" kern="1200" dirty="0">
                <a:solidFill>
                  <a:schemeClr val="tx1"/>
                </a:solidFill>
                <a:effectLst/>
                <a:latin typeface="+mn-lt"/>
                <a:ea typeface="+mn-ea"/>
                <a:cs typeface="+mn-cs"/>
              </a:rPr>
              <a:t>CTMBatchUser</a:t>
            </a:r>
            <a:r>
              <a:rPr lang="zh-TW" altLang="zh-TW" sz="2000" kern="1200" dirty="0">
                <a:solidFill>
                  <a:schemeClr val="tx1"/>
                </a:solidFill>
                <a:effectLst/>
                <a:latin typeface="+mn-lt"/>
                <a:ea typeface="+mn-ea"/>
                <a:cs typeface="+mn-cs"/>
              </a:rPr>
              <a:t>帳號建立</a:t>
            </a:r>
            <a:endParaRPr lang="en-US" altLang="zh-TW" sz="2000" b="0" i="0" kern="1200" dirty="0">
              <a:solidFill>
                <a:schemeClr val="tx1"/>
              </a:solidFill>
              <a:effectLst/>
              <a:latin typeface="+mn-lt"/>
              <a:ea typeface="+mn-ea"/>
              <a:cs typeface="+mn-cs"/>
            </a:endParaRPr>
          </a:p>
          <a:p>
            <a:pPr marL="0" lvl="1" indent="0" algn="l" defTabSz="711200">
              <a:lnSpc>
                <a:spcPct val="90000"/>
              </a:lnSpc>
              <a:spcBef>
                <a:spcPct val="0"/>
              </a:spcBef>
              <a:spcAft>
                <a:spcPct val="15000"/>
              </a:spcAft>
              <a:buNone/>
            </a:pPr>
            <a:r>
              <a:rPr lang="zh-TW" altLang="en-US" sz="2000" b="0" i="0" kern="1200" dirty="0">
                <a:solidFill>
                  <a:schemeClr val="tx1"/>
                </a:solidFill>
                <a:effectLst/>
                <a:latin typeface="+mn-lt"/>
                <a:ea typeface="+mn-ea"/>
                <a:cs typeface="+mn-cs"/>
              </a:rPr>
              <a:t>以及申請時就要先告知檔案放置的資料夾名稱和</a:t>
            </a:r>
            <a:r>
              <a:rPr lang="en-US" altLang="zh-TW" sz="2000" b="0" i="0" kern="1200" dirty="0">
                <a:solidFill>
                  <a:schemeClr val="tx1"/>
                </a:solidFill>
                <a:effectLst/>
                <a:latin typeface="+mn-lt"/>
                <a:ea typeface="+mn-ea"/>
                <a:cs typeface="+mn-cs"/>
              </a:rPr>
              <a:t>SFG</a:t>
            </a:r>
            <a:r>
              <a:rPr lang="zh-TW" altLang="en-US" sz="2000" b="0" i="0" kern="1200" dirty="0">
                <a:solidFill>
                  <a:schemeClr val="tx1"/>
                </a:solidFill>
                <a:effectLst/>
                <a:latin typeface="+mn-lt"/>
                <a:ea typeface="+mn-ea"/>
                <a:cs typeface="+mn-cs"/>
              </a:rPr>
              <a:t>登入的帳號</a:t>
            </a:r>
            <a:endParaRPr lang="en-US" altLang="zh-TW" sz="2000" b="0" i="0" kern="1200" dirty="0">
              <a:solidFill>
                <a:schemeClr val="tx1"/>
              </a:solidFill>
              <a:effectLst/>
              <a:latin typeface="+mn-lt"/>
              <a:ea typeface="+mn-ea"/>
              <a:cs typeface="+mn-cs"/>
            </a:endParaRPr>
          </a:p>
          <a:p>
            <a:pPr marL="0" lvl="1" indent="0" algn="l" defTabSz="711200">
              <a:lnSpc>
                <a:spcPct val="90000"/>
              </a:lnSpc>
              <a:spcBef>
                <a:spcPct val="0"/>
              </a:spcBef>
              <a:spcAft>
                <a:spcPct val="15000"/>
              </a:spcAft>
              <a:buNone/>
            </a:pPr>
            <a:endParaRPr lang="en-US" altLang="zh-TW" sz="2000" b="0" i="0" kern="1200" dirty="0">
              <a:solidFill>
                <a:schemeClr val="tx1"/>
              </a:solidFill>
              <a:effectLst/>
              <a:latin typeface="+mn-lt"/>
              <a:ea typeface="+mn-ea"/>
              <a:cs typeface="+mn-cs"/>
            </a:endParaRPr>
          </a:p>
          <a:p>
            <a:pPr marL="0" lvl="1" indent="0" algn="l" defTabSz="711200">
              <a:lnSpc>
                <a:spcPct val="90000"/>
              </a:lnSpc>
              <a:spcBef>
                <a:spcPct val="0"/>
              </a:spcBef>
              <a:spcAft>
                <a:spcPct val="15000"/>
              </a:spcAft>
              <a:buNone/>
            </a:pPr>
            <a:r>
              <a:rPr lang="zh-TW" altLang="en-US" sz="2000" b="0" i="0" kern="1200" dirty="0">
                <a:solidFill>
                  <a:schemeClr val="tx1"/>
                </a:solidFill>
                <a:effectLst/>
                <a:latin typeface="+mn-lt"/>
                <a:ea typeface="+mn-ea"/>
                <a:cs typeface="+mn-cs"/>
              </a:rPr>
              <a:t>申請完成後我們就會分別拿到其對應的</a:t>
            </a:r>
            <a:r>
              <a:rPr lang="en-US" altLang="zh-TW" sz="2000" b="0" i="0" kern="1200" dirty="0">
                <a:solidFill>
                  <a:schemeClr val="tx1"/>
                </a:solidFill>
                <a:effectLst/>
                <a:latin typeface="+mn-lt"/>
                <a:ea typeface="+mn-ea"/>
                <a:cs typeface="+mn-cs"/>
              </a:rPr>
              <a:t>ssh</a:t>
            </a:r>
            <a:r>
              <a:rPr lang="zh-TW" altLang="en-US" sz="2000" b="0" i="0" kern="1200" dirty="0">
                <a:solidFill>
                  <a:schemeClr val="tx1"/>
                </a:solidFill>
                <a:effectLst/>
                <a:latin typeface="+mn-lt"/>
                <a:ea typeface="+mn-ea"/>
                <a:cs typeface="+mn-cs"/>
              </a:rPr>
              <a:t>金鑰．用來通過防火牆</a:t>
            </a:r>
            <a:endParaRPr lang="en-US" altLang="zh-TW" sz="2000" b="0" i="0" kern="1200" dirty="0">
              <a:solidFill>
                <a:schemeClr val="tx1"/>
              </a:solidFill>
              <a:effectLst/>
              <a:latin typeface="+mn-lt"/>
              <a:ea typeface="+mn-ea"/>
              <a:cs typeface="+mn-cs"/>
            </a:endParaRPr>
          </a:p>
          <a:p>
            <a:pPr marL="0" lvl="1" indent="0" algn="l" defTabSz="711200">
              <a:lnSpc>
                <a:spcPct val="90000"/>
              </a:lnSpc>
              <a:spcBef>
                <a:spcPct val="0"/>
              </a:spcBef>
              <a:spcAft>
                <a:spcPct val="15000"/>
              </a:spcAft>
              <a:buNone/>
            </a:pPr>
            <a:endParaRPr lang="en-US" altLang="zh-TW" sz="2000" b="0" i="0" kern="1200" dirty="0">
              <a:solidFill>
                <a:schemeClr val="tx1"/>
              </a:solidFill>
              <a:effectLst/>
              <a:latin typeface="+mn-lt"/>
              <a:ea typeface="+mn-ea"/>
              <a:cs typeface="+mn-cs"/>
            </a:endParaRPr>
          </a:p>
          <a:p>
            <a:pPr marL="0" lvl="1" indent="0" algn="l" defTabSz="711200">
              <a:lnSpc>
                <a:spcPct val="90000"/>
              </a:lnSpc>
              <a:spcBef>
                <a:spcPct val="0"/>
              </a:spcBef>
              <a:spcAft>
                <a:spcPct val="15000"/>
              </a:spcAft>
              <a:buNone/>
            </a:pPr>
            <a:endParaRPr lang="en-US" altLang="zh-TW" sz="2000" b="0" i="0" kern="1200" dirty="0">
              <a:solidFill>
                <a:schemeClr val="tx1"/>
              </a:solidFill>
              <a:effectLst/>
              <a:latin typeface="+mn-lt"/>
              <a:ea typeface="+mn-ea"/>
              <a:cs typeface="+mn-cs"/>
            </a:endParaRPr>
          </a:p>
          <a:p>
            <a:pPr marL="0" marR="0" lvl="1" indent="0" algn="l" defTabSz="711200" rtl="0" eaLnBrk="1" fontAlgn="auto" latinLnBrk="0" hangingPunct="1">
              <a:lnSpc>
                <a:spcPct val="90000"/>
              </a:lnSpc>
              <a:spcBef>
                <a:spcPct val="0"/>
              </a:spcBef>
              <a:spcAft>
                <a:spcPct val="15000"/>
              </a:spcAft>
              <a:buClrTx/>
              <a:buSzTx/>
              <a:buFontTx/>
              <a:buNone/>
              <a:tabLst/>
              <a:defRPr/>
            </a:pPr>
            <a:r>
              <a:rPr lang="zh-TW" altLang="en-US" sz="2000" b="0" i="0" kern="1200" dirty="0">
                <a:solidFill>
                  <a:schemeClr val="tx1"/>
                </a:solidFill>
                <a:effectLst/>
                <a:latin typeface="+mn-lt"/>
                <a:ea typeface="+mn-ea"/>
                <a:cs typeface="+mn-cs"/>
              </a:rPr>
              <a:t>申請</a:t>
            </a:r>
            <a:r>
              <a:rPr lang="en-US" altLang="zh-TW" sz="2000" b="0" i="0" kern="1200" dirty="0">
                <a:solidFill>
                  <a:schemeClr val="tx1"/>
                </a:solidFill>
                <a:effectLst/>
                <a:latin typeface="+mn-lt"/>
                <a:ea typeface="+mn-ea"/>
                <a:cs typeface="+mn-cs"/>
              </a:rPr>
              <a:t>CTM</a:t>
            </a:r>
            <a:r>
              <a:rPr lang="zh-TW" altLang="en-US" sz="2000" b="0" i="0" kern="1200" dirty="0">
                <a:solidFill>
                  <a:schemeClr val="tx1"/>
                </a:solidFill>
                <a:effectLst/>
                <a:latin typeface="+mn-lt"/>
                <a:ea typeface="+mn-ea"/>
                <a:cs typeface="+mn-cs"/>
              </a:rPr>
              <a:t> 到</a:t>
            </a:r>
            <a:r>
              <a:rPr lang="en-US" altLang="zh-TW" sz="2000" b="0" i="0" kern="1200" dirty="0">
                <a:solidFill>
                  <a:schemeClr val="tx1"/>
                </a:solidFill>
                <a:effectLst/>
                <a:latin typeface="+mn-lt"/>
                <a:ea typeface="+mn-ea"/>
                <a:cs typeface="+mn-cs"/>
              </a:rPr>
              <a:t> batch </a:t>
            </a:r>
            <a:r>
              <a:rPr lang="zh-TW" altLang="en-US" sz="2000" b="0" i="0" kern="1200" dirty="0">
                <a:solidFill>
                  <a:schemeClr val="tx1"/>
                </a:solidFill>
                <a:effectLst/>
                <a:latin typeface="+mn-lt"/>
                <a:ea typeface="+mn-ea"/>
                <a:cs typeface="+mn-cs"/>
              </a:rPr>
              <a:t>防火牆</a:t>
            </a:r>
            <a:br>
              <a:rPr lang="en-US" altLang="zh-TW" sz="2000" b="0" i="0" kern="1200" dirty="0">
                <a:solidFill>
                  <a:schemeClr val="tx1"/>
                </a:solidFill>
                <a:effectLst/>
                <a:latin typeface="+mn-lt"/>
                <a:ea typeface="+mn-ea"/>
                <a:cs typeface="+mn-cs"/>
              </a:rPr>
            </a:br>
            <a:r>
              <a:rPr lang="en-US" altLang="zh-TW" sz="2000" b="0" i="0" kern="1200" dirty="0">
                <a:solidFill>
                  <a:schemeClr val="tx1"/>
                </a:solidFill>
                <a:effectLst/>
                <a:latin typeface="+mn-lt"/>
                <a:ea typeface="+mn-ea"/>
                <a:cs typeface="+mn-cs"/>
              </a:rPr>
              <a:t>2.1:</a:t>
            </a:r>
            <a:r>
              <a:rPr lang="en-US" altLang="zh-TW" sz="2000" b="0" i="0" kern="1200" baseline="0" dirty="0">
                <a:solidFill>
                  <a:schemeClr val="tx1"/>
                </a:solidFill>
                <a:effectLst/>
                <a:latin typeface="+mn-lt"/>
                <a:ea typeface="+mn-ea"/>
                <a:cs typeface="+mn-cs"/>
              </a:rPr>
              <a:t> </a:t>
            </a:r>
            <a:r>
              <a:rPr lang="zh-TW" altLang="zh-TW" sz="2000" b="0" i="0" kern="1200" dirty="0">
                <a:solidFill>
                  <a:schemeClr val="tx1"/>
                </a:solidFill>
                <a:effectLst/>
                <a:latin typeface="+mn-lt"/>
                <a:ea typeface="+mn-ea"/>
                <a:cs typeface="+mn-cs"/>
              </a:rPr>
              <a:t>Batch Server</a:t>
            </a:r>
            <a:r>
              <a:rPr lang="zh-TW" altLang="en-US" sz="2000" b="0" i="0" kern="1200" dirty="0">
                <a:solidFill>
                  <a:schemeClr val="tx1"/>
                </a:solidFill>
                <a:effectLst/>
                <a:latin typeface="+mn-lt"/>
                <a:ea typeface="+mn-ea"/>
                <a:cs typeface="+mn-cs"/>
              </a:rPr>
              <a:t> </a:t>
            </a:r>
            <a:r>
              <a:rPr lang="zh-TW" altLang="zh-TW" sz="2000" kern="1200" dirty="0">
                <a:solidFill>
                  <a:schemeClr val="tx1"/>
                </a:solidFill>
                <a:effectLst/>
                <a:latin typeface="+mn-lt"/>
                <a:ea typeface="+mn-ea"/>
                <a:cs typeface="+mn-cs"/>
              </a:rPr>
              <a:t>進行</a:t>
            </a:r>
            <a:r>
              <a:rPr lang="zh-TW" altLang="zh-TW" sz="2000" b="0" i="0" kern="1200" dirty="0">
                <a:solidFill>
                  <a:schemeClr val="tx1"/>
                </a:solidFill>
                <a:effectLst/>
                <a:latin typeface="+mn-lt"/>
                <a:ea typeface="+mn-ea"/>
                <a:cs typeface="+mn-cs"/>
              </a:rPr>
              <a:t>CTMBatchUser</a:t>
            </a:r>
            <a:r>
              <a:rPr lang="zh-TW" altLang="zh-TW" sz="2000" kern="1200" dirty="0">
                <a:solidFill>
                  <a:schemeClr val="tx1"/>
                </a:solidFill>
                <a:effectLst/>
                <a:latin typeface="+mn-lt"/>
                <a:ea typeface="+mn-ea"/>
                <a:cs typeface="+mn-cs"/>
              </a:rPr>
              <a:t>帳號建立，以利後續Control-M導入流程</a:t>
            </a:r>
            <a:endParaRPr lang="en-US" altLang="zh-TW" sz="2000" kern="1200" dirty="0">
              <a:solidFill>
                <a:schemeClr val="tx1"/>
              </a:solidFill>
              <a:effectLst/>
              <a:latin typeface="+mn-lt"/>
              <a:ea typeface="+mn-ea"/>
              <a:cs typeface="+mn-cs"/>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TW" sz="2000" b="0" i="0" kern="1200" dirty="0">
                <a:solidFill>
                  <a:schemeClr val="tx1"/>
                </a:solidFill>
                <a:effectLst/>
                <a:latin typeface="+mn-lt"/>
                <a:ea typeface="+mn-ea"/>
                <a:cs typeface="+mn-cs"/>
              </a:rPr>
              <a:t>2.2: /home/</a:t>
            </a:r>
            <a:r>
              <a:rPr lang="en-US" altLang="zh-TW" sz="2000" b="0" i="0" kern="1200" dirty="0" err="1">
                <a:solidFill>
                  <a:schemeClr val="tx1"/>
                </a:solidFill>
                <a:effectLst/>
                <a:latin typeface="+mn-lt"/>
                <a:ea typeface="+mn-ea"/>
                <a:cs typeface="+mn-cs"/>
              </a:rPr>
              <a:t>CTMBatchUser</a:t>
            </a:r>
            <a:r>
              <a:rPr lang="en-US" altLang="zh-TW" sz="2000" b="0" i="0" kern="1200" dirty="0">
                <a:solidFill>
                  <a:schemeClr val="tx1"/>
                </a:solidFill>
                <a:effectLst/>
                <a:latin typeface="+mn-lt"/>
                <a:ea typeface="+mn-ea"/>
                <a:cs typeface="+mn-cs"/>
              </a:rPr>
              <a:t>/.</a:t>
            </a:r>
            <a:r>
              <a:rPr lang="en-US" altLang="zh-TW" sz="2000" b="0" i="0" kern="1200" dirty="0" err="1">
                <a:solidFill>
                  <a:schemeClr val="tx1"/>
                </a:solidFill>
                <a:effectLst/>
                <a:latin typeface="+mn-lt"/>
                <a:ea typeface="+mn-ea"/>
                <a:cs typeface="+mn-cs"/>
              </a:rPr>
              <a:t>ssh</a:t>
            </a:r>
            <a:r>
              <a:rPr lang="en-US" altLang="zh-TW" sz="2000" b="0" i="0" kern="1200" dirty="0">
                <a:solidFill>
                  <a:schemeClr val="tx1"/>
                </a:solidFill>
                <a:effectLst/>
                <a:latin typeface="+mn-lt"/>
                <a:ea typeface="+mn-ea"/>
                <a:cs typeface="+mn-cs"/>
              </a:rPr>
              <a:t>/ -&gt;  </a:t>
            </a:r>
            <a:r>
              <a:rPr lang="en-US" altLang="zh-TW" sz="2000" kern="1200" dirty="0" err="1">
                <a:solidFill>
                  <a:schemeClr val="tx1"/>
                </a:solidFill>
                <a:effectLst/>
                <a:latin typeface="+mn-lt"/>
                <a:ea typeface="+mn-ea"/>
                <a:cs typeface="+mn-cs"/>
              </a:rPr>
              <a:t>authorized_keys</a:t>
            </a:r>
            <a:r>
              <a:rPr lang="en-US" altLang="zh-TW" sz="2000" kern="1200" dirty="0">
                <a:solidFill>
                  <a:schemeClr val="tx1"/>
                </a:solidFill>
                <a:effectLst/>
                <a:latin typeface="+mn-lt"/>
                <a:ea typeface="+mn-ea"/>
                <a:cs typeface="+mn-cs"/>
              </a:rPr>
              <a:t> (CTM</a:t>
            </a:r>
            <a:r>
              <a:rPr lang="zh-TW" altLang="en-US" sz="2000" kern="1200" dirty="0">
                <a:solidFill>
                  <a:schemeClr val="tx1"/>
                </a:solidFill>
                <a:effectLst/>
                <a:latin typeface="+mn-lt"/>
                <a:ea typeface="+mn-ea"/>
                <a:cs typeface="+mn-cs"/>
              </a:rPr>
              <a:t>登入</a:t>
            </a:r>
            <a:r>
              <a:rPr lang="en-US" altLang="zh-TW" sz="2000" kern="1200" dirty="0">
                <a:solidFill>
                  <a:schemeClr val="tx1"/>
                </a:solidFill>
                <a:effectLst/>
                <a:latin typeface="+mn-lt"/>
                <a:ea typeface="+mn-ea"/>
                <a:cs typeface="+mn-cs"/>
              </a:rPr>
              <a:t>batch</a:t>
            </a:r>
            <a:r>
              <a:rPr lang="zh-TW" altLang="en-US" sz="2000" kern="1200" dirty="0">
                <a:solidFill>
                  <a:schemeClr val="tx1"/>
                </a:solidFill>
                <a:effectLst/>
                <a:latin typeface="+mn-lt"/>
                <a:ea typeface="+mn-ea"/>
                <a:cs typeface="+mn-cs"/>
              </a:rPr>
              <a:t>的</a:t>
            </a:r>
            <a:r>
              <a:rPr lang="en-US" altLang="zh-TW" sz="2000" kern="1200" dirty="0">
                <a:solidFill>
                  <a:schemeClr val="tx1"/>
                </a:solidFill>
                <a:effectLst/>
                <a:latin typeface="+mn-lt"/>
                <a:ea typeface="+mn-ea"/>
                <a:cs typeface="+mn-cs"/>
              </a:rPr>
              <a:t>key)</a:t>
            </a:r>
            <a:br>
              <a:rPr lang="en-US" altLang="zh-TW" sz="2000" b="0" i="0" kern="1200" dirty="0">
                <a:solidFill>
                  <a:schemeClr val="tx1"/>
                </a:solidFill>
                <a:effectLst/>
                <a:latin typeface="+mn-lt"/>
                <a:ea typeface="+mn-ea"/>
                <a:cs typeface="+mn-cs"/>
              </a:rPr>
            </a:br>
            <a:br>
              <a:rPr lang="en-US" altLang="zh-TW" sz="2000" b="0" i="0" kern="1200" dirty="0">
                <a:solidFill>
                  <a:schemeClr val="tx1"/>
                </a:solidFill>
                <a:effectLst/>
                <a:latin typeface="+mn-lt"/>
                <a:ea typeface="+mn-ea"/>
                <a:cs typeface="+mn-cs"/>
              </a:rPr>
            </a:br>
            <a:r>
              <a:rPr lang="zh-TW" altLang="en-US" sz="2000" b="0" i="0" kern="1200" dirty="0">
                <a:solidFill>
                  <a:schemeClr val="tx1"/>
                </a:solidFill>
                <a:effectLst/>
                <a:latin typeface="+mn-lt"/>
                <a:ea typeface="+mn-ea"/>
                <a:cs typeface="+mn-cs"/>
              </a:rPr>
              <a:t>申請</a:t>
            </a:r>
            <a:r>
              <a:rPr lang="en-US" altLang="zh-TW" sz="2000" b="0" i="0" kern="1200" dirty="0">
                <a:solidFill>
                  <a:schemeClr val="tx1"/>
                </a:solidFill>
                <a:effectLst/>
                <a:latin typeface="+mn-lt"/>
                <a:ea typeface="+mn-ea"/>
                <a:cs typeface="+mn-cs"/>
              </a:rPr>
              <a:t>batch</a:t>
            </a:r>
            <a:r>
              <a:rPr lang="zh-TW" altLang="en-US" sz="2000" b="0" i="0" kern="1200" dirty="0">
                <a:solidFill>
                  <a:schemeClr val="tx1"/>
                </a:solidFill>
                <a:effectLst/>
                <a:latin typeface="+mn-lt"/>
                <a:ea typeface="+mn-ea"/>
                <a:cs typeface="+mn-cs"/>
              </a:rPr>
              <a:t> 到</a:t>
            </a:r>
            <a:r>
              <a:rPr lang="en-US" altLang="zh-TW" sz="2000" b="0" i="0" kern="1200" dirty="0">
                <a:solidFill>
                  <a:schemeClr val="tx1"/>
                </a:solidFill>
                <a:effectLst/>
                <a:latin typeface="+mn-lt"/>
                <a:ea typeface="+mn-ea"/>
                <a:cs typeface="+mn-cs"/>
              </a:rPr>
              <a:t> SFG server </a:t>
            </a:r>
            <a:r>
              <a:rPr lang="zh-TW" altLang="en-US" sz="2000" b="0" i="0" kern="1200" dirty="0">
                <a:solidFill>
                  <a:schemeClr val="tx1"/>
                </a:solidFill>
                <a:effectLst/>
                <a:latin typeface="+mn-lt"/>
                <a:ea typeface="+mn-ea"/>
                <a:cs typeface="+mn-cs"/>
              </a:rPr>
              <a:t>防火牆</a:t>
            </a:r>
            <a:endParaRPr lang="en-US" altLang="zh-TW" sz="2000" b="0" i="0" kern="1200" dirty="0">
              <a:solidFill>
                <a:schemeClr val="tx1"/>
              </a:solidFill>
              <a:effectLst/>
              <a:latin typeface="+mn-lt"/>
              <a:ea typeface="+mn-ea"/>
              <a:cs typeface="+mn-cs"/>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TW" sz="2000" b="0" i="0" kern="1200" dirty="0">
                <a:solidFill>
                  <a:schemeClr val="tx1"/>
                </a:solidFill>
                <a:effectLst/>
                <a:latin typeface="+mn-lt"/>
                <a:ea typeface="+mn-ea"/>
                <a:cs typeface="+mn-cs"/>
              </a:rPr>
              <a:t>3.1: SFG</a:t>
            </a:r>
            <a:r>
              <a:rPr lang="zh-TW" altLang="en-US" sz="2000" b="0" i="0" kern="1200" dirty="0">
                <a:solidFill>
                  <a:schemeClr val="tx1"/>
                </a:solidFill>
                <a:effectLst/>
                <a:latin typeface="+mn-lt"/>
                <a:ea typeface="+mn-ea"/>
                <a:cs typeface="+mn-cs"/>
              </a:rPr>
              <a:t>單據要申請檔案放置的資料夾名稱和</a:t>
            </a:r>
            <a:r>
              <a:rPr lang="en-US" altLang="zh-TW" sz="2000" b="0" i="0" kern="1200" dirty="0">
                <a:solidFill>
                  <a:schemeClr val="tx1"/>
                </a:solidFill>
                <a:effectLst/>
                <a:latin typeface="+mn-lt"/>
                <a:ea typeface="+mn-ea"/>
                <a:cs typeface="+mn-cs"/>
              </a:rPr>
              <a:t>SFG</a:t>
            </a:r>
            <a:r>
              <a:rPr lang="zh-TW" altLang="en-US" sz="2000" b="0" i="0" kern="1200" dirty="0">
                <a:solidFill>
                  <a:schemeClr val="tx1"/>
                </a:solidFill>
                <a:effectLst/>
                <a:latin typeface="+mn-lt"/>
                <a:ea typeface="+mn-ea"/>
                <a:cs typeface="+mn-cs"/>
              </a:rPr>
              <a:t>登入的帳號，單據完成後，</a:t>
            </a:r>
            <a:r>
              <a:rPr lang="en-US" altLang="zh-TW" sz="2000" b="0" i="0" kern="1200" dirty="0" err="1">
                <a:solidFill>
                  <a:schemeClr val="tx1"/>
                </a:solidFill>
                <a:effectLst/>
                <a:latin typeface="+mn-lt"/>
                <a:ea typeface="+mn-ea"/>
                <a:cs typeface="+mn-cs"/>
              </a:rPr>
              <a:t>SFG</a:t>
            </a:r>
            <a:r>
              <a:rPr lang="en-US" altLang="zh-TW" sz="2000" kern="1200" dirty="0" err="1">
                <a:solidFill>
                  <a:schemeClr val="tx1"/>
                </a:solidFill>
                <a:effectLst/>
                <a:latin typeface="+mn-lt"/>
                <a:ea typeface="+mn-ea"/>
                <a:cs typeface="+mn-cs"/>
              </a:rPr>
              <a:t>經辦會mail給申請人ppk檔的金鑰</a:t>
            </a:r>
            <a:endParaRPr lang="en-US" altLang="zh-TW" sz="2000" b="0" i="0" kern="1200" dirty="0">
              <a:solidFill>
                <a:schemeClr val="tx1"/>
              </a:solidFill>
              <a:effectLst/>
              <a:latin typeface="+mn-lt"/>
              <a:ea typeface="+mn-ea"/>
              <a:cs typeface="+mn-cs"/>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TW" sz="1600" b="0" i="0" kern="1200" dirty="0">
                <a:solidFill>
                  <a:schemeClr val="tx1"/>
                </a:solidFill>
                <a:effectLst/>
                <a:latin typeface="+mn-lt"/>
                <a:ea typeface="+mn-ea"/>
                <a:cs typeface="+mn-cs"/>
              </a:rPr>
              <a:t>3.2: </a:t>
            </a:r>
            <a:r>
              <a:rPr lang="zh-TW" altLang="en-US" sz="1600" b="0" i="0" kern="1200" dirty="0">
                <a:solidFill>
                  <a:schemeClr val="tx1"/>
                </a:solidFill>
                <a:effectLst/>
                <a:latin typeface="+mn-lt"/>
                <a:ea typeface="+mn-ea"/>
                <a:cs typeface="+mn-cs"/>
              </a:rPr>
              <a:t>將</a:t>
            </a:r>
            <a:r>
              <a:rPr lang="en-US" altLang="zh-TW" sz="1600" b="0" i="0" kern="1200" dirty="0">
                <a:solidFill>
                  <a:schemeClr val="tx1"/>
                </a:solidFill>
                <a:effectLst/>
                <a:latin typeface="+mn-lt"/>
                <a:ea typeface="+mn-ea"/>
                <a:cs typeface="+mn-cs"/>
              </a:rPr>
              <a:t>PPK</a:t>
            </a:r>
            <a:r>
              <a:rPr lang="zh-TW" altLang="en-US" sz="1600" b="0" i="0" kern="1200" dirty="0">
                <a:solidFill>
                  <a:schemeClr val="tx1"/>
                </a:solidFill>
                <a:effectLst/>
                <a:latin typeface="+mn-lt"/>
                <a:ea typeface="+mn-ea"/>
                <a:cs typeface="+mn-cs"/>
              </a:rPr>
              <a:t>檔放置</a:t>
            </a:r>
            <a:r>
              <a:rPr lang="en-US" altLang="zh-TW" sz="1600" b="0" i="0" kern="1200" dirty="0">
                <a:solidFill>
                  <a:schemeClr val="tx1"/>
                </a:solidFill>
                <a:effectLst/>
                <a:latin typeface="+mn-lt"/>
                <a:ea typeface="+mn-ea"/>
                <a:cs typeface="+mn-cs"/>
              </a:rPr>
              <a:t>server</a:t>
            </a:r>
            <a:r>
              <a:rPr lang="zh-TW" altLang="en-US" sz="1600" b="0" i="0" kern="1200" dirty="0">
                <a:solidFill>
                  <a:schemeClr val="tx1"/>
                </a:solidFill>
                <a:effectLst/>
                <a:latin typeface="+mn-lt"/>
                <a:ea typeface="+mn-ea"/>
                <a:cs typeface="+mn-cs"/>
              </a:rPr>
              <a:t>指定路徑下</a:t>
            </a:r>
            <a:r>
              <a:rPr lang="en-US" altLang="zh-TW" sz="1600" b="0" i="0" kern="1200" dirty="0">
                <a:solidFill>
                  <a:schemeClr val="tx1"/>
                </a:solidFill>
                <a:effectLst/>
                <a:latin typeface="+mn-lt"/>
                <a:ea typeface="+mn-ea"/>
                <a:cs typeface="+mn-cs"/>
              </a:rPr>
              <a:t>(/home/</a:t>
            </a:r>
            <a:r>
              <a:rPr lang="en-US" altLang="zh-TW" sz="1600" b="0" i="0" kern="1200" dirty="0" err="1">
                <a:solidFill>
                  <a:schemeClr val="tx1"/>
                </a:solidFill>
                <a:effectLst/>
                <a:latin typeface="+mn-lt"/>
                <a:ea typeface="+mn-ea"/>
                <a:cs typeface="+mn-cs"/>
              </a:rPr>
              <a:t>appuser</a:t>
            </a:r>
            <a:r>
              <a:rPr lang="en-US" altLang="zh-TW" sz="1600" b="0" i="0" kern="1200" dirty="0">
                <a:solidFill>
                  <a:schemeClr val="tx1"/>
                </a:solidFill>
                <a:effectLst/>
                <a:latin typeface="+mn-lt"/>
                <a:ea typeface="+mn-ea"/>
                <a:cs typeface="+mn-cs"/>
              </a:rPr>
              <a:t>/.</a:t>
            </a:r>
            <a:r>
              <a:rPr lang="en-US" altLang="zh-TW" sz="1600" b="0" i="0" kern="1200" dirty="0" err="1">
                <a:solidFill>
                  <a:schemeClr val="tx1"/>
                </a:solidFill>
                <a:effectLst/>
                <a:latin typeface="+mn-lt"/>
                <a:ea typeface="+mn-ea"/>
                <a:cs typeface="+mn-cs"/>
              </a:rPr>
              <a:t>ssh</a:t>
            </a:r>
            <a:r>
              <a:rPr lang="en-US" altLang="zh-TW" sz="1600" b="0" i="0" kern="1200" dirty="0">
                <a:solidFill>
                  <a:schemeClr val="tx1"/>
                </a:solidFill>
                <a:effectLst/>
                <a:latin typeface="+mn-lt"/>
                <a:ea typeface="+mn-ea"/>
                <a:cs typeface="+mn-cs"/>
              </a:rPr>
              <a:t>/)</a:t>
            </a:r>
            <a:r>
              <a:rPr lang="zh-TW" altLang="en-US" sz="1600" b="0" i="0" kern="1200" dirty="0">
                <a:solidFill>
                  <a:schemeClr val="tx1"/>
                </a:solidFill>
                <a:effectLst/>
                <a:latin typeface="+mn-lt"/>
                <a:ea typeface="+mn-ea"/>
                <a:cs typeface="+mn-cs"/>
              </a:rPr>
              <a:t>，</a:t>
            </a:r>
            <a:r>
              <a:rPr lang="en-US" altLang="zh-TW" sz="1600" b="0" i="0" kern="1200" dirty="0">
                <a:solidFill>
                  <a:schemeClr val="tx1"/>
                </a:solidFill>
                <a:effectLst/>
                <a:latin typeface="+mn-lt"/>
                <a:ea typeface="+mn-ea"/>
                <a:cs typeface="+mn-cs"/>
              </a:rPr>
              <a:t>batch server</a:t>
            </a:r>
            <a:r>
              <a:rPr lang="zh-TW" altLang="en-US" sz="1600" b="0" i="0" kern="1200" dirty="0">
                <a:solidFill>
                  <a:schemeClr val="tx1"/>
                </a:solidFill>
                <a:effectLst/>
                <a:latin typeface="+mn-lt"/>
                <a:ea typeface="+mn-ea"/>
                <a:cs typeface="+mn-cs"/>
              </a:rPr>
              <a:t>才能連上</a:t>
            </a:r>
            <a:r>
              <a:rPr lang="en-US" altLang="zh-TW" sz="1600" b="0" i="0" kern="1200" dirty="0">
                <a:solidFill>
                  <a:schemeClr val="tx1"/>
                </a:solidFill>
                <a:effectLst/>
                <a:latin typeface="+mn-lt"/>
                <a:ea typeface="+mn-ea"/>
                <a:cs typeface="+mn-cs"/>
              </a:rPr>
              <a:t>SFG </a:t>
            </a:r>
          </a:p>
          <a:p>
            <a:pPr marL="0" marR="0" lvl="1" indent="0" algn="l" defTabSz="711200" rtl="0" eaLnBrk="1" fontAlgn="auto" latinLnBrk="0" hangingPunct="1">
              <a:lnSpc>
                <a:spcPct val="90000"/>
              </a:lnSpc>
              <a:spcBef>
                <a:spcPct val="0"/>
              </a:spcBef>
              <a:spcAft>
                <a:spcPct val="15000"/>
              </a:spcAft>
              <a:buClrTx/>
              <a:buSzTx/>
              <a:buFontTx/>
              <a:buNone/>
              <a:tabLst/>
              <a:defRPr/>
            </a:pPr>
            <a:endParaRPr lang="en-US" altLang="zh-TW" sz="1600" b="0" i="0" kern="1200" baseline="0" dirty="0"/>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TW" sz="1600" b="0" i="0" kern="1200" dirty="0">
                <a:solidFill>
                  <a:schemeClr val="tx1"/>
                </a:solidFill>
                <a:effectLst/>
                <a:latin typeface="+mn-lt"/>
                <a:ea typeface="+mn-ea"/>
                <a:cs typeface="+mn-cs"/>
              </a:rPr>
              <a:t>UAT</a:t>
            </a:r>
            <a:r>
              <a:rPr lang="zh-TW" altLang="en-US" sz="1600" b="0" i="0" kern="1200" dirty="0">
                <a:solidFill>
                  <a:schemeClr val="tx1"/>
                </a:solidFill>
                <a:effectLst/>
                <a:latin typeface="+mn-lt"/>
                <a:ea typeface="+mn-ea"/>
                <a:cs typeface="+mn-cs"/>
              </a:rPr>
              <a:t>環境設定</a:t>
            </a:r>
            <a:r>
              <a:rPr lang="en-US" altLang="zh-TW" sz="1600" b="0" i="0" kern="1200" dirty="0">
                <a:solidFill>
                  <a:schemeClr val="tx1"/>
                </a:solidFill>
                <a:effectLst/>
                <a:latin typeface="+mn-lt"/>
                <a:ea typeface="+mn-ea"/>
                <a:cs typeface="+mn-cs"/>
              </a:rPr>
              <a:t>Control-M</a:t>
            </a:r>
            <a:r>
              <a:rPr lang="zh-TW" altLang="en-US" sz="1600" b="0" i="0" kern="1200" dirty="0">
                <a:solidFill>
                  <a:schemeClr val="tx1"/>
                </a:solidFill>
                <a:effectLst/>
                <a:latin typeface="+mn-lt"/>
                <a:ea typeface="+mn-ea"/>
                <a:cs typeface="+mn-cs"/>
              </a:rPr>
              <a:t>金鑰</a:t>
            </a:r>
            <a:br>
              <a:rPr lang="en-US" altLang="zh-TW" sz="1600" b="0" i="0" kern="1200" dirty="0">
                <a:solidFill>
                  <a:schemeClr val="tx1"/>
                </a:solidFill>
                <a:effectLst/>
                <a:latin typeface="+mn-lt"/>
                <a:ea typeface="+mn-ea"/>
                <a:cs typeface="+mn-cs"/>
              </a:rPr>
            </a:br>
            <a:r>
              <a:rPr lang="en-US" altLang="zh-TW" sz="1600" b="0" i="0" kern="1200" dirty="0">
                <a:solidFill>
                  <a:schemeClr val="tx1"/>
                </a:solidFill>
                <a:effectLst/>
                <a:latin typeface="+mn-lt"/>
                <a:ea typeface="+mn-ea"/>
                <a:cs typeface="+mn-cs"/>
              </a:rPr>
              <a:t>    </a:t>
            </a:r>
            <a:r>
              <a:rPr lang="zh-TW" altLang="zh-TW" sz="1600" kern="1200" dirty="0">
                <a:solidFill>
                  <a:schemeClr val="tx1"/>
                </a:solidFill>
                <a:effectLst/>
                <a:latin typeface="+mn-lt"/>
                <a:ea typeface="+mn-ea"/>
                <a:cs typeface="+mn-cs"/>
              </a:rPr>
              <a:t>將批次主控台的</a:t>
            </a:r>
            <a:r>
              <a:rPr lang="en-US" altLang="zh-TW" sz="1600" kern="1200" dirty="0">
                <a:solidFill>
                  <a:schemeClr val="tx1"/>
                </a:solidFill>
                <a:effectLst/>
                <a:latin typeface="+mn-lt"/>
                <a:ea typeface="+mn-ea"/>
                <a:cs typeface="+mn-cs"/>
              </a:rPr>
              <a:t>id_dsa.pub</a:t>
            </a:r>
            <a:r>
              <a:rPr lang="zh-TW" altLang="zh-TW" sz="1600" kern="1200" dirty="0">
                <a:solidFill>
                  <a:schemeClr val="tx1"/>
                </a:solidFill>
                <a:effectLst/>
                <a:latin typeface="+mn-lt"/>
                <a:ea typeface="+mn-ea"/>
                <a:cs typeface="+mn-cs"/>
              </a:rPr>
              <a:t>的內容抄寫一份進入</a:t>
            </a:r>
            <a:r>
              <a:rPr lang="en-US" altLang="zh-TW" sz="1600" kern="1200" dirty="0">
                <a:solidFill>
                  <a:schemeClr val="tx1"/>
                </a:solidFill>
                <a:effectLst/>
                <a:latin typeface="+mn-lt"/>
                <a:ea typeface="+mn-ea"/>
                <a:cs typeface="+mn-cs"/>
              </a:rPr>
              <a:t>NBS2BT1U</a:t>
            </a:r>
            <a:r>
              <a:rPr lang="zh-TW" altLang="zh-TW" sz="1600" kern="1200" dirty="0">
                <a:solidFill>
                  <a:schemeClr val="tx1"/>
                </a:solidFill>
                <a:effectLst/>
                <a:latin typeface="+mn-lt"/>
                <a:ea typeface="+mn-ea"/>
                <a:cs typeface="+mn-cs"/>
              </a:rPr>
              <a:t>的</a:t>
            </a:r>
            <a:r>
              <a:rPr lang="en-US" altLang="zh-TW" sz="1600" kern="1200" dirty="0">
                <a:solidFill>
                  <a:schemeClr val="tx1"/>
                </a:solidFill>
                <a:effectLst/>
                <a:latin typeface="+mn-lt"/>
                <a:ea typeface="+mn-ea"/>
                <a:cs typeface="+mn-cs"/>
              </a:rPr>
              <a:t>.</a:t>
            </a:r>
            <a:r>
              <a:rPr lang="en-US" altLang="zh-TW" sz="1600" kern="1200" dirty="0" err="1">
                <a:solidFill>
                  <a:schemeClr val="tx1"/>
                </a:solidFill>
                <a:effectLst/>
                <a:latin typeface="+mn-lt"/>
                <a:ea typeface="+mn-ea"/>
                <a:cs typeface="+mn-cs"/>
              </a:rPr>
              <a:t>ssh</a:t>
            </a:r>
            <a:r>
              <a:rPr lang="zh-TW" altLang="zh-TW" sz="1600" kern="1200" dirty="0">
                <a:solidFill>
                  <a:schemeClr val="tx1"/>
                </a:solidFill>
                <a:effectLst/>
                <a:latin typeface="+mn-lt"/>
                <a:ea typeface="+mn-ea"/>
                <a:cs typeface="+mn-cs"/>
              </a:rPr>
              <a:t>資料夾下</a:t>
            </a:r>
            <a:r>
              <a:rPr lang="zh-TW" altLang="en-US" sz="1600" kern="1200" dirty="0">
                <a:solidFill>
                  <a:schemeClr val="tx1"/>
                </a:solidFill>
                <a:effectLst/>
                <a:latin typeface="+mn-lt"/>
                <a:ea typeface="+mn-ea"/>
                <a:cs typeface="+mn-cs"/>
              </a:rPr>
              <a:t>的</a:t>
            </a:r>
            <a:r>
              <a:rPr lang="en-US" altLang="zh-TW" sz="1600" kern="1200" baseline="0" dirty="0">
                <a:solidFill>
                  <a:schemeClr val="tx1"/>
                </a:solidFill>
                <a:effectLst/>
                <a:latin typeface="+mn-lt"/>
                <a:ea typeface="+mn-ea"/>
                <a:cs typeface="+mn-cs"/>
              </a:rPr>
              <a:t> -&gt; </a:t>
            </a:r>
            <a:r>
              <a:rPr lang="en-US" altLang="zh-TW" sz="1600" kern="1200" dirty="0" err="1">
                <a:solidFill>
                  <a:schemeClr val="tx1"/>
                </a:solidFill>
                <a:effectLst/>
                <a:latin typeface="+mn-lt"/>
                <a:ea typeface="+mn-ea"/>
                <a:cs typeface="+mn-cs"/>
              </a:rPr>
              <a:t>authorized_keys</a:t>
            </a:r>
            <a:r>
              <a:rPr lang="zh-TW" altLang="zh-TW" sz="1600" kern="1200" dirty="0">
                <a:solidFill>
                  <a:schemeClr val="tx1"/>
                </a:solidFill>
                <a:effectLst/>
                <a:latin typeface="+mn-lt"/>
                <a:ea typeface="+mn-ea"/>
                <a:cs typeface="+mn-cs"/>
              </a:rPr>
              <a:t>檔案</a:t>
            </a:r>
            <a:endParaRPr lang="zh-TW" altLang="en-US" sz="1600" dirty="0"/>
          </a:p>
        </p:txBody>
      </p:sp>
    </p:spTree>
    <p:extLst>
      <p:ext uri="{BB962C8B-B14F-4D97-AF65-F5344CB8AC3E}">
        <p14:creationId xmlns:p14="http://schemas.microsoft.com/office/powerpoint/2010/main" val="1438185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TW" altLang="en-US" sz="1050" b="0" u="none"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我們在這個專案</a:t>
            </a:r>
            <a:r>
              <a:rPr lang="en-US" altLang="zh-TW" sz="1050" b="0" u="none" dirty="0" err="1">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redis</a:t>
            </a:r>
            <a:r>
              <a:rPr lang="zh-TW" altLang="en-US" sz="1050" b="0" u="none"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 的運用 有交易</a:t>
            </a:r>
            <a:r>
              <a:rPr lang="en-US" altLang="zh-TW" sz="1050" b="0" u="none"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context</a:t>
            </a:r>
            <a:r>
              <a:rPr lang="zh-TW" altLang="en-US" sz="1050" b="0" u="none"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儲存，以及</a:t>
            </a:r>
            <a:r>
              <a:rPr lang="en-US" altLang="zh-TW" sz="1050" b="0" u="none" dirty="0"/>
              <a:t>publish / subscribe</a:t>
            </a:r>
            <a:r>
              <a:rPr lang="zh-TW" altLang="en-US" sz="1050" b="0" u="none" dirty="0"/>
              <a:t>的通信機制。</a:t>
            </a:r>
            <a:endParaRPr lang="en-US" altLang="zh-TW" sz="1050" b="0" u="none" dirty="0"/>
          </a:p>
          <a:p>
            <a:pPr marL="0" indent="0">
              <a:lnSpc>
                <a:spcPct val="150000"/>
              </a:lnSpc>
              <a:buFont typeface="Wingdings" panose="05000000000000000000" pitchFamily="2" charset="2"/>
              <a:buNone/>
              <a:defRPr/>
            </a:pPr>
            <a:endParaRPr lang="en-US" altLang="zh-TW" sz="1050" b="0" u="none"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441084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2000" b="1" dirty="0"/>
              <a:t>交易</a:t>
            </a:r>
            <a:r>
              <a:rPr lang="en-US" altLang="zh-TW" sz="2000" b="1" dirty="0"/>
              <a:t>Context</a:t>
            </a:r>
            <a:r>
              <a:rPr lang="zh-TW" altLang="en-US" sz="2000" b="1" dirty="0"/>
              <a:t>儲存的應用我們以</a:t>
            </a:r>
            <a:r>
              <a:rPr lang="zh-TW" altLang="en-US" sz="1050" kern="1200" dirty="0">
                <a:solidFill>
                  <a:schemeClr val="tx1"/>
                </a:solidFill>
                <a:latin typeface="+mn-lt"/>
                <a:ea typeface="+mn-ea"/>
                <a:cs typeface="+mn-cs"/>
              </a:rPr>
              <a:t>交易</a:t>
            </a:r>
            <a:r>
              <a:rPr lang="en-US" altLang="zh-TW" sz="1050" kern="1200" dirty="0">
                <a:solidFill>
                  <a:schemeClr val="tx1"/>
                </a:solidFill>
                <a:latin typeface="+mn-lt"/>
                <a:ea typeface="+mn-ea"/>
                <a:cs typeface="+mn-cs"/>
              </a:rPr>
              <a:t>10101</a:t>
            </a:r>
            <a:r>
              <a:rPr lang="zh-TW" altLang="en-US" sz="1050" kern="1200" dirty="0">
                <a:solidFill>
                  <a:schemeClr val="tx1"/>
                </a:solidFill>
                <a:latin typeface="+mn-lt"/>
                <a:ea typeface="+mn-ea"/>
                <a:cs typeface="+mn-cs"/>
              </a:rPr>
              <a:t>為例，</a:t>
            </a:r>
            <a:endParaRPr lang="en-US" altLang="zh-TW" sz="1050" kern="1200" dirty="0">
              <a:solidFill>
                <a:schemeClr val="tx1"/>
              </a:solidFill>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050" kern="1200" dirty="0">
                <a:solidFill>
                  <a:schemeClr val="tx1"/>
                </a:solidFill>
                <a:latin typeface="+mn-lt"/>
                <a:ea typeface="+mn-ea"/>
                <a:cs typeface="+mn-cs"/>
              </a:rPr>
              <a:t>initial</a:t>
            </a:r>
            <a:r>
              <a:rPr lang="zh-TW" altLang="en-US" sz="1050" kern="1200" dirty="0">
                <a:solidFill>
                  <a:schemeClr val="tx1"/>
                </a:solidFill>
                <a:latin typeface="+mn-lt"/>
                <a:ea typeface="+mn-ea"/>
                <a:cs typeface="+mn-cs"/>
              </a:rPr>
              <a:t>的時候才會取得</a:t>
            </a:r>
            <a:r>
              <a:rPr lang="en-US" altLang="zh-TW" sz="1050" kern="1200" dirty="0">
                <a:solidFill>
                  <a:schemeClr val="tx1"/>
                </a:solidFill>
                <a:latin typeface="+mn-lt"/>
                <a:ea typeface="+mn-ea"/>
                <a:cs typeface="+mn-cs"/>
              </a:rPr>
              <a:t>EJ</a:t>
            </a:r>
            <a:r>
              <a:rPr lang="zh-TW" altLang="en-US" sz="1050" kern="1200" dirty="0">
                <a:solidFill>
                  <a:schemeClr val="tx1"/>
                </a:solidFill>
                <a:latin typeface="+mn-lt"/>
                <a:ea typeface="+mn-ea"/>
                <a:cs typeface="+mn-cs"/>
              </a:rPr>
              <a:t>電子日誌需要的相關資訊</a:t>
            </a:r>
            <a:r>
              <a:rPr lang="en-US" altLang="zh-TW" sz="1050" kern="1200" dirty="0">
                <a:solidFill>
                  <a:schemeClr val="tx1"/>
                </a:solidFill>
                <a:latin typeface="+mn-lt"/>
                <a:ea typeface="+mn-ea"/>
                <a:cs typeface="+mn-cs"/>
              </a:rPr>
              <a:t>(</a:t>
            </a:r>
            <a:r>
              <a:rPr lang="zh-TW" altLang="en-US" sz="1050" kern="1200" dirty="0">
                <a:solidFill>
                  <a:schemeClr val="tx1"/>
                </a:solidFill>
                <a:latin typeface="+mn-lt"/>
                <a:ea typeface="+mn-ea"/>
                <a:cs typeface="+mn-cs"/>
              </a:rPr>
              <a:t>我們稱交易的</a:t>
            </a:r>
            <a:r>
              <a:rPr lang="en-US" altLang="zh-TW" sz="1050" kern="1200" dirty="0">
                <a:solidFill>
                  <a:schemeClr val="tx1"/>
                </a:solidFill>
                <a:latin typeface="+mn-lt"/>
                <a:ea typeface="+mn-ea"/>
                <a:cs typeface="+mn-cs"/>
              </a:rPr>
              <a:t>context)</a:t>
            </a:r>
            <a:r>
              <a:rPr lang="zh-TW" altLang="en-US" sz="1050" kern="1200" dirty="0">
                <a:solidFill>
                  <a:schemeClr val="tx1"/>
                </a:solidFill>
                <a:latin typeface="+mn-lt"/>
                <a:ea typeface="+mn-ea"/>
                <a:cs typeface="+mn-cs"/>
              </a:rPr>
              <a:t>，若後續行員執行的交易需要存</a:t>
            </a:r>
            <a:r>
              <a:rPr lang="en-US" altLang="zh-TW" sz="1050" kern="1200" dirty="0">
                <a:solidFill>
                  <a:schemeClr val="tx1"/>
                </a:solidFill>
                <a:latin typeface="+mn-lt"/>
                <a:ea typeface="+mn-ea"/>
                <a:cs typeface="+mn-cs"/>
              </a:rPr>
              <a:t>EJ</a:t>
            </a:r>
            <a:r>
              <a:rPr lang="zh-TW" altLang="en-US" sz="1050" kern="1200" dirty="0">
                <a:solidFill>
                  <a:schemeClr val="tx1"/>
                </a:solidFill>
                <a:latin typeface="+mn-lt"/>
                <a:ea typeface="+mn-ea"/>
                <a:cs typeface="+mn-cs"/>
              </a:rPr>
              <a:t>的話，需要有這些資訊才能執行，</a:t>
            </a:r>
            <a:endParaRPr lang="en-US" altLang="zh-TW" sz="1050" kern="1200" dirty="0">
              <a:solidFill>
                <a:schemeClr val="tx1"/>
              </a:solidFill>
              <a:latin typeface="+mn-lt"/>
              <a:ea typeface="+mn-ea"/>
              <a:cs typeface="+mn-cs"/>
            </a:endParaRPr>
          </a:p>
          <a:p>
            <a:pPr marL="285750" indent="-285750" algn="l" defTabSz="914400" rtl="0" eaLnBrk="1" latinLnBrk="0" hangingPunct="1">
              <a:buFont typeface="Arial" panose="020B0604020202020204" pitchFamily="34" charset="0"/>
              <a:buChar char="•"/>
            </a:pPr>
            <a:r>
              <a:rPr lang="zh-TW" altLang="en-US" sz="1050" kern="1200" dirty="0">
                <a:solidFill>
                  <a:schemeClr val="tx1"/>
                </a:solidFill>
                <a:latin typeface="+mn-lt"/>
                <a:ea typeface="+mn-ea"/>
                <a:cs typeface="+mn-cs"/>
              </a:rPr>
              <a:t>所以我們會先在</a:t>
            </a:r>
            <a:r>
              <a:rPr lang="en-US" altLang="zh-TW" sz="1050" kern="1200" dirty="0">
                <a:solidFill>
                  <a:schemeClr val="tx1"/>
                </a:solidFill>
                <a:latin typeface="+mn-lt"/>
                <a:ea typeface="+mn-ea"/>
                <a:cs typeface="+mn-cs"/>
              </a:rPr>
              <a:t>initial</a:t>
            </a:r>
            <a:r>
              <a:rPr lang="zh-TW" altLang="en-US" sz="1050" kern="1200" dirty="0">
                <a:solidFill>
                  <a:schemeClr val="tx1"/>
                </a:solidFill>
                <a:latin typeface="+mn-lt"/>
                <a:ea typeface="+mn-ea"/>
                <a:cs typeface="+mn-cs"/>
              </a:rPr>
              <a:t>將</a:t>
            </a:r>
            <a:r>
              <a:rPr lang="en-US" altLang="zh-TW" sz="1050" kern="1200" dirty="0">
                <a:solidFill>
                  <a:schemeClr val="tx1"/>
                </a:solidFill>
                <a:latin typeface="+mn-lt"/>
                <a:ea typeface="+mn-ea"/>
                <a:cs typeface="+mn-cs"/>
              </a:rPr>
              <a:t>EJ</a:t>
            </a:r>
            <a:r>
              <a:rPr lang="zh-TW" altLang="en-US" sz="1050" kern="1200" dirty="0">
                <a:solidFill>
                  <a:schemeClr val="tx1"/>
                </a:solidFill>
                <a:latin typeface="+mn-lt"/>
                <a:ea typeface="+mn-ea"/>
                <a:cs typeface="+mn-cs"/>
              </a:rPr>
              <a:t>記錄這個資訊存入</a:t>
            </a:r>
            <a:r>
              <a:rPr lang="en-US" altLang="zh-TW" sz="1050" kern="1200" dirty="0" err="1">
                <a:solidFill>
                  <a:schemeClr val="tx1"/>
                </a:solidFill>
                <a:latin typeface="+mn-lt"/>
                <a:ea typeface="+mn-ea"/>
                <a:cs typeface="+mn-cs"/>
              </a:rPr>
              <a:t>redis</a:t>
            </a:r>
            <a:r>
              <a:rPr lang="en-US" altLang="zh-TW" sz="1050" kern="1200" dirty="0">
                <a:solidFill>
                  <a:schemeClr val="tx1"/>
                </a:solidFill>
                <a:latin typeface="+mn-lt"/>
                <a:ea typeface="+mn-ea"/>
                <a:cs typeface="+mn-cs"/>
              </a:rPr>
              <a:t> </a:t>
            </a:r>
            <a:r>
              <a:rPr lang="zh-TW" altLang="en-US" sz="1050" kern="1200" dirty="0">
                <a:solidFill>
                  <a:schemeClr val="tx1"/>
                </a:solidFill>
                <a:latin typeface="+mn-lt"/>
                <a:ea typeface="+mn-ea"/>
                <a:cs typeface="+mn-cs"/>
              </a:rPr>
              <a:t>並在</a:t>
            </a:r>
            <a:r>
              <a:rPr lang="en-US" altLang="zh-TW" sz="1050" kern="1200" dirty="0" err="1">
                <a:solidFill>
                  <a:schemeClr val="tx1"/>
                </a:solidFill>
                <a:latin typeface="+mn-lt"/>
                <a:ea typeface="+mn-ea"/>
                <a:cs typeface="+mn-cs"/>
              </a:rPr>
              <a:t>redis</a:t>
            </a:r>
            <a:r>
              <a:rPr lang="zh-TW" altLang="en-US" sz="1050" kern="1200" dirty="0">
                <a:solidFill>
                  <a:schemeClr val="tx1"/>
                </a:solidFill>
                <a:latin typeface="+mn-lt"/>
                <a:ea typeface="+mn-ea"/>
                <a:cs typeface="+mn-cs"/>
              </a:rPr>
              <a:t>中建立一個</a:t>
            </a:r>
            <a:r>
              <a:rPr lang="en-US" altLang="zh-TW" sz="1050" kern="1200" dirty="0">
                <a:solidFill>
                  <a:schemeClr val="tx1"/>
                </a:solidFill>
                <a:latin typeface="+mn-lt"/>
                <a:ea typeface="+mn-ea"/>
                <a:cs typeface="+mn-cs"/>
              </a:rPr>
              <a:t>key</a:t>
            </a:r>
            <a:r>
              <a:rPr lang="zh-TW" altLang="en-US" sz="1050" kern="1200" dirty="0">
                <a:solidFill>
                  <a:schemeClr val="tx1"/>
                </a:solidFill>
                <a:latin typeface="+mn-lt"/>
                <a:ea typeface="+mn-ea"/>
                <a:cs typeface="+mn-cs"/>
              </a:rPr>
              <a:t>值 </a:t>
            </a:r>
            <a:endParaRPr lang="en-US" altLang="zh-TW" sz="1050" kern="1200" dirty="0">
              <a:solidFill>
                <a:schemeClr val="tx1"/>
              </a:solidFill>
              <a:latin typeface="+mn-lt"/>
              <a:ea typeface="+mn-ea"/>
              <a:cs typeface="+mn-cs"/>
            </a:endParaRPr>
          </a:p>
          <a:p>
            <a:pPr marL="285750" indent="-285750" algn="l" defTabSz="914400" rtl="0" eaLnBrk="1" latinLnBrk="0" hangingPunct="1">
              <a:buFont typeface="Arial" panose="020B0604020202020204" pitchFamily="34" charset="0"/>
              <a:buChar char="•"/>
            </a:pPr>
            <a:r>
              <a:rPr lang="zh-TW" altLang="en-US" sz="1050" kern="1200" dirty="0">
                <a:solidFill>
                  <a:schemeClr val="tx1"/>
                </a:solidFill>
                <a:latin typeface="+mn-lt"/>
                <a:ea typeface="+mn-ea"/>
                <a:cs typeface="+mn-cs"/>
              </a:rPr>
              <a:t>接著在打</a:t>
            </a:r>
            <a:r>
              <a:rPr lang="en-US" altLang="zh-TW" sz="1050" kern="1200" dirty="0" err="1">
                <a:solidFill>
                  <a:schemeClr val="tx1"/>
                </a:solidFill>
                <a:latin typeface="+mn-lt"/>
                <a:ea typeface="+mn-ea"/>
                <a:cs typeface="+mn-cs"/>
              </a:rPr>
              <a:t>excute</a:t>
            </a:r>
            <a:r>
              <a:rPr lang="zh-TW" altLang="en-US" sz="1050" kern="1200" dirty="0">
                <a:solidFill>
                  <a:schemeClr val="tx1"/>
                </a:solidFill>
                <a:latin typeface="+mn-lt"/>
                <a:ea typeface="+mn-ea"/>
                <a:cs typeface="+mn-cs"/>
              </a:rPr>
              <a:t>的時候使用</a:t>
            </a:r>
            <a:r>
              <a:rPr lang="en-US" altLang="zh-TW" sz="1050" kern="1200" dirty="0">
                <a:solidFill>
                  <a:schemeClr val="tx1"/>
                </a:solidFill>
                <a:latin typeface="+mn-lt"/>
                <a:ea typeface="+mn-ea"/>
                <a:cs typeface="+mn-cs"/>
              </a:rPr>
              <a:t>key</a:t>
            </a:r>
            <a:r>
              <a:rPr lang="zh-TW" altLang="en-US" sz="1050" kern="1200" dirty="0">
                <a:solidFill>
                  <a:schemeClr val="tx1"/>
                </a:solidFill>
                <a:latin typeface="+mn-lt"/>
                <a:ea typeface="+mn-ea"/>
                <a:cs typeface="+mn-cs"/>
              </a:rPr>
              <a:t>值從</a:t>
            </a:r>
            <a:r>
              <a:rPr lang="en-US" altLang="zh-TW" sz="1050" kern="1200" dirty="0" err="1">
                <a:solidFill>
                  <a:schemeClr val="tx1"/>
                </a:solidFill>
                <a:latin typeface="+mn-lt"/>
                <a:ea typeface="+mn-ea"/>
                <a:cs typeface="+mn-cs"/>
              </a:rPr>
              <a:t>redis</a:t>
            </a:r>
            <a:r>
              <a:rPr lang="zh-TW" altLang="en-US" sz="1050" kern="1200" dirty="0">
                <a:solidFill>
                  <a:schemeClr val="tx1"/>
                </a:solidFill>
                <a:latin typeface="+mn-lt"/>
                <a:ea typeface="+mn-ea"/>
                <a:cs typeface="+mn-cs"/>
              </a:rPr>
              <a:t>取得交易的</a:t>
            </a:r>
            <a:r>
              <a:rPr lang="en-US" altLang="zh-TW" sz="1050" kern="1200" dirty="0">
                <a:solidFill>
                  <a:schemeClr val="tx1"/>
                </a:solidFill>
                <a:latin typeface="+mn-lt"/>
                <a:ea typeface="+mn-ea"/>
                <a:cs typeface="+mn-cs"/>
              </a:rPr>
              <a:t>context</a:t>
            </a:r>
            <a:r>
              <a:rPr lang="zh-TW" altLang="en-US" sz="1050" kern="1200" dirty="0">
                <a:solidFill>
                  <a:schemeClr val="tx1"/>
                </a:solidFill>
                <a:latin typeface="+mn-lt"/>
                <a:ea typeface="+mn-ea"/>
                <a:cs typeface="+mn-cs"/>
              </a:rPr>
              <a:t>後再將後續</a:t>
            </a:r>
            <a:r>
              <a:rPr lang="zh-TW" altLang="en-US" sz="1200" b="0" i="0" kern="1200" dirty="0">
                <a:solidFill>
                  <a:schemeClr val="tx1"/>
                </a:solidFill>
                <a:effectLst/>
                <a:latin typeface="+mn-lt"/>
                <a:ea typeface="+mn-ea"/>
                <a:cs typeface="+mn-cs"/>
              </a:rPr>
              <a:t>交易的資料</a:t>
            </a:r>
            <a:r>
              <a:rPr lang="zh-TW" altLang="en-US" sz="1050" kern="1200" dirty="0">
                <a:solidFill>
                  <a:schemeClr val="tx1"/>
                </a:solidFill>
                <a:latin typeface="+mn-lt"/>
                <a:ea typeface="+mn-ea"/>
                <a:cs typeface="+mn-cs"/>
              </a:rPr>
              <a:t>存進</a:t>
            </a:r>
            <a:r>
              <a:rPr lang="en-US" altLang="zh-TW" sz="1050" kern="1200" dirty="0">
                <a:solidFill>
                  <a:schemeClr val="tx1"/>
                </a:solidFill>
                <a:latin typeface="+mn-lt"/>
                <a:ea typeface="+mn-ea"/>
                <a:cs typeface="+mn-cs"/>
              </a:rPr>
              <a:t>EJ</a:t>
            </a:r>
          </a:p>
          <a:p>
            <a:pPr marL="285750" indent="-285750" algn="l" defTabSz="914400" rtl="0" eaLnBrk="1" latinLnBrk="0" hangingPunct="1">
              <a:buFont typeface="Arial" panose="020B0604020202020204" pitchFamily="34" charset="0"/>
              <a:buChar char="•"/>
            </a:pPr>
            <a:r>
              <a:rPr lang="en-US" altLang="zh-TW" sz="1050" dirty="0" err="1">
                <a:solidFill>
                  <a:schemeClr val="tx1"/>
                </a:solidFill>
              </a:rPr>
              <a:t>redis</a:t>
            </a:r>
            <a:r>
              <a:rPr lang="zh-TW" altLang="en-US" sz="1050" dirty="0">
                <a:solidFill>
                  <a:schemeClr val="tx1"/>
                </a:solidFill>
              </a:rPr>
              <a:t>的使用可以讓我們減少了直接訪問資料庫的頻率</a:t>
            </a:r>
            <a:endParaRPr lang="en-US" altLang="zh-TW" sz="1050" dirty="0">
              <a:solidFill>
                <a:schemeClr val="tx1"/>
              </a:solidFill>
            </a:endParaRPr>
          </a:p>
        </p:txBody>
      </p:sp>
    </p:spTree>
    <p:extLst>
      <p:ext uri="{BB962C8B-B14F-4D97-AF65-F5344CB8AC3E}">
        <p14:creationId xmlns:p14="http://schemas.microsoft.com/office/powerpoint/2010/main" val="1816391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sz="1050" dirty="0">
                <a:solidFill>
                  <a:schemeClr val="tx1"/>
                </a:solidFill>
              </a:rPr>
              <a:t>接著介紹</a:t>
            </a:r>
            <a:r>
              <a:rPr lang="en-US" altLang="zh-TW" sz="2000" b="1" dirty="0"/>
              <a:t>publish / subscribe</a:t>
            </a:r>
            <a:r>
              <a:rPr lang="zh-TW" altLang="en-US" sz="2000" b="1" dirty="0"/>
              <a:t> 的使用　以</a:t>
            </a:r>
            <a:r>
              <a:rPr lang="zh-TW" altLang="en-US" sz="4400" dirty="0"/>
              <a:t>交易對聯徵發起電文作為範例</a:t>
            </a:r>
            <a:endParaRPr lang="en-US" altLang="zh-TW" sz="2000" b="1" dirty="0"/>
          </a:p>
          <a:p>
            <a:pPr marL="0" indent="0">
              <a:buFont typeface="Arial" panose="020B0604020202020204" pitchFamily="34" charset="0"/>
              <a:buNone/>
            </a:pPr>
            <a:endParaRPr lang="en-US" altLang="zh-TW" sz="1050" dirty="0">
              <a:solidFill>
                <a:schemeClr val="tx1"/>
              </a:solidFill>
            </a:endParaRPr>
          </a:p>
          <a:p>
            <a:pPr marL="0" indent="0">
              <a:buFont typeface="Arial" panose="020B0604020202020204" pitchFamily="34" charset="0"/>
              <a:buNone/>
            </a:pPr>
            <a:r>
              <a:rPr lang="zh-TW" altLang="en-US" sz="1050" dirty="0">
                <a:solidFill>
                  <a:schemeClr val="tx1"/>
                </a:solidFill>
              </a:rPr>
              <a:t>我們在交易初始化的時候透過</a:t>
            </a:r>
            <a:r>
              <a:rPr lang="en-US" altLang="zh-TW" sz="1050" dirty="0">
                <a:solidFill>
                  <a:schemeClr val="tx1"/>
                </a:solidFill>
              </a:rPr>
              <a:t>SSE</a:t>
            </a:r>
            <a:r>
              <a:rPr lang="zh-TW" altLang="en-US" sz="1050" dirty="0">
                <a:solidFill>
                  <a:schemeClr val="tx1"/>
                </a:solidFill>
              </a:rPr>
              <a:t>與</a:t>
            </a:r>
            <a:r>
              <a:rPr lang="en-US" altLang="zh-TW" sz="1050" dirty="0">
                <a:solidFill>
                  <a:schemeClr val="tx1"/>
                </a:solidFill>
              </a:rPr>
              <a:t>pod1</a:t>
            </a:r>
            <a:r>
              <a:rPr lang="zh-TW" altLang="en-US" sz="1050" dirty="0">
                <a:solidFill>
                  <a:schemeClr val="tx1"/>
                </a:solidFill>
              </a:rPr>
              <a:t>建立連線，交易對聯徵發起電文</a:t>
            </a:r>
            <a:r>
              <a:rPr lang="en-US" altLang="zh-TW" sz="1050" dirty="0">
                <a:solidFill>
                  <a:schemeClr val="tx1"/>
                </a:solidFill>
              </a:rPr>
              <a:t>(</a:t>
            </a:r>
            <a:r>
              <a:rPr lang="zh-TW" altLang="en-US" sz="1050" dirty="0">
                <a:solidFill>
                  <a:schemeClr val="tx1"/>
                </a:solidFill>
              </a:rPr>
              <a:t>也就是執行</a:t>
            </a:r>
            <a:r>
              <a:rPr lang="en-US" altLang="zh-TW" sz="1050" dirty="0">
                <a:solidFill>
                  <a:schemeClr val="tx1"/>
                </a:solidFill>
              </a:rPr>
              <a:t>operation</a:t>
            </a:r>
            <a:r>
              <a:rPr lang="zh-TW" altLang="en-US" sz="1050" dirty="0">
                <a:solidFill>
                  <a:schemeClr val="tx1"/>
                </a:solidFill>
              </a:rPr>
              <a:t>呼叫</a:t>
            </a:r>
            <a:r>
              <a:rPr lang="en-US" altLang="zh-TW" sz="1050" dirty="0" err="1">
                <a:solidFill>
                  <a:schemeClr val="tx1"/>
                </a:solidFill>
              </a:rPr>
              <a:t>openAccount</a:t>
            </a:r>
            <a:r>
              <a:rPr lang="zh-TW" altLang="en-US" sz="1050" dirty="0">
                <a:solidFill>
                  <a:schemeClr val="tx1"/>
                </a:solidFill>
              </a:rPr>
              <a:t>發</a:t>
            </a:r>
            <a:r>
              <a:rPr lang="en-US" altLang="zh-TW" sz="1050" dirty="0" err="1">
                <a:solidFill>
                  <a:schemeClr val="tx1"/>
                </a:solidFill>
              </a:rPr>
              <a:t>kafka</a:t>
            </a:r>
            <a:r>
              <a:rPr lang="zh-TW" altLang="en-US" sz="1050" dirty="0">
                <a:solidFill>
                  <a:schemeClr val="tx1"/>
                </a:solidFill>
              </a:rPr>
              <a:t>給聯徵</a:t>
            </a:r>
            <a:r>
              <a:rPr lang="en-US" altLang="zh-TW" sz="1050" kern="1200" dirty="0">
                <a:solidFill>
                  <a:schemeClr val="tx1"/>
                </a:solidFill>
                <a:latin typeface="+mn-lt"/>
                <a:ea typeface="+mn-ea"/>
                <a:cs typeface="+mn-cs"/>
              </a:rPr>
              <a:t>)</a:t>
            </a:r>
          </a:p>
          <a:p>
            <a:pPr marL="0" indent="0">
              <a:buFont typeface="Arial" panose="020B0604020202020204" pitchFamily="34" charset="0"/>
              <a:buNone/>
            </a:pPr>
            <a:r>
              <a:rPr lang="zh-TW" altLang="en-US" sz="1200" b="0" i="0" kern="1200" dirty="0">
                <a:solidFill>
                  <a:schemeClr val="tx1"/>
                </a:solidFill>
                <a:effectLst/>
                <a:latin typeface="+mn-lt"/>
                <a:ea typeface="+mn-ea"/>
                <a:cs typeface="+mn-cs"/>
              </a:rPr>
              <a:t>因為</a:t>
            </a:r>
            <a:r>
              <a:rPr lang="zh-CN" altLang="en-US" sz="1200" b="0" i="0" kern="1200" dirty="0">
                <a:solidFill>
                  <a:schemeClr val="tx1"/>
                </a:solidFill>
                <a:effectLst/>
                <a:latin typeface="+mn-lt"/>
                <a:ea typeface="+mn-ea"/>
                <a:cs typeface="+mn-cs"/>
              </a:rPr>
              <a:t>在 </a:t>
            </a:r>
            <a:r>
              <a:rPr lang="en-US" altLang="zh-CN" sz="1200" b="0" i="0" kern="1200" dirty="0">
                <a:solidFill>
                  <a:schemeClr val="tx1"/>
                </a:solidFill>
                <a:effectLst/>
                <a:latin typeface="+mn-lt"/>
                <a:ea typeface="+mn-ea"/>
                <a:cs typeface="+mn-cs"/>
              </a:rPr>
              <a:t>Kafka </a:t>
            </a:r>
            <a:r>
              <a:rPr lang="zh-CN" altLang="en-US" sz="1200" b="0" i="0" kern="1200" dirty="0">
                <a:solidFill>
                  <a:schemeClr val="tx1"/>
                </a:solidFill>
                <a:effectLst/>
                <a:latin typeface="+mn-lt"/>
                <a:ea typeface="+mn-ea"/>
                <a:cs typeface="+mn-cs"/>
              </a:rPr>
              <a:t>中</a:t>
            </a:r>
            <a:r>
              <a:rPr lang="zh-TW" altLang="en-US" sz="1200" b="0" i="0" kern="1200" dirty="0">
                <a:solidFill>
                  <a:schemeClr val="tx1"/>
                </a:solidFill>
                <a:effectLst/>
                <a:latin typeface="+mn-lt"/>
                <a:ea typeface="+mn-ea"/>
                <a:cs typeface="+mn-cs"/>
              </a:rPr>
              <a:t>如果創建</a:t>
            </a:r>
            <a:r>
              <a:rPr lang="zh-CN" altLang="en-US" sz="1200" b="0" i="0" kern="1200" dirty="0">
                <a:solidFill>
                  <a:schemeClr val="tx1"/>
                </a:solidFill>
                <a:effectLst/>
                <a:latin typeface="+mn-lt"/>
                <a:ea typeface="+mn-ea"/>
                <a:cs typeface="+mn-cs"/>
              </a:rPr>
              <a:t>太多</a:t>
            </a:r>
            <a:r>
              <a:rPr lang="zh-TW" altLang="en-US" sz="1200" b="0" i="0" kern="1200" dirty="0">
                <a:solidFill>
                  <a:schemeClr val="tx1"/>
                </a:solidFill>
                <a:effectLst/>
                <a:latin typeface="+mn-lt"/>
                <a:ea typeface="+mn-ea"/>
                <a:cs typeface="+mn-cs"/>
              </a:rPr>
              <a:t>個</a:t>
            </a:r>
            <a:r>
              <a:rPr lang="en-US" altLang="zh-TW" sz="1200" b="0" i="0" kern="1200" dirty="0">
                <a:solidFill>
                  <a:schemeClr val="tx1"/>
                </a:solidFill>
                <a:effectLst/>
                <a:latin typeface="+mn-lt"/>
                <a:ea typeface="+mn-ea"/>
                <a:cs typeface="+mn-cs"/>
              </a:rPr>
              <a:t>Consumer Group</a:t>
            </a:r>
            <a:r>
              <a:rPr lang="zh-TW" altLang="en-US" sz="1200" b="0" i="0" kern="1200" dirty="0">
                <a:solidFill>
                  <a:schemeClr val="tx1"/>
                </a:solidFill>
                <a:effectLst/>
                <a:latin typeface="+mn-lt"/>
                <a:ea typeface="+mn-ea"/>
                <a:cs typeface="+mn-cs"/>
              </a:rPr>
              <a:t>，可能</a:t>
            </a:r>
            <a:r>
              <a:rPr lang="zh-TW" altLang="en-US" dirty="0"/>
              <a:t>會對整體系統的效能產生影響</a:t>
            </a:r>
            <a:r>
              <a:rPr lang="zh-TW" altLang="en-US" sz="1200" b="0" i="0" kern="1200" dirty="0">
                <a:solidFill>
                  <a:schemeClr val="tx1"/>
                </a:solidFill>
                <a:effectLst/>
                <a:latin typeface="+mn-lt"/>
                <a:ea typeface="+mn-ea"/>
                <a:cs typeface="+mn-cs"/>
              </a:rPr>
              <a:t>，為避免這個情況發生，</a:t>
            </a:r>
            <a:endParaRPr lang="en-US" altLang="zh-TW" sz="1200" b="0" i="0" kern="1200" dirty="0">
              <a:solidFill>
                <a:schemeClr val="tx1"/>
              </a:solidFill>
              <a:effectLst/>
              <a:latin typeface="+mn-lt"/>
              <a:ea typeface="+mn-ea"/>
              <a:cs typeface="+mn-cs"/>
            </a:endParaRPr>
          </a:p>
          <a:p>
            <a:pPr marL="0" indent="0">
              <a:buFont typeface="Arial" panose="020B0604020202020204" pitchFamily="34" charset="0"/>
              <a:buNone/>
            </a:pPr>
            <a:r>
              <a:rPr lang="zh-TW" altLang="en-US" sz="1200" b="0" i="0" kern="1200" dirty="0">
                <a:solidFill>
                  <a:schemeClr val="tx1"/>
                </a:solidFill>
                <a:effectLst/>
                <a:latin typeface="+mn-lt"/>
                <a:ea typeface="+mn-ea"/>
                <a:cs typeface="+mn-cs"/>
              </a:rPr>
              <a:t>我們將</a:t>
            </a:r>
            <a:r>
              <a:rPr lang="en-US" altLang="zh-TW" sz="1200" b="0" i="0" kern="1200" dirty="0">
                <a:solidFill>
                  <a:schemeClr val="tx1"/>
                </a:solidFill>
                <a:effectLst/>
                <a:latin typeface="+mn-lt"/>
                <a:ea typeface="+mn-ea"/>
                <a:cs typeface="+mn-cs"/>
              </a:rPr>
              <a:t>pod1</a:t>
            </a:r>
            <a:r>
              <a:rPr lang="zh-TW" altLang="en-US" sz="1200" b="0" i="0" kern="1200" dirty="0">
                <a:solidFill>
                  <a:schemeClr val="tx1"/>
                </a:solidFill>
                <a:effectLst/>
                <a:latin typeface="+mn-lt"/>
                <a:ea typeface="+mn-ea"/>
                <a:cs typeface="+mn-cs"/>
              </a:rPr>
              <a:t>及</a:t>
            </a:r>
            <a:r>
              <a:rPr lang="en-US" altLang="zh-TW" sz="1200" b="0" i="0" kern="1200" dirty="0">
                <a:solidFill>
                  <a:schemeClr val="tx1"/>
                </a:solidFill>
                <a:effectLst/>
                <a:latin typeface="+mn-lt"/>
                <a:ea typeface="+mn-ea"/>
                <a:cs typeface="+mn-cs"/>
              </a:rPr>
              <a:t>pod2</a:t>
            </a:r>
            <a:r>
              <a:rPr lang="zh-TW" altLang="en-US" sz="1200" b="0" i="0" kern="1200" dirty="0">
                <a:solidFill>
                  <a:schemeClr val="tx1"/>
                </a:solidFill>
                <a:effectLst/>
                <a:latin typeface="+mn-lt"/>
                <a:ea typeface="+mn-ea"/>
                <a:cs typeface="+mn-cs"/>
              </a:rPr>
              <a:t>設定為相同的</a:t>
            </a:r>
            <a:r>
              <a:rPr lang="en-US" altLang="zh-TW" sz="1200" b="0" i="0" kern="1200" dirty="0">
                <a:solidFill>
                  <a:schemeClr val="tx1"/>
                </a:solidFill>
                <a:effectLst/>
                <a:latin typeface="+mn-lt"/>
                <a:ea typeface="+mn-ea"/>
                <a:cs typeface="+mn-cs"/>
              </a:rPr>
              <a:t>Consumer Group Id</a:t>
            </a:r>
            <a:r>
              <a:rPr lang="zh-TW" altLang="en-US" sz="1200" b="0" i="0" kern="1200" dirty="0">
                <a:solidFill>
                  <a:schemeClr val="tx1"/>
                </a:solidFill>
                <a:effectLst/>
                <a:latin typeface="+mn-lt"/>
                <a:ea typeface="+mn-ea"/>
                <a:cs typeface="+mn-cs"/>
              </a:rPr>
              <a:t>，這樣可以減少</a:t>
            </a:r>
            <a:r>
              <a:rPr lang="en-US" altLang="zh-TW" sz="1200" b="0" i="0" kern="1200" dirty="0">
                <a:solidFill>
                  <a:schemeClr val="tx1"/>
                </a:solidFill>
                <a:effectLst/>
                <a:latin typeface="+mn-lt"/>
                <a:ea typeface="+mn-ea"/>
                <a:cs typeface="+mn-cs"/>
              </a:rPr>
              <a:t>Consumer Group</a:t>
            </a:r>
            <a:r>
              <a:rPr lang="zh-TW" altLang="en-US" sz="1200" b="0" i="0" kern="1200" dirty="0">
                <a:solidFill>
                  <a:schemeClr val="tx1"/>
                </a:solidFill>
                <a:effectLst/>
                <a:latin typeface="+mn-lt"/>
                <a:ea typeface="+mn-ea"/>
                <a:cs typeface="+mn-cs"/>
              </a:rPr>
              <a:t>的數量</a:t>
            </a:r>
            <a:r>
              <a:rPr lang="zh-TW" altLang="en-US" sz="1050" b="0" i="0" kern="1200" dirty="0">
                <a:solidFill>
                  <a:schemeClr val="tx1"/>
                </a:solidFill>
                <a:effectLst/>
                <a:latin typeface="+mn-lt"/>
                <a:ea typeface="+mn-ea"/>
                <a:cs typeface="+mn-cs"/>
              </a:rPr>
              <a:t>，</a:t>
            </a:r>
            <a:endParaRPr lang="en-US" altLang="zh-TW" sz="1050" b="0" i="0" kern="1200" dirty="0">
              <a:solidFill>
                <a:schemeClr val="tx1"/>
              </a:solidFill>
              <a:effectLst/>
              <a:latin typeface="+mn-lt"/>
              <a:ea typeface="+mn-ea"/>
              <a:cs typeface="+mn-cs"/>
            </a:endParaRPr>
          </a:p>
          <a:p>
            <a:pPr marL="0" indent="0">
              <a:buFont typeface="Arial" panose="020B0604020202020204" pitchFamily="34" charset="0"/>
              <a:buNone/>
            </a:pPr>
            <a:r>
              <a:rPr lang="zh-TW" altLang="en-US" sz="1050" b="0" i="0" kern="1200" dirty="0">
                <a:solidFill>
                  <a:schemeClr val="tx1"/>
                </a:solidFill>
                <a:effectLst/>
                <a:latin typeface="+mn-lt"/>
                <a:ea typeface="+mn-ea"/>
                <a:cs typeface="+mn-cs"/>
              </a:rPr>
              <a:t>但同一個</a:t>
            </a:r>
            <a:r>
              <a:rPr lang="en-US" altLang="zh-TW" sz="1050" b="0" i="0" kern="1200" dirty="0">
                <a:solidFill>
                  <a:schemeClr val="tx1"/>
                </a:solidFill>
                <a:effectLst/>
                <a:latin typeface="+mn-lt"/>
                <a:ea typeface="+mn-ea"/>
                <a:cs typeface="+mn-cs"/>
              </a:rPr>
              <a:t>Group</a:t>
            </a:r>
            <a:r>
              <a:rPr lang="zh-TW" altLang="en-US" sz="1050" b="0" i="0" kern="1200" dirty="0">
                <a:solidFill>
                  <a:schemeClr val="tx1"/>
                </a:solidFill>
                <a:effectLst/>
                <a:latin typeface="+mn-lt"/>
                <a:ea typeface="+mn-ea"/>
                <a:cs typeface="+mn-cs"/>
              </a:rPr>
              <a:t>的消息只會被其中一個</a:t>
            </a:r>
            <a:r>
              <a:rPr lang="en-US" altLang="zh-TW" sz="1050" b="0" i="0" kern="1200" dirty="0">
                <a:solidFill>
                  <a:schemeClr val="tx1"/>
                </a:solidFill>
                <a:effectLst/>
                <a:latin typeface="+mn-lt"/>
                <a:ea typeface="+mn-ea"/>
                <a:cs typeface="+mn-cs"/>
              </a:rPr>
              <a:t>Consumer</a:t>
            </a:r>
            <a:r>
              <a:rPr lang="zh-TW" altLang="en-US" sz="1050" b="0" i="0" kern="1200" dirty="0">
                <a:solidFill>
                  <a:schemeClr val="tx1"/>
                </a:solidFill>
                <a:effectLst/>
                <a:latin typeface="+mn-lt"/>
                <a:ea typeface="+mn-ea"/>
                <a:cs typeface="+mn-cs"/>
              </a:rPr>
              <a:t>接收和處理</a:t>
            </a:r>
            <a:r>
              <a:rPr lang="zh-TW" altLang="en-US" sz="1050" dirty="0">
                <a:solidFill>
                  <a:schemeClr val="tx1"/>
                </a:solidFill>
              </a:rPr>
              <a:t>，若</a:t>
            </a:r>
            <a:r>
              <a:rPr lang="en-US" altLang="zh-TW" sz="1050" dirty="0" err="1">
                <a:solidFill>
                  <a:schemeClr val="tx1"/>
                </a:solidFill>
              </a:rPr>
              <a:t>kafka</a:t>
            </a:r>
            <a:r>
              <a:rPr lang="zh-TW" altLang="en-US" sz="1050" dirty="0">
                <a:solidFill>
                  <a:schemeClr val="tx1"/>
                </a:solidFill>
              </a:rPr>
              <a:t>回傳的資訊被</a:t>
            </a:r>
            <a:r>
              <a:rPr lang="en-US" altLang="zh-TW" sz="1050" dirty="0">
                <a:solidFill>
                  <a:schemeClr val="tx1"/>
                </a:solidFill>
              </a:rPr>
              <a:t>pod2</a:t>
            </a:r>
            <a:r>
              <a:rPr lang="zh-TW" altLang="en-US" sz="1050" dirty="0">
                <a:solidFill>
                  <a:schemeClr val="tx1"/>
                </a:solidFill>
              </a:rPr>
              <a:t>接收，</a:t>
            </a:r>
            <a:r>
              <a:rPr lang="en-US" altLang="zh-TW" sz="1400" dirty="0"/>
              <a:t>Pod1 </a:t>
            </a:r>
            <a:r>
              <a:rPr lang="zh-TW" altLang="en-US" sz="1400" dirty="0"/>
              <a:t>就無法再接收這些消息，</a:t>
            </a:r>
            <a:endParaRPr lang="en-US" altLang="zh-TW" sz="1400" dirty="0"/>
          </a:p>
          <a:p>
            <a:pPr marL="0" indent="0">
              <a:buFont typeface="Arial" panose="020B0604020202020204" pitchFamily="34" charset="0"/>
              <a:buNone/>
            </a:pPr>
            <a:r>
              <a:rPr lang="zh-TW" altLang="en-US" sz="1400" b="0" i="0" kern="1200" dirty="0">
                <a:solidFill>
                  <a:schemeClr val="tx1"/>
                </a:solidFill>
                <a:effectLst/>
                <a:latin typeface="+mn-lt"/>
                <a:ea typeface="+mn-ea"/>
                <a:cs typeface="+mn-cs"/>
              </a:rPr>
              <a:t>由於</a:t>
            </a:r>
            <a:r>
              <a:rPr lang="en-US" altLang="zh-TW" sz="1400" dirty="0"/>
              <a:t>Pod2 </a:t>
            </a:r>
            <a:r>
              <a:rPr lang="zh-TW" altLang="en-US" sz="1400" dirty="0"/>
              <a:t>未與前端建立 </a:t>
            </a:r>
            <a:r>
              <a:rPr lang="en-US" altLang="zh-TW" sz="1400" dirty="0"/>
              <a:t>SSE </a:t>
            </a:r>
            <a:r>
              <a:rPr lang="zh-TW" altLang="en-US" sz="1400" dirty="0"/>
              <a:t>連線</a:t>
            </a:r>
            <a:r>
              <a:rPr lang="zh-TW" altLang="en-US" sz="1050" dirty="0">
                <a:solidFill>
                  <a:schemeClr val="tx1"/>
                </a:solidFill>
              </a:rPr>
              <a:t>，所以也無法將資訊回給使用者</a:t>
            </a:r>
            <a:endParaRPr lang="en-US" altLang="zh-TW" sz="1050" b="0" i="0" kern="1200" dirty="0">
              <a:solidFill>
                <a:schemeClr val="tx1"/>
              </a:solidFill>
              <a:effectLst/>
              <a:latin typeface="+mn-lt"/>
              <a:ea typeface="+mn-ea"/>
              <a:cs typeface="+mn-cs"/>
            </a:endParaRPr>
          </a:p>
          <a:p>
            <a:pPr marL="0" indent="0">
              <a:buFont typeface="Arial" panose="020B0604020202020204" pitchFamily="34" charset="0"/>
              <a:buNone/>
            </a:pPr>
            <a:r>
              <a:rPr lang="zh-TW" altLang="en-US" sz="1050" dirty="0">
                <a:solidFill>
                  <a:schemeClr val="tx1"/>
                </a:solidFill>
              </a:rPr>
              <a:t>為了解決這個問題所以我們會把從</a:t>
            </a:r>
            <a:r>
              <a:rPr lang="en-US" altLang="zh-TW" sz="1050" dirty="0" err="1">
                <a:solidFill>
                  <a:schemeClr val="tx1"/>
                </a:solidFill>
              </a:rPr>
              <a:t>kafka</a:t>
            </a:r>
            <a:r>
              <a:rPr lang="zh-TW" altLang="en-US" sz="1050" dirty="0">
                <a:solidFill>
                  <a:schemeClr val="tx1"/>
                </a:solidFill>
              </a:rPr>
              <a:t>接收到的資料儲存在</a:t>
            </a:r>
            <a:r>
              <a:rPr lang="en-US" altLang="zh-TW" sz="1050" dirty="0" err="1">
                <a:solidFill>
                  <a:schemeClr val="tx1"/>
                </a:solidFill>
              </a:rPr>
              <a:t>redis</a:t>
            </a:r>
            <a:r>
              <a:rPr lang="zh-TW" altLang="en-US" sz="1050" dirty="0">
                <a:solidFill>
                  <a:schemeClr val="tx1"/>
                </a:solidFill>
              </a:rPr>
              <a:t>，</a:t>
            </a:r>
            <a:endParaRPr lang="en-US" altLang="zh-TW" sz="1050" dirty="0">
              <a:solidFill>
                <a:schemeClr val="tx1"/>
              </a:solidFill>
            </a:endParaRPr>
          </a:p>
          <a:p>
            <a:pPr marL="0" indent="0">
              <a:buFont typeface="Arial" panose="020B0604020202020204" pitchFamily="34" charset="0"/>
              <a:buNone/>
            </a:pPr>
            <a:r>
              <a:rPr lang="en-US" altLang="zh-TW" sz="1050" dirty="0" err="1">
                <a:solidFill>
                  <a:schemeClr val="tx1"/>
                </a:solidFill>
              </a:rPr>
              <a:t>redis</a:t>
            </a:r>
            <a:r>
              <a:rPr lang="zh-TW" altLang="en-US" sz="1050" dirty="0">
                <a:solidFill>
                  <a:schemeClr val="tx1"/>
                </a:solidFill>
              </a:rPr>
              <a:t>在相關事件和消息一但有新資訊的時候，就會同時將資訊</a:t>
            </a:r>
            <a:r>
              <a:rPr lang="en-US" altLang="zh-TW" sz="1050" dirty="0">
                <a:solidFill>
                  <a:schemeClr val="tx1"/>
                </a:solidFill>
              </a:rPr>
              <a:t>publish</a:t>
            </a:r>
            <a:r>
              <a:rPr lang="zh-TW" altLang="en-US" sz="1050" dirty="0">
                <a:solidFill>
                  <a:schemeClr val="tx1"/>
                </a:solidFill>
              </a:rPr>
              <a:t>給兩個</a:t>
            </a:r>
            <a:r>
              <a:rPr lang="zh-TW" altLang="en-US" sz="1400" dirty="0"/>
              <a:t>作為</a:t>
            </a:r>
            <a:r>
              <a:rPr lang="en-US" altLang="zh-TW" sz="1400" dirty="0"/>
              <a:t>subscriber</a:t>
            </a:r>
            <a:r>
              <a:rPr lang="zh-TW" altLang="en-US" sz="1400" dirty="0"/>
              <a:t>的</a:t>
            </a:r>
            <a:r>
              <a:rPr lang="en-US" altLang="zh-TW" sz="1050" dirty="0">
                <a:solidFill>
                  <a:schemeClr val="tx1"/>
                </a:solidFill>
              </a:rPr>
              <a:t>pod</a:t>
            </a:r>
            <a:r>
              <a:rPr lang="zh-TW" altLang="en-US" sz="1050" b="1" dirty="0"/>
              <a:t>，兩個</a:t>
            </a:r>
            <a:r>
              <a:rPr lang="en-US" altLang="zh-TW" sz="1050" b="1" dirty="0"/>
              <a:t>pod</a:t>
            </a:r>
            <a:r>
              <a:rPr lang="zh-TW" altLang="en-US" sz="1050" b="1" dirty="0"/>
              <a:t>就可以達到同步消息的效果</a:t>
            </a:r>
            <a:endParaRPr lang="en-US" altLang="zh-TW" sz="105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sz="1050" dirty="0">
                <a:solidFill>
                  <a:schemeClr val="tx1"/>
                </a:solidFill>
              </a:rPr>
              <a:t>最後當我們的服務要回傳資訊給前端時，就會由有建立</a:t>
            </a:r>
            <a:r>
              <a:rPr lang="en-US" altLang="zh-TW" sz="1050" dirty="0">
                <a:solidFill>
                  <a:schemeClr val="tx1"/>
                </a:solidFill>
              </a:rPr>
              <a:t>SSE</a:t>
            </a:r>
            <a:r>
              <a:rPr lang="zh-TW" altLang="en-US" sz="1050" dirty="0">
                <a:solidFill>
                  <a:schemeClr val="tx1"/>
                </a:solidFill>
              </a:rPr>
              <a:t>連線的</a:t>
            </a:r>
            <a:r>
              <a:rPr lang="en-US" altLang="zh-TW" sz="1050" dirty="0">
                <a:solidFill>
                  <a:schemeClr val="tx1"/>
                </a:solidFill>
              </a:rPr>
              <a:t>Pod</a:t>
            </a:r>
            <a:r>
              <a:rPr lang="zh-TW" altLang="en-US" sz="1050" dirty="0">
                <a:solidFill>
                  <a:schemeClr val="tx1"/>
                </a:solidFill>
              </a:rPr>
              <a:t>回傳。</a:t>
            </a:r>
            <a:endParaRPr lang="en-US" altLang="zh-TW" sz="1050" dirty="0">
              <a:solidFill>
                <a:schemeClr val="tx1"/>
              </a:solidFill>
            </a:endParaRPr>
          </a:p>
          <a:p>
            <a:pPr marL="0" indent="0">
              <a:buFont typeface="Arial" panose="020B0604020202020204" pitchFamily="34" charset="0"/>
              <a:buNone/>
            </a:pPr>
            <a:endParaRPr lang="en-US" altLang="zh-TW" sz="1050" dirty="0">
              <a:solidFill>
                <a:schemeClr val="tx1"/>
              </a:solidFill>
            </a:endParaRPr>
          </a:p>
          <a:p>
            <a:pPr marL="0" indent="0">
              <a:buFont typeface="Arial" panose="020B0604020202020204" pitchFamily="34" charset="0"/>
              <a:buNone/>
            </a:pPr>
            <a:r>
              <a:rPr lang="zh-TW" altLang="en-US" sz="1400" dirty="0"/>
              <a:t>這樣的設計解決了同一 </a:t>
            </a:r>
            <a:r>
              <a:rPr lang="en-US" altLang="zh-TW" sz="1400" dirty="0"/>
              <a:t>Consumer Group </a:t>
            </a:r>
            <a:r>
              <a:rPr lang="zh-TW" altLang="en-US" sz="1400" dirty="0"/>
              <a:t>中 </a:t>
            </a:r>
            <a:r>
              <a:rPr lang="en-US" altLang="zh-TW" sz="1400" dirty="0"/>
              <a:t>Pod </a:t>
            </a:r>
            <a:r>
              <a:rPr lang="zh-TW" altLang="en-US" sz="1400" dirty="0"/>
              <a:t>之間的消息傳遞問題，且充分利用 </a:t>
            </a:r>
            <a:r>
              <a:rPr lang="en-US" altLang="zh-TW" sz="1400" dirty="0"/>
              <a:t>Kafka </a:t>
            </a:r>
            <a:r>
              <a:rPr lang="zh-TW" altLang="en-US" sz="1400" dirty="0"/>
              <a:t>和 </a:t>
            </a:r>
            <a:r>
              <a:rPr lang="en-US" altLang="zh-TW" sz="1400" dirty="0"/>
              <a:t>Redis </a:t>
            </a:r>
            <a:r>
              <a:rPr lang="zh-TW" altLang="en-US" sz="1400" dirty="0"/>
              <a:t>的優勢，實現高效、可靠的消息處理和傳遞</a:t>
            </a:r>
            <a:endParaRPr lang="en-US" altLang="zh-TW" sz="1050" dirty="0">
              <a:solidFill>
                <a:schemeClr val="tx1"/>
              </a:solidFill>
            </a:endParaRPr>
          </a:p>
          <a:p>
            <a:pPr marL="0" indent="0">
              <a:buFont typeface="Arial" panose="020B0604020202020204" pitchFamily="34" charset="0"/>
              <a:buNone/>
            </a:pPr>
            <a:endParaRPr lang="en-US" altLang="zh-TW" sz="1050" dirty="0">
              <a:solidFill>
                <a:schemeClr val="tx1"/>
              </a:solidFill>
            </a:endParaRPr>
          </a:p>
          <a:p>
            <a:pPr marL="0" indent="0">
              <a:buFont typeface="Arial" panose="020B0604020202020204" pitchFamily="34" charset="0"/>
              <a:buNone/>
            </a:pPr>
            <a:endParaRPr lang="en-US" altLang="zh-TW" sz="1050" dirty="0">
              <a:solidFill>
                <a:schemeClr val="tx1"/>
              </a:solidFill>
            </a:endParaRPr>
          </a:p>
          <a:p>
            <a:pPr marL="0" indent="0">
              <a:buFont typeface="Arial" panose="020B0604020202020204" pitchFamily="34" charset="0"/>
              <a:buNone/>
            </a:pPr>
            <a:endParaRPr lang="en-US" altLang="zh-TW" sz="1050" dirty="0">
              <a:solidFill>
                <a:schemeClr val="tx1"/>
              </a:solidFill>
            </a:endParaRPr>
          </a:p>
          <a:p>
            <a:pPr marL="0" indent="0">
              <a:buFont typeface="Arial" panose="020B0604020202020204" pitchFamily="34" charset="0"/>
              <a:buNone/>
            </a:pPr>
            <a:r>
              <a:rPr lang="en-US" altLang="zh-TW" sz="1400" dirty="0"/>
              <a:t>Server-Sent Events</a:t>
            </a:r>
            <a:r>
              <a:rPr lang="zh-TW" altLang="en-US" sz="1400" dirty="0"/>
              <a:t>（</a:t>
            </a:r>
            <a:r>
              <a:rPr lang="en-US" altLang="zh-TW" sz="1400" dirty="0"/>
              <a:t>SSE</a:t>
            </a:r>
            <a:r>
              <a:rPr lang="zh-TW" altLang="en-US" sz="1400" dirty="0"/>
              <a:t>）</a:t>
            </a:r>
            <a:endParaRPr lang="en-US" altLang="zh-TW" sz="1050" dirty="0">
              <a:solidFill>
                <a:schemeClr val="tx1"/>
              </a:solidFill>
            </a:endParaRPr>
          </a:p>
        </p:txBody>
      </p:sp>
    </p:spTree>
    <p:extLst>
      <p:ext uri="{BB962C8B-B14F-4D97-AF65-F5344CB8AC3E}">
        <p14:creationId xmlns:p14="http://schemas.microsoft.com/office/powerpoint/2010/main" val="3739005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lnSpc>
                <a:spcPct val="150000"/>
              </a:lnSpc>
              <a:buFont typeface="Wingdings" panose="05000000000000000000" pitchFamily="2" charset="2"/>
              <a:buNone/>
              <a:defRPr/>
            </a:pPr>
            <a:endParaRPr lang="en-US" altLang="zh-TW" sz="1050" b="1" u="sng"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050488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342900" lvl="0" indent="-342900">
              <a:buFont typeface="Arial" panose="020B0604020202020204" pitchFamily="34" charset="0"/>
              <a:buChar char="•"/>
              <a:tabLst>
                <a:tab pos="457200" algn="l"/>
              </a:tabLst>
            </a:pPr>
            <a:r>
              <a:rPr lang="zh-TW"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這張圖展示了我們這個專案的</a:t>
            </a:r>
            <a:r>
              <a:rPr lang="en-US" altLang="zh-TW" sz="1800" b="1" kern="100" dirty="0" err="1">
                <a:effectLst/>
                <a:latin typeface="Calibri" panose="020F0502020204030204" pitchFamily="34" charset="0"/>
                <a:ea typeface="新細明體" panose="02020500000000000000" pitchFamily="18" charset="-120"/>
                <a:cs typeface="Times New Roman" panose="02020603050405020304" pitchFamily="18" charset="0"/>
              </a:rPr>
              <a:t>devops</a:t>
            </a:r>
            <a:r>
              <a:rPr lang="zh-TW"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流程，</a:t>
            </a:r>
            <a:r>
              <a:rPr lang="en-US" altLang="zh-TW" sz="1800" b="1" kern="100" dirty="0" err="1">
                <a:effectLst/>
                <a:latin typeface="Calibri" panose="020F0502020204030204" pitchFamily="34" charset="0"/>
                <a:ea typeface="新細明體" panose="02020500000000000000" pitchFamily="18" charset="-120"/>
                <a:cs typeface="Times New Roman" panose="02020603050405020304" pitchFamily="18" charset="0"/>
              </a:rPr>
              <a:t>devops</a:t>
            </a:r>
            <a:r>
              <a:rPr lang="zh-TW"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的核心理念是開發</a:t>
            </a:r>
            <a:r>
              <a:rPr lang="en-US"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(Develop)</a:t>
            </a:r>
            <a:r>
              <a:rPr lang="zh-TW"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和維運</a:t>
            </a:r>
            <a:r>
              <a:rPr lang="en-US"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(Operation)</a:t>
            </a:r>
            <a:r>
              <a:rPr lang="zh-TW"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的緊密結合與持續迭代</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Arial" panose="020B0604020202020204" pitchFamily="34" charset="0"/>
              <a:buChar char="•"/>
              <a:tabLst>
                <a:tab pos="457200" algn="l"/>
              </a:tabLst>
            </a:pPr>
            <a:r>
              <a:rPr lang="zh-TW"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這個流程一共會有八個步驟 接下來我會逐一介紹</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Arial" panose="020B0604020202020204" pitchFamily="34" charset="0"/>
              <a:buChar char="•"/>
              <a:tabLst>
                <a:tab pos="457200" algn="l"/>
              </a:tabLst>
            </a:pPr>
            <a:r>
              <a:rPr lang="zh-TW"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第一步驟從</a:t>
            </a:r>
            <a:r>
              <a:rPr lang="en-US"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plan</a:t>
            </a:r>
            <a:r>
              <a:rPr lang="zh-TW"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這邊開始 我們使用了</a:t>
            </a:r>
            <a:r>
              <a:rPr lang="en-US" altLang="zh-TW" sz="1800" b="1" kern="100" dirty="0" err="1">
                <a:effectLst/>
                <a:latin typeface="Calibri" panose="020F0502020204030204" pitchFamily="34" charset="0"/>
                <a:ea typeface="新細明體" panose="02020500000000000000" pitchFamily="18" charset="-120"/>
                <a:cs typeface="Times New Roman" panose="02020603050405020304" pitchFamily="18" charset="0"/>
              </a:rPr>
              <a:t>jira</a:t>
            </a:r>
            <a:r>
              <a:rPr lang="zh-TW"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來進行專案的計畫 以及進度管理</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Arial" panose="020B0604020202020204" pitchFamily="34" charset="0"/>
              <a:buChar char="•"/>
              <a:tabLst>
                <a:tab pos="457200" algn="l"/>
              </a:tabLst>
            </a:pPr>
            <a:r>
              <a:rPr lang="zh-TW"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第二步</a:t>
            </a:r>
            <a:r>
              <a:rPr lang="en-US"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code </a:t>
            </a:r>
            <a:r>
              <a:rPr lang="zh-TW"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使用</a:t>
            </a:r>
            <a:r>
              <a:rPr lang="en-US"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git</a:t>
            </a:r>
            <a:r>
              <a:rPr lang="zh-TW"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做版本控制 </a:t>
            </a:r>
            <a:r>
              <a:rPr lang="en-US"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nexus</a:t>
            </a:r>
            <a:r>
              <a:rPr lang="zh-TW"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做套件管理</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Arial" panose="020B0604020202020204" pitchFamily="34" charset="0"/>
              <a:buChar char="•"/>
              <a:tabLst>
                <a:tab pos="457200" algn="l"/>
              </a:tabLst>
            </a:pPr>
            <a:r>
              <a:rPr lang="zh-TW"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第三步 </a:t>
            </a:r>
            <a:r>
              <a:rPr lang="en-US"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build </a:t>
            </a:r>
            <a:r>
              <a:rPr lang="zh-TW"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使用</a:t>
            </a:r>
            <a:r>
              <a:rPr lang="en-US" altLang="zh-TW" sz="1800" b="1" kern="100" dirty="0" err="1">
                <a:effectLst/>
                <a:latin typeface="Calibri" panose="020F0502020204030204" pitchFamily="34" charset="0"/>
                <a:ea typeface="新細明體" panose="02020500000000000000" pitchFamily="18" charset="-120"/>
                <a:cs typeface="Times New Roman" panose="02020603050405020304" pitchFamily="18" charset="0"/>
              </a:rPr>
              <a:t>gitlab</a:t>
            </a:r>
            <a:r>
              <a:rPr lang="zh-TW"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的</a:t>
            </a:r>
            <a:r>
              <a:rPr lang="en-US"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CI/CD</a:t>
            </a:r>
            <a:r>
              <a:rPr lang="zh-TW"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功能 並使用</a:t>
            </a:r>
            <a:r>
              <a:rPr lang="en-US"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Jenkins</a:t>
            </a:r>
            <a:r>
              <a:rPr lang="zh-TW"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進行自動化建構</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Arial" panose="020B0604020202020204" pitchFamily="34" charset="0"/>
              <a:buChar char="•"/>
              <a:tabLst>
                <a:tab pos="457200" algn="l"/>
              </a:tabLst>
            </a:pPr>
            <a:r>
              <a:rPr lang="zh-TW"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第四步</a:t>
            </a:r>
            <a:r>
              <a:rPr lang="en-US"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test Nexus IQ Server</a:t>
            </a:r>
            <a:r>
              <a:rPr lang="zh-TW"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和</a:t>
            </a:r>
            <a:r>
              <a:rPr lang="en-US"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SonarQube</a:t>
            </a:r>
            <a:r>
              <a:rPr lang="zh-TW"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，以在</a:t>
            </a:r>
            <a:r>
              <a:rPr lang="en-US"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CI/CD</a:t>
            </a:r>
            <a:r>
              <a:rPr lang="zh-TW"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流程中對使用的套件的安全性和程式碼品質做分析 並使用</a:t>
            </a:r>
            <a:r>
              <a:rPr lang="en-US" altLang="zh-TW" sz="1800" b="1" kern="100" dirty="0" err="1">
                <a:effectLst/>
                <a:latin typeface="Calibri" panose="020F0502020204030204" pitchFamily="34" charset="0"/>
                <a:ea typeface="新細明體" panose="02020500000000000000" pitchFamily="18" charset="-120"/>
                <a:cs typeface="Times New Roman" panose="02020603050405020304" pitchFamily="18" charset="0"/>
              </a:rPr>
              <a:t>jmeter</a:t>
            </a:r>
            <a:r>
              <a:rPr lang="zh-TW"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來做壓力測試</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Arial" panose="020B0604020202020204" pitchFamily="34" charset="0"/>
              <a:buChar char="•"/>
              <a:tabLst>
                <a:tab pos="457200" algn="l"/>
              </a:tabLst>
            </a:pPr>
            <a:r>
              <a:rPr lang="zh-TW"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第五步</a:t>
            </a:r>
            <a:r>
              <a:rPr lang="en-US"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release </a:t>
            </a:r>
            <a:r>
              <a:rPr lang="zh-TW"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使用了</a:t>
            </a:r>
            <a:r>
              <a:rPr lang="en-US"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Nexus Repository </a:t>
            </a:r>
            <a:r>
              <a:rPr lang="zh-TW"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和 </a:t>
            </a:r>
            <a:r>
              <a:rPr lang="en-US"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Nexus IQ Server </a:t>
            </a:r>
            <a:r>
              <a:rPr lang="zh-TW"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進行套件管理</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Arial" panose="020B0604020202020204" pitchFamily="34" charset="0"/>
              <a:buChar char="•"/>
              <a:tabLst>
                <a:tab pos="457200" algn="l"/>
              </a:tabLst>
            </a:pPr>
            <a:r>
              <a:rPr lang="zh-TW"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第六步 </a:t>
            </a:r>
            <a:r>
              <a:rPr lang="en-US"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deploy </a:t>
            </a:r>
            <a:r>
              <a:rPr lang="zh-TW"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則是觸發 </a:t>
            </a:r>
            <a:r>
              <a:rPr lang="en-US" altLang="zh-TW" sz="1800" b="1" kern="100" dirty="0" err="1">
                <a:effectLst/>
                <a:latin typeface="Calibri" panose="020F0502020204030204" pitchFamily="34" charset="0"/>
                <a:ea typeface="新細明體" panose="02020500000000000000" pitchFamily="18" charset="-120"/>
                <a:cs typeface="Times New Roman" panose="02020603050405020304" pitchFamily="18" charset="0"/>
              </a:rPr>
              <a:t>jenkins</a:t>
            </a:r>
            <a:r>
              <a:rPr lang="zh-TW"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建構的</a:t>
            </a:r>
            <a:r>
              <a:rPr lang="en-US"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Pipeline </a:t>
            </a:r>
            <a:r>
              <a:rPr lang="zh-TW"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運行，將應用程式部署到 </a:t>
            </a:r>
            <a:r>
              <a:rPr lang="en-US"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OCP</a:t>
            </a:r>
            <a:r>
              <a:rPr lang="zh-TW"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中</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Arial" panose="020B0604020202020204" pitchFamily="34" charset="0"/>
              <a:buChar char="•"/>
              <a:tabLst>
                <a:tab pos="457200" algn="l"/>
              </a:tabLst>
            </a:pPr>
            <a:r>
              <a:rPr lang="zh-TW"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第七步 </a:t>
            </a:r>
            <a:r>
              <a:rPr lang="en-US"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operate</a:t>
            </a:r>
            <a:r>
              <a:rPr lang="zh-TW"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使用 </a:t>
            </a:r>
            <a:r>
              <a:rPr lang="en-US"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Kubernetes </a:t>
            </a:r>
            <a:r>
              <a:rPr lang="zh-TW"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和 </a:t>
            </a:r>
            <a:r>
              <a:rPr lang="en-US"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Oracle </a:t>
            </a:r>
            <a:r>
              <a:rPr lang="zh-TW"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提供的監控和日誌系統，確保應用程式在運行時保持穩定</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Arial" panose="020B0604020202020204" pitchFamily="34" charset="0"/>
              <a:buChar char="•"/>
              <a:tabLst>
                <a:tab pos="457200" algn="l"/>
              </a:tabLst>
            </a:pPr>
            <a:r>
              <a:rPr lang="zh-TW"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最後 </a:t>
            </a:r>
            <a:r>
              <a:rPr lang="en-US"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monitor </a:t>
            </a:r>
            <a:r>
              <a:rPr lang="zh-TW"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使用</a:t>
            </a:r>
            <a:r>
              <a:rPr lang="en-US"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ALP</a:t>
            </a:r>
            <a:r>
              <a:rPr lang="zh-TW"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進行日誌收集 、進行分析、數據視覺化，以達到即時了解應用程式的運行狀態，快速排除問題，以及進行性能分析的目的</a:t>
            </a:r>
            <a:r>
              <a:rPr lang="zh-TW" altLang="en-US" sz="1800" b="1" kern="100" dirty="0">
                <a:effectLst/>
                <a:latin typeface="Calibri" panose="020F0502020204030204" pitchFamily="34" charset="0"/>
                <a:ea typeface="新細明體" panose="02020500000000000000" pitchFamily="18" charset="-120"/>
                <a:cs typeface="Times New Roman" panose="02020603050405020304" pitchFamily="18" charset="0"/>
              </a:rPr>
              <a:t> </a:t>
            </a:r>
            <a:endParaRPr lang="en-US" altLang="zh-TW" sz="1800" b="1"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Arial" panose="020B0604020202020204" pitchFamily="34" charset="0"/>
              <a:buChar char="•"/>
              <a:tabLst>
                <a:tab pos="457200" algn="l"/>
              </a:tabLst>
            </a:pPr>
            <a:r>
              <a:rPr lang="en-US"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ALP</a:t>
            </a:r>
            <a:r>
              <a:rPr lang="zh-TW" altLang="en-US" sz="1800" b="1" kern="100" dirty="0">
                <a:effectLst/>
                <a:latin typeface="Calibri" panose="020F0502020204030204" pitchFamily="34" charset="0"/>
                <a:ea typeface="新細明體" panose="02020500000000000000" pitchFamily="18" charset="-120"/>
                <a:cs typeface="Times New Roman" panose="02020603050405020304" pitchFamily="18" charset="0"/>
              </a:rPr>
              <a:t>是由</a:t>
            </a:r>
            <a:r>
              <a:rPr lang="en-US" altLang="zh-TW" sz="1800" b="1" kern="1200" dirty="0">
                <a:solidFill>
                  <a:schemeClr val="tx1"/>
                </a:solidFill>
                <a:latin typeface="+mj-ea"/>
                <a:ea typeface="+mn-ea"/>
                <a:cs typeface="+mn-cs"/>
              </a:rPr>
              <a:t>Elasticsearch(</a:t>
            </a:r>
            <a:r>
              <a:rPr lang="zh-TW" altLang="en-US" sz="1800" b="1" dirty="0"/>
              <a:t>分散式搜尋引擎</a:t>
            </a:r>
            <a:r>
              <a:rPr lang="en-US" altLang="zh-TW" sz="1800" b="1" kern="1200" dirty="0">
                <a:solidFill>
                  <a:schemeClr val="tx1"/>
                </a:solidFill>
                <a:latin typeface="+mj-ea"/>
                <a:ea typeface="+mn-ea"/>
                <a:cs typeface="+mn-cs"/>
              </a:rPr>
              <a:t>)</a:t>
            </a:r>
            <a:r>
              <a:rPr lang="zh-TW" altLang="en-US" sz="1800" kern="1200" dirty="0">
                <a:solidFill>
                  <a:schemeClr val="tx1"/>
                </a:solidFill>
                <a:latin typeface="+mj-ea"/>
                <a:ea typeface="+mn-ea"/>
                <a:cs typeface="+mn-cs"/>
              </a:rPr>
              <a:t>、</a:t>
            </a:r>
            <a:r>
              <a:rPr lang="en-US" altLang="zh-TW" sz="1800" b="1" kern="1200" dirty="0" err="1">
                <a:solidFill>
                  <a:schemeClr val="tx1"/>
                </a:solidFill>
                <a:latin typeface="+mj-ea"/>
                <a:ea typeface="+mn-ea"/>
                <a:cs typeface="+mn-cs"/>
              </a:rPr>
              <a:t>Fluentd</a:t>
            </a:r>
            <a:r>
              <a:rPr lang="en-US" altLang="zh-TW" sz="1800" b="1" kern="1200" dirty="0">
                <a:solidFill>
                  <a:schemeClr val="tx1"/>
                </a:solidFill>
                <a:latin typeface="+mj-ea"/>
                <a:ea typeface="+mn-ea"/>
                <a:cs typeface="+mn-cs"/>
              </a:rPr>
              <a:t>(</a:t>
            </a:r>
            <a:r>
              <a:rPr lang="en-US" altLang="zh-TW" sz="1800" b="1" dirty="0"/>
              <a:t>Log</a:t>
            </a:r>
            <a:r>
              <a:rPr lang="zh-TW" altLang="en-US" sz="1800" b="1" dirty="0"/>
              <a:t>蒐集工具</a:t>
            </a:r>
            <a:r>
              <a:rPr lang="en-US" altLang="zh-TW" sz="1800" b="1" kern="1200" dirty="0">
                <a:solidFill>
                  <a:schemeClr val="tx1"/>
                </a:solidFill>
                <a:latin typeface="+mj-ea"/>
                <a:ea typeface="+mn-ea"/>
                <a:cs typeface="+mn-cs"/>
              </a:rPr>
              <a:t>)</a:t>
            </a:r>
            <a:r>
              <a:rPr lang="zh-TW" altLang="en-US" sz="1800" kern="1200" dirty="0">
                <a:solidFill>
                  <a:schemeClr val="tx1"/>
                </a:solidFill>
                <a:latin typeface="+mj-ea"/>
                <a:ea typeface="+mn-ea"/>
                <a:cs typeface="+mn-cs"/>
              </a:rPr>
              <a:t>、</a:t>
            </a:r>
            <a:r>
              <a:rPr lang="en-US" altLang="zh-TW" sz="1800" b="1" kern="1200" dirty="0">
                <a:solidFill>
                  <a:schemeClr val="tx1"/>
                </a:solidFill>
                <a:latin typeface="+mj-ea"/>
                <a:ea typeface="+mn-ea"/>
                <a:cs typeface="+mn-cs"/>
              </a:rPr>
              <a:t>Kibana(</a:t>
            </a:r>
            <a:r>
              <a:rPr lang="zh-TW" altLang="en-US" sz="1800" b="1" dirty="0"/>
              <a:t>提供分析及可視覺化圖形的</a:t>
            </a:r>
            <a:r>
              <a:rPr lang="en-US" altLang="zh-TW" sz="1800" b="1" dirty="0"/>
              <a:t>Web</a:t>
            </a:r>
            <a:r>
              <a:rPr lang="zh-TW" altLang="en-US" sz="1800" b="1" dirty="0"/>
              <a:t>平台</a:t>
            </a:r>
            <a:r>
              <a:rPr lang="en-US" altLang="zh-TW" sz="1800" b="1" kern="1200" dirty="0">
                <a:solidFill>
                  <a:schemeClr val="tx1"/>
                </a:solidFill>
                <a:latin typeface="+mj-ea"/>
                <a:ea typeface="+mn-ea"/>
                <a:cs typeface="+mn-cs"/>
              </a:rPr>
              <a:t>)</a:t>
            </a:r>
            <a:r>
              <a:rPr lang="zh-TW" altLang="en-US" sz="1800" kern="1200" dirty="0">
                <a:solidFill>
                  <a:schemeClr val="tx1"/>
                </a:solidFill>
                <a:latin typeface="+mj-ea"/>
                <a:ea typeface="+mn-ea"/>
                <a:cs typeface="+mn-cs"/>
              </a:rPr>
              <a:t>組成的系統</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Arial" panose="020B0604020202020204" pitchFamily="34" charset="0"/>
              <a:buChar char="•"/>
              <a:tabLst>
                <a:tab pos="457200" algn="l"/>
              </a:tabLst>
            </a:pPr>
            <a:r>
              <a:rPr lang="zh-TW"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組合以上的步驟，組成一個完整個</a:t>
            </a:r>
            <a:r>
              <a:rPr lang="en-US" altLang="zh-TW" sz="1800" b="1" kern="100" dirty="0" err="1">
                <a:effectLst/>
                <a:latin typeface="Calibri" panose="020F0502020204030204" pitchFamily="34" charset="0"/>
                <a:ea typeface="新細明體" panose="02020500000000000000" pitchFamily="18" charset="-120"/>
                <a:cs typeface="Times New Roman" panose="02020603050405020304" pitchFamily="18" charset="0"/>
              </a:rPr>
              <a:t>devops</a:t>
            </a:r>
            <a:r>
              <a:rPr lang="zh-TW"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流程，使我們的專案可以達到快速開發、部屬和</a:t>
            </a:r>
            <a:r>
              <a:rPr lang="zh-TW" altLang="en-US" sz="1800" b="1" kern="100" dirty="0">
                <a:effectLst/>
                <a:latin typeface="Calibri" panose="020F0502020204030204" pitchFamily="34" charset="0"/>
                <a:ea typeface="新細明體" panose="02020500000000000000" pitchFamily="18" charset="-120"/>
                <a:cs typeface="Times New Roman" panose="02020603050405020304" pitchFamily="18" charset="0"/>
              </a:rPr>
              <a:t>維</a:t>
            </a:r>
            <a:r>
              <a:rPr lang="zh-TW" altLang="zh-TW" sz="1800" b="1" kern="100" dirty="0">
                <a:effectLst/>
                <a:latin typeface="Calibri" panose="020F0502020204030204" pitchFamily="34" charset="0"/>
                <a:ea typeface="新細明體" panose="02020500000000000000" pitchFamily="18" charset="-120"/>
                <a:cs typeface="Times New Roman" panose="02020603050405020304" pitchFamily="18" charset="0"/>
              </a:rPr>
              <a:t>運的目的</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21693872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lnSpc>
                <a:spcPct val="150000"/>
              </a:lnSpc>
              <a:buFont typeface="Wingdings" panose="05000000000000000000" pitchFamily="2" charset="2"/>
              <a:buNone/>
              <a:defRPr/>
            </a:pPr>
            <a:endParaRPr lang="en-US" altLang="zh-TW" sz="1050" b="1" u="sng"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6237274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342900" lvl="0" indent="-342900">
              <a:spcBef>
                <a:spcPts val="600"/>
              </a:spcBef>
              <a:buFont typeface="Wingdings" panose="05000000000000000000" pitchFamily="2" charset="2"/>
              <a:buChar char="Ø"/>
            </a:pPr>
            <a:r>
              <a:rPr lang="zh-TW" altLang="zh-TW" sz="1050" b="1" dirty="0">
                <a:solidFill>
                  <a:schemeClr val="bg1"/>
                </a:solidFill>
                <a:latin typeface="+mj-ea"/>
                <a:ea typeface="+mj-ea"/>
              </a:rPr>
              <a:t>獨立部署不同的服務</a:t>
            </a:r>
            <a:r>
              <a:rPr lang="zh-TW" altLang="en-US" sz="1050" b="1" dirty="0">
                <a:solidFill>
                  <a:schemeClr val="bg1"/>
                </a:solidFill>
                <a:latin typeface="+mj-ea"/>
                <a:ea typeface="+mj-ea"/>
              </a:rPr>
              <a:t>，減少服務之間依賴性及協調成本，達到解耦之目的。比如說當我們須要重構時 就可以大量降低風險</a:t>
            </a:r>
            <a:endParaRPr lang="zh-TW" altLang="zh-TW" sz="1050" b="1" dirty="0">
              <a:solidFill>
                <a:schemeClr val="bg1"/>
              </a:solidFill>
              <a:latin typeface="+mj-ea"/>
              <a:ea typeface="+mj-ea"/>
            </a:endParaRPr>
          </a:p>
          <a:p>
            <a:pPr marL="342900" lvl="0" indent="-342900">
              <a:spcBef>
                <a:spcPts val="600"/>
              </a:spcBef>
              <a:buFont typeface="Wingdings" panose="05000000000000000000" pitchFamily="2" charset="2"/>
              <a:buChar char="Ø"/>
            </a:pPr>
            <a:r>
              <a:rPr lang="zh-TW" altLang="en-US" sz="1050" b="1" dirty="0">
                <a:solidFill>
                  <a:schemeClr val="bg1"/>
                </a:solidFill>
                <a:latin typeface="+mj-ea"/>
                <a:ea typeface="+mj-ea"/>
              </a:rPr>
              <a:t>前端的子服務間邊界清晰，使得測試與維護更容易</a:t>
            </a:r>
            <a:r>
              <a:rPr lang="zh-TW" altLang="en-US" sz="1050" b="1" dirty="0">
                <a:solidFill>
                  <a:schemeClr val="bg1"/>
                </a:solidFill>
                <a:latin typeface="+mj-ea"/>
              </a:rPr>
              <a:t>。</a:t>
            </a:r>
            <a:endParaRPr lang="en-US" altLang="zh-TW" sz="1050" b="1" dirty="0">
              <a:solidFill>
                <a:schemeClr val="bg1"/>
              </a:solidFill>
              <a:latin typeface="+mj-ea"/>
              <a:ea typeface="+mj-ea"/>
            </a:endParaRPr>
          </a:p>
          <a:p>
            <a:pPr marL="342900" indent="-342900">
              <a:spcBef>
                <a:spcPts val="600"/>
              </a:spcBef>
              <a:buFont typeface="Wingdings" panose="05000000000000000000" pitchFamily="2" charset="2"/>
              <a:buChar char="Ø"/>
              <a:defRPr/>
            </a:pPr>
            <a:r>
              <a:rPr lang="zh-TW" altLang="en-US" sz="1050" b="1" dirty="0">
                <a:solidFill>
                  <a:schemeClr val="bg1"/>
                </a:solidFill>
                <a:latin typeface="+mj-ea"/>
                <a:ea typeface="+mj-ea"/>
              </a:rPr>
              <a:t>採容器化運行架構，提高未來橫向擴充彈性及能力</a:t>
            </a:r>
            <a:r>
              <a:rPr lang="zh-TW" altLang="en-US" sz="1050" b="1" dirty="0">
                <a:solidFill>
                  <a:schemeClr val="bg1"/>
                </a:solidFill>
                <a:latin typeface="+mj-ea"/>
              </a:rPr>
              <a:t>。 所以我們可以做到</a:t>
            </a:r>
            <a:r>
              <a:rPr lang="zh-TW" altLang="en-US" sz="1400" dirty="0"/>
              <a:t>根據需求單獨擴展，提高資源使用效率和應用的彈性。</a:t>
            </a:r>
            <a:endParaRPr lang="en-US" altLang="zh-TW" sz="1050" b="1" dirty="0">
              <a:solidFill>
                <a:schemeClr val="bg1"/>
              </a:solidFill>
              <a:latin typeface="+mj-ea"/>
              <a:ea typeface="+mj-ea"/>
            </a:endParaRPr>
          </a:p>
          <a:p>
            <a:pPr marL="342900" indent="-342900">
              <a:spcBef>
                <a:spcPts val="600"/>
              </a:spcBef>
              <a:buFont typeface="Wingdings" panose="05000000000000000000" pitchFamily="2" charset="2"/>
              <a:buChar char="Ø"/>
              <a:defRPr/>
            </a:pPr>
            <a:r>
              <a:rPr lang="zh-TW" altLang="en-US" sz="1050" b="1" dirty="0">
                <a:solidFill>
                  <a:schemeClr val="bg1"/>
                </a:solidFill>
                <a:latin typeface="+mj-ea"/>
                <a:ea typeface="+mj-ea"/>
              </a:rPr>
              <a:t>依照業務類別分不同的</a:t>
            </a:r>
            <a:r>
              <a:rPr lang="en-US" altLang="zh-TW" sz="1050" b="1" dirty="0">
                <a:solidFill>
                  <a:schemeClr val="bg1"/>
                </a:solidFill>
                <a:latin typeface="+mj-ea"/>
                <a:ea typeface="+mj-ea"/>
              </a:rPr>
              <a:t>POD</a:t>
            </a:r>
            <a:r>
              <a:rPr lang="zh-TW" altLang="en-US" sz="1050" b="1" dirty="0">
                <a:solidFill>
                  <a:schemeClr val="bg1"/>
                </a:solidFill>
                <a:latin typeface="+mj-ea"/>
                <a:ea typeface="+mj-ea"/>
              </a:rPr>
              <a:t>，上版能針對修改的服務上版</a:t>
            </a:r>
            <a:r>
              <a:rPr lang="zh-TW" altLang="en-US" sz="1050" b="1" dirty="0">
                <a:solidFill>
                  <a:schemeClr val="bg1"/>
                </a:solidFill>
                <a:latin typeface="+mj-ea"/>
              </a:rPr>
              <a:t>。</a:t>
            </a:r>
            <a:r>
              <a:rPr lang="zh-TW" altLang="en-US" sz="1400" dirty="0"/>
              <a:t>減少了部署的風險和時間。 同時也意味著我們提高了容錯率，當某個服務出現故障，不會影響整個系統的運行</a:t>
            </a:r>
            <a:endParaRPr lang="en-US" altLang="zh-TW" sz="1050" b="1" dirty="0">
              <a:solidFill>
                <a:schemeClr val="bg1"/>
              </a:solidFill>
              <a:latin typeface="+mj-ea"/>
              <a:ea typeface="+mj-ea"/>
            </a:endParaRPr>
          </a:p>
          <a:p>
            <a:pPr marL="342900" lvl="0" indent="-342900">
              <a:spcBef>
                <a:spcPts val="600"/>
              </a:spcBef>
              <a:buFont typeface="Wingdings" panose="05000000000000000000" pitchFamily="2" charset="2"/>
              <a:buChar char="Ø"/>
            </a:pPr>
            <a:endParaRPr lang="en-US" altLang="zh-TW" sz="1050" b="1" dirty="0">
              <a:solidFill>
                <a:schemeClr val="bg1"/>
              </a:solidFill>
              <a:latin typeface="+mj-ea"/>
              <a:ea typeface="+mj-ea"/>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altLang="zh-TW" sz="1050" b="0" dirty="0"/>
          </a:p>
        </p:txBody>
      </p:sp>
    </p:spTree>
    <p:extLst>
      <p:ext uri="{BB962C8B-B14F-4D97-AF65-F5344CB8AC3E}">
        <p14:creationId xmlns:p14="http://schemas.microsoft.com/office/powerpoint/2010/main" val="2824285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lnSpc>
                <a:spcPct val="150000"/>
              </a:lnSpc>
              <a:buFont typeface="Wingdings" panose="05000000000000000000" pitchFamily="2" charset="2"/>
              <a:buNone/>
              <a:defRPr/>
            </a:pPr>
            <a:endParaRPr lang="en-US" altLang="zh-TW" sz="1050" b="1" u="sng"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4979979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lnSpc>
                <a:spcPct val="150000"/>
              </a:lnSpc>
              <a:buFont typeface="Wingdings" panose="05000000000000000000" pitchFamily="2" charset="2"/>
              <a:buNone/>
              <a:defRPr/>
            </a:pPr>
            <a:endParaRPr lang="en-US" altLang="zh-TW" sz="1050" b="1" u="sng"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8699550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TW" altLang="en-US" sz="1050" b="0" dirty="0"/>
              <a:t>因為我個人才疏學淺　也還沒有很深入的看所有的程式　所以只能提出一些不太重要的意見　但是是我在之前其他公司學到我覺得不錯的做法</a:t>
            </a:r>
            <a:endParaRPr lang="en-US" altLang="zh-TW" sz="1050" b="0" dirty="0"/>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TW" altLang="en-US" sz="1050" b="0" dirty="0"/>
              <a:t>目前我看前端程式碼</a:t>
            </a:r>
            <a:r>
              <a:rPr lang="en-US" altLang="zh-TW" sz="1050" b="0" dirty="0" err="1"/>
              <a:t>Css</a:t>
            </a:r>
            <a:r>
              <a:rPr lang="zh-TW" altLang="en-US" sz="1050" b="0" dirty="0"/>
              <a:t>有些會寫</a:t>
            </a:r>
            <a:r>
              <a:rPr lang="en-US" altLang="zh-TW" sz="1050" b="0" dirty="0"/>
              <a:t>inline style</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TW" altLang="en-US" sz="1050" b="0" dirty="0"/>
              <a:t>所以如果可以接受</a:t>
            </a:r>
            <a:r>
              <a:rPr lang="en-US" altLang="zh-TW" sz="1050" b="0" dirty="0"/>
              <a:t>inline style</a:t>
            </a:r>
            <a:r>
              <a:rPr lang="zh-TW" altLang="en-US" sz="1050" b="0" dirty="0"/>
              <a:t>的話 我建議可以做投影片上的這個做法</a:t>
            </a:r>
            <a:endParaRPr lang="en-US" altLang="zh-TW" sz="1050" b="0" dirty="0"/>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TW" altLang="en-US" sz="1050" b="0" dirty="0"/>
              <a:t>但如果我們其實已經有這麼做的話當我沒說</a:t>
            </a:r>
            <a:endParaRPr lang="en-US" altLang="zh-TW" sz="1050" b="0" dirty="0"/>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lang="en-US" altLang="zh-TW" sz="1050" b="0" dirty="0"/>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zh-TW" altLang="en-US" sz="1050" b="0" dirty="0"/>
              <a:t>這個做法可以讓我們更直觀的管理程式碼 並且提高重複的程式可用性</a:t>
            </a:r>
            <a:endParaRPr lang="en-US" altLang="zh-TW" sz="1050" b="0" dirty="0"/>
          </a:p>
        </p:txBody>
      </p:sp>
    </p:spTree>
    <p:extLst>
      <p:ext uri="{BB962C8B-B14F-4D97-AF65-F5344CB8AC3E}">
        <p14:creationId xmlns:p14="http://schemas.microsoft.com/office/powerpoint/2010/main" val="41702467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342900" lvl="1" indent="-342900">
              <a:lnSpc>
                <a:spcPct val="150000"/>
              </a:lnSpc>
              <a:buFont typeface="Arial" panose="020B0604020202020204" pitchFamily="34" charset="0"/>
              <a:buChar char="•"/>
              <a:tabLst>
                <a:tab pos="533400" algn="l"/>
              </a:tabLst>
            </a:pPr>
            <a:r>
              <a:rPr lang="zh-TW" altLang="en-US" sz="2500" kern="1200" dirty="0">
                <a:solidFill>
                  <a:schemeClr val="tx1"/>
                </a:solidFill>
                <a:latin typeface="+mj-ea"/>
                <a:ea typeface="+mn-ea"/>
                <a:cs typeface="+mn-cs"/>
              </a:rPr>
              <a:t>玉山應用日誌平台 </a:t>
            </a:r>
            <a:r>
              <a:rPr lang="en-US" altLang="zh-TW" sz="2500" kern="1200" dirty="0">
                <a:solidFill>
                  <a:schemeClr val="tx1"/>
                </a:solidFill>
                <a:latin typeface="+mj-ea"/>
                <a:ea typeface="+mn-ea"/>
                <a:cs typeface="+mn-cs"/>
              </a:rPr>
              <a:t>Application Log Platform</a:t>
            </a:r>
            <a:r>
              <a:rPr lang="zh-TW" altLang="en-US" sz="2500" kern="1200" dirty="0">
                <a:solidFill>
                  <a:schemeClr val="tx1"/>
                </a:solidFill>
                <a:latin typeface="+mj-ea"/>
                <a:ea typeface="+mn-ea"/>
                <a:cs typeface="+mn-cs"/>
              </a:rPr>
              <a:t>，簡稱</a:t>
            </a:r>
            <a:r>
              <a:rPr lang="en-US" altLang="zh-TW" sz="2500" b="1" kern="1200" dirty="0">
                <a:solidFill>
                  <a:schemeClr val="tx1"/>
                </a:solidFill>
                <a:latin typeface="+mj-ea"/>
                <a:ea typeface="+mn-ea"/>
                <a:cs typeface="+mn-cs"/>
              </a:rPr>
              <a:t>ALP</a:t>
            </a:r>
            <a:r>
              <a:rPr lang="zh-TW" altLang="en-US" sz="2500" b="1" kern="1200" dirty="0">
                <a:solidFill>
                  <a:schemeClr val="tx1"/>
                </a:solidFill>
                <a:latin typeface="+mj-ea"/>
                <a:ea typeface="+mn-ea"/>
                <a:cs typeface="+mn-cs"/>
              </a:rPr>
              <a:t>，</a:t>
            </a:r>
            <a:r>
              <a:rPr lang="zh-TW" altLang="en-US" sz="2500" kern="1200" dirty="0">
                <a:solidFill>
                  <a:schemeClr val="tx1"/>
                </a:solidFill>
                <a:latin typeface="+mj-ea"/>
                <a:ea typeface="+mn-ea"/>
                <a:cs typeface="+mn-cs"/>
              </a:rPr>
              <a:t>一套由 </a:t>
            </a:r>
            <a:r>
              <a:rPr lang="en-US" altLang="zh-TW" sz="2500" b="1" kern="1200" dirty="0" err="1">
                <a:solidFill>
                  <a:schemeClr val="tx1"/>
                </a:solidFill>
                <a:latin typeface="+mj-ea"/>
                <a:ea typeface="+mn-ea"/>
                <a:cs typeface="+mn-cs"/>
              </a:rPr>
              <a:t>Elasticsearch</a:t>
            </a:r>
            <a:r>
              <a:rPr lang="zh-TW" altLang="en-US" sz="2500" kern="1200" dirty="0">
                <a:solidFill>
                  <a:schemeClr val="tx1"/>
                </a:solidFill>
                <a:latin typeface="+mj-ea"/>
                <a:ea typeface="+mn-ea"/>
                <a:cs typeface="+mn-cs"/>
              </a:rPr>
              <a:t>、</a:t>
            </a:r>
            <a:r>
              <a:rPr lang="en-US" altLang="zh-TW" sz="2500" b="1" kern="1200" dirty="0" err="1">
                <a:solidFill>
                  <a:schemeClr val="tx1"/>
                </a:solidFill>
                <a:latin typeface="+mj-ea"/>
                <a:ea typeface="+mn-ea"/>
                <a:cs typeface="+mn-cs"/>
              </a:rPr>
              <a:t>Fluentd</a:t>
            </a:r>
            <a:r>
              <a:rPr lang="zh-TW" altLang="en-US" sz="2500" kern="1200" dirty="0">
                <a:solidFill>
                  <a:schemeClr val="tx1"/>
                </a:solidFill>
                <a:latin typeface="+mj-ea"/>
                <a:ea typeface="+mn-ea"/>
                <a:cs typeface="+mn-cs"/>
              </a:rPr>
              <a:t>、</a:t>
            </a:r>
            <a:r>
              <a:rPr lang="en-US" altLang="zh-TW" sz="2500" b="1" kern="1200" dirty="0" err="1">
                <a:solidFill>
                  <a:schemeClr val="tx1"/>
                </a:solidFill>
                <a:latin typeface="+mj-ea"/>
                <a:ea typeface="+mn-ea"/>
                <a:cs typeface="+mn-cs"/>
              </a:rPr>
              <a:t>Kibana</a:t>
            </a:r>
            <a:r>
              <a:rPr lang="zh-TW" altLang="en-US" sz="2500" kern="1200" dirty="0">
                <a:solidFill>
                  <a:schemeClr val="tx1"/>
                </a:solidFill>
                <a:latin typeface="+mj-ea"/>
                <a:ea typeface="+mn-ea"/>
                <a:cs typeface="+mn-cs"/>
              </a:rPr>
              <a:t>組成的系統，</a:t>
            </a:r>
            <a:endParaRPr lang="zh-TW" altLang="en-US" dirty="0"/>
          </a:p>
        </p:txBody>
      </p:sp>
      <p:sp>
        <p:nvSpPr>
          <p:cNvPr id="4" name="投影片編號版面配置區 3"/>
          <p:cNvSpPr>
            <a:spLocks noGrp="1"/>
          </p:cNvSpPr>
          <p:nvPr>
            <p:ph type="sldNum" sz="quarter" idx="10"/>
          </p:nvPr>
        </p:nvSpPr>
        <p:spPr/>
        <p:txBody>
          <a:bodyPr/>
          <a:lstStyle/>
          <a:p>
            <a:fld id="{7789EB23-F7BF-4F7B-8516-3F604A4A3DA2}" type="slidenum">
              <a:rPr lang="zh-TW" altLang="en-US" smtClean="0"/>
              <a:t>23</a:t>
            </a:fld>
            <a:endParaRPr lang="zh-TW" altLang="en-US"/>
          </a:p>
        </p:txBody>
      </p:sp>
    </p:spTree>
    <p:extLst>
      <p:ext uri="{BB962C8B-B14F-4D97-AF65-F5344CB8AC3E}">
        <p14:creationId xmlns:p14="http://schemas.microsoft.com/office/powerpoint/2010/main" val="38485135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lvl="1" indent="0">
              <a:lnSpc>
                <a:spcPct val="150000"/>
              </a:lnSpc>
              <a:buFont typeface="Wingdings" panose="05000000000000000000" pitchFamily="2" charset="2"/>
              <a:buNone/>
              <a:tabLst>
                <a:tab pos="533400" algn="l"/>
              </a:tabLst>
            </a:pPr>
            <a:r>
              <a:rPr lang="en-US" altLang="zh-TW" sz="2500" kern="1200" dirty="0">
                <a:solidFill>
                  <a:schemeClr val="tx1"/>
                </a:solidFill>
                <a:latin typeface="+mj-ea"/>
                <a:ea typeface="+mn-ea"/>
                <a:cs typeface="+mn-cs"/>
              </a:rPr>
              <a:t>ALP</a:t>
            </a:r>
            <a:r>
              <a:rPr lang="zh-TW" altLang="en-US" sz="2500" kern="1200" dirty="0">
                <a:solidFill>
                  <a:schemeClr val="tx1"/>
                </a:solidFill>
                <a:latin typeface="+mj-ea"/>
                <a:ea typeface="+mn-ea"/>
                <a:cs typeface="+mn-cs"/>
              </a:rPr>
              <a:t>可提供：</a:t>
            </a:r>
            <a:endParaRPr lang="en-US" altLang="zh-TW" sz="2500" kern="1200" dirty="0">
              <a:solidFill>
                <a:schemeClr val="tx1"/>
              </a:solidFill>
              <a:latin typeface="+mj-ea"/>
              <a:ea typeface="+mn-ea"/>
              <a:cs typeface="+mn-cs"/>
            </a:endParaRPr>
          </a:p>
          <a:p>
            <a:pPr marL="0" lvl="1" indent="-363538">
              <a:lnSpc>
                <a:spcPct val="150000"/>
              </a:lnSpc>
              <a:buFont typeface="Wingdings" panose="05000000000000000000" pitchFamily="2" charset="2"/>
              <a:buChar char=""/>
              <a:tabLst>
                <a:tab pos="533400" algn="l"/>
              </a:tabLst>
            </a:pPr>
            <a:r>
              <a:rPr lang="en-US" altLang="zh-TW" sz="2500" kern="1200" dirty="0">
                <a:solidFill>
                  <a:schemeClr val="tx1"/>
                </a:solidFill>
                <a:latin typeface="+mj-ea"/>
                <a:ea typeface="+mn-ea"/>
                <a:cs typeface="+mn-cs"/>
              </a:rPr>
              <a:t>Log</a:t>
            </a:r>
            <a:r>
              <a:rPr lang="zh-TW" altLang="zh-TW" sz="2500" kern="1200" dirty="0">
                <a:solidFill>
                  <a:schemeClr val="tx1"/>
                </a:solidFill>
                <a:latin typeface="+mj-ea"/>
                <a:ea typeface="+mn-ea"/>
                <a:cs typeface="+mn-cs"/>
              </a:rPr>
              <a:t>集中化管理，</a:t>
            </a:r>
            <a:r>
              <a:rPr lang="zh-TW" altLang="en-US" sz="2500" kern="1200" dirty="0">
                <a:solidFill>
                  <a:schemeClr val="tx1"/>
                </a:solidFill>
                <a:latin typeface="+mj-ea"/>
                <a:ea typeface="+mn-ea"/>
                <a:cs typeface="+mn-cs"/>
              </a:rPr>
              <a:t>能</a:t>
            </a:r>
            <a:r>
              <a:rPr lang="zh-TW" altLang="zh-TW" sz="2500" kern="1200" dirty="0">
                <a:solidFill>
                  <a:schemeClr val="tx1"/>
                </a:solidFill>
                <a:latin typeface="+mj-ea"/>
                <a:ea typeface="+mn-ea"/>
                <a:cs typeface="+mn-cs"/>
              </a:rPr>
              <a:t>隨時隨地登入查找，不用再麻煩</a:t>
            </a:r>
            <a:r>
              <a:rPr lang="en-US" altLang="zh-TW" sz="2500" kern="1200" dirty="0">
                <a:solidFill>
                  <a:schemeClr val="tx1"/>
                </a:solidFill>
                <a:latin typeface="+mj-ea"/>
                <a:ea typeface="+mn-ea"/>
                <a:cs typeface="+mn-cs"/>
              </a:rPr>
              <a:t>SP</a:t>
            </a:r>
            <a:r>
              <a:rPr lang="zh-TW" altLang="zh-TW" sz="2500" kern="1200" dirty="0">
                <a:solidFill>
                  <a:schemeClr val="tx1"/>
                </a:solidFill>
                <a:latin typeface="+mj-ea"/>
                <a:ea typeface="+mn-ea"/>
                <a:cs typeface="+mn-cs"/>
              </a:rPr>
              <a:t>協助調閱</a:t>
            </a:r>
            <a:r>
              <a:rPr lang="en-US" altLang="zh-TW" sz="2500" kern="1200" dirty="0">
                <a:solidFill>
                  <a:schemeClr val="tx1"/>
                </a:solidFill>
                <a:latin typeface="+mj-ea"/>
                <a:ea typeface="+mn-ea"/>
                <a:cs typeface="+mn-cs"/>
              </a:rPr>
              <a:t>Log</a:t>
            </a:r>
            <a:endParaRPr lang="zh-TW" altLang="zh-TW" sz="2500" kern="1200" dirty="0">
              <a:solidFill>
                <a:schemeClr val="tx1"/>
              </a:solidFill>
              <a:latin typeface="+mj-ea"/>
              <a:ea typeface="+mn-ea"/>
              <a:cs typeface="+mn-cs"/>
            </a:endParaRPr>
          </a:p>
          <a:p>
            <a:pPr marL="0" lvl="1" indent="-363538">
              <a:lnSpc>
                <a:spcPct val="150000"/>
              </a:lnSpc>
              <a:buFont typeface="Wingdings" panose="05000000000000000000" pitchFamily="2" charset="2"/>
              <a:buChar char=""/>
              <a:tabLst>
                <a:tab pos="533400" algn="l"/>
              </a:tabLst>
            </a:pPr>
            <a:r>
              <a:rPr lang="zh-TW" altLang="zh-TW" sz="2500" kern="1200" dirty="0">
                <a:solidFill>
                  <a:schemeClr val="tx1"/>
                </a:solidFill>
                <a:latin typeface="+mj-ea"/>
                <a:ea typeface="+mn-ea"/>
                <a:cs typeface="+mn-cs"/>
              </a:rPr>
              <a:t>自助化建立監控儀錶板，監控更即時精準</a:t>
            </a:r>
          </a:p>
          <a:p>
            <a:pPr marL="0" lvl="1" indent="-363538">
              <a:lnSpc>
                <a:spcPct val="150000"/>
              </a:lnSpc>
              <a:buFont typeface="Wingdings" panose="05000000000000000000" pitchFamily="2" charset="2"/>
              <a:buChar char=""/>
              <a:tabLst>
                <a:tab pos="533400" algn="l"/>
              </a:tabLst>
            </a:pPr>
            <a:r>
              <a:rPr lang="zh-TW" altLang="zh-TW" sz="2500" kern="1200" dirty="0">
                <a:solidFill>
                  <a:schemeClr val="tx1"/>
                </a:solidFill>
                <a:latin typeface="+mj-ea"/>
                <a:ea typeface="+mn-ea"/>
                <a:cs typeface="+mn-cs"/>
              </a:rPr>
              <a:t>服務告警輕鬆建立，告警條件修改佈署更輕鬆</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TW" sz="1200" b="1" dirty="0">
              <a:solidFill>
                <a:schemeClr val="tx1"/>
              </a:solidFill>
              <a:latin typeface="+mn-lt"/>
              <a:ea typeface="+mn-ea"/>
            </a:endParaRPr>
          </a:p>
        </p:txBody>
      </p:sp>
      <p:sp>
        <p:nvSpPr>
          <p:cNvPr id="4" name="投影片編號版面配置區 3"/>
          <p:cNvSpPr>
            <a:spLocks noGrp="1"/>
          </p:cNvSpPr>
          <p:nvPr>
            <p:ph type="sldNum" sz="quarter" idx="10"/>
          </p:nvPr>
        </p:nvSpPr>
        <p:spPr/>
        <p:txBody>
          <a:bodyPr/>
          <a:lstStyle/>
          <a:p>
            <a:pPr>
              <a:defRPr/>
            </a:pPr>
            <a:fld id="{C9D9BFEC-E955-4184-B9AF-8660F4317DE6}" type="slidenum">
              <a:rPr lang="zh-TW" altLang="en-US" smtClean="0"/>
              <a:pPr>
                <a:defRPr/>
              </a:pPr>
              <a:t>24</a:t>
            </a:fld>
            <a:endParaRPr lang="zh-TW" altLang="en-US"/>
          </a:p>
        </p:txBody>
      </p:sp>
    </p:spTree>
    <p:extLst>
      <p:ext uri="{BB962C8B-B14F-4D97-AF65-F5344CB8AC3E}">
        <p14:creationId xmlns:p14="http://schemas.microsoft.com/office/powerpoint/2010/main" val="806246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lnSpc>
                <a:spcPct val="150000"/>
              </a:lnSpc>
              <a:buFont typeface="Arial" panose="020B0604020202020204" pitchFamily="34" charset="0"/>
              <a:buChar char="•"/>
              <a:defRPr/>
            </a:pPr>
            <a:r>
              <a:rPr lang="zh-TW" altLang="en-US" sz="1400" dirty="0"/>
              <a:t>首先是</a:t>
            </a:r>
            <a:r>
              <a:rPr lang="en-US" altLang="zh-TW" sz="1400" b="1" dirty="0"/>
              <a:t>Client</a:t>
            </a:r>
            <a:r>
              <a:rPr lang="zh-TW" altLang="en-US" sz="1400" b="1" dirty="0"/>
              <a:t>層</a:t>
            </a:r>
            <a:r>
              <a:rPr lang="zh-TW" altLang="en-US" sz="1400" dirty="0"/>
              <a:t>，</a:t>
            </a:r>
            <a:r>
              <a:rPr lang="en-US" altLang="zh-TW" sz="1050" b="0" u="none"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USER</a:t>
            </a:r>
            <a:r>
              <a:rPr lang="zh-TW" altLang="en-US" sz="1050" b="0" u="none"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透過</a:t>
            </a:r>
            <a:r>
              <a:rPr lang="en-US" altLang="zh-TW" sz="1050" b="0" u="none"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device agent</a:t>
            </a:r>
            <a:r>
              <a:rPr lang="zh-TW" altLang="en-US" sz="1050" b="0" u="none"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軟體驅動印錄機</a:t>
            </a:r>
            <a:endParaRPr lang="en-US" altLang="zh-TW" sz="1050" b="0" u="none"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TW" altLang="en-US" sz="1050" b="0" u="none"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在進入</a:t>
            </a:r>
            <a:r>
              <a:rPr lang="en-US" altLang="zh-TW" sz="1050" b="0" u="none"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NBS</a:t>
            </a:r>
            <a:r>
              <a:rPr lang="zh-TW" altLang="en-US" sz="1050" b="0" u="none"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系統前必須透過</a:t>
            </a:r>
            <a:r>
              <a:rPr lang="en-US" altLang="zh-TW" sz="1050" b="0" u="none"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SSO</a:t>
            </a:r>
            <a:r>
              <a:rPr lang="zh-TW" altLang="en-US" sz="1050" b="0" u="none"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的驗證機制取得</a:t>
            </a:r>
            <a:r>
              <a:rPr lang="en-US" altLang="zh-TW" sz="1050" b="0" u="none"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TOKEN</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TW" altLang="en-US" sz="1050" b="0" u="none" dirty="0"/>
              <a:t>透過批次設定將</a:t>
            </a:r>
            <a:r>
              <a:rPr lang="en-US" altLang="zh-TW" sz="1050" b="0" u="none" dirty="0"/>
              <a:t>NBS2</a:t>
            </a:r>
            <a:r>
              <a:rPr lang="zh-TW" altLang="en-US" sz="1050" b="0" u="none" dirty="0"/>
              <a:t>的案件管理資料給</a:t>
            </a:r>
            <a:r>
              <a:rPr lang="en-US" altLang="zh-TW" sz="1050" b="0" u="none" dirty="0"/>
              <a:t>DIMS</a:t>
            </a:r>
            <a:r>
              <a:rPr lang="zh-TW" altLang="en-US" sz="1050" b="0" u="none" dirty="0"/>
              <a:t>，案件結案後會存入</a:t>
            </a:r>
            <a:r>
              <a:rPr lang="en-US" altLang="zh-TW" sz="1050" b="0" u="none" dirty="0"/>
              <a:t>ERMS</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altLang="zh-CN" sz="1200" b="0" i="0" u="none" kern="1200" dirty="0">
                <a:solidFill>
                  <a:schemeClr val="tx1"/>
                </a:solidFill>
                <a:effectLst/>
                <a:latin typeface="+mn-lt"/>
                <a:ea typeface="+mn-ea"/>
                <a:cs typeface="+mn-cs"/>
              </a:rPr>
              <a:t>Kafka</a:t>
            </a:r>
            <a:r>
              <a:rPr lang="zh-TW" altLang="en-US" sz="1200" b="0" i="0" u="none" kern="1200" dirty="0">
                <a:solidFill>
                  <a:schemeClr val="tx1"/>
                </a:solidFill>
                <a:effectLst/>
                <a:latin typeface="+mn-lt"/>
                <a:ea typeface="+mn-ea"/>
                <a:cs typeface="+mn-cs"/>
              </a:rPr>
              <a:t>的</a:t>
            </a:r>
            <a:r>
              <a:rPr lang="en-US" altLang="zh-TW" sz="1200" b="0" i="0" u="none" kern="1200" dirty="0">
                <a:solidFill>
                  <a:schemeClr val="tx1"/>
                </a:solidFill>
                <a:effectLst/>
                <a:latin typeface="+mn-lt"/>
                <a:ea typeface="+mn-ea"/>
                <a:cs typeface="+mn-cs"/>
              </a:rPr>
              <a:t>Audit Log</a:t>
            </a:r>
            <a:r>
              <a:rPr lang="zh-TW" altLang="en-US" sz="1200" b="0" i="0" u="none" kern="1200" dirty="0">
                <a:solidFill>
                  <a:schemeClr val="tx1"/>
                </a:solidFill>
                <a:effectLst/>
                <a:latin typeface="+mn-lt"/>
                <a:ea typeface="+mn-ea"/>
                <a:cs typeface="+mn-cs"/>
              </a:rPr>
              <a:t>紀錄系統中</a:t>
            </a:r>
            <a:r>
              <a:rPr lang="zh-CN" altLang="en-US" sz="1200" b="0" i="0" u="none" kern="1200" dirty="0">
                <a:solidFill>
                  <a:schemeClr val="tx1"/>
                </a:solidFill>
                <a:effectLst/>
                <a:latin typeface="+mn-lt"/>
                <a:ea typeface="+mn-ea"/>
                <a:cs typeface="+mn-cs"/>
              </a:rPr>
              <a:t>各种活动和事件的</a:t>
            </a:r>
            <a:r>
              <a:rPr lang="zh-TW" altLang="en-US" sz="1200" b="0" i="0" u="none" kern="1200" dirty="0">
                <a:solidFill>
                  <a:schemeClr val="tx1"/>
                </a:solidFill>
                <a:effectLst/>
                <a:latin typeface="+mn-lt"/>
                <a:ea typeface="+mn-ea"/>
                <a:cs typeface="+mn-cs"/>
              </a:rPr>
              <a:t>日誌</a:t>
            </a:r>
            <a:endParaRPr lang="en-US" altLang="zh-TW" sz="1050" b="0" u="none" dirty="0"/>
          </a:p>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endParaRPr lang="en-US" altLang="zh-TW" sz="1050" b="1" u="none"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marL="0" indent="0">
              <a:lnSpc>
                <a:spcPct val="150000"/>
              </a:lnSpc>
              <a:buFont typeface="Wingdings" panose="05000000000000000000" pitchFamily="2" charset="2"/>
              <a:buNone/>
              <a:defRPr/>
            </a:pPr>
            <a:r>
              <a:rPr lang="en-US" altLang="zh-TW" sz="1050" b="1" u="none"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DIMS </a:t>
            </a:r>
            <a:r>
              <a:rPr lang="zh-TW" altLang="en-US" sz="1050" b="1" u="none"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影像調閱</a:t>
            </a:r>
            <a:r>
              <a:rPr lang="en-US" altLang="zh-TW" sz="1050" b="1" u="none"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r>
              <a:rPr lang="zh-TW" altLang="en-US" sz="1050" b="1" u="none"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票據掃描</a:t>
            </a:r>
            <a:r>
              <a:rPr lang="en-US" altLang="zh-TW" sz="1050" b="1" u="none"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p>
          <a:p>
            <a:pPr marL="0" indent="0">
              <a:lnSpc>
                <a:spcPct val="150000"/>
              </a:lnSpc>
              <a:buFont typeface="Wingdings" panose="05000000000000000000" pitchFamily="2" charset="2"/>
              <a:buNone/>
              <a:defRPr/>
            </a:pPr>
            <a:r>
              <a:rPr lang="en-US" altLang="zh-TW" sz="1050" b="1" u="none"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ERMS</a:t>
            </a:r>
            <a:r>
              <a:rPr lang="zh-TW" altLang="en-US" sz="1050" b="1" u="none"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 影像備存</a:t>
            </a:r>
            <a:r>
              <a:rPr lang="en-US" altLang="zh-TW" sz="1050" b="1" u="none"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r>
              <a:rPr lang="zh-TW" altLang="en-US" sz="1050" b="1" u="none"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案件結案後會把</a:t>
            </a:r>
            <a:r>
              <a:rPr lang="en-US" altLang="zh-TW" sz="1050" b="1" u="none"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DB</a:t>
            </a:r>
            <a:r>
              <a:rPr lang="zh-TW" altLang="en-US" sz="1050" b="1" u="none"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的檔案刪除，存在</a:t>
            </a:r>
            <a:r>
              <a:rPr lang="en-US" altLang="zh-TW" sz="1050" b="1" u="none"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ERMS)</a:t>
            </a:r>
          </a:p>
          <a:p>
            <a:pPr marL="0" indent="0">
              <a:lnSpc>
                <a:spcPct val="150000"/>
              </a:lnSpc>
              <a:buFont typeface="Wingdings" panose="05000000000000000000" pitchFamily="2" charset="2"/>
              <a:buNone/>
              <a:defRPr/>
            </a:pPr>
            <a:endParaRPr lang="en-US" altLang="zh-TW" sz="1050" b="1" u="none"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r>
              <a:rPr lang="zh-TW" altLang="en-US" sz="1400" dirty="0"/>
              <a:t>首先是</a:t>
            </a:r>
            <a:r>
              <a:rPr lang="en-US" altLang="zh-TW" sz="1400" b="1" dirty="0"/>
              <a:t>Client</a:t>
            </a:r>
            <a:r>
              <a:rPr lang="zh-TW" altLang="en-US" sz="1400" b="1" dirty="0"/>
              <a:t>層</a:t>
            </a:r>
            <a:r>
              <a:rPr lang="zh-TW" altLang="en-US" sz="1400" dirty="0"/>
              <a:t>，用戶通過各種終端設備（如</a:t>
            </a:r>
            <a:r>
              <a:rPr lang="en-US" altLang="zh-TW" sz="1400" dirty="0"/>
              <a:t>PC</a:t>
            </a:r>
            <a:r>
              <a:rPr lang="zh-TW" altLang="en-US" sz="1400" dirty="0"/>
              <a:t>、手機等）訪問系統。這些終端設備通過</a:t>
            </a:r>
            <a:r>
              <a:rPr lang="en-US" altLang="zh-TW" sz="1400" dirty="0"/>
              <a:t>Device Agent</a:t>
            </a:r>
            <a:r>
              <a:rPr lang="zh-TW" altLang="en-US" sz="1400" dirty="0"/>
              <a:t>連接到系統，並使用</a:t>
            </a:r>
            <a:r>
              <a:rPr lang="en-US" altLang="zh-TW" sz="1400" dirty="0"/>
              <a:t>ADFS</a:t>
            </a:r>
            <a:r>
              <a:rPr lang="zh-TW" altLang="en-US" sz="1400" dirty="0"/>
              <a:t>和</a:t>
            </a:r>
            <a:r>
              <a:rPr lang="en-US" altLang="zh-TW" sz="1400" dirty="0" err="1"/>
              <a:t>KeyCloak</a:t>
            </a:r>
            <a:r>
              <a:rPr lang="en-US" altLang="zh-TW" sz="1400" dirty="0"/>
              <a:t> Red Hat SSO</a:t>
            </a:r>
            <a:r>
              <a:rPr lang="zh-TW" altLang="en-US" sz="1400" dirty="0"/>
              <a:t>進行單點登錄（</a:t>
            </a:r>
            <a:r>
              <a:rPr lang="en-US" altLang="zh-TW" sz="1400" dirty="0"/>
              <a:t>SSO</a:t>
            </a:r>
            <a:r>
              <a:rPr lang="zh-TW" altLang="en-US" sz="1400" dirty="0"/>
              <a:t>）驗證，確保用戶身份的唯一性和安全性。用戶驗證通過後，可以訪問內部</a:t>
            </a:r>
            <a:r>
              <a:rPr lang="en-US" altLang="zh-TW" sz="1400" dirty="0"/>
              <a:t>IT</a:t>
            </a:r>
            <a:r>
              <a:rPr lang="zh-TW" altLang="en-US" sz="1400" dirty="0"/>
              <a:t>應用（</a:t>
            </a:r>
            <a:r>
              <a:rPr lang="en-US" altLang="zh-TW" sz="1400" dirty="0"/>
              <a:t>IT AP</a:t>
            </a:r>
            <a:r>
              <a:rPr lang="zh-TW" altLang="en-US" sz="1400" dirty="0"/>
              <a:t>）和外部客戶應用，並通過</a:t>
            </a:r>
            <a:r>
              <a:rPr lang="en-US" altLang="zh-TW" sz="1400" dirty="0"/>
              <a:t>F5</a:t>
            </a:r>
            <a:r>
              <a:rPr lang="zh-TW" altLang="en-US" sz="1400" dirty="0"/>
              <a:t>負載均衡器進行流量分配，以提高系統的可用性和性能。</a:t>
            </a:r>
          </a:p>
          <a:p>
            <a:r>
              <a:rPr lang="zh-TW" altLang="en-US" sz="1400" dirty="0"/>
              <a:t>接下來是</a:t>
            </a:r>
            <a:r>
              <a:rPr lang="en-US" altLang="zh-TW" sz="1400" b="1" dirty="0"/>
              <a:t>AP</a:t>
            </a:r>
            <a:r>
              <a:rPr lang="zh-TW" altLang="en-US" sz="1400" b="1" dirty="0"/>
              <a:t>層（應用層）</a:t>
            </a:r>
            <a:r>
              <a:rPr lang="zh-TW" altLang="en-US" sz="1400" dirty="0"/>
              <a:t>，這是系統的核心業務邏輯層。此層由多個子系統和服務組成，每個子系統和服務處理不同的業務功能：</a:t>
            </a:r>
          </a:p>
          <a:p>
            <a:pPr>
              <a:buFont typeface="Arial" panose="020B0604020202020204" pitchFamily="34" charset="0"/>
              <a:buChar char="•"/>
            </a:pPr>
            <a:r>
              <a:rPr lang="en-US" altLang="zh-TW" sz="1400" b="1" dirty="0"/>
              <a:t>NGINX</a:t>
            </a:r>
            <a:r>
              <a:rPr lang="zh-TW" altLang="en-US" sz="1400" dirty="0"/>
              <a:t>：作為反向代理和負載均衡器，處理用戶請求並將其分發到後端服務。</a:t>
            </a:r>
          </a:p>
          <a:p>
            <a:pPr>
              <a:buFont typeface="Arial" panose="020B0604020202020204" pitchFamily="34" charset="0"/>
              <a:buChar char="•"/>
            </a:pPr>
            <a:r>
              <a:rPr lang="en-US" altLang="zh-TW" sz="1400" b="1" dirty="0"/>
              <a:t>header</a:t>
            </a:r>
            <a:r>
              <a:rPr lang="zh-TW" altLang="en-US" sz="1400" b="1" dirty="0"/>
              <a:t>、</a:t>
            </a:r>
            <a:r>
              <a:rPr lang="en-US" altLang="zh-TW" sz="1400" b="1" dirty="0"/>
              <a:t>portal</a:t>
            </a:r>
            <a:r>
              <a:rPr lang="zh-TW" altLang="en-US" sz="1400" b="1" dirty="0"/>
              <a:t>、交易 </a:t>
            </a:r>
            <a:r>
              <a:rPr lang="en-US" altLang="zh-TW" sz="1400" b="1" dirty="0" err="1"/>
              <a:t>txn</a:t>
            </a:r>
            <a:r>
              <a:rPr lang="zh-TW" altLang="en-US" sz="1400" dirty="0"/>
              <a:t>：這些模塊分別處理系統的標頭信息、門戶網站功能和交易相關的操作。</a:t>
            </a:r>
          </a:p>
          <a:p>
            <a:pPr>
              <a:buFont typeface="Arial" panose="020B0604020202020204" pitchFamily="34" charset="0"/>
              <a:buChar char="•"/>
            </a:pPr>
            <a:r>
              <a:rPr lang="zh-TW" altLang="en-US" sz="1400" b="1" dirty="0"/>
              <a:t>管理性交易（</a:t>
            </a:r>
            <a:r>
              <a:rPr lang="en-US" altLang="zh-TW" sz="1400" b="1" dirty="0"/>
              <a:t>maintain</a:t>
            </a:r>
            <a:r>
              <a:rPr lang="zh-TW" altLang="en-US" sz="1400" b="1" dirty="0"/>
              <a:t>）、案件管理（</a:t>
            </a:r>
            <a:r>
              <a:rPr lang="en-US" altLang="zh-TW" sz="1400" b="1" dirty="0" err="1"/>
              <a:t>caseM</a:t>
            </a:r>
            <a:r>
              <a:rPr lang="zh-TW" altLang="en-US" sz="1400" b="1" dirty="0"/>
              <a:t>）、後台管理（</a:t>
            </a:r>
            <a:r>
              <a:rPr lang="en-US" altLang="zh-TW" sz="1400" b="1" dirty="0"/>
              <a:t>platform</a:t>
            </a:r>
            <a:r>
              <a:rPr lang="zh-TW" altLang="en-US" sz="1400" b="1" dirty="0"/>
              <a:t>）、迎賓行銷（</a:t>
            </a:r>
            <a:r>
              <a:rPr lang="en-US" altLang="zh-TW" sz="1400" b="1" dirty="0"/>
              <a:t>greeting</a:t>
            </a:r>
            <a:r>
              <a:rPr lang="zh-TW" altLang="en-US" sz="1400" b="1" dirty="0"/>
              <a:t>）、開戶服務（</a:t>
            </a:r>
            <a:r>
              <a:rPr lang="en-US" altLang="zh-TW" sz="1400" b="1" dirty="0" err="1"/>
              <a:t>openAccount</a:t>
            </a:r>
            <a:r>
              <a:rPr lang="zh-TW" altLang="en-US" sz="1400" b="1" dirty="0"/>
              <a:t>）、預約服務（</a:t>
            </a:r>
            <a:r>
              <a:rPr lang="en-US" altLang="zh-TW" sz="1400" b="1" dirty="0"/>
              <a:t>reserve</a:t>
            </a:r>
            <a:r>
              <a:rPr lang="zh-TW" altLang="en-US" sz="1400" b="1" dirty="0"/>
              <a:t>）、備查簿（</a:t>
            </a:r>
            <a:r>
              <a:rPr lang="en-US" altLang="zh-TW" sz="1400" b="1" dirty="0" err="1"/>
              <a:t>memoflow</a:t>
            </a:r>
            <a:r>
              <a:rPr lang="zh-TW" altLang="en-US" sz="1400" b="1" dirty="0"/>
              <a:t>）</a:t>
            </a:r>
            <a:r>
              <a:rPr lang="zh-TW" altLang="en-US" sz="1400" dirty="0"/>
              <a:t>：這些微服務負責處理各種業務功能，並通過</a:t>
            </a:r>
            <a:r>
              <a:rPr lang="en-US" altLang="zh-TW" sz="1400" dirty="0"/>
              <a:t>NBS</a:t>
            </a:r>
            <a:r>
              <a:rPr lang="zh-TW" altLang="en-US" sz="1400" dirty="0"/>
              <a:t>前台協同工作。</a:t>
            </a:r>
          </a:p>
          <a:p>
            <a:pPr>
              <a:buFont typeface="Arial" panose="020B0604020202020204" pitchFamily="34" charset="0"/>
              <a:buChar char="•"/>
            </a:pPr>
            <a:r>
              <a:rPr lang="en-US" altLang="zh-TW" sz="1400" b="1" dirty="0"/>
              <a:t>Redis</a:t>
            </a:r>
            <a:r>
              <a:rPr lang="zh-TW" altLang="en-US" sz="1400" dirty="0"/>
              <a:t>：用於數據緩存和快速數據訪問，增強系統性能。</a:t>
            </a:r>
          </a:p>
          <a:p>
            <a:pPr>
              <a:buFont typeface="Arial" panose="020B0604020202020204" pitchFamily="34" charset="0"/>
              <a:buChar char="•"/>
            </a:pPr>
            <a:r>
              <a:rPr lang="en-US" altLang="zh-TW" sz="1400" b="1" dirty="0"/>
              <a:t>ERMS</a:t>
            </a:r>
            <a:r>
              <a:rPr lang="zh-TW" altLang="en-US" sz="1400" b="1" dirty="0"/>
              <a:t>、影像調閱（</a:t>
            </a:r>
            <a:r>
              <a:rPr lang="en-US" altLang="zh-TW" sz="1400" b="1" dirty="0"/>
              <a:t>DIMS</a:t>
            </a:r>
            <a:r>
              <a:rPr lang="zh-TW" altLang="en-US" sz="1400" b="1" dirty="0"/>
              <a:t>）、</a:t>
            </a:r>
            <a:r>
              <a:rPr lang="en-US" altLang="zh-TW" sz="1400" b="1" dirty="0"/>
              <a:t>BATCH</a:t>
            </a:r>
            <a:r>
              <a:rPr lang="zh-TW" altLang="en-US" sz="1400" dirty="0"/>
              <a:t>：這些系統負責電子記錄管理、影像數據調閱和批處理操作。</a:t>
            </a:r>
          </a:p>
          <a:p>
            <a:pPr>
              <a:buFont typeface="Arial" panose="020B0604020202020204" pitchFamily="34" charset="0"/>
              <a:buChar char="•"/>
            </a:pPr>
            <a:r>
              <a:rPr lang="en-US" altLang="zh-TW" sz="1400" b="1" dirty="0"/>
              <a:t>Kibana</a:t>
            </a:r>
            <a:r>
              <a:rPr lang="zh-TW" altLang="en-US" sz="1400" dirty="0"/>
              <a:t>：用於數據可視化，幫助運營人員監控系統狀態。</a:t>
            </a:r>
          </a:p>
          <a:p>
            <a:r>
              <a:rPr lang="zh-TW" altLang="en-US" sz="1400" dirty="0"/>
              <a:t>最後是</a:t>
            </a:r>
            <a:r>
              <a:rPr lang="en-US" altLang="zh-TW" sz="1400" b="1" dirty="0"/>
              <a:t>DB</a:t>
            </a:r>
            <a:r>
              <a:rPr lang="zh-TW" altLang="en-US" sz="1400" b="1" dirty="0"/>
              <a:t>層（數據庫層）</a:t>
            </a:r>
            <a:r>
              <a:rPr lang="zh-TW" altLang="en-US" sz="1400" dirty="0"/>
              <a:t>，負責數據存儲和管理。這一層使用</a:t>
            </a:r>
            <a:r>
              <a:rPr lang="en-US" altLang="zh-TW" sz="1400" dirty="0"/>
              <a:t>Oracle DB</a:t>
            </a:r>
            <a:r>
              <a:rPr lang="zh-TW" altLang="en-US" sz="1400" dirty="0"/>
              <a:t>進行數據庫操作，並包含多個關鍵數據庫：</a:t>
            </a:r>
          </a:p>
          <a:p>
            <a:pPr>
              <a:buFont typeface="Arial" panose="020B0604020202020204" pitchFamily="34" charset="0"/>
              <a:buChar char="•"/>
            </a:pPr>
            <a:r>
              <a:rPr lang="zh-TW" altLang="en-US" sz="1400" b="1" dirty="0"/>
              <a:t>開戶、流程、交易紀錄、參數管理</a:t>
            </a:r>
            <a:r>
              <a:rPr lang="zh-TW" altLang="en-US" sz="1400" dirty="0"/>
              <a:t>：這些數據庫表分別存儲開戶信息、業務流程、交易記錄和系統參數。</a:t>
            </a:r>
          </a:p>
          <a:p>
            <a:pPr>
              <a:buFont typeface="Arial" panose="020B0604020202020204" pitchFamily="34" charset="0"/>
              <a:buChar char="•"/>
            </a:pPr>
            <a:r>
              <a:rPr lang="zh-TW" altLang="en-US" sz="1400" b="1" dirty="0"/>
              <a:t>營運資料（</a:t>
            </a:r>
            <a:r>
              <a:rPr lang="en-US" altLang="zh-TW" sz="1400" b="1" dirty="0"/>
              <a:t>ODS</a:t>
            </a:r>
            <a:r>
              <a:rPr lang="zh-TW" altLang="en-US" sz="1400" b="1" dirty="0"/>
              <a:t>）</a:t>
            </a:r>
            <a:r>
              <a:rPr lang="zh-TW" altLang="en-US" sz="1400" dirty="0"/>
              <a:t>：此操作數據存儲庫負責集成和分析數據，支援業務決策。</a:t>
            </a:r>
          </a:p>
          <a:p>
            <a:pPr>
              <a:buFont typeface="Arial" panose="020B0604020202020204" pitchFamily="34" charset="0"/>
              <a:buChar char="•"/>
            </a:pPr>
            <a:r>
              <a:rPr lang="en-US" altLang="zh-TW" sz="1400" b="1" dirty="0"/>
              <a:t>Kafka</a:t>
            </a:r>
            <a:r>
              <a:rPr lang="zh-TW" altLang="en-US" sz="1400" b="1" dirty="0"/>
              <a:t>（</a:t>
            </a:r>
            <a:r>
              <a:rPr lang="en-US" altLang="zh-TW" sz="1400" b="1" dirty="0"/>
              <a:t>Audit Log</a:t>
            </a:r>
            <a:r>
              <a:rPr lang="zh-TW" altLang="en-US" sz="1400" b="1" dirty="0"/>
              <a:t>）</a:t>
            </a:r>
            <a:r>
              <a:rPr lang="zh-TW" altLang="en-US" sz="1400" dirty="0"/>
              <a:t>：用於記錄和分析系統的審計日誌，確保系統操作的透明性和可追溯性。</a:t>
            </a:r>
          </a:p>
          <a:p>
            <a:r>
              <a:rPr lang="zh-TW" altLang="en-US" sz="1400" dirty="0"/>
              <a:t>此外，該系統還包含</a:t>
            </a:r>
            <a:r>
              <a:rPr lang="en-US" altLang="zh-TW" sz="1400" b="1" dirty="0"/>
              <a:t>DMZ</a:t>
            </a:r>
            <a:r>
              <a:rPr lang="zh-TW" altLang="en-US" sz="1400" b="1" dirty="0"/>
              <a:t>區域</a:t>
            </a:r>
            <a:r>
              <a:rPr lang="zh-TW" altLang="en-US" sz="1400" dirty="0"/>
              <a:t>，保護內部網絡免受外部威脅，通過預約服務</a:t>
            </a:r>
            <a:r>
              <a:rPr lang="en-US" altLang="zh-TW" sz="1400" dirty="0"/>
              <a:t>Web Server</a:t>
            </a:r>
            <a:r>
              <a:rPr lang="zh-TW" altLang="en-US" sz="1400" dirty="0"/>
              <a:t>提供對外部用戶的有限訪問。</a:t>
            </a:r>
          </a:p>
          <a:p>
            <a:r>
              <a:rPr lang="zh-TW" altLang="en-US" sz="1400" dirty="0"/>
              <a:t>總結來說，這張系統架構圖詳細展示了用戶從客戶端到數據庫的完整操作流程，並顯示了各個組件之間的緊密協作。通過這種分層結構和多重防護機制，系統能夠在保證安全性的同時，提高運營效率和用戶體驗。</a:t>
            </a:r>
          </a:p>
          <a:p>
            <a:pPr marL="0" indent="0">
              <a:lnSpc>
                <a:spcPct val="150000"/>
              </a:lnSpc>
              <a:buFont typeface="Wingdings" panose="05000000000000000000" pitchFamily="2" charset="2"/>
              <a:buNone/>
              <a:defRPr/>
            </a:pPr>
            <a:endParaRPr lang="en-US" altLang="zh-TW" sz="1050" b="1" u="none"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273852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TW" altLang="en-US" sz="1200" b="0" i="0" kern="1200" dirty="0">
                <a:solidFill>
                  <a:schemeClr val="tx1"/>
                </a:solidFill>
                <a:effectLst/>
                <a:latin typeface="+mn-lt"/>
                <a:ea typeface="+mn-ea"/>
                <a:cs typeface="+mn-cs"/>
              </a:rPr>
              <a:t>通過 </a:t>
            </a:r>
            <a:r>
              <a:rPr lang="en-US" altLang="zh-TW" sz="1200" b="0" i="0" kern="1200" dirty="0">
                <a:solidFill>
                  <a:schemeClr val="tx1"/>
                </a:solidFill>
                <a:effectLst/>
                <a:latin typeface="+mn-lt"/>
                <a:ea typeface="+mn-ea"/>
                <a:cs typeface="+mn-cs"/>
              </a:rPr>
              <a:t>Portal </a:t>
            </a:r>
            <a:r>
              <a:rPr lang="zh-TW" altLang="en-US" sz="1200" b="0" i="0" kern="1200" dirty="0">
                <a:solidFill>
                  <a:schemeClr val="tx1"/>
                </a:solidFill>
                <a:effectLst/>
                <a:latin typeface="+mn-lt"/>
                <a:ea typeface="+mn-ea"/>
                <a:cs typeface="+mn-cs"/>
              </a:rPr>
              <a:t>獲取 </a:t>
            </a:r>
            <a:r>
              <a:rPr lang="en-US" altLang="zh-TW" sz="1200" b="0" i="0" kern="1200" dirty="0">
                <a:solidFill>
                  <a:schemeClr val="tx1"/>
                </a:solidFill>
                <a:effectLst/>
                <a:latin typeface="+mn-lt"/>
                <a:ea typeface="+mn-ea"/>
                <a:cs typeface="+mn-cs"/>
              </a:rPr>
              <a:t>Public Key</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Token </a:t>
            </a:r>
            <a:r>
              <a:rPr lang="zh-TW" altLang="en-US" sz="1200" b="0" i="0" kern="1200" dirty="0">
                <a:solidFill>
                  <a:schemeClr val="tx1"/>
                </a:solidFill>
                <a:effectLst/>
                <a:latin typeface="+mn-lt"/>
                <a:ea typeface="+mn-ea"/>
                <a:cs typeface="+mn-cs"/>
              </a:rPr>
              <a:t>再透過獲取 </a:t>
            </a:r>
            <a:r>
              <a:rPr lang="en-US" altLang="zh-TW" sz="1200" b="0" i="0" kern="1200" dirty="0">
                <a:solidFill>
                  <a:schemeClr val="tx1"/>
                </a:solidFill>
                <a:effectLst/>
                <a:latin typeface="+mn-lt"/>
                <a:ea typeface="+mn-ea"/>
                <a:cs typeface="+mn-cs"/>
              </a:rPr>
              <a:t>Public Key</a:t>
            </a:r>
            <a:r>
              <a:rPr lang="zh-TW" altLang="en-US" sz="1200" b="0" i="0" kern="1200" dirty="0">
                <a:solidFill>
                  <a:schemeClr val="tx1"/>
                </a:solidFill>
                <a:effectLst/>
                <a:latin typeface="+mn-lt"/>
                <a:ea typeface="+mn-ea"/>
                <a:cs typeface="+mn-cs"/>
              </a:rPr>
              <a:t>來進行驗證，</a:t>
            </a:r>
            <a:endParaRPr lang="en-US" altLang="zh-TW"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TW" altLang="en-US" sz="1200" b="0" i="0" kern="1200" dirty="0">
                <a:solidFill>
                  <a:schemeClr val="tx1"/>
                </a:solidFill>
                <a:effectLst/>
                <a:latin typeface="+mn-lt"/>
                <a:ea typeface="+mn-ea"/>
                <a:cs typeface="+mn-cs"/>
              </a:rPr>
              <a:t>最後到 </a:t>
            </a:r>
            <a:r>
              <a:rPr lang="en-US" altLang="zh-TW" sz="1200" b="0" i="0" kern="1200" dirty="0">
                <a:solidFill>
                  <a:schemeClr val="tx1"/>
                </a:solidFill>
                <a:effectLst/>
                <a:latin typeface="+mn-lt"/>
                <a:ea typeface="+mn-ea"/>
                <a:cs typeface="+mn-cs"/>
              </a:rPr>
              <a:t>NBS </a:t>
            </a:r>
            <a:r>
              <a:rPr lang="zh-TW" altLang="en-US" sz="1200" b="0" i="0" kern="1200" dirty="0">
                <a:solidFill>
                  <a:schemeClr val="tx1"/>
                </a:solidFill>
                <a:effectLst/>
                <a:latin typeface="+mn-lt"/>
                <a:ea typeface="+mn-ea"/>
                <a:cs typeface="+mn-cs"/>
              </a:rPr>
              <a:t>取得靜態資源的權限後，才會到</a:t>
            </a:r>
            <a:r>
              <a:rPr lang="en-US" altLang="zh-TW" sz="1200" b="0" i="0" kern="1200" dirty="0">
                <a:solidFill>
                  <a:schemeClr val="tx1"/>
                </a:solidFill>
                <a:effectLst/>
                <a:latin typeface="+mn-lt"/>
                <a:ea typeface="+mn-ea"/>
                <a:cs typeface="+mn-cs"/>
              </a:rPr>
              <a:t>NBS</a:t>
            </a:r>
            <a:r>
              <a:rPr lang="zh-TW" altLang="en-US" sz="1200" b="0" i="0" kern="1200" dirty="0">
                <a:solidFill>
                  <a:schemeClr val="tx1"/>
                </a:solidFill>
                <a:effectLst/>
                <a:latin typeface="+mn-lt"/>
                <a:ea typeface="+mn-ea"/>
                <a:cs typeface="+mn-cs"/>
              </a:rPr>
              <a:t>的畫面否則踢退。</a:t>
            </a:r>
            <a:endParaRPr lang="en-US" altLang="zh-TW"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808088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1200" b="0" i="0" u="none" strike="noStrike" kern="1200" cap="none" spc="0" normalizeH="0" baseline="0" noProof="0" dirty="0">
                <a:ln>
                  <a:noFill/>
                </a:ln>
                <a:solidFill>
                  <a:schemeClr val="tx1"/>
                </a:solidFill>
                <a:effectLst/>
                <a:uLnTx/>
                <a:uFillTx/>
                <a:latin typeface="微軟正黑體" panose="020B0604030504040204" pitchFamily="34" charset="-120"/>
                <a:ea typeface="微軟正黑體" panose="020B0604030504040204" pitchFamily="34" charset="-120"/>
              </a:rPr>
              <a:t>前端與後端的對應關係</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zh-TW" altLang="en-US" sz="1200" b="1" i="0" u="none" strike="noStrike" kern="1200" cap="none" spc="0" normalizeH="0" baseline="0" noProof="0" dirty="0">
                <a:ln>
                  <a:noFill/>
                </a:ln>
                <a:solidFill>
                  <a:schemeClr val="tx1"/>
                </a:solidFill>
                <a:effectLst/>
                <a:uLnTx/>
                <a:uFillTx/>
                <a:latin typeface="微軟正黑體" panose="020B0604030504040204" pitchFamily="34" charset="-120"/>
                <a:ea typeface="微軟正黑體" panose="020B0604030504040204" pitchFamily="34" charset="-120"/>
              </a:rPr>
              <a:t>迎賓行銷</a:t>
            </a:r>
            <a:r>
              <a:rPr kumimoji="0" lang="en-US" altLang="zh-TW" sz="1200" b="1" i="0" u="none" strike="noStrike" kern="1200" cap="none" spc="0" normalizeH="0" baseline="0" noProof="0" dirty="0">
                <a:ln>
                  <a:noFill/>
                </a:ln>
                <a:solidFill>
                  <a:schemeClr val="tx1"/>
                </a:solidFill>
                <a:effectLst/>
                <a:uLnTx/>
                <a:uFillTx/>
                <a:latin typeface="微軟正黑體" panose="020B0604030504040204" pitchFamily="34" charset="-120"/>
                <a:ea typeface="微軟正黑體" panose="020B0604030504040204" pitchFamily="34" charset="-120"/>
              </a:rPr>
              <a:t>(WPS)</a:t>
            </a:r>
          </a:p>
        </p:txBody>
      </p:sp>
      <p:sp>
        <p:nvSpPr>
          <p:cNvPr id="4" name="投影片編號版面配置區 3"/>
          <p:cNvSpPr>
            <a:spLocks noGrp="1"/>
          </p:cNvSpPr>
          <p:nvPr>
            <p:ph type="sldNum" sz="quarter" idx="10"/>
          </p:nvPr>
        </p:nvSpPr>
        <p:spPr/>
        <p:txBody>
          <a:bodyPr/>
          <a:lstStyle/>
          <a:p>
            <a:pPr>
              <a:defRPr/>
            </a:pPr>
            <a:fld id="{C9D9BFEC-E955-4184-B9AF-8660F4317DE6}" type="slidenum">
              <a:rPr lang="zh-TW" altLang="en-US" smtClean="0"/>
              <a:pPr>
                <a:defRPr/>
              </a:pPr>
              <a:t>5</a:t>
            </a:fld>
            <a:endParaRPr lang="zh-TW" altLang="en-US"/>
          </a:p>
        </p:txBody>
      </p:sp>
    </p:spTree>
    <p:extLst>
      <p:ext uri="{BB962C8B-B14F-4D97-AF65-F5344CB8AC3E}">
        <p14:creationId xmlns:p14="http://schemas.microsoft.com/office/powerpoint/2010/main" val="247043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TW" altLang="en-US" sz="1050" b="0" u="none"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叫號機會透過</a:t>
            </a:r>
            <a:r>
              <a:rPr lang="en-US" altLang="zh-TW" sz="1050" b="0" u="none" dirty="0">
                <a:latin typeface="微軟正黑體" panose="020B0604030504040204" pitchFamily="34" charset="-120"/>
              </a:rPr>
              <a:t>Gateway</a:t>
            </a:r>
            <a:r>
              <a:rPr lang="zh-TW" altLang="en-US" sz="1050" b="0" u="none" dirty="0">
                <a:latin typeface="微軟正黑體" panose="020B0604030504040204" pitchFamily="34" charset="-120"/>
              </a:rPr>
              <a:t>呼叫叫號機</a:t>
            </a:r>
            <a:r>
              <a:rPr lang="en-US" altLang="zh-TW" sz="1050" b="0" u="none" dirty="0">
                <a:latin typeface="微軟正黑體" panose="020B0604030504040204" pitchFamily="34" charset="-120"/>
              </a:rPr>
              <a:t>server</a:t>
            </a:r>
            <a:r>
              <a:rPr lang="zh-TW" altLang="en-US" sz="1050" b="0" u="none" dirty="0">
                <a:latin typeface="微軟正黑體" panose="020B0604030504040204" pitchFamily="34" charset="-120"/>
              </a:rPr>
              <a:t>至叫號資料庫取得相關資訊。</a:t>
            </a:r>
            <a:endParaRPr lang="en-US" altLang="zh-TW" sz="1050" b="0" u="none" dirty="0">
              <a:latin typeface="微軟正黑體" panose="020B0604030504040204" pitchFamily="34" charset="-12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TW" altLang="en-US" sz="1050" b="0" i="0" u="none" kern="1200" dirty="0">
                <a:solidFill>
                  <a:schemeClr val="tx1"/>
                </a:solidFill>
                <a:effectLst/>
                <a:latin typeface="+mn-lt"/>
                <a:ea typeface="+mn-ea"/>
                <a:cs typeface="+mn-cs"/>
              </a:rPr>
              <a:t>預約交易的部分，則是叫號機的</a:t>
            </a:r>
            <a:r>
              <a:rPr lang="en-US" altLang="zh-TW" sz="1050" b="0" i="0" u="none" kern="1200" dirty="0">
                <a:solidFill>
                  <a:schemeClr val="tx1"/>
                </a:solidFill>
                <a:effectLst/>
                <a:latin typeface="+mn-lt"/>
                <a:ea typeface="+mn-ea"/>
                <a:cs typeface="+mn-cs"/>
              </a:rPr>
              <a:t>server</a:t>
            </a:r>
            <a:r>
              <a:rPr lang="zh-TW" altLang="en-US" sz="1050" b="0" i="0" u="none" kern="1200" dirty="0">
                <a:solidFill>
                  <a:schemeClr val="tx1"/>
                </a:solidFill>
                <a:effectLst/>
                <a:latin typeface="+mn-lt"/>
                <a:ea typeface="+mn-ea"/>
                <a:cs typeface="+mn-cs"/>
              </a:rPr>
              <a:t>呼叫</a:t>
            </a:r>
            <a:r>
              <a:rPr lang="en-US" altLang="zh-TW" sz="1050" b="0" i="0" u="none" kern="1200" dirty="0">
                <a:solidFill>
                  <a:schemeClr val="tx1"/>
                </a:solidFill>
                <a:effectLst/>
                <a:latin typeface="+mn-lt"/>
                <a:ea typeface="+mn-ea"/>
                <a:cs typeface="+mn-cs"/>
              </a:rPr>
              <a:t>NBS</a:t>
            </a:r>
            <a:r>
              <a:rPr lang="zh-TW" altLang="en-US" sz="1050" b="0" i="0" u="none" kern="1200" dirty="0">
                <a:solidFill>
                  <a:schemeClr val="tx1"/>
                </a:solidFill>
                <a:effectLst/>
                <a:latin typeface="+mn-lt"/>
                <a:ea typeface="+mn-ea"/>
                <a:cs typeface="+mn-cs"/>
              </a:rPr>
              <a:t> </a:t>
            </a:r>
            <a:r>
              <a:rPr lang="en-US" altLang="zh-TW" sz="1050" b="0" i="0" u="none" kern="1200" dirty="0">
                <a:solidFill>
                  <a:schemeClr val="tx1"/>
                </a:solidFill>
                <a:effectLst/>
                <a:latin typeface="+mn-lt"/>
                <a:ea typeface="+mn-ea"/>
                <a:cs typeface="+mn-cs"/>
              </a:rPr>
              <a:t>AP</a:t>
            </a:r>
            <a:r>
              <a:rPr lang="zh-TW" altLang="en-US" sz="1050" b="0" i="0" u="none" kern="1200" dirty="0">
                <a:solidFill>
                  <a:schemeClr val="tx1"/>
                </a:solidFill>
                <a:effectLst/>
                <a:latin typeface="+mn-lt"/>
                <a:ea typeface="+mn-ea"/>
                <a:cs typeface="+mn-cs"/>
              </a:rPr>
              <a:t>至</a:t>
            </a:r>
            <a:r>
              <a:rPr lang="en-US" altLang="zh-TW" sz="1050" b="0" i="0" u="none" kern="1200" dirty="0">
                <a:solidFill>
                  <a:schemeClr val="tx1"/>
                </a:solidFill>
                <a:effectLst/>
                <a:latin typeface="+mn-lt"/>
                <a:ea typeface="+mn-ea"/>
                <a:cs typeface="+mn-cs"/>
              </a:rPr>
              <a:t>NBS</a:t>
            </a:r>
            <a:r>
              <a:rPr lang="zh-TW" altLang="en-US" sz="1050" b="0" i="0" u="none" kern="1200" dirty="0">
                <a:solidFill>
                  <a:schemeClr val="tx1"/>
                </a:solidFill>
                <a:effectLst/>
                <a:latin typeface="+mn-lt"/>
                <a:ea typeface="+mn-ea"/>
                <a:cs typeface="+mn-cs"/>
              </a:rPr>
              <a:t>資料庫取得預約資訊</a:t>
            </a:r>
            <a:r>
              <a:rPr lang="zh-TW" altLang="en-US" sz="1050" b="0" u="none" dirty="0">
                <a:latin typeface="微軟正黑體" panose="020B0604030504040204" pitchFamily="34" charset="-120"/>
              </a:rPr>
              <a:t>。</a:t>
            </a:r>
            <a:endParaRPr lang="en-US" altLang="zh-TW" sz="1050" b="0" i="0" u="none" kern="1200" dirty="0">
              <a:solidFill>
                <a:schemeClr val="tx1"/>
              </a:solidFill>
              <a:effectLst/>
              <a:latin typeface="+mn-lt"/>
              <a:ea typeface="+mn-ea"/>
              <a:cs typeface="+mn-cs"/>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TW" altLang="en-US" sz="1050" b="0" i="0" u="none" kern="1200" dirty="0">
                <a:solidFill>
                  <a:schemeClr val="tx1"/>
                </a:solidFill>
                <a:effectLst/>
                <a:latin typeface="+mn-lt"/>
                <a:ea typeface="+mn-ea"/>
                <a:cs typeface="+mn-cs"/>
              </a:rPr>
              <a:t>而分行</a:t>
            </a:r>
            <a:r>
              <a:rPr lang="zh-TW" altLang="zh-TW" sz="1050" b="0" i="0" u="none" kern="1200" dirty="0">
                <a:solidFill>
                  <a:schemeClr val="tx1"/>
                </a:solidFill>
                <a:effectLst/>
                <a:latin typeface="+mn-lt"/>
                <a:ea typeface="+mn-ea"/>
                <a:cs typeface="+mn-cs"/>
              </a:rPr>
              <a:t>使用者登入</a:t>
            </a:r>
            <a:r>
              <a:rPr lang="en-US" altLang="zh-TW" sz="1050" b="0" i="0" u="none" kern="1200" dirty="0" err="1">
                <a:solidFill>
                  <a:schemeClr val="tx1"/>
                </a:solidFill>
                <a:effectLst/>
                <a:latin typeface="+mn-lt"/>
                <a:ea typeface="+mn-ea"/>
                <a:cs typeface="+mn-cs"/>
              </a:rPr>
              <a:t>系統後，向NBS的AP</a:t>
            </a:r>
            <a:r>
              <a:rPr lang="en-US" altLang="zh-TW" sz="1050" b="0" i="0" u="none" kern="1200" dirty="0">
                <a:solidFill>
                  <a:schemeClr val="tx1"/>
                </a:solidFill>
                <a:effectLst/>
                <a:latin typeface="+mn-lt"/>
                <a:ea typeface="+mn-ea"/>
                <a:cs typeface="+mn-cs"/>
              </a:rPr>
              <a:t> </a:t>
            </a:r>
            <a:r>
              <a:rPr lang="en-US" altLang="zh-TW" sz="1050" b="0" i="0" u="none" kern="1200" dirty="0" err="1">
                <a:solidFill>
                  <a:schemeClr val="tx1"/>
                </a:solidFill>
                <a:effectLst/>
                <a:latin typeface="+mn-lt"/>
                <a:ea typeface="+mn-ea"/>
                <a:cs typeface="+mn-cs"/>
              </a:rPr>
              <a:t>SERVER取得叫號系統發送</a:t>
            </a:r>
            <a:r>
              <a:rPr lang="zh-TW" altLang="zh-TW" sz="1050" b="0" i="0" u="none" kern="1200" dirty="0">
                <a:solidFill>
                  <a:schemeClr val="tx1"/>
                </a:solidFill>
                <a:effectLst/>
                <a:latin typeface="+mn-lt"/>
                <a:ea typeface="+mn-ea"/>
                <a:cs typeface="+mn-cs"/>
              </a:rPr>
              <a:t>各服務項目的[等候人數]，[等候時間]及V</a:t>
            </a:r>
            <a:r>
              <a:rPr lang="en-US" altLang="zh-TW" sz="1050" b="0" i="0" u="none" kern="1200" dirty="0" err="1">
                <a:solidFill>
                  <a:schemeClr val="tx1"/>
                </a:solidFill>
                <a:effectLst/>
                <a:latin typeface="+mn-lt"/>
                <a:ea typeface="+mn-ea"/>
                <a:cs typeface="+mn-cs"/>
              </a:rPr>
              <a:t>IP顧客資訊顯示</a:t>
            </a:r>
            <a:r>
              <a:rPr lang="zh-TW" altLang="en-US" sz="1050" b="0" u="none" dirty="0">
                <a:latin typeface="微軟正黑體" panose="020B0604030504040204" pitchFamily="34" charset="-120"/>
              </a:rPr>
              <a:t>。</a:t>
            </a:r>
            <a:endParaRPr lang="en-US" altLang="zh-TW" sz="1050" b="0" i="0" u="none" kern="1200" dirty="0">
              <a:solidFill>
                <a:schemeClr val="tx1"/>
              </a:solidFill>
              <a:effectLst/>
              <a:latin typeface="+mn-lt"/>
              <a:ea typeface="+mn-ea"/>
              <a:cs typeface="+mn-cs"/>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TW" altLang="en-US" sz="1050" b="0" dirty="0">
                <a:latin typeface="微軟正黑體" panose="020B0604030504040204" pitchFamily="34" charset="-120"/>
              </a:rPr>
              <a:t>叫號機</a:t>
            </a:r>
            <a:r>
              <a:rPr lang="en-US" altLang="zh-TW" sz="1050" b="0" dirty="0">
                <a:latin typeface="微軟正黑體" panose="020B0604030504040204" pitchFamily="34" charset="-120"/>
              </a:rPr>
              <a:t>server</a:t>
            </a:r>
            <a:r>
              <a:rPr lang="zh-TW" altLang="en-US" sz="1050" b="0" dirty="0">
                <a:latin typeface="微軟正黑體" panose="020B0604030504040204" pitchFamily="34" charset="-120"/>
              </a:rPr>
              <a:t>若是接收到等待人數有異動時，會呼叫</a:t>
            </a:r>
            <a:r>
              <a:rPr lang="en-US" altLang="zh-TW" sz="1050" b="0" dirty="0">
                <a:latin typeface="微軟正黑體" panose="020B0604030504040204" pitchFamily="34" charset="-120"/>
              </a:rPr>
              <a:t>web service API </a:t>
            </a:r>
            <a:r>
              <a:rPr lang="zh-TW" altLang="zh-TW" sz="1200" b="0" u="none" kern="1200" dirty="0">
                <a:solidFill>
                  <a:schemeClr val="tx1"/>
                </a:solidFill>
                <a:effectLst/>
                <a:latin typeface="+mn-lt"/>
                <a:ea typeface="+mn-ea"/>
                <a:cs typeface="+mn-cs"/>
              </a:rPr>
              <a:t>發送訊息給</a:t>
            </a:r>
            <a:r>
              <a:rPr lang="en-US" altLang="zh-TW" sz="1200" b="0" u="none" kern="1200" dirty="0">
                <a:solidFill>
                  <a:schemeClr val="tx1"/>
                </a:solidFill>
                <a:effectLst/>
                <a:latin typeface="+mn-lt"/>
                <a:ea typeface="+mn-ea"/>
                <a:cs typeface="+mn-cs"/>
              </a:rPr>
              <a:t>NBS</a:t>
            </a:r>
            <a:r>
              <a:rPr lang="zh-TW" altLang="en-US" sz="1200" b="0" u="none" kern="1200" dirty="0">
                <a:solidFill>
                  <a:schemeClr val="tx1"/>
                </a:solidFill>
                <a:effectLst/>
                <a:latin typeface="+mn-lt"/>
                <a:ea typeface="+mn-ea"/>
                <a:cs typeface="+mn-cs"/>
              </a:rPr>
              <a:t> </a:t>
            </a:r>
            <a:r>
              <a:rPr lang="en-US" altLang="zh-TW" sz="1200" b="0" u="none" kern="1200" dirty="0">
                <a:solidFill>
                  <a:schemeClr val="tx1"/>
                </a:solidFill>
                <a:effectLst/>
                <a:latin typeface="+mn-lt"/>
                <a:ea typeface="+mn-ea"/>
                <a:cs typeface="+mn-cs"/>
              </a:rPr>
              <a:t>AP</a:t>
            </a:r>
            <a:r>
              <a:rPr lang="zh-TW" altLang="zh-TW" sz="1200" b="0" u="none" kern="1200" dirty="0">
                <a:solidFill>
                  <a:schemeClr val="tx1"/>
                </a:solidFill>
                <a:effectLst/>
                <a:latin typeface="+mn-lt"/>
                <a:ea typeface="+mn-ea"/>
                <a:cs typeface="+mn-cs"/>
              </a:rPr>
              <a:t>，</a:t>
            </a:r>
            <a:r>
              <a:rPr lang="zh-TW" altLang="en-US" sz="1200" b="0" u="none"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透過與</a:t>
            </a:r>
            <a:r>
              <a:rPr lang="en-US" altLang="zh-TW" sz="1200" b="0" u="none"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SSE</a:t>
            </a:r>
            <a:r>
              <a:rPr lang="zh-TW" altLang="en-US" sz="1200" b="0" u="none"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建立的連線，</a:t>
            </a:r>
            <a:r>
              <a:rPr lang="zh-TW" altLang="zh-TW" sz="1200" b="0" u="none" kern="1200" dirty="0">
                <a:solidFill>
                  <a:schemeClr val="tx1"/>
                </a:solidFill>
                <a:effectLst/>
                <a:latin typeface="+mn-lt"/>
                <a:ea typeface="+mn-ea"/>
                <a:cs typeface="+mn-cs"/>
              </a:rPr>
              <a:t>對指定分行有登入</a:t>
            </a:r>
            <a:r>
              <a:rPr lang="en-US" altLang="zh-TW" sz="1200" b="0" u="none" kern="1200" dirty="0">
                <a:solidFill>
                  <a:schemeClr val="tx1"/>
                </a:solidFill>
                <a:effectLst/>
                <a:latin typeface="+mn-lt"/>
                <a:ea typeface="+mn-ea"/>
                <a:cs typeface="+mn-cs"/>
              </a:rPr>
              <a:t>NBS</a:t>
            </a:r>
            <a:r>
              <a:rPr lang="zh-TW" altLang="zh-TW" sz="1200" b="0" u="none" kern="1200" dirty="0">
                <a:solidFill>
                  <a:schemeClr val="tx1"/>
                </a:solidFill>
                <a:effectLst/>
                <a:latin typeface="+mn-lt"/>
                <a:ea typeface="+mn-ea"/>
                <a:cs typeface="+mn-cs"/>
              </a:rPr>
              <a:t>之工作站更新各服務項目的</a:t>
            </a:r>
            <a:r>
              <a:rPr lang="en-US" altLang="zh-TW" sz="1200" b="0" u="none" kern="1200" dirty="0">
                <a:solidFill>
                  <a:schemeClr val="tx1"/>
                </a:solidFill>
                <a:effectLst/>
                <a:latin typeface="+mn-lt"/>
                <a:ea typeface="+mn-ea"/>
                <a:cs typeface="+mn-cs"/>
              </a:rPr>
              <a:t>[</a:t>
            </a:r>
            <a:r>
              <a:rPr lang="zh-TW" altLang="zh-TW" sz="1200" b="0" u="none" kern="1200" dirty="0">
                <a:solidFill>
                  <a:schemeClr val="tx1"/>
                </a:solidFill>
                <a:effectLst/>
                <a:latin typeface="+mn-lt"/>
                <a:ea typeface="+mn-ea"/>
                <a:cs typeface="+mn-cs"/>
              </a:rPr>
              <a:t>等候人數</a:t>
            </a:r>
            <a:r>
              <a:rPr lang="en-US" altLang="zh-TW" sz="1200" b="0" u="none" kern="1200" dirty="0">
                <a:solidFill>
                  <a:schemeClr val="tx1"/>
                </a:solidFill>
                <a:effectLst/>
                <a:latin typeface="+mn-lt"/>
                <a:ea typeface="+mn-ea"/>
                <a:cs typeface="+mn-cs"/>
              </a:rPr>
              <a:t>]</a:t>
            </a:r>
            <a:r>
              <a:rPr lang="zh-TW" altLang="zh-TW" sz="1200" b="0" u="none" kern="1200" dirty="0">
                <a:solidFill>
                  <a:schemeClr val="tx1"/>
                </a:solidFill>
                <a:effectLst/>
                <a:latin typeface="+mn-lt"/>
                <a:ea typeface="+mn-ea"/>
                <a:cs typeface="+mn-cs"/>
              </a:rPr>
              <a:t>與</a:t>
            </a:r>
            <a:r>
              <a:rPr lang="en-US" altLang="zh-TW" sz="1200" b="0" u="none" kern="1200" dirty="0">
                <a:solidFill>
                  <a:schemeClr val="tx1"/>
                </a:solidFill>
                <a:effectLst/>
                <a:latin typeface="+mn-lt"/>
                <a:ea typeface="+mn-ea"/>
                <a:cs typeface="+mn-cs"/>
              </a:rPr>
              <a:t>[</a:t>
            </a:r>
            <a:r>
              <a:rPr lang="zh-TW" altLang="zh-TW" sz="1200" b="0" u="none" kern="1200" dirty="0">
                <a:solidFill>
                  <a:schemeClr val="tx1"/>
                </a:solidFill>
                <a:effectLst/>
                <a:latin typeface="+mn-lt"/>
                <a:ea typeface="+mn-ea"/>
                <a:cs typeface="+mn-cs"/>
              </a:rPr>
              <a:t>等候時間</a:t>
            </a:r>
            <a:r>
              <a:rPr lang="en-US" altLang="zh-TW" sz="1200" b="0" u="none" kern="1200" dirty="0">
                <a:solidFill>
                  <a:schemeClr val="tx1"/>
                </a:solidFill>
                <a:effectLst/>
                <a:latin typeface="+mn-lt"/>
                <a:ea typeface="+mn-ea"/>
                <a:cs typeface="+mn-cs"/>
              </a:rPr>
              <a:t>]</a:t>
            </a:r>
            <a:r>
              <a:rPr lang="zh-TW" altLang="en-US" sz="1200" b="0" u="none" kern="1200" dirty="0">
                <a:solidFill>
                  <a:schemeClr val="tx1"/>
                </a:solidFill>
                <a:effectLst/>
                <a:latin typeface="+mn-lt"/>
                <a:ea typeface="+mn-ea"/>
                <a:cs typeface="+mn-cs"/>
              </a:rPr>
              <a:t>。</a:t>
            </a:r>
            <a:endParaRPr lang="en-US" altLang="zh-TW" sz="1200" b="0" u="non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339737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sz="1050" dirty="0"/>
              <a:t>第三方軟體</a:t>
            </a:r>
            <a:r>
              <a:rPr lang="en-US" altLang="zh-TW" sz="1050" dirty="0"/>
              <a:t>/</a:t>
            </a:r>
            <a:r>
              <a:rPr lang="zh-TW" altLang="en-US" sz="1050" dirty="0"/>
              <a:t>元件使用</a:t>
            </a:r>
            <a:endParaRPr lang="en-US" altLang="zh-TW" sz="1050" b="0" i="0" u="none" strike="noStrik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050" b="0" i="0" u="none" strike="noStrike" kern="1200" dirty="0">
                <a:solidFill>
                  <a:schemeClr val="tx1"/>
                </a:solidFill>
                <a:effectLst/>
                <a:latin typeface="+mn-lt"/>
                <a:ea typeface="+mn-ea"/>
                <a:cs typeface="+mn-cs"/>
              </a:rPr>
              <a:t>前端</a:t>
            </a:r>
            <a:r>
              <a:rPr lang="zh-TW" altLang="zh-TW" sz="1050" b="0" i="0" u="none" strike="noStrike" kern="1200" dirty="0">
                <a:solidFill>
                  <a:schemeClr val="tx1"/>
                </a:solidFill>
                <a:effectLst/>
                <a:latin typeface="+mn-lt"/>
                <a:ea typeface="+mn-ea"/>
                <a:cs typeface="+mn-cs"/>
              </a:rPr>
              <a:t>應用程式使用之語言</a:t>
            </a:r>
            <a:r>
              <a:rPr lang="zh-TW" altLang="en-US" sz="1050" b="0" i="0" u="none" strike="noStrike" kern="1200" dirty="0">
                <a:solidFill>
                  <a:schemeClr val="tx1"/>
                </a:solidFill>
                <a:effectLst/>
                <a:latin typeface="+mn-lt"/>
                <a:ea typeface="+mn-ea"/>
                <a:cs typeface="+mn-cs"/>
              </a:rPr>
              <a:t>：</a:t>
            </a:r>
            <a:r>
              <a:rPr lang="en-US" altLang="zh-TW" sz="1050" b="0" i="0" u="none" strike="noStrike" kern="1200" dirty="0" err="1">
                <a:solidFill>
                  <a:schemeClr val="tx1"/>
                </a:solidFill>
                <a:effectLst/>
                <a:latin typeface="+mn-lt"/>
                <a:ea typeface="+mn-ea"/>
                <a:cs typeface="+mn-cs"/>
              </a:rPr>
              <a:t>Vue</a:t>
            </a:r>
            <a:r>
              <a:rPr lang="en-US" altLang="zh-TW" sz="1050" b="0" i="0" u="none" strike="noStrike" kern="1200" dirty="0">
                <a:solidFill>
                  <a:schemeClr val="tx1"/>
                </a:solidFill>
                <a:effectLst/>
                <a:latin typeface="+mn-lt"/>
                <a:ea typeface="+mn-ea"/>
                <a:cs typeface="+mn-cs"/>
              </a:rPr>
              <a:t> 3</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050" b="0" i="0" u="none" strike="noStrike" kern="1200" dirty="0">
                <a:solidFill>
                  <a:schemeClr val="tx1"/>
                </a:solidFill>
                <a:effectLst/>
                <a:latin typeface="+mn-lt"/>
                <a:ea typeface="+mn-ea"/>
                <a:cs typeface="+mn-cs"/>
              </a:rPr>
              <a:t>HTML</a:t>
            </a:r>
            <a:r>
              <a:rPr lang="zh-TW" altLang="zh-TW" sz="1050" b="0" i="0" u="none" strike="noStrike" kern="1200" dirty="0">
                <a:solidFill>
                  <a:schemeClr val="tx1"/>
                </a:solidFill>
                <a:effectLst/>
                <a:latin typeface="+mn-lt"/>
                <a:ea typeface="+mn-ea"/>
                <a:cs typeface="+mn-cs"/>
              </a:rPr>
              <a:t>、</a:t>
            </a:r>
            <a:r>
              <a:rPr lang="en-US" altLang="zh-TW" sz="1050" b="0" i="0" u="none" strike="noStrike" kern="1200" dirty="0">
                <a:solidFill>
                  <a:schemeClr val="tx1"/>
                </a:solidFill>
                <a:effectLst/>
                <a:latin typeface="+mn-lt"/>
                <a:ea typeface="+mn-ea"/>
                <a:cs typeface="+mn-cs"/>
              </a:rPr>
              <a:t>CSS </a:t>
            </a:r>
            <a:r>
              <a:rPr lang="zh-TW" altLang="zh-TW" sz="1050" b="0" i="0" u="none" strike="noStrike" kern="1200" dirty="0">
                <a:solidFill>
                  <a:schemeClr val="tx1"/>
                </a:solidFill>
                <a:effectLst/>
                <a:latin typeface="+mn-lt"/>
                <a:ea typeface="+mn-ea"/>
                <a:cs typeface="+mn-cs"/>
              </a:rPr>
              <a:t>和 </a:t>
            </a:r>
            <a:r>
              <a:rPr lang="en-US" altLang="zh-TW" sz="1050" b="0" i="0" u="none" strike="noStrike" kern="1200" dirty="0">
                <a:solidFill>
                  <a:schemeClr val="tx1"/>
                </a:solidFill>
                <a:effectLst/>
                <a:latin typeface="+mn-lt"/>
                <a:ea typeface="+mn-ea"/>
                <a:cs typeface="+mn-cs"/>
              </a:rPr>
              <a:t>JS </a:t>
            </a:r>
            <a:r>
              <a:rPr lang="zh-TW" altLang="zh-TW" sz="1050" b="0" i="0" u="none" strike="noStrike" kern="1200" dirty="0">
                <a:solidFill>
                  <a:schemeClr val="tx1"/>
                </a:solidFill>
                <a:effectLst/>
                <a:latin typeface="+mn-lt"/>
                <a:ea typeface="+mn-ea"/>
                <a:cs typeface="+mn-cs"/>
              </a:rPr>
              <a:t>框架</a:t>
            </a:r>
            <a:r>
              <a:rPr lang="zh-TW" altLang="en-US" sz="1050" b="0" i="0" u="none" strike="noStrike" kern="1200" dirty="0">
                <a:solidFill>
                  <a:schemeClr val="tx1"/>
                </a:solidFill>
                <a:effectLst/>
                <a:latin typeface="+mn-lt"/>
                <a:ea typeface="+mn-ea"/>
                <a:cs typeface="+mn-cs"/>
              </a:rPr>
              <a:t>：</a:t>
            </a:r>
            <a:r>
              <a:rPr lang="en-US" altLang="zh-TW" sz="1050" b="0" i="0" u="none" strike="noStrike" kern="1200" dirty="0">
                <a:solidFill>
                  <a:schemeClr val="tx1"/>
                </a:solidFill>
                <a:effectLst/>
                <a:latin typeface="+mn-lt"/>
                <a:ea typeface="+mn-ea"/>
                <a:cs typeface="+mn-cs"/>
              </a:rPr>
              <a:t>Bootstrap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zh-TW" sz="1050" b="0" i="0" u="none" strike="noStrike" kern="1200" dirty="0">
                <a:solidFill>
                  <a:schemeClr val="tx1"/>
                </a:solidFill>
                <a:effectLst/>
                <a:latin typeface="+mn-lt"/>
                <a:ea typeface="+mn-ea"/>
                <a:cs typeface="+mn-cs"/>
              </a:rPr>
              <a:t>玉山微前端</a:t>
            </a:r>
            <a:r>
              <a:rPr lang="zh-TW" altLang="en-US" sz="1050" b="0" i="0" u="none" strike="noStrike" kern="1200" dirty="0">
                <a:solidFill>
                  <a:schemeClr val="tx1"/>
                </a:solidFill>
                <a:effectLst/>
                <a:latin typeface="+mn-lt"/>
                <a:ea typeface="+mn-ea"/>
                <a:cs typeface="+mn-cs"/>
              </a:rPr>
              <a:t>框架</a:t>
            </a:r>
            <a:endParaRPr lang="en-US" altLang="zh-TW" sz="1050" b="0" i="0" u="none" strike="noStrik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zh-TW" sz="1050" b="0" i="0" u="none" strike="noStrike" kern="1200" dirty="0">
                <a:solidFill>
                  <a:schemeClr val="tx1"/>
                </a:solidFill>
                <a:effectLst/>
                <a:latin typeface="+mn-lt"/>
                <a:ea typeface="+mn-ea"/>
                <a:cs typeface="+mn-cs"/>
              </a:rPr>
              <a:t>處理 </a:t>
            </a:r>
            <a:r>
              <a:rPr lang="en-US" altLang="zh-TW" sz="1050" b="0" i="0" u="none" strike="noStrike" kern="1200" dirty="0">
                <a:solidFill>
                  <a:schemeClr val="tx1"/>
                </a:solidFill>
                <a:effectLst/>
                <a:latin typeface="+mn-lt"/>
                <a:ea typeface="+mn-ea"/>
                <a:cs typeface="+mn-cs"/>
              </a:rPr>
              <a:t>JSON </a:t>
            </a:r>
            <a:r>
              <a:rPr lang="zh-TW" altLang="zh-TW" sz="1050" b="0" i="0" u="none" strike="noStrike" kern="1200" dirty="0">
                <a:solidFill>
                  <a:schemeClr val="tx1"/>
                </a:solidFill>
                <a:effectLst/>
                <a:latin typeface="+mn-lt"/>
                <a:ea typeface="+mn-ea"/>
                <a:cs typeface="+mn-cs"/>
              </a:rPr>
              <a:t>格式之元件程式庫</a:t>
            </a:r>
            <a:r>
              <a:rPr lang="zh-TW" altLang="en-US" sz="1050" b="0" i="0" u="none" strike="noStrike" kern="1200" dirty="0">
                <a:solidFill>
                  <a:schemeClr val="tx1"/>
                </a:solidFill>
                <a:effectLst/>
                <a:latin typeface="+mn-lt"/>
                <a:ea typeface="+mn-ea"/>
                <a:cs typeface="+mn-cs"/>
              </a:rPr>
              <a:t>：</a:t>
            </a:r>
            <a:r>
              <a:rPr lang="en-US" altLang="zh-TW" sz="1050" b="0" i="0" u="none" strike="noStrike" kern="1200" dirty="0">
                <a:solidFill>
                  <a:schemeClr val="tx1"/>
                </a:solidFill>
                <a:effectLst/>
                <a:latin typeface="+mn-lt"/>
                <a:ea typeface="+mn-ea"/>
                <a:cs typeface="+mn-cs"/>
              </a:rPr>
              <a:t>Jackson core/</a:t>
            </a:r>
            <a:r>
              <a:rPr lang="en-US" altLang="zh-TW" sz="1050" b="0" i="0" u="none" strike="noStrike" kern="1200" dirty="0" err="1">
                <a:solidFill>
                  <a:schemeClr val="tx1"/>
                </a:solidFill>
                <a:effectLst/>
                <a:latin typeface="+mn-lt"/>
                <a:ea typeface="+mn-ea"/>
                <a:cs typeface="+mn-cs"/>
              </a:rPr>
              <a:t>databind</a:t>
            </a:r>
            <a:r>
              <a:rPr lang="en-US" altLang="zh-TW" sz="1050" b="0" i="0" u="none" strike="noStrike" kern="1200" dirty="0">
                <a:solidFill>
                  <a:schemeClr val="tx1"/>
                </a:solidFill>
                <a:effectLst/>
                <a:latin typeface="+mn-lt"/>
                <a:ea typeface="+mn-ea"/>
                <a:cs typeface="+mn-cs"/>
              </a:rPr>
              <a:t> 2.11.2+</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zh-TW" sz="1050" b="0" i="0" u="none" strike="noStrike" kern="1200" dirty="0">
                <a:solidFill>
                  <a:schemeClr val="tx1"/>
                </a:solidFill>
                <a:effectLst/>
                <a:latin typeface="+mn-lt"/>
                <a:ea typeface="+mn-ea"/>
                <a:cs typeface="+mn-cs"/>
              </a:rPr>
              <a:t>日誌集中管理套件</a:t>
            </a:r>
            <a:r>
              <a:rPr lang="zh-TW" altLang="en-US" sz="1050" b="0" i="0" u="none" strike="noStrike" kern="1200" dirty="0">
                <a:solidFill>
                  <a:schemeClr val="tx1"/>
                </a:solidFill>
                <a:effectLst/>
                <a:latin typeface="+mn-lt"/>
                <a:ea typeface="+mn-ea"/>
                <a:cs typeface="+mn-cs"/>
              </a:rPr>
              <a:t>：</a:t>
            </a:r>
            <a:r>
              <a:rPr lang="en-US" altLang="zh-TW" sz="1050" b="0" i="0" u="none" strike="noStrike" kern="1200" dirty="0">
                <a:solidFill>
                  <a:schemeClr val="tx1"/>
                </a:solidFill>
                <a:effectLst/>
                <a:latin typeface="+mn-lt"/>
                <a:ea typeface="+mn-ea"/>
                <a:cs typeface="+mn-cs"/>
              </a:rPr>
              <a:t>KafkaLog4j</a:t>
            </a:r>
            <a:r>
              <a:rPr lang="zh-TW" altLang="en-US" sz="1050" b="0" i="0" u="none" strike="noStrike" kern="1200" dirty="0">
                <a:solidFill>
                  <a:schemeClr val="tx1"/>
                </a:solidFill>
                <a:effectLst/>
                <a:latin typeface="+mn-lt"/>
                <a:ea typeface="+mn-ea"/>
                <a:cs typeface="+mn-cs"/>
              </a:rPr>
              <a:t>、</a:t>
            </a:r>
            <a:r>
              <a:rPr lang="en-US" altLang="zh-TW" sz="1050" b="0" i="0" u="none" strike="noStrike" kern="1200" dirty="0">
                <a:solidFill>
                  <a:schemeClr val="tx1"/>
                </a:solidFill>
                <a:effectLst/>
                <a:latin typeface="+mn-lt"/>
                <a:ea typeface="+mn-ea"/>
                <a:cs typeface="+mn-cs"/>
              </a:rPr>
              <a:t>Log4j2</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050" b="0" i="0" u="none" strike="noStrike" kern="1200" baseline="0" dirty="0">
                <a:solidFill>
                  <a:schemeClr val="tx1"/>
                </a:solidFill>
                <a:effectLst/>
                <a:latin typeface="+mn-lt"/>
                <a:ea typeface="+mn-ea"/>
                <a:cs typeface="+mn-cs"/>
              </a:rPr>
              <a:t>Java </a:t>
            </a:r>
            <a:r>
              <a:rPr lang="zh-TW" altLang="zh-TW" sz="1050" b="0" i="0" u="none" strike="noStrike" kern="1200" baseline="0" dirty="0">
                <a:solidFill>
                  <a:schemeClr val="tx1"/>
                </a:solidFill>
                <a:effectLst/>
                <a:latin typeface="+mn-lt"/>
                <a:ea typeface="+mn-ea"/>
                <a:cs typeface="+mn-cs"/>
              </a:rPr>
              <a:t>加</a:t>
            </a:r>
            <a:r>
              <a:rPr lang="en-US" altLang="zh-TW" sz="1050" b="0" i="0" u="none" strike="noStrike" kern="1200" baseline="0" dirty="0">
                <a:solidFill>
                  <a:schemeClr val="tx1"/>
                </a:solidFill>
                <a:effectLst/>
                <a:latin typeface="+mn-lt"/>
                <a:ea typeface="+mn-ea"/>
                <a:cs typeface="+mn-cs"/>
              </a:rPr>
              <a:t>/</a:t>
            </a:r>
            <a:r>
              <a:rPr lang="zh-TW" altLang="zh-TW" sz="1050" b="0" i="0" u="none" strike="noStrike" kern="1200" baseline="0" dirty="0">
                <a:solidFill>
                  <a:schemeClr val="tx1"/>
                </a:solidFill>
                <a:effectLst/>
                <a:latin typeface="+mn-lt"/>
                <a:ea typeface="+mn-ea"/>
                <a:cs typeface="+mn-cs"/>
              </a:rPr>
              <a:t>解密使用元件</a:t>
            </a:r>
            <a:r>
              <a:rPr lang="zh-TW" altLang="en-US" sz="1050" b="0" i="0" u="none" strike="noStrike" kern="1200" baseline="0" dirty="0">
                <a:solidFill>
                  <a:schemeClr val="tx1"/>
                </a:solidFill>
                <a:effectLst/>
                <a:latin typeface="+mn-lt"/>
                <a:ea typeface="+mn-ea"/>
                <a:cs typeface="+mn-cs"/>
              </a:rPr>
              <a:t>：</a:t>
            </a:r>
            <a:r>
              <a:rPr lang="en-US" altLang="zh-TW" sz="1050" b="0" i="0" u="none" strike="noStrike" kern="1200" dirty="0" err="1">
                <a:solidFill>
                  <a:schemeClr val="tx1"/>
                </a:solidFill>
                <a:effectLst/>
                <a:latin typeface="+mn-lt"/>
                <a:ea typeface="+mn-ea"/>
                <a:cs typeface="+mn-cs"/>
              </a:rPr>
              <a:t>Jasypt</a:t>
            </a:r>
            <a:endParaRPr lang="en-US" altLang="zh-TW" sz="1050" b="0" i="0" u="none" strike="noStrik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050" b="0" i="0" u="none" strike="noStrike" kern="1200" dirty="0">
                <a:solidFill>
                  <a:schemeClr val="tx1"/>
                </a:solidFill>
                <a:effectLst/>
                <a:latin typeface="+mn-lt"/>
                <a:ea typeface="+mn-ea"/>
                <a:cs typeface="+mn-cs"/>
              </a:rPr>
              <a:t>Spring </a:t>
            </a:r>
            <a:r>
              <a:rPr lang="zh-CN" altLang="zh-TW" sz="1050" b="0" i="0" u="none" strike="noStrike" kern="1200" dirty="0">
                <a:solidFill>
                  <a:schemeClr val="tx1"/>
                </a:solidFill>
                <a:effectLst/>
                <a:latin typeface="+mn-lt"/>
                <a:ea typeface="+mn-ea"/>
                <a:cs typeface="+mn-cs"/>
              </a:rPr>
              <a:t>支援</a:t>
            </a:r>
            <a:r>
              <a:rPr lang="en-US" altLang="zh-TW" sz="1050" b="0" i="0" u="none" strike="noStrike" kern="1200" dirty="0">
                <a:solidFill>
                  <a:schemeClr val="tx1"/>
                </a:solidFill>
                <a:effectLst/>
                <a:latin typeface="+mn-lt"/>
                <a:ea typeface="+mn-ea"/>
                <a:cs typeface="+mn-cs"/>
              </a:rPr>
              <a:t>JDBC</a:t>
            </a:r>
            <a:r>
              <a:rPr lang="zh-CN" altLang="zh-TW" sz="1050" b="0" i="0" u="none" strike="noStrike" kern="1200" dirty="0">
                <a:solidFill>
                  <a:schemeClr val="tx1"/>
                </a:solidFill>
                <a:effectLst/>
                <a:latin typeface="+mn-lt"/>
                <a:ea typeface="+mn-ea"/>
                <a:cs typeface="+mn-cs"/>
              </a:rPr>
              <a:t>資料儲存框架</a:t>
            </a:r>
            <a:r>
              <a:rPr lang="zh-TW" altLang="en-US" sz="1050" b="0" i="0" u="none" strike="noStrike" kern="1200" dirty="0">
                <a:solidFill>
                  <a:schemeClr val="tx1"/>
                </a:solidFill>
                <a:effectLst/>
                <a:latin typeface="+mn-lt"/>
                <a:ea typeface="+mn-ea"/>
                <a:cs typeface="+mn-cs"/>
              </a:rPr>
              <a:t>：</a:t>
            </a:r>
            <a:r>
              <a:rPr lang="en-US" altLang="zh-TW" sz="1050" b="0" i="0" u="none" strike="noStrike" kern="1200" dirty="0">
                <a:solidFill>
                  <a:schemeClr val="tx1"/>
                </a:solidFill>
                <a:effectLst/>
                <a:latin typeface="+mn-lt"/>
                <a:ea typeface="+mn-ea"/>
                <a:cs typeface="+mn-cs"/>
              </a:rPr>
              <a:t>Spring </a:t>
            </a:r>
            <a:r>
              <a:rPr lang="en-US" altLang="zh-TW" sz="1050" b="0" i="0" u="none" strike="noStrike" kern="1200" dirty="0" err="1">
                <a:solidFill>
                  <a:schemeClr val="tx1"/>
                </a:solidFill>
                <a:effectLst/>
                <a:latin typeface="+mn-lt"/>
                <a:ea typeface="+mn-ea"/>
                <a:cs typeface="+mn-cs"/>
              </a:rPr>
              <a:t>JdbcTemplate</a:t>
            </a:r>
            <a:r>
              <a:rPr lang="zh-TW" altLang="zh-TW" sz="1050" b="0" i="0" u="none" strike="noStrike" kern="1200" dirty="0">
                <a:solidFill>
                  <a:schemeClr val="tx1"/>
                </a:solidFill>
                <a:effectLst/>
                <a:latin typeface="+mn-lt"/>
                <a:ea typeface="+mn-ea"/>
                <a:cs typeface="+mn-cs"/>
              </a:rPr>
              <a:t> </a:t>
            </a:r>
            <a:endParaRPr lang="en-US" altLang="zh-TW" sz="1050" b="0" i="0" u="none" strike="noStrik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050" b="0" i="0" u="none" strike="noStrike" kern="1200" dirty="0">
                <a:solidFill>
                  <a:schemeClr val="tx1"/>
                </a:solidFill>
                <a:effectLst/>
                <a:latin typeface="+mn-lt"/>
                <a:ea typeface="+mn-ea"/>
                <a:cs typeface="+mn-cs"/>
              </a:rPr>
              <a:t>後端</a:t>
            </a:r>
            <a:r>
              <a:rPr lang="en-US" altLang="zh-TW" sz="1050" b="0" i="0" u="none" strike="noStrike" kern="1200" baseline="0" dirty="0">
                <a:solidFill>
                  <a:schemeClr val="tx1"/>
                </a:solidFill>
                <a:effectLst/>
                <a:latin typeface="+mn-lt"/>
                <a:ea typeface="+mn-ea"/>
                <a:cs typeface="+mn-cs"/>
              </a:rPr>
              <a:t>AP Server </a:t>
            </a:r>
            <a:r>
              <a:rPr lang="zh-TW" altLang="zh-TW" sz="1050" b="0" i="0" u="none" strike="noStrike" kern="1200" baseline="0" dirty="0">
                <a:solidFill>
                  <a:schemeClr val="tx1"/>
                </a:solidFill>
                <a:effectLst/>
                <a:latin typeface="+mn-lt"/>
                <a:ea typeface="+mn-ea"/>
                <a:cs typeface="+mn-cs"/>
              </a:rPr>
              <a:t>使用之應用程式框架</a:t>
            </a:r>
            <a:r>
              <a:rPr lang="zh-TW" altLang="en-US" sz="1050" b="0" i="0" u="none" strike="noStrike" kern="1200" baseline="0" dirty="0">
                <a:solidFill>
                  <a:schemeClr val="tx1"/>
                </a:solidFill>
                <a:effectLst/>
                <a:latin typeface="+mn-lt"/>
                <a:ea typeface="+mn-ea"/>
                <a:cs typeface="+mn-cs"/>
              </a:rPr>
              <a:t>：</a:t>
            </a:r>
            <a:r>
              <a:rPr lang="en-US" altLang="zh-TW" sz="1050" b="0" i="0" u="none" strike="noStrike" kern="1200" dirty="0">
                <a:solidFill>
                  <a:schemeClr val="tx1"/>
                </a:solidFill>
                <a:effectLst/>
                <a:latin typeface="+mn-lt"/>
                <a:ea typeface="+mn-ea"/>
                <a:cs typeface="+mn-cs"/>
              </a:rPr>
              <a:t>Spring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050" b="1" dirty="0" err="1">
                <a:solidFill>
                  <a:schemeClr val="bg1">
                    <a:lumMod val="95000"/>
                  </a:schemeClr>
                </a:solidFill>
              </a:rPr>
              <a:t>HikariCP</a:t>
            </a:r>
            <a:r>
              <a:rPr lang="zh-TW" altLang="en-US" sz="1050" b="0" i="0" u="none" strike="noStrike" kern="1200" dirty="0">
                <a:solidFill>
                  <a:schemeClr val="tx1"/>
                </a:solidFill>
                <a:effectLst/>
                <a:latin typeface="+mn-lt"/>
                <a:ea typeface="+mn-ea"/>
                <a:cs typeface="+mn-cs"/>
              </a:rPr>
              <a:t> </a:t>
            </a:r>
            <a:r>
              <a:rPr lang="en-US" altLang="zh-TW" sz="1050" b="0" i="0" u="none" strike="noStrike" kern="1200" dirty="0" err="1">
                <a:solidFill>
                  <a:schemeClr val="tx1"/>
                </a:solidFill>
                <a:effectLst/>
                <a:latin typeface="+mn-lt"/>
                <a:ea typeface="+mn-ea"/>
                <a:cs typeface="+mn-cs"/>
              </a:rPr>
              <a:t>jdbc</a:t>
            </a:r>
            <a:r>
              <a:rPr lang="zh-TW" altLang="en-US" sz="1050" b="0" i="0" u="none" strike="noStrike" kern="1200" dirty="0">
                <a:solidFill>
                  <a:schemeClr val="tx1"/>
                </a:solidFill>
                <a:effectLst/>
                <a:latin typeface="+mn-lt"/>
                <a:ea typeface="+mn-ea"/>
                <a:cs typeface="+mn-cs"/>
              </a:rPr>
              <a:t>連結池 </a:t>
            </a:r>
            <a:r>
              <a:rPr lang="zh-TW" altLang="en-US" sz="1400" dirty="0"/>
              <a:t>幫助開發者和運維團隊更好地管理數據庫連接</a:t>
            </a:r>
            <a:endParaRPr lang="zh-TW" altLang="zh-TW" sz="1050" b="0" i="0" u="none" strike="noStrike"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3140263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lnSpc>
                <a:spcPct val="150000"/>
              </a:lnSpc>
              <a:buFont typeface="Wingdings" panose="05000000000000000000" pitchFamily="2" charset="2"/>
              <a:buNone/>
              <a:defRPr/>
            </a:pPr>
            <a:endParaRPr lang="en-US" altLang="zh-TW" sz="1050" b="1" u="sng"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283248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TW" altLang="en-US" sz="1050" b="0" i="0" kern="1200" dirty="0">
                <a:solidFill>
                  <a:schemeClr val="tx1"/>
                </a:solidFill>
                <a:effectLst/>
                <a:latin typeface="+mn-lt"/>
                <a:ea typeface="+mn-ea"/>
                <a:cs typeface="+mn-cs"/>
              </a:rPr>
              <a:t>依據交易的</a:t>
            </a:r>
            <a:r>
              <a:rPr lang="en-US" altLang="zh-TW" sz="1050" b="0" i="0" kern="1200" dirty="0">
                <a:solidFill>
                  <a:schemeClr val="tx1"/>
                </a:solidFill>
                <a:effectLst/>
                <a:latin typeface="+mn-lt"/>
                <a:ea typeface="+mn-ea"/>
                <a:cs typeface="+mn-cs"/>
              </a:rPr>
              <a:t>AFM(application feature model)</a:t>
            </a:r>
            <a:r>
              <a:rPr lang="zh-TW" altLang="en-US" sz="1050" b="0" i="0" kern="1200" dirty="0">
                <a:solidFill>
                  <a:schemeClr val="tx1"/>
                </a:solidFill>
                <a:effectLst/>
                <a:latin typeface="+mn-lt"/>
                <a:ea typeface="+mn-ea"/>
                <a:cs typeface="+mn-cs"/>
              </a:rPr>
              <a:t>業務來分類，並建置屬於該</a:t>
            </a:r>
            <a:r>
              <a:rPr lang="en-US" altLang="zh-TW" sz="1050" b="0" i="0" kern="1200" dirty="0">
                <a:solidFill>
                  <a:schemeClr val="tx1"/>
                </a:solidFill>
                <a:effectLst/>
                <a:latin typeface="+mn-lt"/>
                <a:ea typeface="+mn-ea"/>
                <a:cs typeface="+mn-cs"/>
              </a:rPr>
              <a:t>AFM</a:t>
            </a:r>
            <a:r>
              <a:rPr lang="zh-TW" altLang="en-US" sz="1050" b="0" i="0" kern="1200" dirty="0">
                <a:solidFill>
                  <a:schemeClr val="tx1"/>
                </a:solidFill>
                <a:effectLst/>
                <a:latin typeface="+mn-lt"/>
                <a:ea typeface="+mn-ea"/>
                <a:cs typeface="+mn-cs"/>
              </a:rPr>
              <a:t>業務的</a:t>
            </a:r>
            <a:r>
              <a:rPr lang="en-US" altLang="zh-TW" sz="1050" b="0" i="0" kern="1200" dirty="0">
                <a:solidFill>
                  <a:schemeClr val="tx1"/>
                </a:solidFill>
                <a:effectLst/>
                <a:latin typeface="+mn-lt"/>
                <a:ea typeface="+mn-ea"/>
                <a:cs typeface="+mn-cs"/>
              </a:rPr>
              <a:t>Pod</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TW" sz="1050" b="0" i="0" kern="1200" dirty="0">
                <a:solidFill>
                  <a:schemeClr val="tx1"/>
                </a:solidFill>
                <a:effectLst/>
                <a:latin typeface="+mn-lt"/>
                <a:ea typeface="+mn-ea"/>
                <a:cs typeface="+mn-cs"/>
              </a:rPr>
              <a:t>C : </a:t>
            </a:r>
            <a:r>
              <a:rPr lang="zh-TW" altLang="en-US" sz="1050" b="0" i="0" kern="1200" dirty="0">
                <a:solidFill>
                  <a:schemeClr val="tx1"/>
                </a:solidFill>
                <a:effectLst/>
                <a:latin typeface="+mn-lt"/>
                <a:ea typeface="+mn-ea"/>
                <a:cs typeface="+mn-cs"/>
              </a:rPr>
              <a:t>約定帳戶查詢在開戶裡也能查詢</a:t>
            </a:r>
            <a:endParaRPr lang="en-US" altLang="zh-TW" sz="1050" b="0" i="0" kern="1200" dirty="0">
              <a:solidFill>
                <a:schemeClr val="tx1"/>
              </a:solidFill>
              <a:effectLst/>
              <a:latin typeface="+mn-lt"/>
              <a:ea typeface="+mn-ea"/>
              <a:cs typeface="+mn-cs"/>
            </a:endParaRP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TW" sz="1050" b="0" i="0" kern="1200" dirty="0">
                <a:solidFill>
                  <a:schemeClr val="tx1"/>
                </a:solidFill>
                <a:effectLst/>
                <a:latin typeface="+mn-lt"/>
                <a:ea typeface="+mn-ea"/>
                <a:cs typeface="+mn-cs"/>
              </a:rPr>
              <a:t>D</a:t>
            </a:r>
            <a:r>
              <a:rPr lang="zh-TW" altLang="en-US" sz="1050" b="0" i="0" kern="1200" dirty="0">
                <a:solidFill>
                  <a:schemeClr val="tx1"/>
                </a:solidFill>
                <a:effectLst/>
                <a:latin typeface="+mn-lt"/>
                <a:ea typeface="+mn-ea"/>
                <a:cs typeface="+mn-cs"/>
              </a:rPr>
              <a:t> </a:t>
            </a:r>
            <a:r>
              <a:rPr lang="en-US" altLang="zh-TW" sz="1050" b="0" i="0" kern="1200" dirty="0">
                <a:solidFill>
                  <a:schemeClr val="tx1"/>
                </a:solidFill>
                <a:effectLst/>
                <a:latin typeface="+mn-lt"/>
                <a:ea typeface="+mn-ea"/>
                <a:cs typeface="+mn-cs"/>
              </a:rPr>
              <a:t>:</a:t>
            </a:r>
            <a:r>
              <a:rPr lang="zh-TW" altLang="en-US" sz="1050" b="0" i="0" kern="1200" dirty="0">
                <a:solidFill>
                  <a:schemeClr val="tx1"/>
                </a:solidFill>
                <a:effectLst/>
                <a:latin typeface="+mn-lt"/>
                <a:ea typeface="+mn-ea"/>
                <a:cs typeface="+mn-cs"/>
              </a:rPr>
              <a:t> 事故查詢開戶裡有包含一點</a:t>
            </a:r>
            <a:endParaRPr lang="en-US" altLang="zh-TW" sz="1050" b="0" i="0" kern="1200" dirty="0">
              <a:solidFill>
                <a:schemeClr val="tx1"/>
              </a:solidFill>
              <a:effectLst/>
              <a:latin typeface="+mn-lt"/>
              <a:ea typeface="+mn-ea"/>
              <a:cs typeface="+mn-cs"/>
            </a:endParaRP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TW" sz="1050" b="0" i="0" kern="1200" dirty="0">
                <a:solidFill>
                  <a:schemeClr val="tx1"/>
                </a:solidFill>
                <a:effectLst/>
                <a:latin typeface="+mn-lt"/>
                <a:ea typeface="+mn-ea"/>
                <a:cs typeface="+mn-cs"/>
              </a:rPr>
              <a:t>M : </a:t>
            </a:r>
            <a:r>
              <a:rPr lang="zh-TW" altLang="en-US" sz="1050" b="0" i="0" kern="1200" dirty="0">
                <a:solidFill>
                  <a:schemeClr val="tx1"/>
                </a:solidFill>
                <a:effectLst/>
                <a:latin typeface="+mn-lt"/>
                <a:ea typeface="+mn-ea"/>
                <a:cs typeface="+mn-cs"/>
              </a:rPr>
              <a:t>事故查詢</a:t>
            </a:r>
            <a:r>
              <a:rPr lang="en-US" altLang="zh-TW" sz="1050" b="0" i="0" kern="1200" dirty="0">
                <a:solidFill>
                  <a:schemeClr val="tx1"/>
                </a:solidFill>
                <a:effectLst/>
                <a:latin typeface="+mn-lt"/>
                <a:ea typeface="+mn-ea"/>
                <a:cs typeface="+mn-cs"/>
              </a:rPr>
              <a:t>/</a:t>
            </a:r>
            <a:r>
              <a:rPr lang="zh-TW" altLang="en-US" sz="1050" b="0" i="0" kern="1200" dirty="0">
                <a:solidFill>
                  <a:schemeClr val="tx1"/>
                </a:solidFill>
                <a:effectLst/>
                <a:latin typeface="+mn-lt"/>
                <a:ea typeface="+mn-ea"/>
                <a:cs typeface="+mn-cs"/>
              </a:rPr>
              <a:t>存戶資料查詢在開戶裡也有</a:t>
            </a:r>
            <a:endParaRPr lang="en-US" altLang="zh-TW" sz="1050" b="0" i="0" kern="1200" dirty="0">
              <a:solidFill>
                <a:schemeClr val="tx1"/>
              </a:solidFill>
              <a:effectLst/>
              <a:latin typeface="+mn-lt"/>
              <a:ea typeface="+mn-ea"/>
              <a:cs typeface="+mn-cs"/>
            </a:endParaRP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US" altLang="zh-TW" sz="1050" b="0" i="0" kern="1200" dirty="0">
              <a:solidFill>
                <a:schemeClr val="tx1"/>
              </a:solidFill>
              <a:effectLst/>
              <a:latin typeface="+mn-lt"/>
              <a:ea typeface="+mn-ea"/>
              <a:cs typeface="+mn-cs"/>
            </a:endParaRP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TW" sz="1050" b="0" i="0" kern="1200" dirty="0">
                <a:solidFill>
                  <a:schemeClr val="tx1"/>
                </a:solidFill>
                <a:effectLst/>
                <a:latin typeface="+mn-lt"/>
                <a:ea typeface="+mn-ea"/>
                <a:cs typeface="+mn-cs"/>
              </a:rPr>
              <a:t>N</a:t>
            </a:r>
            <a:r>
              <a:rPr lang="zh-TW" altLang="en-US" sz="1050" b="0" i="0" kern="1200" dirty="0">
                <a:solidFill>
                  <a:schemeClr val="tx1"/>
                </a:solidFill>
                <a:effectLst/>
                <a:latin typeface="+mn-lt"/>
                <a:ea typeface="+mn-ea"/>
                <a:cs typeface="+mn-cs"/>
              </a:rPr>
              <a:t>：的部分 帳務相關的沒有做，因為第一階段沒有帳務相關的交易 所以結帳關帳等等的流程還會在第二階段加上去</a:t>
            </a:r>
            <a:endParaRPr lang="en-US" altLang="zh-TW" sz="1050" b="0" i="0" kern="1200" dirty="0">
              <a:solidFill>
                <a:schemeClr val="tx1"/>
              </a:solidFill>
              <a:effectLst/>
              <a:latin typeface="+mn-lt"/>
              <a:ea typeface="+mn-ea"/>
              <a:cs typeface="+mn-cs"/>
            </a:endParaRP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TW" sz="1050" b="0" i="0" kern="1200" dirty="0">
                <a:solidFill>
                  <a:schemeClr val="tx1"/>
                </a:solidFill>
                <a:effectLst/>
                <a:latin typeface="+mn-lt"/>
                <a:ea typeface="+mn-ea"/>
                <a:cs typeface="+mn-cs"/>
              </a:rPr>
              <a:t>P</a:t>
            </a:r>
            <a:r>
              <a:rPr lang="zh-TW" altLang="en-US" sz="1050" b="0" i="0" kern="1200" dirty="0">
                <a:solidFill>
                  <a:schemeClr val="tx1"/>
                </a:solidFill>
                <a:effectLst/>
                <a:latin typeface="+mn-lt"/>
                <a:ea typeface="+mn-ea"/>
                <a:cs typeface="+mn-cs"/>
              </a:rPr>
              <a:t>：應該就是版面那塊還沒做 那塊業管是想要我們前端有四個季節的頁面 </a:t>
            </a:r>
            <a:r>
              <a:rPr lang="en-US" altLang="zh-TW" sz="1050" b="0" i="0" kern="1200" dirty="0">
                <a:solidFill>
                  <a:schemeClr val="tx1"/>
                </a:solidFill>
                <a:effectLst/>
                <a:latin typeface="+mn-lt"/>
                <a:ea typeface="+mn-ea"/>
                <a:cs typeface="+mn-cs"/>
              </a:rPr>
              <a:t>EX:</a:t>
            </a:r>
            <a:r>
              <a:rPr lang="zh-TW" altLang="en-US" sz="1050" b="0" i="0" kern="1200" dirty="0">
                <a:solidFill>
                  <a:schemeClr val="tx1"/>
                </a:solidFill>
                <a:effectLst/>
                <a:latin typeface="+mn-lt"/>
                <a:ea typeface="+mn-ea"/>
                <a:cs typeface="+mn-cs"/>
              </a:rPr>
              <a:t>讓</a:t>
            </a:r>
            <a:r>
              <a:rPr lang="en-US" altLang="zh-TW" sz="1050" b="0" i="0" kern="1200" dirty="0">
                <a:solidFill>
                  <a:schemeClr val="tx1"/>
                </a:solidFill>
                <a:effectLst/>
                <a:latin typeface="+mn-lt"/>
                <a:ea typeface="+mn-ea"/>
                <a:cs typeface="+mn-cs"/>
              </a:rPr>
              <a:t>NBS</a:t>
            </a:r>
            <a:r>
              <a:rPr lang="zh-TW" altLang="en-US" sz="1050" b="0" i="0" kern="1200" dirty="0">
                <a:solidFill>
                  <a:schemeClr val="tx1"/>
                </a:solidFill>
                <a:effectLst/>
                <a:latin typeface="+mn-lt"/>
                <a:ea typeface="+mn-ea"/>
                <a:cs typeface="+mn-cs"/>
              </a:rPr>
              <a:t>下雪</a:t>
            </a:r>
            <a:endParaRPr lang="en-US" altLang="zh-TW" sz="1050" b="0" i="0" kern="1200" dirty="0">
              <a:solidFill>
                <a:schemeClr val="tx1"/>
              </a:solidFill>
              <a:effectLst/>
              <a:latin typeface="+mn-lt"/>
              <a:ea typeface="+mn-ea"/>
              <a:cs typeface="+mn-cs"/>
            </a:endParaRP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TW" sz="1050" b="0" i="0" kern="1200" dirty="0">
                <a:solidFill>
                  <a:schemeClr val="tx1"/>
                </a:solidFill>
                <a:effectLst/>
                <a:latin typeface="+mn-lt"/>
                <a:ea typeface="+mn-ea"/>
                <a:cs typeface="+mn-cs"/>
              </a:rPr>
              <a:t>Q</a:t>
            </a:r>
            <a:r>
              <a:rPr lang="zh-TW" altLang="en-US" sz="1050" b="0" i="0" kern="1200" dirty="0">
                <a:solidFill>
                  <a:schemeClr val="tx1"/>
                </a:solidFill>
                <a:effectLst/>
                <a:latin typeface="+mn-lt"/>
                <a:ea typeface="+mn-ea"/>
                <a:cs typeface="+mn-cs"/>
              </a:rPr>
              <a:t>：看板維護跟電話照會這兩塊沒有做，這兩個</a:t>
            </a:r>
            <a:r>
              <a:rPr lang="en-US" altLang="zh-TW" sz="1050" b="0" i="0" kern="1200" dirty="0">
                <a:solidFill>
                  <a:schemeClr val="tx1"/>
                </a:solidFill>
                <a:effectLst/>
                <a:latin typeface="+mn-lt"/>
                <a:ea typeface="+mn-ea"/>
                <a:cs typeface="+mn-cs"/>
              </a:rPr>
              <a:t>BA</a:t>
            </a:r>
            <a:r>
              <a:rPr lang="zh-TW" altLang="en-US" sz="1050" b="0" i="0" kern="1200" dirty="0">
                <a:solidFill>
                  <a:schemeClr val="tx1"/>
                </a:solidFill>
                <a:effectLst/>
                <a:latin typeface="+mn-lt"/>
                <a:ea typeface="+mn-ea"/>
                <a:cs typeface="+mn-cs"/>
              </a:rPr>
              <a:t>也還沒想要怎麼做</a:t>
            </a:r>
            <a:endParaRPr lang="en-US" altLang="zh-TW" sz="1050" b="0" i="0" kern="1200" dirty="0">
              <a:solidFill>
                <a:schemeClr val="tx1"/>
              </a:solidFill>
              <a:effectLst/>
              <a:latin typeface="+mn-lt"/>
              <a:ea typeface="+mn-ea"/>
              <a:cs typeface="+mn-cs"/>
            </a:endParaRP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TW" altLang="en-US" sz="1050" b="0" i="0" kern="1200" dirty="0">
                <a:solidFill>
                  <a:schemeClr val="tx1"/>
                </a:solidFill>
                <a:effectLst/>
                <a:latin typeface="+mn-lt"/>
                <a:ea typeface="+mn-ea"/>
                <a:cs typeface="+mn-cs"/>
              </a:rPr>
              <a:t>案件管理目前有開戶和備查簿可以查</a:t>
            </a:r>
            <a:endParaRPr lang="en-US" altLang="zh-TW" sz="105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6100266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4343408" y="3383699"/>
            <a:ext cx="6496050" cy="831850"/>
          </a:xfrm>
        </p:spPr>
        <p:txBody>
          <a:bodyPr anchor="b">
            <a:normAutofit/>
          </a:bodyPr>
          <a:lstStyle>
            <a:lvl1pPr algn="r">
              <a:defRPr sz="4000" b="1" i="0">
                <a:solidFill>
                  <a:schemeClr val="bg1"/>
                </a:solidFill>
                <a:latin typeface="Microsoft JhengHei" panose="020B0604030504040204" pitchFamily="34" charset="-120"/>
                <a:ea typeface="Microsoft JhengHei" panose="020B0604030504040204" pitchFamily="34" charset="-120"/>
              </a:defRPr>
            </a:lvl1pPr>
          </a:lstStyle>
          <a:p>
            <a:r>
              <a:rPr lang="zh-TW" altLang="en-US" dirty="0"/>
              <a:t>按一下以編輯母片標題樣式</a:t>
            </a:r>
          </a:p>
        </p:txBody>
      </p:sp>
      <p:sp>
        <p:nvSpPr>
          <p:cNvPr id="3" name="副標題 2"/>
          <p:cNvSpPr>
            <a:spLocks noGrp="1"/>
          </p:cNvSpPr>
          <p:nvPr>
            <p:ph type="subTitle" idx="1"/>
          </p:nvPr>
        </p:nvSpPr>
        <p:spPr>
          <a:xfrm>
            <a:off x="4343408" y="4331100"/>
            <a:ext cx="6496050" cy="1655762"/>
          </a:xfrm>
        </p:spPr>
        <p:txBody>
          <a:bodyPr>
            <a:normAutofit/>
          </a:bodyPr>
          <a:lstStyle>
            <a:lvl1pPr marL="0" indent="0" algn="r">
              <a:buNone/>
              <a:defRPr sz="2000">
                <a:solidFill>
                  <a:schemeClr val="bg1"/>
                </a:solidFill>
                <a:latin typeface="Microsoft JhengHei" panose="020B0604030504040204" pitchFamily="34" charset="-120"/>
                <a:ea typeface="Microsoft JhengHei" panose="020B0604030504040204" pitchFamily="34"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a:t>按一下以編輯母片子標題樣式</a:t>
            </a:r>
          </a:p>
        </p:txBody>
      </p:sp>
      <p:sp>
        <p:nvSpPr>
          <p:cNvPr id="4" name="日期版面配置區 3"/>
          <p:cNvSpPr>
            <a:spLocks noGrp="1"/>
          </p:cNvSpPr>
          <p:nvPr>
            <p:ph type="dt" sz="half" idx="10"/>
          </p:nvPr>
        </p:nvSpPr>
        <p:spPr>
          <a:xfrm>
            <a:off x="838200" y="6356350"/>
            <a:ext cx="2743200" cy="365125"/>
          </a:xfrm>
        </p:spPr>
        <p:txBody>
          <a:bodyPr/>
          <a:lstStyle>
            <a:lvl1pPr>
              <a:defRPr>
                <a:latin typeface="Microsoft JhengHei" panose="020B0604030504040204" pitchFamily="34" charset="-120"/>
                <a:ea typeface="Microsoft JhengHei" panose="020B0604030504040204" pitchFamily="34" charset="-12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B744725-5CB3-4F15-9D3C-2DBF621067B4}" type="datetime1">
              <a:rPr kumimoji="1" lang="zh-TW" altLang="en-US" sz="1200" b="0" i="0" u="none" strike="noStrike" kern="1200" cap="none" spc="0" normalizeH="0" baseline="0" noProof="0">
                <a:ln>
                  <a:noFill/>
                </a:ln>
                <a:solidFill>
                  <a:srgbClr val="000000">
                    <a:tint val="75000"/>
                  </a:srgbClr>
                </a:solidFill>
                <a:effectLst/>
                <a:uLnTx/>
                <a:uFillTx/>
                <a:latin typeface="Microsoft JhengHei" panose="020B0604030504040204" pitchFamily="34" charset="-120"/>
                <a:ea typeface="Microsoft JhengHei" panose="020B0604030504040204" pitchFamily="34"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2024/7/15</a:t>
            </a:fld>
            <a:endParaRPr kumimoji="1" lang="zh-TW" altLang="en-US" sz="1200" b="0" i="0" u="none" strike="noStrike" kern="1200" cap="none" spc="0" normalizeH="0" baseline="0" noProof="0">
              <a:ln>
                <a:noFill/>
              </a:ln>
              <a:solidFill>
                <a:srgbClr val="000000">
                  <a:tint val="75000"/>
                </a:srgbClr>
              </a:solidFill>
              <a:effectLst/>
              <a:uLnTx/>
              <a:uFillTx/>
              <a:latin typeface="Microsoft JhengHei" panose="020B0604030504040204" pitchFamily="34" charset="-120"/>
              <a:ea typeface="Microsoft JhengHei" panose="020B0604030504040204" pitchFamily="34" charset="-120"/>
              <a:cs typeface="+mn-cs"/>
            </a:endParaRPr>
          </a:p>
        </p:txBody>
      </p:sp>
      <p:sp>
        <p:nvSpPr>
          <p:cNvPr id="5" name="頁尾版面配置區 4"/>
          <p:cNvSpPr>
            <a:spLocks noGrp="1"/>
          </p:cNvSpPr>
          <p:nvPr>
            <p:ph type="ftr" sz="quarter" idx="11"/>
          </p:nvPr>
        </p:nvSpPr>
        <p:spPr>
          <a:xfrm>
            <a:off x="4038600" y="6356350"/>
            <a:ext cx="4114800" cy="365125"/>
          </a:xfrm>
        </p:spPr>
        <p:txBody>
          <a:bodyPr/>
          <a:lstStyle>
            <a:lvl1pPr>
              <a:defRPr>
                <a:latin typeface="Microsoft JhengHei" panose="020B0604030504040204" pitchFamily="34" charset="-120"/>
                <a:ea typeface="Microsoft JhengHei" panose="020B0604030504040204" pitchFamily="34" charset="-12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200" b="0" i="0" u="none" strike="noStrike" kern="1200" cap="none" spc="0" normalizeH="0" baseline="0" noProof="0">
              <a:ln>
                <a:noFill/>
              </a:ln>
              <a:solidFill>
                <a:srgbClr val="000000">
                  <a:tint val="75000"/>
                </a:srgbClr>
              </a:solidFill>
              <a:effectLst/>
              <a:uLnTx/>
              <a:uFillTx/>
              <a:latin typeface="Microsoft JhengHei" panose="020B0604030504040204" pitchFamily="34" charset="-120"/>
              <a:ea typeface="Microsoft JhengHei" panose="020B0604030504040204" pitchFamily="34" charset="-120"/>
              <a:cs typeface="+mn-cs"/>
            </a:endParaRPr>
          </a:p>
        </p:txBody>
      </p:sp>
      <p:sp>
        <p:nvSpPr>
          <p:cNvPr id="6" name="投影片編號版面配置區 5"/>
          <p:cNvSpPr>
            <a:spLocks noGrp="1"/>
          </p:cNvSpPr>
          <p:nvPr>
            <p:ph type="sldNum" sz="quarter" idx="12"/>
          </p:nvPr>
        </p:nvSpPr>
        <p:spPr>
          <a:xfrm>
            <a:off x="8610600" y="6356350"/>
            <a:ext cx="2743200" cy="365125"/>
          </a:xfrm>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D015079-E3D1-4BB5-8CA6-82DC80C57169}" type="slidenum">
              <a:rPr kumimoji="1" lang="zh-TW" altLang="en-US" sz="1200" b="0" i="0" u="none" strike="noStrike" kern="1200" cap="none" spc="0" normalizeH="0" baseline="0" noProof="0">
                <a:ln>
                  <a:noFill/>
                </a:ln>
                <a:solidFill>
                  <a:srgbClr val="898989"/>
                </a:solidFill>
                <a:effectLst/>
                <a:uLnTx/>
                <a:uFillTx/>
                <a:latin typeface="微軟正黑體" panose="020B0604030504040204" pitchFamily="34" charset="-120"/>
                <a:ea typeface="微軟正黑體" panose="020B0604030504040204" pitchFamily="34"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zh-TW" altLang="en-US" sz="1200" b="0" i="0" u="none" strike="noStrike" kern="1200" cap="none" spc="0" normalizeH="0" baseline="0" noProof="0">
              <a:ln>
                <a:noFill/>
              </a:ln>
              <a:solidFill>
                <a:srgbClr val="898989"/>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2343802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分頁1">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 name="標題 1"/>
          <p:cNvSpPr>
            <a:spLocks noGrp="1"/>
          </p:cNvSpPr>
          <p:nvPr>
            <p:ph type="title"/>
          </p:nvPr>
        </p:nvSpPr>
        <p:spPr>
          <a:xfrm>
            <a:off x="937676" y="2422644"/>
            <a:ext cx="4124325" cy="1524979"/>
          </a:xfrm>
        </p:spPr>
        <p:txBody>
          <a:bodyPr>
            <a:normAutofit/>
          </a:bodyPr>
          <a:lstStyle>
            <a:lvl1pPr>
              <a:defRPr sz="3600">
                <a:solidFill>
                  <a:srgbClr val="10A0A7"/>
                </a:solidFill>
              </a:defRPr>
            </a:lvl1pPr>
          </a:lstStyle>
          <a:p>
            <a:r>
              <a:rPr lang="zh-TW" altLang="en-US" dirty="0"/>
              <a:t>按一下以編輯母片標題樣式</a:t>
            </a:r>
          </a:p>
        </p:txBody>
      </p:sp>
      <p:sp>
        <p:nvSpPr>
          <p:cNvPr id="3" name="日期版面配置區 1"/>
          <p:cNvSpPr>
            <a:spLocks noGrp="1"/>
          </p:cNvSpPr>
          <p:nvPr>
            <p:ph type="dt" sz="half" idx="10"/>
          </p:nvPr>
        </p:nvSpPr>
        <p:spPr>
          <a:xfrm>
            <a:off x="838200" y="6356350"/>
            <a:ext cx="2743200" cy="365125"/>
          </a:xfrm>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EAAFE1AE-AEB4-42D0-BE5C-4935EFFC2344}" type="datetime1">
              <a:rPr kumimoji="1" lang="zh-TW" altLang="en-US" sz="1200" b="0" i="0" u="none" strike="noStrike" kern="1200" cap="none" spc="0" normalizeH="0" baseline="0" noProof="0">
                <a:ln>
                  <a:noFill/>
                </a:ln>
                <a:solidFill>
                  <a:srgbClr val="000000">
                    <a:tint val="75000"/>
                  </a:srgbClr>
                </a:solidFill>
                <a:effectLst/>
                <a:uLnTx/>
                <a:uFillTx/>
                <a:latin typeface="微軟正黑體" panose="020B0604030504040204" pitchFamily="34" charset="-120"/>
                <a:ea typeface="微軟正黑體" panose="020B0604030504040204" pitchFamily="34"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2024/7/15</a:t>
            </a:fld>
            <a:endParaRPr kumimoji="1" lang="zh-TW" altLang="en-US" sz="1200" b="0" i="0" u="none" strike="noStrike" kern="1200" cap="none" spc="0" normalizeH="0" baseline="0" noProof="0">
              <a:ln>
                <a:noFill/>
              </a:ln>
              <a:solidFill>
                <a:srgbClr val="000000">
                  <a:tint val="75000"/>
                </a:srgbClr>
              </a:solidFill>
              <a:effectLst/>
              <a:uLnTx/>
              <a:uFillTx/>
              <a:latin typeface="微軟正黑體" panose="020B0604030504040204" pitchFamily="34" charset="-120"/>
              <a:ea typeface="微軟正黑體" panose="020B0604030504040204" pitchFamily="34" charset="-120"/>
              <a:cs typeface="+mn-cs"/>
            </a:endParaRPr>
          </a:p>
        </p:txBody>
      </p:sp>
      <p:sp>
        <p:nvSpPr>
          <p:cNvPr id="4" name="頁尾版面配置區 2"/>
          <p:cNvSpPr>
            <a:spLocks noGrp="1"/>
          </p:cNvSpPr>
          <p:nvPr>
            <p:ph type="ftr" sz="quarter" idx="11"/>
          </p:nvPr>
        </p:nvSpPr>
        <p:spPr>
          <a:xfrm>
            <a:off x="4038600" y="6356350"/>
            <a:ext cx="4114800" cy="365125"/>
          </a:xfrm>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200" b="0" i="0" u="none" strike="noStrike" kern="1200" cap="none" spc="0" normalizeH="0" baseline="0" noProof="0">
              <a:ln>
                <a:noFill/>
              </a:ln>
              <a:solidFill>
                <a:srgbClr val="000000">
                  <a:tint val="75000"/>
                </a:srgbClr>
              </a:solidFill>
              <a:effectLst/>
              <a:uLnTx/>
              <a:uFillTx/>
              <a:latin typeface="微軟正黑體" panose="020B0604030504040204" pitchFamily="34" charset="-120"/>
              <a:ea typeface="微軟正黑體" panose="020B0604030504040204" pitchFamily="34" charset="-120"/>
              <a:cs typeface="+mn-cs"/>
            </a:endParaRPr>
          </a:p>
        </p:txBody>
      </p:sp>
      <p:sp>
        <p:nvSpPr>
          <p:cNvPr id="5" name="投影片編號版面配置區 3"/>
          <p:cNvSpPr>
            <a:spLocks noGrp="1"/>
          </p:cNvSpPr>
          <p:nvPr>
            <p:ph type="sldNum" sz="quarter" idx="12"/>
          </p:nvPr>
        </p:nvSpPr>
        <p:spPr>
          <a:xfrm>
            <a:off x="8610600" y="6356350"/>
            <a:ext cx="2743200" cy="365125"/>
          </a:xfrm>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E2240C7-A1AD-49A7-B6CE-8E7E42D42051}" type="slidenum">
              <a:rPr kumimoji="1" lang="zh-TW" altLang="en-US" sz="1200" b="0" i="0" u="none" strike="noStrike" kern="1200" cap="none" spc="0" normalizeH="0" baseline="0" noProof="0">
                <a:ln>
                  <a:noFill/>
                </a:ln>
                <a:solidFill>
                  <a:srgbClr val="898989"/>
                </a:solidFill>
                <a:effectLst/>
                <a:uLnTx/>
                <a:uFillTx/>
                <a:latin typeface="微軟正黑體" panose="020B0604030504040204" pitchFamily="34" charset="-120"/>
                <a:ea typeface="微軟正黑體" panose="020B0604030504040204" pitchFamily="34"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zh-TW" altLang="en-US" sz="1200" b="0" i="0" u="none" strike="noStrike" kern="1200" cap="none" spc="0" normalizeH="0" baseline="0" noProof="0">
              <a:ln>
                <a:noFill/>
              </a:ln>
              <a:solidFill>
                <a:srgbClr val="898989"/>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1770091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分頁2">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標題 1"/>
          <p:cNvSpPr>
            <a:spLocks noGrp="1"/>
          </p:cNvSpPr>
          <p:nvPr>
            <p:ph type="title"/>
          </p:nvPr>
        </p:nvSpPr>
        <p:spPr>
          <a:xfrm>
            <a:off x="838200" y="3405171"/>
            <a:ext cx="4124325" cy="1524979"/>
          </a:xfrm>
        </p:spPr>
        <p:txBody>
          <a:bodyPr>
            <a:normAutofit/>
          </a:bodyPr>
          <a:lstStyle>
            <a:lvl1pPr>
              <a:defRPr sz="3600">
                <a:solidFill>
                  <a:srgbClr val="10A0A7"/>
                </a:solidFill>
              </a:defRPr>
            </a:lvl1pPr>
          </a:lstStyle>
          <a:p>
            <a:r>
              <a:rPr lang="zh-TW" altLang="en-US" dirty="0"/>
              <a:t>按一下以編輯母片標題樣式</a:t>
            </a:r>
          </a:p>
        </p:txBody>
      </p:sp>
      <p:sp>
        <p:nvSpPr>
          <p:cNvPr id="3" name="日期版面配置區 1"/>
          <p:cNvSpPr>
            <a:spLocks noGrp="1"/>
          </p:cNvSpPr>
          <p:nvPr>
            <p:ph type="dt" sz="half" idx="10"/>
          </p:nvPr>
        </p:nvSpPr>
        <p:spPr>
          <a:xfrm>
            <a:off x="838200" y="6356350"/>
            <a:ext cx="2743200" cy="365125"/>
          </a:xfrm>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C14D8A0-0702-48DA-9520-E78BF47746BD}" type="datetime1">
              <a:rPr kumimoji="1" lang="zh-TW" altLang="en-US" sz="1200" b="0" i="0" u="none" strike="noStrike" kern="1200" cap="none" spc="0" normalizeH="0" baseline="0" noProof="0">
                <a:ln>
                  <a:noFill/>
                </a:ln>
                <a:solidFill>
                  <a:srgbClr val="000000">
                    <a:tint val="75000"/>
                  </a:srgbClr>
                </a:solidFill>
                <a:effectLst/>
                <a:uLnTx/>
                <a:uFillTx/>
                <a:latin typeface="微軟正黑體" panose="020B0604030504040204" pitchFamily="34" charset="-120"/>
                <a:ea typeface="微軟正黑體" panose="020B0604030504040204" pitchFamily="34"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2024/7/15</a:t>
            </a:fld>
            <a:endParaRPr kumimoji="1" lang="zh-TW" altLang="en-US" sz="1200" b="0" i="0" u="none" strike="noStrike" kern="1200" cap="none" spc="0" normalizeH="0" baseline="0" noProof="0">
              <a:ln>
                <a:noFill/>
              </a:ln>
              <a:solidFill>
                <a:srgbClr val="000000">
                  <a:tint val="75000"/>
                </a:srgbClr>
              </a:solidFill>
              <a:effectLst/>
              <a:uLnTx/>
              <a:uFillTx/>
              <a:latin typeface="微軟正黑體" panose="020B0604030504040204" pitchFamily="34" charset="-120"/>
              <a:ea typeface="微軟正黑體" panose="020B0604030504040204" pitchFamily="34" charset="-120"/>
              <a:cs typeface="+mn-cs"/>
            </a:endParaRPr>
          </a:p>
        </p:txBody>
      </p:sp>
      <p:sp>
        <p:nvSpPr>
          <p:cNvPr id="4" name="頁尾版面配置區 2"/>
          <p:cNvSpPr>
            <a:spLocks noGrp="1"/>
          </p:cNvSpPr>
          <p:nvPr>
            <p:ph type="ftr" sz="quarter" idx="11"/>
          </p:nvPr>
        </p:nvSpPr>
        <p:spPr>
          <a:xfrm>
            <a:off x="4038600" y="6356350"/>
            <a:ext cx="4114800" cy="365125"/>
          </a:xfrm>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200" b="0" i="0" u="none" strike="noStrike" kern="1200" cap="none" spc="0" normalizeH="0" baseline="0" noProof="0">
              <a:ln>
                <a:noFill/>
              </a:ln>
              <a:solidFill>
                <a:srgbClr val="000000">
                  <a:tint val="75000"/>
                </a:srgbClr>
              </a:solidFill>
              <a:effectLst/>
              <a:uLnTx/>
              <a:uFillTx/>
              <a:latin typeface="微軟正黑體" panose="020B0604030504040204" pitchFamily="34" charset="-120"/>
              <a:ea typeface="微軟正黑體" panose="020B0604030504040204" pitchFamily="34" charset="-120"/>
              <a:cs typeface="+mn-cs"/>
            </a:endParaRPr>
          </a:p>
        </p:txBody>
      </p:sp>
      <p:sp>
        <p:nvSpPr>
          <p:cNvPr id="5" name="投影片編號版面配置區 3"/>
          <p:cNvSpPr>
            <a:spLocks noGrp="1"/>
          </p:cNvSpPr>
          <p:nvPr>
            <p:ph type="sldNum" sz="quarter" idx="12"/>
          </p:nvPr>
        </p:nvSpPr>
        <p:spPr>
          <a:xfrm>
            <a:off x="8610600" y="6356350"/>
            <a:ext cx="2743200" cy="365125"/>
          </a:xfrm>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410B791-1314-479C-9FB3-1A76D55B7616}" type="slidenum">
              <a:rPr kumimoji="1" lang="zh-TW" altLang="en-US" sz="1200" b="0" i="0" u="none" strike="noStrike" kern="1200" cap="none" spc="0" normalizeH="0" baseline="0" noProof="0">
                <a:ln>
                  <a:noFill/>
                </a:ln>
                <a:solidFill>
                  <a:srgbClr val="898989"/>
                </a:solidFill>
                <a:effectLst/>
                <a:uLnTx/>
                <a:uFillTx/>
                <a:latin typeface="微軟正黑體" panose="020B0604030504040204" pitchFamily="34" charset="-120"/>
                <a:ea typeface="微軟正黑體" panose="020B0604030504040204" pitchFamily="34"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zh-TW" altLang="en-US" sz="1200" b="0" i="0" u="none" strike="noStrike" kern="1200" cap="none" spc="0" normalizeH="0" baseline="0" noProof="0">
              <a:ln>
                <a:noFill/>
              </a:ln>
              <a:solidFill>
                <a:srgbClr val="898989"/>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798238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solidFill>
                  <a:srgbClr val="10A0A7"/>
                </a:solidFill>
              </a:defRPr>
            </a:lvl1pPr>
          </a:lstStyle>
          <a:p>
            <a:r>
              <a:rPr lang="zh-TW" altLang="en-US" dirty="0"/>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solidFill>
                  <a:schemeClr val="bg2">
                    <a:lumMod val="25000"/>
                  </a:schemeClr>
                </a:solidFill>
              </a:defRPr>
            </a:lvl1pPr>
            <a:lvl2pPr>
              <a:defRPr sz="2800">
                <a:solidFill>
                  <a:schemeClr val="bg2">
                    <a:lumMod val="25000"/>
                  </a:schemeClr>
                </a:solidFill>
              </a:defRPr>
            </a:lvl2pPr>
            <a:lvl3pPr>
              <a:defRPr sz="2400">
                <a:solidFill>
                  <a:schemeClr val="bg2">
                    <a:lumMod val="25000"/>
                  </a:schemeClr>
                </a:solidFill>
              </a:defRPr>
            </a:lvl3pPr>
            <a:lvl4pPr>
              <a:defRPr sz="2000">
                <a:solidFill>
                  <a:schemeClr val="bg2">
                    <a:lumMod val="25000"/>
                  </a:schemeClr>
                </a:solidFill>
              </a:defRPr>
            </a:lvl4pPr>
            <a:lvl5pPr>
              <a:defRPr sz="2000">
                <a:solidFill>
                  <a:schemeClr val="bg2">
                    <a:lumMod val="25000"/>
                  </a:schemeClr>
                </a:solidFill>
              </a:defRPr>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solidFill>
                  <a:schemeClr val="bg2">
                    <a:lumMod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C78C1DB9-381E-4019-9971-33409ACDB773}" type="datetime1">
              <a:rPr kumimoji="1" lang="zh-TW" altLang="en-US" sz="1200" b="0" i="0" u="none" strike="noStrike" kern="1200" cap="none" spc="0" normalizeH="0" baseline="0" noProof="0">
                <a:ln>
                  <a:noFill/>
                </a:ln>
                <a:solidFill>
                  <a:srgbClr val="000000">
                    <a:tint val="75000"/>
                  </a:srgbClr>
                </a:solidFill>
                <a:effectLst/>
                <a:uLnTx/>
                <a:uFillTx/>
                <a:latin typeface="微軟正黑體" panose="020B0604030504040204" pitchFamily="34" charset="-120"/>
                <a:ea typeface="微軟正黑體" panose="020B0604030504040204" pitchFamily="34"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2024/7/15</a:t>
            </a:fld>
            <a:endParaRPr kumimoji="1" lang="zh-TW" altLang="en-US" sz="1200" b="0" i="0" u="none" strike="noStrike" kern="1200" cap="none" spc="0" normalizeH="0" baseline="0" noProof="0" dirty="0">
              <a:ln>
                <a:noFill/>
              </a:ln>
              <a:solidFill>
                <a:srgbClr val="000000">
                  <a:tint val="75000"/>
                </a:srgbClr>
              </a:solidFill>
              <a:effectLst/>
              <a:uLnTx/>
              <a:uFillTx/>
              <a:latin typeface="微軟正黑體" panose="020B0604030504040204" pitchFamily="34" charset="-120"/>
              <a:ea typeface="微軟正黑體" panose="020B0604030504040204" pitchFamily="34" charset="-120"/>
              <a:cs typeface="+mn-cs"/>
            </a:endParaRPr>
          </a:p>
        </p:txBody>
      </p:sp>
      <p:sp>
        <p:nvSpPr>
          <p:cNvPr id="6" name="頁尾版面配置區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200" b="0" i="0" u="none" strike="noStrike" kern="1200" cap="none" spc="0" normalizeH="0" baseline="0" noProof="0">
              <a:ln>
                <a:noFill/>
              </a:ln>
              <a:solidFill>
                <a:srgbClr val="000000">
                  <a:tint val="75000"/>
                </a:srgbClr>
              </a:solidFill>
              <a:effectLst/>
              <a:uLnTx/>
              <a:uFillTx/>
              <a:latin typeface="微軟正黑體" panose="020B0604030504040204" pitchFamily="34" charset="-120"/>
              <a:ea typeface="微軟正黑體" panose="020B0604030504040204" pitchFamily="34" charset="-120"/>
              <a:cs typeface="+mn-cs"/>
            </a:endParaRPr>
          </a:p>
        </p:txBody>
      </p:sp>
      <p:sp>
        <p:nvSpPr>
          <p:cNvPr id="7" name="投影片編號版面配置區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CB304FA-9A71-4809-8A41-226C77FED2EC}" type="slidenum">
              <a:rPr kumimoji="1" lang="zh-TW" altLang="en-US" sz="1200" b="0" i="0" u="none" strike="noStrike" kern="1200" cap="none" spc="0" normalizeH="0" baseline="0" noProof="0">
                <a:ln>
                  <a:noFill/>
                </a:ln>
                <a:solidFill>
                  <a:srgbClr val="898989"/>
                </a:solidFill>
                <a:effectLst/>
                <a:uLnTx/>
                <a:uFillTx/>
                <a:latin typeface="微軟正黑體" panose="020B0604030504040204" pitchFamily="34" charset="-120"/>
                <a:ea typeface="微軟正黑體" panose="020B0604030504040204" pitchFamily="34"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zh-TW" altLang="en-US" sz="1200" b="0" i="0" u="none" strike="noStrike" kern="1200" cap="none" spc="0" normalizeH="0" baseline="0" noProof="0">
              <a:ln>
                <a:noFill/>
              </a:ln>
              <a:solidFill>
                <a:srgbClr val="898989"/>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497339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solidFill>
                  <a:srgbClr val="10A0A7"/>
                </a:solidFill>
              </a:defRPr>
            </a:lvl1pPr>
          </a:lstStyle>
          <a:p>
            <a:r>
              <a:rPr lang="zh-TW" altLang="en-US" dirty="0"/>
              <a:t>按一下以編輯母片標題樣式</a:t>
            </a:r>
          </a:p>
        </p:txBody>
      </p:sp>
      <p:sp>
        <p:nvSpPr>
          <p:cNvPr id="3" name="圖片版面配置區 2"/>
          <p:cNvSpPr>
            <a:spLocks noGrp="1"/>
          </p:cNvSpPr>
          <p:nvPr>
            <p:ph type="pic" idx="1"/>
          </p:nvPr>
        </p:nvSpPr>
        <p:spPr>
          <a:xfrm>
            <a:off x="5183188" y="987425"/>
            <a:ext cx="6172200" cy="4873625"/>
          </a:xfrm>
        </p:spPr>
        <p:txBody>
          <a:bodyPr rtlCol="0">
            <a:normAutofit/>
          </a:bodyPr>
          <a:lstStyle>
            <a:lvl1pPr marL="0" indent="0">
              <a:buNone/>
              <a:defRPr sz="3200">
                <a:solidFill>
                  <a:schemeClr val="bg2">
                    <a:lumMod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solidFill>
                  <a:schemeClr val="bg2">
                    <a:lumMod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按一下以編輯母片文字樣式</a:t>
            </a:r>
          </a:p>
        </p:txBody>
      </p:sp>
      <p:sp>
        <p:nvSpPr>
          <p:cNvPr id="5" name="日期版面配置區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9382EE14-A034-40B5-B5E5-6DE62680873F}" type="datetime1">
              <a:rPr kumimoji="1" lang="zh-TW" altLang="en-US" sz="1200" b="0" i="0" u="none" strike="noStrike" kern="1200" cap="none" spc="0" normalizeH="0" baseline="0" noProof="0">
                <a:ln>
                  <a:noFill/>
                </a:ln>
                <a:solidFill>
                  <a:srgbClr val="000000">
                    <a:tint val="75000"/>
                  </a:srgbClr>
                </a:solidFill>
                <a:effectLst/>
                <a:uLnTx/>
                <a:uFillTx/>
                <a:latin typeface="微軟正黑體" panose="020B0604030504040204" pitchFamily="34" charset="-120"/>
                <a:ea typeface="微軟正黑體" panose="020B0604030504040204" pitchFamily="34"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2024/7/15</a:t>
            </a:fld>
            <a:endParaRPr kumimoji="1" lang="zh-TW" altLang="en-US" sz="1200" b="0" i="0" u="none" strike="noStrike" kern="1200" cap="none" spc="0" normalizeH="0" baseline="0" noProof="0" dirty="0">
              <a:ln>
                <a:noFill/>
              </a:ln>
              <a:solidFill>
                <a:srgbClr val="000000">
                  <a:tint val="75000"/>
                </a:srgbClr>
              </a:solidFill>
              <a:effectLst/>
              <a:uLnTx/>
              <a:uFillTx/>
              <a:latin typeface="微軟正黑體" panose="020B0604030504040204" pitchFamily="34" charset="-120"/>
              <a:ea typeface="微軟正黑體" panose="020B0604030504040204" pitchFamily="34" charset="-120"/>
              <a:cs typeface="+mn-cs"/>
            </a:endParaRPr>
          </a:p>
        </p:txBody>
      </p:sp>
      <p:sp>
        <p:nvSpPr>
          <p:cNvPr id="6" name="頁尾版面配置區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200" b="0" i="0" u="none" strike="noStrike" kern="1200" cap="none" spc="0" normalizeH="0" baseline="0" noProof="0">
              <a:ln>
                <a:noFill/>
              </a:ln>
              <a:solidFill>
                <a:srgbClr val="000000">
                  <a:tint val="75000"/>
                </a:srgbClr>
              </a:solidFill>
              <a:effectLst/>
              <a:uLnTx/>
              <a:uFillTx/>
              <a:latin typeface="微軟正黑體" panose="020B0604030504040204" pitchFamily="34" charset="-120"/>
              <a:ea typeface="微軟正黑體" panose="020B0604030504040204" pitchFamily="34" charset="-120"/>
              <a:cs typeface="+mn-cs"/>
            </a:endParaRPr>
          </a:p>
        </p:txBody>
      </p:sp>
      <p:sp>
        <p:nvSpPr>
          <p:cNvPr id="7" name="投影片編號版面配置區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23CDCE3-02B7-4AB2-8CC9-3E407293B105}" type="slidenum">
              <a:rPr kumimoji="1" lang="zh-TW" altLang="en-US" sz="1200" b="0" i="0" u="none" strike="noStrike" kern="1200" cap="none" spc="0" normalizeH="0" baseline="0" noProof="0">
                <a:ln>
                  <a:noFill/>
                </a:ln>
                <a:solidFill>
                  <a:srgbClr val="898989"/>
                </a:solidFill>
                <a:effectLst/>
                <a:uLnTx/>
                <a:uFillTx/>
                <a:latin typeface="微軟正黑體" panose="020B0604030504040204" pitchFamily="34" charset="-120"/>
                <a:ea typeface="微軟正黑體" panose="020B0604030504040204" pitchFamily="34"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zh-TW" altLang="en-US" sz="1200" b="0" i="0" u="none" strike="noStrike" kern="1200" cap="none" spc="0" normalizeH="0" baseline="0" noProof="0">
              <a:ln>
                <a:noFill/>
              </a:ln>
              <a:solidFill>
                <a:srgbClr val="898989"/>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859062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結尾頁">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 name="圖片 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143500" y="1851025"/>
            <a:ext cx="2106613"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a:xfrm>
            <a:off x="838200" y="2926627"/>
            <a:ext cx="10515600" cy="1325563"/>
          </a:xfrm>
        </p:spPr>
        <p:txBody>
          <a:bodyPr>
            <a:normAutofit/>
          </a:bodyPr>
          <a:lstStyle>
            <a:lvl1pPr algn="ctr">
              <a:defRPr sz="3200" b="1" i="0">
                <a:solidFill>
                  <a:srgbClr val="10A0A7"/>
                </a:solidFill>
                <a:latin typeface="Microsoft JhengHei" panose="020B0604030504040204" pitchFamily="34" charset="-120"/>
                <a:ea typeface="Microsoft JhengHei" panose="020B0604030504040204" pitchFamily="34" charset="-120"/>
              </a:defRPr>
            </a:lvl1pPr>
          </a:lstStyle>
          <a:p>
            <a:r>
              <a:rPr lang="zh-TW" altLang="en-US"/>
              <a:t>按一下以編輯母片標題樣式</a:t>
            </a:r>
            <a:endParaRPr lang="zh-TW" altLang="en-US" dirty="0"/>
          </a:p>
        </p:txBody>
      </p:sp>
      <p:sp>
        <p:nvSpPr>
          <p:cNvPr id="4" name="日期版面配置區 3"/>
          <p:cNvSpPr>
            <a:spLocks noGrp="1"/>
          </p:cNvSpPr>
          <p:nvPr>
            <p:ph type="dt" sz="half" idx="10"/>
          </p:nvPr>
        </p:nvSpPr>
        <p:spPr/>
        <p:txBody>
          <a:bodyPr/>
          <a:lstStyle>
            <a:lvl1pPr>
              <a:defRPr>
                <a:latin typeface="+mj-ea"/>
                <a:ea typeface="+mj-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C9B3518-D046-4890-BDB2-BF40C150A77E}" type="datetime1">
              <a:rPr kumimoji="1" lang="zh-TW" altLang="en-US" sz="1200" b="0" i="0" u="none" strike="noStrike" kern="1200" cap="none" spc="0" normalizeH="0" baseline="0" noProof="0">
                <a:ln>
                  <a:noFill/>
                </a:ln>
                <a:solidFill>
                  <a:srgbClr val="000000">
                    <a:tint val="75000"/>
                  </a:srgbClr>
                </a:solidFill>
                <a:effectLst/>
                <a:uLnTx/>
                <a:uFillTx/>
                <a:latin typeface="微軟正黑體" panose="020B0604030504040204" pitchFamily="34" charset="-120"/>
                <a:ea typeface="微軟正黑體" panose="020B0604030504040204" pitchFamily="34"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2024/7/15</a:t>
            </a:fld>
            <a:endParaRPr kumimoji="1" lang="zh-TW" altLang="en-US" sz="1200" b="0" i="0" u="none" strike="noStrike" kern="1200" cap="none" spc="0" normalizeH="0" baseline="0" noProof="0">
              <a:ln>
                <a:noFill/>
              </a:ln>
              <a:solidFill>
                <a:srgbClr val="000000">
                  <a:tint val="75000"/>
                </a:srgbClr>
              </a:solidFill>
              <a:effectLst/>
              <a:uLnTx/>
              <a:uFillTx/>
              <a:latin typeface="微軟正黑體" panose="020B0604030504040204" pitchFamily="34" charset="-120"/>
              <a:ea typeface="微軟正黑體" panose="020B0604030504040204" pitchFamily="34" charset="-120"/>
              <a:cs typeface="+mn-cs"/>
            </a:endParaRPr>
          </a:p>
        </p:txBody>
      </p:sp>
      <p:sp>
        <p:nvSpPr>
          <p:cNvPr id="5" name="頁尾版面配置區 4"/>
          <p:cNvSpPr>
            <a:spLocks noGrp="1"/>
          </p:cNvSpPr>
          <p:nvPr>
            <p:ph type="ftr" sz="quarter" idx="11"/>
          </p:nvPr>
        </p:nvSpPr>
        <p:spPr/>
        <p:txBody>
          <a:bodyPr/>
          <a:lstStyle>
            <a:lvl1pPr>
              <a:defRPr>
                <a:latin typeface="+mj-ea"/>
                <a:ea typeface="+mj-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200" b="0" i="0" u="none" strike="noStrike" kern="1200" cap="none" spc="0" normalizeH="0" baseline="0" noProof="0">
              <a:ln>
                <a:noFill/>
              </a:ln>
              <a:solidFill>
                <a:srgbClr val="000000">
                  <a:tint val="75000"/>
                </a:srgbClr>
              </a:solidFill>
              <a:effectLst/>
              <a:uLnTx/>
              <a:uFillTx/>
              <a:latin typeface="微軟正黑體" panose="020B0604030504040204" pitchFamily="34" charset="-120"/>
              <a:ea typeface="微軟正黑體" panose="020B0604030504040204" pitchFamily="34" charset="-120"/>
              <a:cs typeface="+mn-cs"/>
            </a:endParaRPr>
          </a:p>
        </p:txBody>
      </p:sp>
      <p:sp>
        <p:nvSpPr>
          <p:cNvPr id="6" name="投影片編號版面配置區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A8A5685-4645-4100-A4DC-D5EC9C8EB6F6}" type="slidenum">
              <a:rPr kumimoji="1" lang="zh-TW" altLang="en-US" sz="1200" b="0" i="0" u="none" strike="noStrike" kern="1200" cap="none" spc="0" normalizeH="0" baseline="0" noProof="0">
                <a:ln>
                  <a:noFill/>
                </a:ln>
                <a:solidFill>
                  <a:srgbClr val="898989"/>
                </a:solidFill>
                <a:effectLst/>
                <a:uLnTx/>
                <a:uFillTx/>
                <a:latin typeface="微軟正黑體" panose="020B0604030504040204" pitchFamily="34" charset="-120"/>
                <a:ea typeface="微軟正黑體" panose="020B0604030504040204" pitchFamily="34"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zh-TW" altLang="en-US" sz="1200" b="0" i="0" u="none" strike="noStrike" kern="1200" cap="none" spc="0" normalizeH="0" baseline="0" noProof="0">
              <a:ln>
                <a:noFill/>
              </a:ln>
              <a:solidFill>
                <a:srgbClr val="898989"/>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37031245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結尾頁(含警語)">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文字方塊 5"/>
          <p:cNvSpPr txBox="1">
            <a:spLocks noChangeArrowheads="1"/>
          </p:cNvSpPr>
          <p:nvPr userDrawn="1"/>
        </p:nvSpPr>
        <p:spPr bwMode="auto">
          <a:xfrm>
            <a:off x="796925" y="4984750"/>
            <a:ext cx="10598150" cy="1238250"/>
          </a:xfrm>
          <a:prstGeom prst="rect">
            <a:avLst/>
          </a:prstGeom>
          <a:noFill/>
          <a:ln>
            <a:noFill/>
          </a:ln>
        </p:spPr>
        <p:txBody>
          <a:bodyPr>
            <a:spAutoFit/>
          </a:bodyPr>
          <a:lstStyle>
            <a:lvl1pPr>
              <a:defRPr>
                <a:solidFill>
                  <a:schemeClr val="tx1"/>
                </a:solidFill>
                <a:latin typeface="Arial" panose="020B0604020202020204" pitchFamily="34" charset="0"/>
                <a:ea typeface="微軟正黑體" panose="020B0604030504040204" pitchFamily="34" charset="-120"/>
              </a:defRPr>
            </a:lvl1pPr>
            <a:lvl2pPr marL="742950" indent="-285750">
              <a:defRPr>
                <a:solidFill>
                  <a:schemeClr val="tx1"/>
                </a:solidFill>
                <a:latin typeface="Arial" panose="020B0604020202020204" pitchFamily="34" charset="0"/>
                <a:ea typeface="微軟正黑體" panose="020B0604030504040204" pitchFamily="34" charset="-120"/>
              </a:defRPr>
            </a:lvl2pPr>
            <a:lvl3pPr marL="1143000" indent="-228600">
              <a:defRPr>
                <a:solidFill>
                  <a:schemeClr val="tx1"/>
                </a:solidFill>
                <a:latin typeface="Arial" panose="020B0604020202020204" pitchFamily="34" charset="0"/>
                <a:ea typeface="微軟正黑體" panose="020B0604030504040204" pitchFamily="34" charset="-120"/>
              </a:defRPr>
            </a:lvl3pPr>
            <a:lvl4pPr marL="1600200" indent="-228600">
              <a:defRPr>
                <a:solidFill>
                  <a:schemeClr val="tx1"/>
                </a:solidFill>
                <a:latin typeface="Arial" panose="020B0604020202020204" pitchFamily="34" charset="0"/>
                <a:ea typeface="微軟正黑體" panose="020B0604030504040204" pitchFamily="34" charset="-120"/>
              </a:defRPr>
            </a:lvl4pPr>
            <a:lvl5pPr marL="2057400" indent="-228600">
              <a:defRPr>
                <a:solidFill>
                  <a:schemeClr val="tx1"/>
                </a:solidFill>
                <a:latin typeface="Arial" panose="020B0604020202020204" pitchFamily="34" charset="0"/>
                <a:ea typeface="微軟正黑體" panose="020B0604030504040204" pitchFamily="34" charset="-120"/>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軟正黑體" panose="020B0604030504040204" pitchFamily="34" charset="-120"/>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軟正黑體" panose="020B0604030504040204" pitchFamily="34" charset="-120"/>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軟正黑體" panose="020B0604030504040204" pitchFamily="34" charset="-120"/>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軟正黑體" panose="020B0604030504040204" pitchFamily="34" charset="-120"/>
              </a:defRPr>
            </a:lvl9pPr>
          </a:lstStyle>
          <a:p>
            <a:pPr marL="0" marR="0" lvl="0" indent="0" algn="just" defTabSz="914400" rtl="0" eaLnBrk="0" fontAlgn="base" latinLnBrk="0" hangingPunct="0">
              <a:lnSpc>
                <a:spcPts val="1000"/>
              </a:lnSpc>
              <a:spcBef>
                <a:spcPct val="0"/>
              </a:spcBef>
              <a:spcAft>
                <a:spcPct val="0"/>
              </a:spcAft>
              <a:buClrTx/>
              <a:buSzTx/>
              <a:buFontTx/>
              <a:buNone/>
              <a:tabLst/>
              <a:defRPr/>
            </a:pPr>
            <a:r>
              <a:rPr kumimoji="0" lang="zh-TW" altLang="en-US" sz="800" b="0" i="0" u="none" strike="noStrike" kern="1200" cap="none" spc="0" normalizeH="0" baseline="0" noProof="0">
                <a:ln>
                  <a:noFill/>
                </a:ln>
                <a:solidFill>
                  <a:srgbClr val="000000"/>
                </a:solidFill>
                <a:effectLst/>
                <a:uLnTx/>
                <a:uFillTx/>
                <a:latin typeface="微軟正黑體" panose="020B0604030504040204" pitchFamily="34" charset="-120"/>
                <a:ea typeface="微軟正黑體" panose="020B0604030504040204" pitchFamily="34" charset="-120"/>
                <a:cs typeface="+mn-cs"/>
              </a:rPr>
              <a:t>智慧財產權聲明</a:t>
            </a:r>
          </a:p>
          <a:p>
            <a:pPr marL="0" marR="0" lvl="0" indent="0" algn="just" defTabSz="914400" rtl="0" eaLnBrk="0" fontAlgn="base" latinLnBrk="0" hangingPunct="0">
              <a:lnSpc>
                <a:spcPts val="1000"/>
              </a:lnSpc>
              <a:spcBef>
                <a:spcPct val="0"/>
              </a:spcBef>
              <a:spcAft>
                <a:spcPct val="0"/>
              </a:spcAft>
              <a:buClrTx/>
              <a:buSzTx/>
              <a:buFontTx/>
              <a:buNone/>
              <a:tabLst/>
              <a:defRPr/>
            </a:pPr>
            <a:r>
              <a:rPr kumimoji="0" lang="zh-TW" altLang="en-US" sz="800" b="0" i="0" u="none" strike="noStrike" kern="1200" cap="none" spc="0" normalizeH="0" baseline="0" noProof="0">
                <a:ln>
                  <a:noFill/>
                </a:ln>
                <a:solidFill>
                  <a:srgbClr val="000000"/>
                </a:solidFill>
                <a:effectLst/>
                <a:uLnTx/>
                <a:uFillTx/>
                <a:latin typeface="微軟正黑體" panose="020B0604030504040204" pitchFamily="34" charset="-120"/>
                <a:ea typeface="微軟正黑體" panose="020B0604030504040204" pitchFamily="34" charset="-120"/>
                <a:cs typeface="+mn-cs"/>
              </a:rPr>
              <a:t>本資料各項內容之各項權利及智慧財產權（包括但不限於著作權、專利權、商標權等）均屬玉山商業銀行股份有限公司（以下簡稱「玉山銀行」）所有。除非獲得玉山銀行事前書面同意外，均不得擅自以任何形式複製、重製、修改、發行、上傳、張貼、傳送、散佈、公開傳播、販售或其他非法使用本資料。除非有明確表示，本資料之提供並無明示或暗示授權貴方任何著作權、專利權、商標權、商業機密或任何其他智慧財產權。</a:t>
            </a:r>
          </a:p>
          <a:p>
            <a:pPr marL="0" marR="0" lvl="0" indent="0" algn="just" defTabSz="914400" rtl="0" eaLnBrk="0" fontAlgn="base" latinLnBrk="0" hangingPunct="0">
              <a:lnSpc>
                <a:spcPts val="1000"/>
              </a:lnSpc>
              <a:spcBef>
                <a:spcPct val="0"/>
              </a:spcBef>
              <a:spcAft>
                <a:spcPct val="0"/>
              </a:spcAft>
              <a:buClrTx/>
              <a:buSzTx/>
              <a:buFontTx/>
              <a:buNone/>
              <a:tabLst/>
              <a:defRPr/>
            </a:pPr>
            <a:r>
              <a:rPr kumimoji="0" lang="en-US" altLang="zh-TW" sz="800" b="0" i="0" u="none" strike="noStrike" kern="1200" cap="none" spc="0" normalizeH="0" baseline="0" noProof="0">
                <a:ln>
                  <a:noFill/>
                </a:ln>
                <a:solidFill>
                  <a:srgbClr val="000000"/>
                </a:solidFill>
                <a:effectLst/>
                <a:uLnTx/>
                <a:uFillTx/>
                <a:latin typeface="Arial" panose="020B0604020202020204" pitchFamily="34" charset="0"/>
                <a:ea typeface="微軟正黑體" panose="020B0604030504040204" pitchFamily="34" charset="-120"/>
                <a:cs typeface="+mn-cs"/>
              </a:rPr>
              <a:t> </a:t>
            </a:r>
            <a:endParaRPr kumimoji="0" lang="zh-TW" altLang="en-US" sz="800" b="0" i="0" u="none" strike="noStrike" kern="1200" cap="none" spc="0" normalizeH="0" baseline="0" noProof="0">
              <a:ln>
                <a:noFill/>
              </a:ln>
              <a:solidFill>
                <a:srgbClr val="000000"/>
              </a:solidFill>
              <a:effectLst/>
              <a:uLnTx/>
              <a:uFillTx/>
              <a:latin typeface="微軟正黑體" panose="020B0604030504040204" pitchFamily="34" charset="-120"/>
              <a:ea typeface="微軟正黑體" panose="020B0604030504040204" pitchFamily="34" charset="-120"/>
              <a:cs typeface="+mn-cs"/>
            </a:endParaRPr>
          </a:p>
          <a:p>
            <a:pPr marL="0" marR="0" lvl="0" indent="0" algn="just" defTabSz="914400" rtl="0" eaLnBrk="0" fontAlgn="base" latinLnBrk="0" hangingPunct="0">
              <a:lnSpc>
                <a:spcPts val="1000"/>
              </a:lnSpc>
              <a:spcBef>
                <a:spcPct val="0"/>
              </a:spcBef>
              <a:spcAft>
                <a:spcPct val="0"/>
              </a:spcAft>
              <a:buClrTx/>
              <a:buSzTx/>
              <a:buFontTx/>
              <a:buNone/>
              <a:tabLst/>
              <a:defRPr/>
            </a:pPr>
            <a:r>
              <a:rPr kumimoji="0" lang="en-US" altLang="zh-TW" sz="800" b="0" i="0" u="none" strike="noStrike" kern="1200" cap="none" spc="0" normalizeH="0" baseline="0" noProof="0">
                <a:ln>
                  <a:noFill/>
                </a:ln>
                <a:solidFill>
                  <a:srgbClr val="000000"/>
                </a:solidFill>
                <a:effectLst/>
                <a:uLnTx/>
                <a:uFillTx/>
                <a:latin typeface="Arial" panose="020B0604020202020204" pitchFamily="34" charset="0"/>
                <a:ea typeface="微軟正黑體" panose="020B0604030504040204" pitchFamily="34" charset="-120"/>
                <a:cs typeface="+mn-cs"/>
              </a:rPr>
              <a:t>Intellectual Property Rights </a:t>
            </a:r>
            <a:endParaRPr kumimoji="0" lang="zh-TW" altLang="en-US" sz="800" b="0" i="0" u="none" strike="noStrike" kern="1200" cap="none" spc="0" normalizeH="0" baseline="0" noProof="0">
              <a:ln>
                <a:noFill/>
              </a:ln>
              <a:solidFill>
                <a:srgbClr val="000000"/>
              </a:solidFill>
              <a:effectLst/>
              <a:uLnTx/>
              <a:uFillTx/>
              <a:latin typeface="微軟正黑體" panose="020B0604030504040204" pitchFamily="34" charset="-120"/>
              <a:ea typeface="微軟正黑體" panose="020B0604030504040204" pitchFamily="34" charset="-120"/>
              <a:cs typeface="+mn-cs"/>
            </a:endParaRPr>
          </a:p>
          <a:p>
            <a:pPr marL="0" marR="0" lvl="0" indent="0" algn="just" defTabSz="914400" rtl="0" eaLnBrk="0" fontAlgn="base" latinLnBrk="0" hangingPunct="0">
              <a:lnSpc>
                <a:spcPts val="1000"/>
              </a:lnSpc>
              <a:spcBef>
                <a:spcPct val="0"/>
              </a:spcBef>
              <a:spcAft>
                <a:spcPct val="0"/>
              </a:spcAft>
              <a:buClrTx/>
              <a:buSzTx/>
              <a:buFontTx/>
              <a:buNone/>
              <a:tabLst/>
              <a:defRPr/>
            </a:pPr>
            <a:r>
              <a:rPr kumimoji="0" lang="en-US" altLang="zh-TW" sz="800" b="0" i="0" u="none" strike="noStrike" kern="1200" cap="none" spc="0" normalizeH="0" baseline="0" noProof="0">
                <a:ln>
                  <a:noFill/>
                </a:ln>
                <a:solidFill>
                  <a:srgbClr val="000000"/>
                </a:solidFill>
                <a:effectLst/>
                <a:uLnTx/>
                <a:uFillTx/>
                <a:latin typeface="Arial" panose="020B0604020202020204" pitchFamily="34" charset="0"/>
                <a:ea typeface="微軟正黑體" panose="020B0604030504040204" pitchFamily="34" charset="-120"/>
                <a:cs typeface="+mn-cs"/>
              </a:rPr>
              <a:t>The rights and the intellectual property rights (including but not limited to the copyrights, patents and trademarks, and etc.) of the Material belongs to E.SUN Commercial Bank, Ltd. (hereinafter referred to as “E.SUN”). Any copy, reproduction, modification, upload, post, distribution, transmission, sale or illegal usage of the Material in any way shall be strictly prohibited without the prior written permission of E.SUN. Except as expressly provided herein, E.SUN does not, in providing this Material, grant any express or implied right to you under any patents, copyrights, trademarks, trade secret or any other intellectual property rights.</a:t>
            </a:r>
            <a:endParaRPr kumimoji="0" lang="zh-TW" altLang="en-US" sz="800" b="0" i="0" u="none" strike="noStrike" kern="1200" cap="none" spc="0" normalizeH="0" baseline="0" noProof="0">
              <a:ln>
                <a:noFill/>
              </a:ln>
              <a:solidFill>
                <a:srgbClr val="000000"/>
              </a:solidFill>
              <a:effectLst/>
              <a:uLnTx/>
              <a:uFillTx/>
              <a:latin typeface="微軟正黑體" panose="020B0604030504040204" pitchFamily="34" charset="-120"/>
              <a:ea typeface="微軟正黑體" panose="020B0604030504040204" pitchFamily="34" charset="-120"/>
              <a:cs typeface="+mn-cs"/>
            </a:endParaRPr>
          </a:p>
          <a:p>
            <a:pPr marL="0" marR="0" lvl="0" indent="0" algn="just" defTabSz="914400" rtl="0" eaLnBrk="0" fontAlgn="base" latinLnBrk="0" hangingPunct="0">
              <a:lnSpc>
                <a:spcPts val="1000"/>
              </a:lnSpc>
              <a:spcBef>
                <a:spcPct val="0"/>
              </a:spcBef>
              <a:spcAft>
                <a:spcPct val="0"/>
              </a:spcAft>
              <a:buClrTx/>
              <a:buSzTx/>
              <a:buFontTx/>
              <a:buNone/>
              <a:tabLst/>
              <a:defRPr/>
            </a:pPr>
            <a:endParaRPr kumimoji="0" lang="zh-TW" altLang="en-US" sz="800" b="0" i="0" u="none" strike="noStrike" kern="1200" cap="none" spc="0" normalizeH="0" baseline="0" noProof="0">
              <a:ln>
                <a:noFill/>
              </a:ln>
              <a:solidFill>
                <a:srgbClr val="000000"/>
              </a:solidFill>
              <a:effectLst/>
              <a:uLnTx/>
              <a:uFillTx/>
              <a:latin typeface="微軟正黑體" panose="020B0604030504040204" pitchFamily="34" charset="-120"/>
              <a:ea typeface="微軟正黑體" panose="020B0604030504040204" pitchFamily="34" charset="-120"/>
              <a:cs typeface="+mn-cs"/>
            </a:endParaRPr>
          </a:p>
        </p:txBody>
      </p:sp>
      <p:pic>
        <p:nvPicPr>
          <p:cNvPr id="4" name="圖片 7"/>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143500" y="1851025"/>
            <a:ext cx="2106613"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a:xfrm>
            <a:off x="838200" y="2926627"/>
            <a:ext cx="10515600" cy="1325563"/>
          </a:xfrm>
        </p:spPr>
        <p:txBody>
          <a:bodyPr>
            <a:normAutofit/>
          </a:bodyPr>
          <a:lstStyle>
            <a:lvl1pPr algn="ctr">
              <a:defRPr sz="3200" b="1" i="0">
                <a:solidFill>
                  <a:srgbClr val="10A0A7"/>
                </a:solidFill>
                <a:latin typeface="Microsoft JhengHei" panose="020B0604030504040204" pitchFamily="34" charset="-120"/>
                <a:ea typeface="Microsoft JhengHei" panose="020B0604030504040204" pitchFamily="34" charset="-120"/>
              </a:defRPr>
            </a:lvl1pPr>
          </a:lstStyle>
          <a:p>
            <a:r>
              <a:rPr lang="zh-TW" altLang="en-US"/>
              <a:t>按一下以編輯母片標題樣式</a:t>
            </a:r>
            <a:endParaRPr lang="zh-TW" altLang="en-US" dirty="0"/>
          </a:p>
        </p:txBody>
      </p:sp>
      <p:sp>
        <p:nvSpPr>
          <p:cNvPr id="5" name="日期版面配置區 3"/>
          <p:cNvSpPr>
            <a:spLocks noGrp="1"/>
          </p:cNvSpPr>
          <p:nvPr>
            <p:ph type="dt" sz="half" idx="10"/>
          </p:nvPr>
        </p:nvSpPr>
        <p:spPr/>
        <p:txBody>
          <a:bodyPr/>
          <a:lstStyle>
            <a:lvl1pPr>
              <a:defRPr>
                <a:latin typeface="+mj-ea"/>
                <a:ea typeface="+mj-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3E7F671-4C8D-4CB1-8977-8AD9546CE8B1}" type="datetime1">
              <a:rPr kumimoji="1" lang="zh-TW" altLang="en-US" sz="1200" b="0" i="0" u="none" strike="noStrike" kern="1200" cap="none" spc="0" normalizeH="0" baseline="0" noProof="0">
                <a:ln>
                  <a:noFill/>
                </a:ln>
                <a:solidFill>
                  <a:srgbClr val="000000">
                    <a:tint val="75000"/>
                  </a:srgbClr>
                </a:solidFill>
                <a:effectLst/>
                <a:uLnTx/>
                <a:uFillTx/>
                <a:latin typeface="微軟正黑體" panose="020B0604030504040204" pitchFamily="34" charset="-120"/>
                <a:ea typeface="微軟正黑體" panose="020B0604030504040204" pitchFamily="34"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2024/7/15</a:t>
            </a:fld>
            <a:endParaRPr kumimoji="1" lang="zh-TW" altLang="en-US" sz="1200" b="0" i="0" u="none" strike="noStrike" kern="1200" cap="none" spc="0" normalizeH="0" baseline="0" noProof="0">
              <a:ln>
                <a:noFill/>
              </a:ln>
              <a:solidFill>
                <a:srgbClr val="000000">
                  <a:tint val="75000"/>
                </a:srgbClr>
              </a:solidFill>
              <a:effectLst/>
              <a:uLnTx/>
              <a:uFillTx/>
              <a:latin typeface="微軟正黑體" panose="020B0604030504040204" pitchFamily="34" charset="-120"/>
              <a:ea typeface="微軟正黑體" panose="020B0604030504040204" pitchFamily="34" charset="-120"/>
              <a:cs typeface="+mn-cs"/>
            </a:endParaRPr>
          </a:p>
        </p:txBody>
      </p:sp>
      <p:sp>
        <p:nvSpPr>
          <p:cNvPr id="6" name="頁尾版面配置區 4"/>
          <p:cNvSpPr>
            <a:spLocks noGrp="1"/>
          </p:cNvSpPr>
          <p:nvPr>
            <p:ph type="ftr" sz="quarter" idx="11"/>
          </p:nvPr>
        </p:nvSpPr>
        <p:spPr/>
        <p:txBody>
          <a:bodyPr/>
          <a:lstStyle>
            <a:lvl1pPr>
              <a:defRPr>
                <a:latin typeface="+mj-ea"/>
                <a:ea typeface="+mj-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200" b="0" i="0" u="none" strike="noStrike" kern="1200" cap="none" spc="0" normalizeH="0" baseline="0" noProof="0">
              <a:ln>
                <a:noFill/>
              </a:ln>
              <a:solidFill>
                <a:srgbClr val="000000">
                  <a:tint val="75000"/>
                </a:srgbClr>
              </a:solidFill>
              <a:effectLst/>
              <a:uLnTx/>
              <a:uFillTx/>
              <a:latin typeface="微軟正黑體" panose="020B0604030504040204" pitchFamily="34" charset="-120"/>
              <a:ea typeface="微軟正黑體" panose="020B0604030504040204" pitchFamily="34" charset="-120"/>
              <a:cs typeface="+mn-cs"/>
            </a:endParaRPr>
          </a:p>
        </p:txBody>
      </p:sp>
      <p:sp>
        <p:nvSpPr>
          <p:cNvPr id="7" name="投影片編號版面配置區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3E17AE7-C2D3-4C54-9159-CEE6B4FFDD68}" type="slidenum">
              <a:rPr kumimoji="1" lang="zh-TW" altLang="en-US" sz="1200" b="0" i="0" u="none" strike="noStrike" kern="1200" cap="none" spc="0" normalizeH="0" baseline="0" noProof="0">
                <a:ln>
                  <a:noFill/>
                </a:ln>
                <a:solidFill>
                  <a:srgbClr val="898989"/>
                </a:solidFill>
                <a:effectLst/>
                <a:uLnTx/>
                <a:uFillTx/>
                <a:latin typeface="微軟正黑體" panose="020B0604030504040204" pitchFamily="34" charset="-120"/>
                <a:ea typeface="微軟正黑體" panose="020B0604030504040204" pitchFamily="34"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zh-TW" altLang="en-US" sz="1200" b="0" i="0" u="none" strike="noStrike" kern="1200" cap="none" spc="0" normalizeH="0" baseline="0" noProof="0">
              <a:ln>
                <a:noFill/>
              </a:ln>
              <a:solidFill>
                <a:srgbClr val="898989"/>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1262247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solidFill>
                  <a:srgbClr val="10A0A7"/>
                </a:solidFill>
              </a:defRPr>
            </a:lvl1p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lvl1pPr>
              <a:defRPr>
                <a:solidFill>
                  <a:schemeClr val="bg2">
                    <a:lumMod val="25000"/>
                  </a:schemeClr>
                </a:solidFill>
              </a:defRPr>
            </a:lvl1pPr>
            <a:lvl2pPr>
              <a:defRPr>
                <a:solidFill>
                  <a:schemeClr val="bg2">
                    <a:lumMod val="25000"/>
                  </a:schemeClr>
                </a:solidFill>
              </a:defRPr>
            </a:lvl2pPr>
            <a:lvl3pPr>
              <a:defRPr>
                <a:solidFill>
                  <a:schemeClr val="bg2">
                    <a:lumMod val="25000"/>
                  </a:schemeClr>
                </a:solidFill>
              </a:defRPr>
            </a:lvl3pPr>
            <a:lvl4pPr>
              <a:defRPr>
                <a:solidFill>
                  <a:schemeClr val="bg2">
                    <a:lumMod val="25000"/>
                  </a:schemeClr>
                </a:solidFill>
              </a:defRPr>
            </a:lvl4pPr>
            <a:lvl5pPr>
              <a:defRPr>
                <a:solidFill>
                  <a:schemeClr val="bg2">
                    <a:lumMod val="25000"/>
                  </a:schemeClr>
                </a:solidFill>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內容版面配置區 3"/>
          <p:cNvSpPr>
            <a:spLocks noGrp="1"/>
          </p:cNvSpPr>
          <p:nvPr>
            <p:ph sz="half" idx="2"/>
          </p:nvPr>
        </p:nvSpPr>
        <p:spPr>
          <a:xfrm>
            <a:off x="6172200" y="1825625"/>
            <a:ext cx="5181600" cy="4351338"/>
          </a:xfrm>
        </p:spPr>
        <p:txBody>
          <a:bodyPr/>
          <a:lstStyle>
            <a:lvl1pPr>
              <a:defRPr>
                <a:solidFill>
                  <a:schemeClr val="bg2">
                    <a:lumMod val="25000"/>
                  </a:schemeClr>
                </a:solidFill>
              </a:defRPr>
            </a:lvl1pPr>
            <a:lvl2pPr>
              <a:defRPr>
                <a:solidFill>
                  <a:schemeClr val="bg2">
                    <a:lumMod val="25000"/>
                  </a:schemeClr>
                </a:solidFill>
              </a:defRPr>
            </a:lvl2pPr>
            <a:lvl3pPr>
              <a:defRPr>
                <a:solidFill>
                  <a:schemeClr val="bg2">
                    <a:lumMod val="25000"/>
                  </a:schemeClr>
                </a:solidFill>
              </a:defRPr>
            </a:lvl3pPr>
            <a:lvl4pPr>
              <a:defRPr>
                <a:solidFill>
                  <a:schemeClr val="bg2">
                    <a:lumMod val="25000"/>
                  </a:schemeClr>
                </a:solidFill>
              </a:defRPr>
            </a:lvl4pPr>
            <a:lvl5pPr>
              <a:defRPr>
                <a:solidFill>
                  <a:schemeClr val="bg2">
                    <a:lumMod val="25000"/>
                  </a:schemeClr>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D629063-3C18-40BB-A562-1517A2836F0A}" type="datetime1">
              <a:rPr kumimoji="1" lang="zh-TW" altLang="en-US" sz="1200" b="0" i="0" u="none" strike="noStrike" kern="1200" cap="none" spc="0" normalizeH="0" baseline="0" noProof="0">
                <a:ln>
                  <a:noFill/>
                </a:ln>
                <a:solidFill>
                  <a:srgbClr val="000000">
                    <a:tint val="75000"/>
                  </a:srgbClr>
                </a:solidFill>
                <a:effectLst/>
                <a:uLnTx/>
                <a:uFillTx/>
                <a:latin typeface="微軟正黑體" panose="020B0604030504040204" pitchFamily="34" charset="-120"/>
                <a:ea typeface="微軟正黑體" panose="020B0604030504040204" pitchFamily="34"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2024/7/15</a:t>
            </a:fld>
            <a:endParaRPr kumimoji="1" lang="zh-TW" altLang="en-US" sz="1200" b="0" i="0" u="none" strike="noStrike" kern="1200" cap="none" spc="0" normalizeH="0" baseline="0" noProof="0" dirty="0">
              <a:ln>
                <a:noFill/>
              </a:ln>
              <a:solidFill>
                <a:srgbClr val="000000">
                  <a:tint val="75000"/>
                </a:srgbClr>
              </a:solidFill>
              <a:effectLst/>
              <a:uLnTx/>
              <a:uFillTx/>
              <a:latin typeface="微軟正黑體" panose="020B0604030504040204" pitchFamily="34" charset="-120"/>
              <a:ea typeface="微軟正黑體" panose="020B0604030504040204" pitchFamily="34" charset="-120"/>
              <a:cs typeface="+mn-cs"/>
            </a:endParaRPr>
          </a:p>
        </p:txBody>
      </p:sp>
      <p:sp>
        <p:nvSpPr>
          <p:cNvPr id="6" name="頁尾版面配置區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200" b="0" i="0" u="none" strike="noStrike" kern="1200" cap="none" spc="0" normalizeH="0" baseline="0" noProof="0">
              <a:ln>
                <a:noFill/>
              </a:ln>
              <a:solidFill>
                <a:srgbClr val="000000">
                  <a:tint val="75000"/>
                </a:srgbClr>
              </a:solidFill>
              <a:effectLst/>
              <a:uLnTx/>
              <a:uFillTx/>
              <a:latin typeface="微軟正黑體" panose="020B0604030504040204" pitchFamily="34" charset="-120"/>
              <a:ea typeface="微軟正黑體" panose="020B0604030504040204" pitchFamily="34" charset="-120"/>
              <a:cs typeface="+mn-cs"/>
            </a:endParaRPr>
          </a:p>
        </p:txBody>
      </p:sp>
      <p:sp>
        <p:nvSpPr>
          <p:cNvPr id="7" name="投影片編號版面配置區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1BC8167-525C-4819-A12C-3959A2A93E14}" type="slidenum">
              <a:rPr kumimoji="1" lang="zh-TW" altLang="en-US" sz="1200" b="0" i="0" u="none" strike="noStrike" kern="1200" cap="none" spc="0" normalizeH="0" baseline="0" noProof="0">
                <a:ln>
                  <a:noFill/>
                </a:ln>
                <a:solidFill>
                  <a:srgbClr val="898989"/>
                </a:solidFill>
                <a:effectLst/>
                <a:uLnTx/>
                <a:uFillTx/>
                <a:latin typeface="微軟正黑體" panose="020B0604030504040204" pitchFamily="34" charset="-120"/>
                <a:ea typeface="微軟正黑體" panose="020B0604030504040204" pitchFamily="34"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zh-TW" altLang="en-US" sz="1200" b="0" i="0" u="none" strike="noStrike" kern="1200" cap="none" spc="0" normalizeH="0" baseline="0" noProof="0">
              <a:ln>
                <a:noFill/>
              </a:ln>
              <a:solidFill>
                <a:srgbClr val="898989"/>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677177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solidFill>
                  <a:srgbClr val="10A0A7"/>
                </a:solidFill>
              </a:defRPr>
            </a:lvl1pPr>
          </a:lstStyle>
          <a:p>
            <a:r>
              <a:rPr lang="zh-TW" altLang="en-US"/>
              <a:t>按一下以編輯母片標題樣式</a:t>
            </a:r>
          </a:p>
        </p:txBody>
      </p:sp>
      <p:sp>
        <p:nvSpPr>
          <p:cNvPr id="3" name="內容版面配置區 2"/>
          <p:cNvSpPr>
            <a:spLocks noGrp="1"/>
          </p:cNvSpPr>
          <p:nvPr>
            <p:ph idx="1"/>
          </p:nvPr>
        </p:nvSpPr>
        <p:spPr/>
        <p:txBody>
          <a:bodyPr/>
          <a:lstStyle>
            <a:lvl1pPr>
              <a:defRPr>
                <a:solidFill>
                  <a:schemeClr val="bg2">
                    <a:lumMod val="25000"/>
                  </a:schemeClr>
                </a:solidFill>
              </a:defRPr>
            </a:lvl1pPr>
            <a:lvl2pPr>
              <a:defRPr>
                <a:solidFill>
                  <a:schemeClr val="bg2">
                    <a:lumMod val="25000"/>
                  </a:schemeClr>
                </a:solidFill>
              </a:defRPr>
            </a:lvl2pPr>
            <a:lvl3pPr>
              <a:defRPr>
                <a:solidFill>
                  <a:schemeClr val="bg2">
                    <a:lumMod val="25000"/>
                  </a:schemeClr>
                </a:solidFill>
              </a:defRPr>
            </a:lvl3pPr>
            <a:lvl4pPr>
              <a:defRPr>
                <a:solidFill>
                  <a:schemeClr val="bg2">
                    <a:lumMod val="25000"/>
                  </a:schemeClr>
                </a:solidFill>
              </a:defRPr>
            </a:lvl4pPr>
            <a:lvl5pPr>
              <a:defRPr>
                <a:solidFill>
                  <a:schemeClr val="bg2">
                    <a:lumMod val="25000"/>
                  </a:schemeClr>
                </a:solidFill>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A28CE441-68CA-4F6E-B343-93C3B52CBCC4}" type="datetime1">
              <a:rPr kumimoji="1" lang="zh-TW" altLang="en-US" sz="1200" b="0" i="0" u="none" strike="noStrike" kern="1200" cap="none" spc="0" normalizeH="0" baseline="0" noProof="0">
                <a:ln>
                  <a:noFill/>
                </a:ln>
                <a:solidFill>
                  <a:srgbClr val="000000">
                    <a:tint val="75000"/>
                  </a:srgbClr>
                </a:solidFill>
                <a:effectLst/>
                <a:uLnTx/>
                <a:uFillTx/>
                <a:latin typeface="微軟正黑體" panose="020B0604030504040204" pitchFamily="34" charset="-120"/>
                <a:ea typeface="微軟正黑體" panose="020B0604030504040204" pitchFamily="34"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2024/7/15</a:t>
            </a:fld>
            <a:endParaRPr kumimoji="1" lang="zh-TW" altLang="en-US" sz="1200" b="0" i="0" u="none" strike="noStrike" kern="1200" cap="none" spc="0" normalizeH="0" baseline="0" noProof="0" dirty="0">
              <a:ln>
                <a:noFill/>
              </a:ln>
              <a:solidFill>
                <a:srgbClr val="000000">
                  <a:tint val="75000"/>
                </a:srgbClr>
              </a:solidFill>
              <a:effectLst/>
              <a:uLnTx/>
              <a:uFillTx/>
              <a:latin typeface="微軟正黑體" panose="020B0604030504040204" pitchFamily="34" charset="-120"/>
              <a:ea typeface="微軟正黑體" panose="020B0604030504040204" pitchFamily="34" charset="-120"/>
              <a:cs typeface="+mn-cs"/>
            </a:endParaRPr>
          </a:p>
        </p:txBody>
      </p:sp>
      <p:sp>
        <p:nvSpPr>
          <p:cNvPr id="5" name="頁尾版面配置區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200" b="0" i="0" u="none" strike="noStrike" kern="1200" cap="none" spc="0" normalizeH="0" baseline="0" noProof="0">
              <a:ln>
                <a:noFill/>
              </a:ln>
              <a:solidFill>
                <a:srgbClr val="000000">
                  <a:tint val="75000"/>
                </a:srgbClr>
              </a:solidFill>
              <a:effectLst/>
              <a:uLnTx/>
              <a:uFillTx/>
              <a:latin typeface="微軟正黑體" panose="020B0604030504040204" pitchFamily="34" charset="-120"/>
              <a:ea typeface="微軟正黑體" panose="020B0604030504040204" pitchFamily="34" charset="-120"/>
              <a:cs typeface="+mn-cs"/>
            </a:endParaRPr>
          </a:p>
        </p:txBody>
      </p:sp>
      <p:sp>
        <p:nvSpPr>
          <p:cNvPr id="6" name="投影片編號版面配置區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080EB8E-84E7-456E-AE3A-B6E3D9C67162}" type="slidenum">
              <a:rPr kumimoji="1" lang="zh-TW" altLang="en-US" sz="1200" b="0" i="0" u="none" strike="noStrike" kern="1200" cap="none" spc="0" normalizeH="0" baseline="0" noProof="0">
                <a:ln>
                  <a:noFill/>
                </a:ln>
                <a:solidFill>
                  <a:srgbClr val="898989"/>
                </a:solidFill>
                <a:effectLst/>
                <a:uLnTx/>
                <a:uFillTx/>
                <a:latin typeface="微軟正黑體" panose="020B0604030504040204" pitchFamily="34" charset="-120"/>
                <a:ea typeface="微軟正黑體" panose="020B0604030504040204" pitchFamily="34"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zh-TW" altLang="en-US" sz="1200" b="0" i="0" u="none" strike="noStrike" kern="1200" cap="none" spc="0" normalizeH="0" baseline="0" noProof="0">
              <a:ln>
                <a:noFill/>
              </a:ln>
              <a:solidFill>
                <a:srgbClr val="898989"/>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1748922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839788" y="1681163"/>
            <a:ext cx="5157787" cy="823912"/>
          </a:xfrm>
        </p:spPr>
        <p:txBody>
          <a:bodyPr anchor="b"/>
          <a:lstStyle>
            <a:lvl1pPr marL="0" indent="0">
              <a:buNone/>
              <a:defRPr sz="2400" b="1">
                <a:solidFill>
                  <a:schemeClr val="bg2">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lvl1pPr>
              <a:defRPr>
                <a:solidFill>
                  <a:schemeClr val="bg2">
                    <a:lumMod val="25000"/>
                  </a:schemeClr>
                </a:solidFill>
              </a:defRPr>
            </a:lvl1pPr>
            <a:lvl2pPr>
              <a:defRPr>
                <a:solidFill>
                  <a:schemeClr val="bg2">
                    <a:lumMod val="25000"/>
                  </a:schemeClr>
                </a:solidFill>
              </a:defRPr>
            </a:lvl2pPr>
            <a:lvl3pPr>
              <a:defRPr>
                <a:solidFill>
                  <a:schemeClr val="bg2">
                    <a:lumMod val="25000"/>
                  </a:schemeClr>
                </a:solidFill>
              </a:defRPr>
            </a:lvl3pPr>
            <a:lvl4pPr>
              <a:defRPr>
                <a:solidFill>
                  <a:schemeClr val="bg2">
                    <a:lumMod val="25000"/>
                  </a:schemeClr>
                </a:solidFill>
              </a:defRPr>
            </a:lvl4pPr>
            <a:lvl5pPr>
              <a:defRPr>
                <a:solidFill>
                  <a:schemeClr val="bg2">
                    <a:lumMod val="25000"/>
                  </a:schemeClr>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solidFill>
                  <a:schemeClr val="bg2">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lvl1pPr>
              <a:defRPr>
                <a:solidFill>
                  <a:schemeClr val="bg2">
                    <a:lumMod val="25000"/>
                  </a:schemeClr>
                </a:solidFill>
              </a:defRPr>
            </a:lvl1pPr>
            <a:lvl2pPr>
              <a:defRPr>
                <a:solidFill>
                  <a:schemeClr val="bg2">
                    <a:lumMod val="25000"/>
                  </a:schemeClr>
                </a:solidFill>
              </a:defRPr>
            </a:lvl2pPr>
            <a:lvl3pPr>
              <a:defRPr>
                <a:solidFill>
                  <a:schemeClr val="bg2">
                    <a:lumMod val="25000"/>
                  </a:schemeClr>
                </a:solidFill>
              </a:defRPr>
            </a:lvl3pPr>
            <a:lvl4pPr>
              <a:defRPr>
                <a:solidFill>
                  <a:schemeClr val="bg2">
                    <a:lumMod val="25000"/>
                  </a:schemeClr>
                </a:solidFill>
              </a:defRPr>
            </a:lvl4pPr>
            <a:lvl5pPr>
              <a:defRPr>
                <a:solidFill>
                  <a:schemeClr val="bg2">
                    <a:lumMod val="25000"/>
                  </a:schemeClr>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0" name="標題 1"/>
          <p:cNvSpPr>
            <a:spLocks noGrp="1"/>
          </p:cNvSpPr>
          <p:nvPr>
            <p:ph type="title"/>
          </p:nvPr>
        </p:nvSpPr>
        <p:spPr>
          <a:xfrm>
            <a:off x="838200" y="271462"/>
            <a:ext cx="9766852" cy="801688"/>
          </a:xfrm>
        </p:spPr>
        <p:txBody>
          <a:bodyPr/>
          <a:lstStyle>
            <a:lvl1pPr>
              <a:defRPr>
                <a:solidFill>
                  <a:srgbClr val="10A0A7"/>
                </a:solidFill>
              </a:defRPr>
            </a:lvl1pPr>
          </a:lstStyle>
          <a:p>
            <a:r>
              <a:rPr lang="zh-TW" altLang="en-US"/>
              <a:t>按一下以編輯母片標題樣式</a:t>
            </a:r>
          </a:p>
        </p:txBody>
      </p:sp>
      <p:sp>
        <p:nvSpPr>
          <p:cNvPr id="7" name="日期版面配置區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1E4220F-475F-40D1-A81A-1D9BFD93E435}" type="datetime1">
              <a:rPr kumimoji="1" lang="zh-TW" altLang="en-US" sz="1200" b="0" i="0" u="none" strike="noStrike" kern="1200" cap="none" spc="0" normalizeH="0" baseline="0" noProof="0">
                <a:ln>
                  <a:noFill/>
                </a:ln>
                <a:solidFill>
                  <a:srgbClr val="000000">
                    <a:tint val="75000"/>
                  </a:srgbClr>
                </a:solidFill>
                <a:effectLst/>
                <a:uLnTx/>
                <a:uFillTx/>
                <a:latin typeface="微軟正黑體" panose="020B0604030504040204" pitchFamily="34" charset="-120"/>
                <a:ea typeface="微軟正黑體" panose="020B0604030504040204" pitchFamily="34"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2024/7/15</a:t>
            </a:fld>
            <a:endParaRPr kumimoji="1" lang="zh-TW" altLang="en-US" sz="1200" b="0" i="0" u="none" strike="noStrike" kern="1200" cap="none" spc="0" normalizeH="0" baseline="0" noProof="0" dirty="0">
              <a:ln>
                <a:noFill/>
              </a:ln>
              <a:solidFill>
                <a:srgbClr val="000000">
                  <a:tint val="75000"/>
                </a:srgbClr>
              </a:solidFill>
              <a:effectLst/>
              <a:uLnTx/>
              <a:uFillTx/>
              <a:latin typeface="微軟正黑體" panose="020B0604030504040204" pitchFamily="34" charset="-120"/>
              <a:ea typeface="微軟正黑體" panose="020B0604030504040204" pitchFamily="34" charset="-120"/>
              <a:cs typeface="+mn-cs"/>
            </a:endParaRPr>
          </a:p>
        </p:txBody>
      </p:sp>
      <p:sp>
        <p:nvSpPr>
          <p:cNvPr id="8" name="頁尾版面配置區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200" b="0" i="0" u="none" strike="noStrike" kern="1200" cap="none" spc="0" normalizeH="0" baseline="0" noProof="0">
              <a:ln>
                <a:noFill/>
              </a:ln>
              <a:solidFill>
                <a:srgbClr val="000000">
                  <a:tint val="75000"/>
                </a:srgbClr>
              </a:solidFill>
              <a:effectLst/>
              <a:uLnTx/>
              <a:uFillTx/>
              <a:latin typeface="微軟正黑體" panose="020B0604030504040204" pitchFamily="34" charset="-120"/>
              <a:ea typeface="微軟正黑體" panose="020B0604030504040204" pitchFamily="34" charset="-120"/>
              <a:cs typeface="+mn-cs"/>
            </a:endParaRPr>
          </a:p>
        </p:txBody>
      </p:sp>
      <p:sp>
        <p:nvSpPr>
          <p:cNvPr id="9" name="投影片編號版面配置區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BA35A4C-5CAF-46BF-87E6-A93F76960F5A}" type="slidenum">
              <a:rPr kumimoji="1" lang="zh-TW" altLang="en-US" sz="1200" b="0" i="0" u="none" strike="noStrike" kern="1200" cap="none" spc="0" normalizeH="0" baseline="0" noProof="0">
                <a:ln>
                  <a:noFill/>
                </a:ln>
                <a:solidFill>
                  <a:srgbClr val="898989"/>
                </a:solidFill>
                <a:effectLst/>
                <a:uLnTx/>
                <a:uFillTx/>
                <a:latin typeface="微軟正黑體" panose="020B0604030504040204" pitchFamily="34" charset="-120"/>
                <a:ea typeface="微軟正黑體" panose="020B0604030504040204" pitchFamily="34"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zh-TW" altLang="en-US" sz="1200" b="0" i="0" u="none" strike="noStrike" kern="1200" cap="none" spc="0" normalizeH="0" baseline="0" noProof="0">
              <a:ln>
                <a:noFill/>
              </a:ln>
              <a:solidFill>
                <a:srgbClr val="898989"/>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3585955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三個內容">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solidFill>
                  <a:srgbClr val="10A0A7"/>
                </a:solidFill>
              </a:defRPr>
            </a:lvl1pPr>
          </a:lstStyle>
          <a:p>
            <a:r>
              <a:rPr lang="zh-TW" altLang="en-US" dirty="0"/>
              <a:t>按一下以編輯母片標題樣式</a:t>
            </a:r>
          </a:p>
        </p:txBody>
      </p:sp>
      <p:sp>
        <p:nvSpPr>
          <p:cNvPr id="6" name="內容版面配置區 2"/>
          <p:cNvSpPr>
            <a:spLocks noGrp="1"/>
          </p:cNvSpPr>
          <p:nvPr>
            <p:ph sz="half" idx="1"/>
          </p:nvPr>
        </p:nvSpPr>
        <p:spPr>
          <a:xfrm>
            <a:off x="838200" y="1825625"/>
            <a:ext cx="3162300" cy="4351338"/>
          </a:xfrm>
        </p:spPr>
        <p:txBody>
          <a:bodyPr>
            <a:normAutofit/>
          </a:bodyPr>
          <a:lstStyle>
            <a:lvl1pPr>
              <a:defRPr sz="2400">
                <a:solidFill>
                  <a:schemeClr val="bg2">
                    <a:lumMod val="25000"/>
                  </a:schemeClr>
                </a:solidFill>
              </a:defRPr>
            </a:lvl1pPr>
            <a:lvl2pPr>
              <a:defRPr sz="2000">
                <a:solidFill>
                  <a:schemeClr val="bg2">
                    <a:lumMod val="25000"/>
                  </a:schemeClr>
                </a:solidFill>
              </a:defRPr>
            </a:lvl2pPr>
            <a:lvl3pPr>
              <a:defRPr sz="1800">
                <a:solidFill>
                  <a:schemeClr val="bg2">
                    <a:lumMod val="25000"/>
                  </a:schemeClr>
                </a:solidFill>
              </a:defRPr>
            </a:lvl3pPr>
            <a:lvl4pPr>
              <a:defRPr sz="1600">
                <a:solidFill>
                  <a:schemeClr val="bg2">
                    <a:lumMod val="25000"/>
                  </a:schemeClr>
                </a:solidFill>
              </a:defRPr>
            </a:lvl4pPr>
            <a:lvl5pPr>
              <a:defRPr sz="1600">
                <a:solidFill>
                  <a:schemeClr val="bg2">
                    <a:lumMod val="25000"/>
                  </a:schemeClr>
                </a:solidFill>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7" name="內容版面配置區 3"/>
          <p:cNvSpPr>
            <a:spLocks noGrp="1"/>
          </p:cNvSpPr>
          <p:nvPr>
            <p:ph sz="half" idx="2"/>
          </p:nvPr>
        </p:nvSpPr>
        <p:spPr>
          <a:xfrm>
            <a:off x="4514850" y="1825625"/>
            <a:ext cx="3162300" cy="4351338"/>
          </a:xfrm>
        </p:spPr>
        <p:txBody>
          <a:bodyPr>
            <a:normAutofit/>
          </a:bodyPr>
          <a:lstStyle>
            <a:lvl1pPr>
              <a:defRPr sz="2400">
                <a:solidFill>
                  <a:schemeClr val="bg2">
                    <a:lumMod val="25000"/>
                  </a:schemeClr>
                </a:solidFill>
              </a:defRPr>
            </a:lvl1pPr>
            <a:lvl2pPr>
              <a:defRPr sz="2000">
                <a:solidFill>
                  <a:schemeClr val="bg2">
                    <a:lumMod val="25000"/>
                  </a:schemeClr>
                </a:solidFill>
              </a:defRPr>
            </a:lvl2pPr>
            <a:lvl3pPr>
              <a:defRPr sz="1800">
                <a:solidFill>
                  <a:schemeClr val="bg2">
                    <a:lumMod val="25000"/>
                  </a:schemeClr>
                </a:solidFill>
              </a:defRPr>
            </a:lvl3pPr>
            <a:lvl4pPr>
              <a:defRPr sz="1600">
                <a:solidFill>
                  <a:schemeClr val="bg2">
                    <a:lumMod val="25000"/>
                  </a:schemeClr>
                </a:solidFill>
              </a:defRPr>
            </a:lvl4pPr>
            <a:lvl5pPr>
              <a:defRPr sz="1600">
                <a:solidFill>
                  <a:schemeClr val="bg2">
                    <a:lumMod val="25000"/>
                  </a:schemeClr>
                </a:solidFill>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8" name="內容版面配置區 3"/>
          <p:cNvSpPr>
            <a:spLocks noGrp="1"/>
          </p:cNvSpPr>
          <p:nvPr>
            <p:ph sz="half" idx="13"/>
          </p:nvPr>
        </p:nvSpPr>
        <p:spPr>
          <a:xfrm>
            <a:off x="8162925" y="1825625"/>
            <a:ext cx="3162300" cy="4351338"/>
          </a:xfrm>
        </p:spPr>
        <p:txBody>
          <a:bodyPr>
            <a:normAutofit/>
          </a:bodyPr>
          <a:lstStyle>
            <a:lvl1pPr>
              <a:defRPr sz="2400">
                <a:solidFill>
                  <a:schemeClr val="bg2">
                    <a:lumMod val="25000"/>
                  </a:schemeClr>
                </a:solidFill>
              </a:defRPr>
            </a:lvl1pPr>
            <a:lvl2pPr>
              <a:defRPr sz="2000">
                <a:solidFill>
                  <a:schemeClr val="bg2">
                    <a:lumMod val="25000"/>
                  </a:schemeClr>
                </a:solidFill>
              </a:defRPr>
            </a:lvl2pPr>
            <a:lvl3pPr>
              <a:defRPr sz="1800">
                <a:solidFill>
                  <a:schemeClr val="bg2">
                    <a:lumMod val="25000"/>
                  </a:schemeClr>
                </a:solidFill>
              </a:defRPr>
            </a:lvl3pPr>
            <a:lvl4pPr>
              <a:defRPr sz="1600">
                <a:solidFill>
                  <a:schemeClr val="bg2">
                    <a:lumMod val="25000"/>
                  </a:schemeClr>
                </a:solidFill>
              </a:defRPr>
            </a:lvl4pPr>
            <a:lvl5pPr>
              <a:defRPr sz="1600">
                <a:solidFill>
                  <a:schemeClr val="bg2">
                    <a:lumMod val="25000"/>
                  </a:schemeClr>
                </a:solidFill>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9" name="日期版面配置區 3"/>
          <p:cNvSpPr>
            <a:spLocks noGrp="1"/>
          </p:cNvSpPr>
          <p:nvPr>
            <p:ph type="dt" sz="half" idx="14"/>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ED535ADF-B04E-4121-852C-0D1D22F3FE78}" type="datetime1">
              <a:rPr kumimoji="1" lang="zh-TW" altLang="en-US" sz="1200" b="0" i="0" u="none" strike="noStrike" kern="1200" cap="none" spc="0" normalizeH="0" baseline="0" noProof="0">
                <a:ln>
                  <a:noFill/>
                </a:ln>
                <a:solidFill>
                  <a:srgbClr val="000000">
                    <a:tint val="75000"/>
                  </a:srgbClr>
                </a:solidFill>
                <a:effectLst/>
                <a:uLnTx/>
                <a:uFillTx/>
                <a:latin typeface="微軟正黑體" panose="020B0604030504040204" pitchFamily="34" charset="-120"/>
                <a:ea typeface="微軟正黑體" panose="020B0604030504040204" pitchFamily="34"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2024/7/15</a:t>
            </a:fld>
            <a:endParaRPr kumimoji="1" lang="zh-TW" altLang="en-US" sz="1200" b="0" i="0" u="none" strike="noStrike" kern="1200" cap="none" spc="0" normalizeH="0" baseline="0" noProof="0" dirty="0">
              <a:ln>
                <a:noFill/>
              </a:ln>
              <a:solidFill>
                <a:srgbClr val="000000">
                  <a:tint val="75000"/>
                </a:srgbClr>
              </a:solidFill>
              <a:effectLst/>
              <a:uLnTx/>
              <a:uFillTx/>
              <a:latin typeface="微軟正黑體" panose="020B0604030504040204" pitchFamily="34" charset="-120"/>
              <a:ea typeface="微軟正黑體" panose="020B0604030504040204" pitchFamily="34" charset="-120"/>
              <a:cs typeface="+mn-cs"/>
            </a:endParaRPr>
          </a:p>
        </p:txBody>
      </p:sp>
      <p:sp>
        <p:nvSpPr>
          <p:cNvPr id="10" name="頁尾版面配置區 4"/>
          <p:cNvSpPr>
            <a:spLocks noGrp="1"/>
          </p:cNvSpPr>
          <p:nvPr>
            <p:ph type="ftr" sz="quarter" idx="15"/>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200" b="0" i="0" u="none" strike="noStrike" kern="1200" cap="none" spc="0" normalizeH="0" baseline="0" noProof="0">
              <a:ln>
                <a:noFill/>
              </a:ln>
              <a:solidFill>
                <a:srgbClr val="000000">
                  <a:tint val="75000"/>
                </a:srgbClr>
              </a:solidFill>
              <a:effectLst/>
              <a:uLnTx/>
              <a:uFillTx/>
              <a:latin typeface="微軟正黑體" panose="020B0604030504040204" pitchFamily="34" charset="-120"/>
              <a:ea typeface="微軟正黑體" panose="020B0604030504040204" pitchFamily="34" charset="-120"/>
              <a:cs typeface="+mn-cs"/>
            </a:endParaRPr>
          </a:p>
        </p:txBody>
      </p:sp>
      <p:sp>
        <p:nvSpPr>
          <p:cNvPr id="11" name="投影片編號版面配置區 5"/>
          <p:cNvSpPr>
            <a:spLocks noGrp="1"/>
          </p:cNvSpPr>
          <p:nvPr>
            <p:ph type="sldNum" sz="quarter" idx="16"/>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345DE66-B2B2-48B7-B44B-4C418AEBA015}" type="slidenum">
              <a:rPr kumimoji="1" lang="zh-TW" altLang="en-US" sz="1200" b="0" i="0" u="none" strike="noStrike" kern="1200" cap="none" spc="0" normalizeH="0" baseline="0" noProof="0">
                <a:ln>
                  <a:noFill/>
                </a:ln>
                <a:solidFill>
                  <a:srgbClr val="898989"/>
                </a:solidFill>
                <a:effectLst/>
                <a:uLnTx/>
                <a:uFillTx/>
                <a:latin typeface="微軟正黑體" panose="020B0604030504040204" pitchFamily="34" charset="-120"/>
                <a:ea typeface="微軟正黑體" panose="020B0604030504040204" pitchFamily="34"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zh-TW" altLang="en-US" sz="1200" b="0" i="0" u="none" strike="noStrike" kern="1200" cap="none" spc="0" normalizeH="0" baseline="0" noProof="0">
              <a:ln>
                <a:noFill/>
              </a:ln>
              <a:solidFill>
                <a:srgbClr val="898989"/>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660028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流程圖1">
    <p:spTree>
      <p:nvGrpSpPr>
        <p:cNvPr id="1" name=""/>
        <p:cNvGrpSpPr/>
        <p:nvPr/>
      </p:nvGrpSpPr>
      <p:grpSpPr>
        <a:xfrm>
          <a:off x="0" y="0"/>
          <a:ext cx="0" cy="0"/>
          <a:chOff x="0" y="0"/>
          <a:chExt cx="0" cy="0"/>
        </a:xfrm>
      </p:grpSpPr>
      <p:sp>
        <p:nvSpPr>
          <p:cNvPr id="22" name="矩形 21"/>
          <p:cNvSpPr/>
          <p:nvPr userDrawn="1"/>
        </p:nvSpPr>
        <p:spPr>
          <a:xfrm>
            <a:off x="838200" y="1924050"/>
            <a:ext cx="2235200" cy="2659063"/>
          </a:xfrm>
          <a:prstGeom prst="rect">
            <a:avLst/>
          </a:prstGeom>
          <a:solidFill>
            <a:srgbClr val="E3F5E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srgbClr val="545554"/>
              </a:solidFill>
              <a:effectLst/>
              <a:uLnTx/>
              <a:uFillTx/>
              <a:latin typeface="Arial" panose="020B0604020202020204"/>
              <a:ea typeface="微軟正黑體" panose="020B0604030504040204" pitchFamily="34" charset="-120"/>
              <a:cs typeface="+mn-cs"/>
            </a:endParaRPr>
          </a:p>
        </p:txBody>
      </p:sp>
      <p:sp>
        <p:nvSpPr>
          <p:cNvPr id="23" name="矩形 22"/>
          <p:cNvSpPr/>
          <p:nvPr userDrawn="1"/>
        </p:nvSpPr>
        <p:spPr>
          <a:xfrm>
            <a:off x="3633788" y="1924050"/>
            <a:ext cx="2236787" cy="2659063"/>
          </a:xfrm>
          <a:prstGeom prst="rect">
            <a:avLst/>
          </a:prstGeom>
          <a:solidFill>
            <a:srgbClr val="F1EB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srgbClr val="545554"/>
              </a:solidFill>
              <a:effectLst/>
              <a:uLnTx/>
              <a:uFillTx/>
              <a:latin typeface="Arial" panose="020B0604020202020204"/>
              <a:ea typeface="微軟正黑體" panose="020B0604030504040204" pitchFamily="34" charset="-120"/>
              <a:cs typeface="+mn-cs"/>
            </a:endParaRPr>
          </a:p>
        </p:txBody>
      </p:sp>
      <p:sp>
        <p:nvSpPr>
          <p:cNvPr id="24" name="矩形 23"/>
          <p:cNvSpPr/>
          <p:nvPr userDrawn="1"/>
        </p:nvSpPr>
        <p:spPr>
          <a:xfrm>
            <a:off x="6430963" y="1924050"/>
            <a:ext cx="2235200" cy="2659063"/>
          </a:xfrm>
          <a:prstGeom prst="rect">
            <a:avLst/>
          </a:prstGeom>
          <a:solidFill>
            <a:srgbClr val="F5F2F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TW" altLang="en-US" sz="2000" b="0" i="0" u="none" strike="noStrike" kern="1200" cap="none" spc="0" normalizeH="0" baseline="0" noProof="0" dirty="0">
              <a:ln>
                <a:noFill/>
              </a:ln>
              <a:solidFill>
                <a:srgbClr val="545554"/>
              </a:solidFill>
              <a:effectLst/>
              <a:uLnTx/>
              <a:uFillTx/>
              <a:latin typeface="Arial" panose="020B0604020202020204"/>
              <a:ea typeface="微軟正黑體" panose="020B0604030504040204" pitchFamily="34" charset="-120"/>
              <a:cs typeface="+mn-cs"/>
            </a:endParaRPr>
          </a:p>
        </p:txBody>
      </p:sp>
      <p:sp>
        <p:nvSpPr>
          <p:cNvPr id="25" name="矩形 24"/>
          <p:cNvSpPr/>
          <p:nvPr userDrawn="1"/>
        </p:nvSpPr>
        <p:spPr>
          <a:xfrm>
            <a:off x="9118600" y="1924050"/>
            <a:ext cx="2235200" cy="2659063"/>
          </a:xfrm>
          <a:prstGeom prst="rect">
            <a:avLst/>
          </a:prstGeom>
          <a:solidFill>
            <a:srgbClr val="DFE5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zh-TW" sz="2000" b="0" i="0" u="none" strike="noStrike" kern="1200" cap="none" spc="0" normalizeH="0" baseline="0" noProof="0" dirty="0">
              <a:ln>
                <a:noFill/>
              </a:ln>
              <a:solidFill>
                <a:srgbClr val="545554"/>
              </a:solidFill>
              <a:effectLst/>
              <a:uLnTx/>
              <a:uFillTx/>
              <a:latin typeface="Arial" panose="020B0604020202020204"/>
              <a:ea typeface="微軟正黑體" panose="020B0604030504040204" pitchFamily="34" charset="-120"/>
              <a:cs typeface="+mn-cs"/>
            </a:endParaRPr>
          </a:p>
        </p:txBody>
      </p:sp>
      <p:sp>
        <p:nvSpPr>
          <p:cNvPr id="2" name="標題 1"/>
          <p:cNvSpPr>
            <a:spLocks noGrp="1"/>
          </p:cNvSpPr>
          <p:nvPr>
            <p:ph type="title"/>
          </p:nvPr>
        </p:nvSpPr>
        <p:spPr/>
        <p:txBody>
          <a:bodyPr/>
          <a:lstStyle>
            <a:lvl1pPr>
              <a:defRPr>
                <a:solidFill>
                  <a:srgbClr val="10A0A7"/>
                </a:solidFill>
              </a:defRPr>
            </a:lvl1pPr>
          </a:lstStyle>
          <a:p>
            <a:r>
              <a:rPr lang="zh-TW" altLang="en-US" dirty="0"/>
              <a:t>按一下以編輯母片標題樣式</a:t>
            </a:r>
          </a:p>
        </p:txBody>
      </p:sp>
      <p:sp>
        <p:nvSpPr>
          <p:cNvPr id="10" name="文字版面配置區 3"/>
          <p:cNvSpPr>
            <a:spLocks noGrp="1"/>
          </p:cNvSpPr>
          <p:nvPr>
            <p:ph type="body" sz="half" idx="2"/>
          </p:nvPr>
        </p:nvSpPr>
        <p:spPr>
          <a:xfrm>
            <a:off x="852487" y="4809330"/>
            <a:ext cx="2327275" cy="1366045"/>
          </a:xfrm>
        </p:spPr>
        <p:txBody>
          <a:bodyPr/>
          <a:lstStyle>
            <a:lvl1pPr marL="0" indent="0">
              <a:buNone/>
              <a:defRPr sz="2000">
                <a:solidFill>
                  <a:schemeClr val="bg2">
                    <a:lumMod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按一下以編輯母片文字樣式</a:t>
            </a:r>
          </a:p>
        </p:txBody>
      </p:sp>
      <p:sp>
        <p:nvSpPr>
          <p:cNvPr id="11" name="文字版面配置區 3"/>
          <p:cNvSpPr>
            <a:spLocks noGrp="1"/>
          </p:cNvSpPr>
          <p:nvPr>
            <p:ph type="body" sz="half" idx="13"/>
          </p:nvPr>
        </p:nvSpPr>
        <p:spPr>
          <a:xfrm>
            <a:off x="3643813" y="4809330"/>
            <a:ext cx="2327275" cy="1366045"/>
          </a:xfrm>
        </p:spPr>
        <p:txBody>
          <a:bodyPr/>
          <a:lstStyle>
            <a:lvl1pPr marL="0" indent="0">
              <a:buNone/>
              <a:defRPr sz="2000">
                <a:solidFill>
                  <a:schemeClr val="bg2">
                    <a:lumMod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按一下以編輯母片文字樣式</a:t>
            </a:r>
          </a:p>
        </p:txBody>
      </p:sp>
      <p:sp>
        <p:nvSpPr>
          <p:cNvPr id="12" name="文字版面配置區 3"/>
          <p:cNvSpPr>
            <a:spLocks noGrp="1"/>
          </p:cNvSpPr>
          <p:nvPr>
            <p:ph type="body" sz="half" idx="14"/>
          </p:nvPr>
        </p:nvSpPr>
        <p:spPr>
          <a:xfrm>
            <a:off x="6435139" y="4809330"/>
            <a:ext cx="2327275" cy="1366045"/>
          </a:xfrm>
        </p:spPr>
        <p:txBody>
          <a:bodyPr/>
          <a:lstStyle>
            <a:lvl1pPr marL="0" indent="0">
              <a:buNone/>
              <a:defRPr sz="2000">
                <a:solidFill>
                  <a:schemeClr val="bg2">
                    <a:lumMod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按一下以編輯母片文字樣式</a:t>
            </a:r>
          </a:p>
        </p:txBody>
      </p:sp>
      <p:sp>
        <p:nvSpPr>
          <p:cNvPr id="13" name="文字版面配置區 3"/>
          <p:cNvSpPr>
            <a:spLocks noGrp="1"/>
          </p:cNvSpPr>
          <p:nvPr>
            <p:ph type="body" sz="half" idx="15"/>
          </p:nvPr>
        </p:nvSpPr>
        <p:spPr>
          <a:xfrm>
            <a:off x="9110963" y="4809330"/>
            <a:ext cx="2327275" cy="1366045"/>
          </a:xfrm>
        </p:spPr>
        <p:txBody>
          <a:bodyPr/>
          <a:lstStyle>
            <a:lvl1pPr marL="0" indent="0">
              <a:buNone/>
              <a:defRPr sz="2000">
                <a:solidFill>
                  <a:schemeClr val="bg2">
                    <a:lumMod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按一下以編輯母片文字樣式</a:t>
            </a:r>
          </a:p>
        </p:txBody>
      </p:sp>
      <p:sp>
        <p:nvSpPr>
          <p:cNvPr id="14" name="文字版面配置區 3"/>
          <p:cNvSpPr>
            <a:spLocks noGrp="1"/>
          </p:cNvSpPr>
          <p:nvPr>
            <p:ph type="body" sz="half" idx="23"/>
          </p:nvPr>
        </p:nvSpPr>
        <p:spPr>
          <a:xfrm>
            <a:off x="1208622" y="2220134"/>
            <a:ext cx="1582845" cy="1260841"/>
          </a:xfrm>
        </p:spPr>
        <p:txBody>
          <a:bodyPr/>
          <a:lstStyle>
            <a:lvl1pPr marL="0" indent="0">
              <a:buNone/>
              <a:defRPr sz="2400">
                <a:solidFill>
                  <a:srgbClr val="10A0A7"/>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按一下以編輯母片文字樣式</a:t>
            </a:r>
          </a:p>
        </p:txBody>
      </p:sp>
      <p:sp>
        <p:nvSpPr>
          <p:cNvPr id="15" name="文字版面配置區 3"/>
          <p:cNvSpPr>
            <a:spLocks noGrp="1"/>
          </p:cNvSpPr>
          <p:nvPr>
            <p:ph type="body" sz="half" idx="24"/>
          </p:nvPr>
        </p:nvSpPr>
        <p:spPr>
          <a:xfrm>
            <a:off x="1189372" y="3480975"/>
            <a:ext cx="1602096" cy="1366045"/>
          </a:xfrm>
        </p:spPr>
        <p:txBody>
          <a:bodyPr/>
          <a:lstStyle>
            <a:lvl1pPr marL="0" indent="0">
              <a:buNone/>
              <a:defRPr sz="2000">
                <a:solidFill>
                  <a:schemeClr val="bg2">
                    <a:lumMod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按一下以編輯母片文字樣式</a:t>
            </a:r>
          </a:p>
        </p:txBody>
      </p:sp>
      <p:sp>
        <p:nvSpPr>
          <p:cNvPr id="16" name="文字版面配置區 3"/>
          <p:cNvSpPr>
            <a:spLocks noGrp="1"/>
          </p:cNvSpPr>
          <p:nvPr>
            <p:ph type="body" sz="half" idx="25"/>
          </p:nvPr>
        </p:nvSpPr>
        <p:spPr>
          <a:xfrm>
            <a:off x="3971072" y="2220134"/>
            <a:ext cx="1582845" cy="1260841"/>
          </a:xfrm>
        </p:spPr>
        <p:txBody>
          <a:bodyPr/>
          <a:lstStyle>
            <a:lvl1pPr marL="0" indent="0">
              <a:buNone/>
              <a:defRPr sz="2400">
                <a:solidFill>
                  <a:srgbClr val="10A0A7"/>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按一下以編輯母片文字樣式</a:t>
            </a:r>
          </a:p>
        </p:txBody>
      </p:sp>
      <p:sp>
        <p:nvSpPr>
          <p:cNvPr id="17" name="文字版面配置區 3"/>
          <p:cNvSpPr>
            <a:spLocks noGrp="1"/>
          </p:cNvSpPr>
          <p:nvPr>
            <p:ph type="body" sz="half" idx="26"/>
          </p:nvPr>
        </p:nvSpPr>
        <p:spPr>
          <a:xfrm>
            <a:off x="3951822" y="3480975"/>
            <a:ext cx="1602096" cy="1366045"/>
          </a:xfrm>
        </p:spPr>
        <p:txBody>
          <a:bodyPr/>
          <a:lstStyle>
            <a:lvl1pPr marL="0" indent="0">
              <a:buNone/>
              <a:defRPr sz="2000">
                <a:solidFill>
                  <a:schemeClr val="bg2">
                    <a:lumMod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按一下以編輯母片文字樣式</a:t>
            </a:r>
          </a:p>
        </p:txBody>
      </p:sp>
      <p:sp>
        <p:nvSpPr>
          <p:cNvPr id="18" name="文字版面配置區 3"/>
          <p:cNvSpPr>
            <a:spLocks noGrp="1"/>
          </p:cNvSpPr>
          <p:nvPr>
            <p:ph type="body" sz="half" idx="27"/>
          </p:nvPr>
        </p:nvSpPr>
        <p:spPr>
          <a:xfrm>
            <a:off x="6791274" y="2220134"/>
            <a:ext cx="1582845" cy="1260841"/>
          </a:xfrm>
        </p:spPr>
        <p:txBody>
          <a:bodyPr/>
          <a:lstStyle>
            <a:lvl1pPr marL="0" indent="0">
              <a:buNone/>
              <a:defRPr sz="2400">
                <a:solidFill>
                  <a:srgbClr val="10A0A7"/>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按一下以編輯母片文字樣式</a:t>
            </a:r>
          </a:p>
        </p:txBody>
      </p:sp>
      <p:sp>
        <p:nvSpPr>
          <p:cNvPr id="19" name="文字版面配置區 3"/>
          <p:cNvSpPr>
            <a:spLocks noGrp="1"/>
          </p:cNvSpPr>
          <p:nvPr>
            <p:ph type="body" sz="half" idx="28"/>
          </p:nvPr>
        </p:nvSpPr>
        <p:spPr>
          <a:xfrm>
            <a:off x="6772024" y="3480975"/>
            <a:ext cx="1602096" cy="1366045"/>
          </a:xfrm>
        </p:spPr>
        <p:txBody>
          <a:bodyPr/>
          <a:lstStyle>
            <a:lvl1pPr marL="0" indent="0">
              <a:buNone/>
              <a:defRPr sz="2000">
                <a:solidFill>
                  <a:schemeClr val="bg2">
                    <a:lumMod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按一下以編輯母片文字樣式</a:t>
            </a:r>
          </a:p>
        </p:txBody>
      </p:sp>
      <p:sp>
        <p:nvSpPr>
          <p:cNvPr id="20" name="文字版面配置區 3"/>
          <p:cNvSpPr>
            <a:spLocks noGrp="1"/>
          </p:cNvSpPr>
          <p:nvPr>
            <p:ph type="body" sz="half" idx="29"/>
          </p:nvPr>
        </p:nvSpPr>
        <p:spPr>
          <a:xfrm>
            <a:off x="9486348" y="2220134"/>
            <a:ext cx="1582845" cy="1260841"/>
          </a:xfrm>
        </p:spPr>
        <p:txBody>
          <a:bodyPr/>
          <a:lstStyle>
            <a:lvl1pPr marL="0" indent="0">
              <a:buNone/>
              <a:defRPr sz="2400">
                <a:solidFill>
                  <a:srgbClr val="10A0A7"/>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按一下以編輯母片文字樣式</a:t>
            </a:r>
          </a:p>
        </p:txBody>
      </p:sp>
      <p:sp>
        <p:nvSpPr>
          <p:cNvPr id="21" name="文字版面配置區 3"/>
          <p:cNvSpPr>
            <a:spLocks noGrp="1"/>
          </p:cNvSpPr>
          <p:nvPr>
            <p:ph type="body" sz="half" idx="30"/>
          </p:nvPr>
        </p:nvSpPr>
        <p:spPr>
          <a:xfrm>
            <a:off x="9467098" y="3480975"/>
            <a:ext cx="1602096" cy="1366045"/>
          </a:xfrm>
        </p:spPr>
        <p:txBody>
          <a:bodyPr/>
          <a:lstStyle>
            <a:lvl1pPr marL="0" indent="0">
              <a:buNone/>
              <a:defRPr sz="2000">
                <a:solidFill>
                  <a:schemeClr val="bg2">
                    <a:lumMod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按一下以編輯母片文字樣式</a:t>
            </a:r>
          </a:p>
        </p:txBody>
      </p:sp>
      <p:sp>
        <p:nvSpPr>
          <p:cNvPr id="26" name="日期版面配置區 3"/>
          <p:cNvSpPr>
            <a:spLocks noGrp="1"/>
          </p:cNvSpPr>
          <p:nvPr>
            <p:ph type="dt" sz="half" idx="31"/>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369B895-9960-4723-9A49-FA9241248BF8}" type="datetime1">
              <a:rPr kumimoji="1" lang="zh-TW" altLang="en-US" sz="1200" b="0" i="0" u="none" strike="noStrike" kern="1200" cap="none" spc="0" normalizeH="0" baseline="0" noProof="0">
                <a:ln>
                  <a:noFill/>
                </a:ln>
                <a:solidFill>
                  <a:srgbClr val="000000">
                    <a:tint val="75000"/>
                  </a:srgbClr>
                </a:solidFill>
                <a:effectLst/>
                <a:uLnTx/>
                <a:uFillTx/>
                <a:latin typeface="微軟正黑體" panose="020B0604030504040204" pitchFamily="34" charset="-120"/>
                <a:ea typeface="微軟正黑體" panose="020B0604030504040204" pitchFamily="34"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2024/7/15</a:t>
            </a:fld>
            <a:endParaRPr kumimoji="1" lang="zh-TW" altLang="en-US" sz="1200" b="0" i="0" u="none" strike="noStrike" kern="1200" cap="none" spc="0" normalizeH="0" baseline="0" noProof="0">
              <a:ln>
                <a:noFill/>
              </a:ln>
              <a:solidFill>
                <a:srgbClr val="000000">
                  <a:tint val="75000"/>
                </a:srgbClr>
              </a:solidFill>
              <a:effectLst/>
              <a:uLnTx/>
              <a:uFillTx/>
              <a:latin typeface="微軟正黑體" panose="020B0604030504040204" pitchFamily="34" charset="-120"/>
              <a:ea typeface="微軟正黑體" panose="020B0604030504040204" pitchFamily="34" charset="-120"/>
              <a:cs typeface="+mn-cs"/>
            </a:endParaRPr>
          </a:p>
        </p:txBody>
      </p:sp>
      <p:sp>
        <p:nvSpPr>
          <p:cNvPr id="27" name="頁尾版面配置區 4"/>
          <p:cNvSpPr>
            <a:spLocks noGrp="1"/>
          </p:cNvSpPr>
          <p:nvPr>
            <p:ph type="ftr" sz="quarter" idx="32"/>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200" b="0" i="0" u="none" strike="noStrike" kern="1200" cap="none" spc="0" normalizeH="0" baseline="0" noProof="0">
              <a:ln>
                <a:noFill/>
              </a:ln>
              <a:solidFill>
                <a:srgbClr val="000000">
                  <a:tint val="75000"/>
                </a:srgbClr>
              </a:solidFill>
              <a:effectLst/>
              <a:uLnTx/>
              <a:uFillTx/>
              <a:latin typeface="微軟正黑體" panose="020B0604030504040204" pitchFamily="34" charset="-120"/>
              <a:ea typeface="微軟正黑體" panose="020B0604030504040204" pitchFamily="34" charset="-120"/>
              <a:cs typeface="+mn-cs"/>
            </a:endParaRPr>
          </a:p>
        </p:txBody>
      </p:sp>
      <p:sp>
        <p:nvSpPr>
          <p:cNvPr id="28" name="投影片編號版面配置區 5"/>
          <p:cNvSpPr>
            <a:spLocks noGrp="1"/>
          </p:cNvSpPr>
          <p:nvPr>
            <p:ph type="sldNum" sz="quarter" idx="33"/>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D4DC908-DC4A-425C-941E-658CDB87FA7A}" type="slidenum">
              <a:rPr kumimoji="1" lang="zh-TW" altLang="en-US" sz="1200" b="0" i="0" u="none" strike="noStrike" kern="1200" cap="none" spc="0" normalizeH="0" baseline="0" noProof="0">
                <a:ln>
                  <a:noFill/>
                </a:ln>
                <a:solidFill>
                  <a:srgbClr val="898989"/>
                </a:solidFill>
                <a:effectLst/>
                <a:uLnTx/>
                <a:uFillTx/>
                <a:latin typeface="微軟正黑體" panose="020B0604030504040204" pitchFamily="34" charset="-120"/>
                <a:ea typeface="微軟正黑體" panose="020B0604030504040204" pitchFamily="34"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zh-TW" altLang="en-US" sz="1200" b="0" i="0" u="none" strike="noStrike" kern="1200" cap="none" spc="0" normalizeH="0" baseline="0" noProof="0">
              <a:ln>
                <a:noFill/>
              </a:ln>
              <a:solidFill>
                <a:srgbClr val="898989"/>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878923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流程圖2">
    <p:spTree>
      <p:nvGrpSpPr>
        <p:cNvPr id="1" name=""/>
        <p:cNvGrpSpPr/>
        <p:nvPr/>
      </p:nvGrpSpPr>
      <p:grpSpPr>
        <a:xfrm>
          <a:off x="0" y="0"/>
          <a:ext cx="0" cy="0"/>
          <a:chOff x="0" y="0"/>
          <a:chExt cx="0" cy="0"/>
        </a:xfrm>
      </p:grpSpPr>
      <p:pic>
        <p:nvPicPr>
          <p:cNvPr id="19" name="圖片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2488" y="2525713"/>
            <a:ext cx="10501312" cy="213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lvl1pPr>
              <a:defRPr>
                <a:solidFill>
                  <a:srgbClr val="10A0A7"/>
                </a:solidFill>
              </a:defRPr>
            </a:lvl1pPr>
          </a:lstStyle>
          <a:p>
            <a:r>
              <a:rPr lang="zh-TW" altLang="en-US" dirty="0"/>
              <a:t>按一下以編輯母片標題樣式</a:t>
            </a:r>
          </a:p>
        </p:txBody>
      </p:sp>
      <p:sp>
        <p:nvSpPr>
          <p:cNvPr id="7" name="文字版面配置區 3"/>
          <p:cNvSpPr>
            <a:spLocks noGrp="1"/>
          </p:cNvSpPr>
          <p:nvPr>
            <p:ph type="body" sz="half" idx="25"/>
          </p:nvPr>
        </p:nvSpPr>
        <p:spPr>
          <a:xfrm>
            <a:off x="3600650" y="2029070"/>
            <a:ext cx="2395889" cy="496643"/>
          </a:xfrm>
        </p:spPr>
        <p:txBody>
          <a:bodyPr/>
          <a:lstStyle>
            <a:lvl1pPr marL="0" indent="0">
              <a:buNone/>
              <a:defRPr sz="2400">
                <a:solidFill>
                  <a:srgbClr val="10A0A7"/>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按一下以編輯</a:t>
            </a:r>
          </a:p>
        </p:txBody>
      </p:sp>
      <p:sp>
        <p:nvSpPr>
          <p:cNvPr id="8" name="文字版面配置區 3"/>
          <p:cNvSpPr>
            <a:spLocks noGrp="1"/>
          </p:cNvSpPr>
          <p:nvPr>
            <p:ph type="body" sz="half" idx="27"/>
          </p:nvPr>
        </p:nvSpPr>
        <p:spPr>
          <a:xfrm>
            <a:off x="6420852" y="2029070"/>
            <a:ext cx="2189748" cy="496643"/>
          </a:xfrm>
        </p:spPr>
        <p:txBody>
          <a:bodyPr/>
          <a:lstStyle>
            <a:lvl1pPr marL="0" indent="0">
              <a:buNone/>
              <a:defRPr sz="2400">
                <a:solidFill>
                  <a:srgbClr val="10A0A7"/>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按一下以編輯</a:t>
            </a:r>
          </a:p>
        </p:txBody>
      </p:sp>
      <p:sp>
        <p:nvSpPr>
          <p:cNvPr id="9" name="文字版面配置區 3"/>
          <p:cNvSpPr>
            <a:spLocks noGrp="1"/>
          </p:cNvSpPr>
          <p:nvPr>
            <p:ph type="body" sz="half" idx="29"/>
          </p:nvPr>
        </p:nvSpPr>
        <p:spPr>
          <a:xfrm>
            <a:off x="8856119" y="2029070"/>
            <a:ext cx="2252162" cy="496643"/>
          </a:xfrm>
        </p:spPr>
        <p:txBody>
          <a:bodyPr/>
          <a:lstStyle>
            <a:lvl1pPr marL="0" indent="0">
              <a:buNone/>
              <a:defRPr sz="2400">
                <a:solidFill>
                  <a:srgbClr val="10A0A7"/>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按一下以編輯</a:t>
            </a:r>
          </a:p>
        </p:txBody>
      </p:sp>
      <p:sp>
        <p:nvSpPr>
          <p:cNvPr id="10" name="文字版面配置區 3"/>
          <p:cNvSpPr>
            <a:spLocks noGrp="1"/>
          </p:cNvSpPr>
          <p:nvPr>
            <p:ph type="body" sz="half" idx="24"/>
          </p:nvPr>
        </p:nvSpPr>
        <p:spPr>
          <a:xfrm>
            <a:off x="1189372" y="3239510"/>
            <a:ext cx="1602096" cy="1366045"/>
          </a:xfrm>
        </p:spPr>
        <p:txBody>
          <a:bodyPr/>
          <a:lstStyle>
            <a:lvl1pPr marL="0" indent="0">
              <a:buNone/>
              <a:defRPr sz="2000">
                <a:solidFill>
                  <a:schemeClr val="bg2">
                    <a:lumMod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按一下以編輯母片文字樣式</a:t>
            </a:r>
          </a:p>
        </p:txBody>
      </p:sp>
      <p:sp>
        <p:nvSpPr>
          <p:cNvPr id="11" name="文字版面配置區 3"/>
          <p:cNvSpPr>
            <a:spLocks noGrp="1"/>
          </p:cNvSpPr>
          <p:nvPr>
            <p:ph type="body" sz="half" idx="26"/>
          </p:nvPr>
        </p:nvSpPr>
        <p:spPr>
          <a:xfrm>
            <a:off x="4467945" y="3239510"/>
            <a:ext cx="1602096" cy="1366045"/>
          </a:xfrm>
        </p:spPr>
        <p:txBody>
          <a:bodyPr/>
          <a:lstStyle>
            <a:lvl1pPr marL="0" indent="0">
              <a:buNone/>
              <a:defRPr sz="2000">
                <a:solidFill>
                  <a:schemeClr val="bg2">
                    <a:lumMod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按一下以編輯母片文字樣式</a:t>
            </a:r>
          </a:p>
        </p:txBody>
      </p:sp>
      <p:sp>
        <p:nvSpPr>
          <p:cNvPr id="12" name="文字版面配置區 3"/>
          <p:cNvSpPr>
            <a:spLocks noGrp="1"/>
          </p:cNvSpPr>
          <p:nvPr>
            <p:ph type="body" sz="half" idx="28"/>
          </p:nvPr>
        </p:nvSpPr>
        <p:spPr>
          <a:xfrm>
            <a:off x="7028048" y="3239510"/>
            <a:ext cx="1602096" cy="1366045"/>
          </a:xfrm>
        </p:spPr>
        <p:txBody>
          <a:bodyPr/>
          <a:lstStyle>
            <a:lvl1pPr marL="0" indent="0">
              <a:buNone/>
              <a:defRPr sz="2000">
                <a:solidFill>
                  <a:schemeClr val="bg2">
                    <a:lumMod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按一下以編輯母片文字樣式</a:t>
            </a:r>
          </a:p>
        </p:txBody>
      </p:sp>
      <p:sp>
        <p:nvSpPr>
          <p:cNvPr id="13" name="文字版面配置區 3"/>
          <p:cNvSpPr>
            <a:spLocks noGrp="1"/>
          </p:cNvSpPr>
          <p:nvPr>
            <p:ph type="body" sz="half" idx="30"/>
          </p:nvPr>
        </p:nvSpPr>
        <p:spPr>
          <a:xfrm>
            <a:off x="9467098" y="3239510"/>
            <a:ext cx="1602096" cy="1366045"/>
          </a:xfrm>
        </p:spPr>
        <p:txBody>
          <a:bodyPr/>
          <a:lstStyle>
            <a:lvl1pPr marL="0" indent="0">
              <a:buNone/>
              <a:defRPr sz="2000">
                <a:solidFill>
                  <a:schemeClr val="bg2">
                    <a:lumMod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按一下以編輯母片文字樣式</a:t>
            </a:r>
          </a:p>
        </p:txBody>
      </p:sp>
      <p:sp>
        <p:nvSpPr>
          <p:cNvPr id="14" name="文字版面配置區 3"/>
          <p:cNvSpPr>
            <a:spLocks noGrp="1"/>
          </p:cNvSpPr>
          <p:nvPr>
            <p:ph type="body" sz="half" idx="31"/>
          </p:nvPr>
        </p:nvSpPr>
        <p:spPr>
          <a:xfrm>
            <a:off x="1189372" y="4798803"/>
            <a:ext cx="1602096" cy="1366045"/>
          </a:xfrm>
        </p:spPr>
        <p:txBody>
          <a:bodyPr/>
          <a:lstStyle>
            <a:lvl1pPr marL="0" indent="0">
              <a:buNone/>
              <a:defRPr sz="2000">
                <a:solidFill>
                  <a:schemeClr val="bg2">
                    <a:lumMod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按一下以編輯母片文字樣式</a:t>
            </a:r>
          </a:p>
        </p:txBody>
      </p:sp>
      <p:sp>
        <p:nvSpPr>
          <p:cNvPr id="15" name="文字版面配置區 3"/>
          <p:cNvSpPr>
            <a:spLocks noGrp="1"/>
          </p:cNvSpPr>
          <p:nvPr>
            <p:ph type="body" sz="half" idx="32"/>
          </p:nvPr>
        </p:nvSpPr>
        <p:spPr>
          <a:xfrm>
            <a:off x="4467945" y="4798803"/>
            <a:ext cx="1602096" cy="1366045"/>
          </a:xfrm>
        </p:spPr>
        <p:txBody>
          <a:bodyPr/>
          <a:lstStyle>
            <a:lvl1pPr marL="0" indent="0">
              <a:buNone/>
              <a:defRPr sz="2000">
                <a:solidFill>
                  <a:schemeClr val="bg2">
                    <a:lumMod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按一下以編輯母片文字樣式</a:t>
            </a:r>
          </a:p>
        </p:txBody>
      </p:sp>
      <p:sp>
        <p:nvSpPr>
          <p:cNvPr id="16" name="文字版面配置區 3"/>
          <p:cNvSpPr>
            <a:spLocks noGrp="1"/>
          </p:cNvSpPr>
          <p:nvPr>
            <p:ph type="body" sz="half" idx="33"/>
          </p:nvPr>
        </p:nvSpPr>
        <p:spPr>
          <a:xfrm>
            <a:off x="7028048" y="4798803"/>
            <a:ext cx="1602096" cy="1366045"/>
          </a:xfrm>
        </p:spPr>
        <p:txBody>
          <a:bodyPr/>
          <a:lstStyle>
            <a:lvl1pPr marL="0" indent="0">
              <a:buNone/>
              <a:defRPr sz="2000">
                <a:solidFill>
                  <a:schemeClr val="bg2">
                    <a:lumMod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按一下以編輯母片文字樣式</a:t>
            </a:r>
          </a:p>
        </p:txBody>
      </p:sp>
      <p:sp>
        <p:nvSpPr>
          <p:cNvPr id="17" name="文字版面配置區 3"/>
          <p:cNvSpPr>
            <a:spLocks noGrp="1"/>
          </p:cNvSpPr>
          <p:nvPr>
            <p:ph type="body" sz="half" idx="34"/>
          </p:nvPr>
        </p:nvSpPr>
        <p:spPr>
          <a:xfrm>
            <a:off x="9467098" y="4798803"/>
            <a:ext cx="1602096" cy="1366045"/>
          </a:xfrm>
        </p:spPr>
        <p:txBody>
          <a:bodyPr/>
          <a:lstStyle>
            <a:lvl1pPr marL="0" indent="0">
              <a:buNone/>
              <a:defRPr sz="2000">
                <a:solidFill>
                  <a:schemeClr val="bg2">
                    <a:lumMod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按一下以編輯母片文字樣式</a:t>
            </a:r>
          </a:p>
        </p:txBody>
      </p:sp>
      <p:sp>
        <p:nvSpPr>
          <p:cNvPr id="18" name="文字版面配置區 3"/>
          <p:cNvSpPr>
            <a:spLocks noGrp="1"/>
          </p:cNvSpPr>
          <p:nvPr>
            <p:ph type="body" sz="half" idx="35"/>
          </p:nvPr>
        </p:nvSpPr>
        <p:spPr>
          <a:xfrm>
            <a:off x="890903" y="2029070"/>
            <a:ext cx="2395889" cy="496643"/>
          </a:xfrm>
        </p:spPr>
        <p:txBody>
          <a:bodyPr/>
          <a:lstStyle>
            <a:lvl1pPr marL="0" indent="0">
              <a:buNone/>
              <a:defRPr sz="2400">
                <a:solidFill>
                  <a:srgbClr val="10A0A7"/>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按一下以編輯</a:t>
            </a:r>
          </a:p>
        </p:txBody>
      </p:sp>
      <p:sp>
        <p:nvSpPr>
          <p:cNvPr id="20" name="日期版面配置區 3"/>
          <p:cNvSpPr>
            <a:spLocks noGrp="1"/>
          </p:cNvSpPr>
          <p:nvPr>
            <p:ph type="dt" sz="half" idx="36"/>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D7E8AE25-DA76-409D-BEC9-315A49B30D01}" type="datetime1">
              <a:rPr kumimoji="1" lang="zh-TW" altLang="en-US" sz="1200" b="0" i="0" u="none" strike="noStrike" kern="1200" cap="none" spc="0" normalizeH="0" baseline="0" noProof="0">
                <a:ln>
                  <a:noFill/>
                </a:ln>
                <a:solidFill>
                  <a:srgbClr val="000000">
                    <a:tint val="75000"/>
                  </a:srgbClr>
                </a:solidFill>
                <a:effectLst/>
                <a:uLnTx/>
                <a:uFillTx/>
                <a:latin typeface="微軟正黑體" panose="020B0604030504040204" pitchFamily="34" charset="-120"/>
                <a:ea typeface="微軟正黑體" panose="020B0604030504040204" pitchFamily="34"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2024/7/15</a:t>
            </a:fld>
            <a:endParaRPr kumimoji="1" lang="zh-TW" altLang="en-US" sz="1200" b="0" i="0" u="none" strike="noStrike" kern="1200" cap="none" spc="0" normalizeH="0" baseline="0" noProof="0">
              <a:ln>
                <a:noFill/>
              </a:ln>
              <a:solidFill>
                <a:srgbClr val="000000">
                  <a:tint val="75000"/>
                </a:srgbClr>
              </a:solidFill>
              <a:effectLst/>
              <a:uLnTx/>
              <a:uFillTx/>
              <a:latin typeface="微軟正黑體" panose="020B0604030504040204" pitchFamily="34" charset="-120"/>
              <a:ea typeface="微軟正黑體" panose="020B0604030504040204" pitchFamily="34" charset="-120"/>
              <a:cs typeface="+mn-cs"/>
            </a:endParaRPr>
          </a:p>
        </p:txBody>
      </p:sp>
      <p:sp>
        <p:nvSpPr>
          <p:cNvPr id="21" name="頁尾版面配置區 4"/>
          <p:cNvSpPr>
            <a:spLocks noGrp="1"/>
          </p:cNvSpPr>
          <p:nvPr>
            <p:ph type="ftr" sz="quarter" idx="37"/>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200" b="0" i="0" u="none" strike="noStrike" kern="1200" cap="none" spc="0" normalizeH="0" baseline="0" noProof="0">
              <a:ln>
                <a:noFill/>
              </a:ln>
              <a:solidFill>
                <a:srgbClr val="000000">
                  <a:tint val="75000"/>
                </a:srgbClr>
              </a:solidFill>
              <a:effectLst/>
              <a:uLnTx/>
              <a:uFillTx/>
              <a:latin typeface="微軟正黑體" panose="020B0604030504040204" pitchFamily="34" charset="-120"/>
              <a:ea typeface="微軟正黑體" panose="020B0604030504040204" pitchFamily="34" charset="-120"/>
              <a:cs typeface="+mn-cs"/>
            </a:endParaRPr>
          </a:p>
        </p:txBody>
      </p:sp>
      <p:sp>
        <p:nvSpPr>
          <p:cNvPr id="22" name="投影片編號版面配置區 5"/>
          <p:cNvSpPr>
            <a:spLocks noGrp="1"/>
          </p:cNvSpPr>
          <p:nvPr>
            <p:ph type="sldNum" sz="quarter" idx="38"/>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5823929-3AC2-4EB9-9478-900A884FED50}" type="slidenum">
              <a:rPr kumimoji="1" lang="zh-TW" altLang="en-US" sz="1200" b="0" i="0" u="none" strike="noStrike" kern="1200" cap="none" spc="0" normalizeH="0" baseline="0" noProof="0">
                <a:ln>
                  <a:noFill/>
                </a:ln>
                <a:solidFill>
                  <a:srgbClr val="898989"/>
                </a:solidFill>
                <a:effectLst/>
                <a:uLnTx/>
                <a:uFillTx/>
                <a:latin typeface="微軟正黑體" panose="020B0604030504040204" pitchFamily="34" charset="-120"/>
                <a:ea typeface="微軟正黑體" panose="020B0604030504040204" pitchFamily="34"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zh-TW" altLang="en-US" sz="1200" b="0" i="0" u="none" strike="noStrike" kern="1200" cap="none" spc="0" normalizeH="0" baseline="0" noProof="0">
              <a:ln>
                <a:noFill/>
              </a:ln>
              <a:solidFill>
                <a:srgbClr val="898989"/>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3223025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流程圖3">
    <p:spTree>
      <p:nvGrpSpPr>
        <p:cNvPr id="1" name=""/>
        <p:cNvGrpSpPr/>
        <p:nvPr/>
      </p:nvGrpSpPr>
      <p:grpSpPr>
        <a:xfrm>
          <a:off x="0" y="0"/>
          <a:ext cx="0" cy="0"/>
          <a:chOff x="0" y="0"/>
          <a:chExt cx="0" cy="0"/>
        </a:xfrm>
      </p:grpSpPr>
      <p:sp>
        <p:nvSpPr>
          <p:cNvPr id="22" name="矩形 21"/>
          <p:cNvSpPr/>
          <p:nvPr userDrawn="1"/>
        </p:nvSpPr>
        <p:spPr>
          <a:xfrm>
            <a:off x="838200" y="1609725"/>
            <a:ext cx="3417888" cy="719138"/>
          </a:xfrm>
          <a:prstGeom prst="rect">
            <a:avLst/>
          </a:prstGeom>
          <a:solidFill>
            <a:srgbClr val="10A0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zh-TW" sz="2800" b="0" i="0" u="none" strike="noStrike" kern="1200" cap="none" spc="0" normalizeH="0" baseline="0" noProof="0" dirty="0">
              <a:ln>
                <a:noFill/>
              </a:ln>
              <a:solidFill>
                <a:srgbClr val="FFFFFF"/>
              </a:solidFill>
              <a:effectLst/>
              <a:uLnTx/>
              <a:uFillTx/>
              <a:latin typeface="Arial" panose="020B0604020202020204"/>
              <a:ea typeface="微軟正黑體" panose="020B0604030504040204" pitchFamily="34" charset="-120"/>
              <a:cs typeface="+mn-cs"/>
            </a:endParaRPr>
          </a:p>
        </p:txBody>
      </p:sp>
      <p:sp>
        <p:nvSpPr>
          <p:cNvPr id="23" name="矩形 22"/>
          <p:cNvSpPr/>
          <p:nvPr userDrawn="1"/>
        </p:nvSpPr>
        <p:spPr>
          <a:xfrm>
            <a:off x="838200" y="2795588"/>
            <a:ext cx="3417888" cy="720725"/>
          </a:xfrm>
          <a:prstGeom prst="rect">
            <a:avLst/>
          </a:prstGeom>
          <a:solidFill>
            <a:srgbClr val="B8AB7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zh-TW" sz="2800" b="0" i="0" u="none" strike="noStrike" kern="1200" cap="none" spc="0" normalizeH="0" baseline="0" noProof="0" dirty="0">
              <a:ln>
                <a:noFill/>
              </a:ln>
              <a:solidFill>
                <a:srgbClr val="FFFFFF"/>
              </a:solidFill>
              <a:effectLst/>
              <a:uLnTx/>
              <a:uFillTx/>
              <a:latin typeface="Arial" panose="020B0604020202020204"/>
              <a:ea typeface="微軟正黑體" panose="020B0604030504040204" pitchFamily="34" charset="-120"/>
              <a:cs typeface="+mn-cs"/>
            </a:endParaRPr>
          </a:p>
        </p:txBody>
      </p:sp>
      <p:sp>
        <p:nvSpPr>
          <p:cNvPr id="24" name="矩形 23"/>
          <p:cNvSpPr/>
          <p:nvPr userDrawn="1"/>
        </p:nvSpPr>
        <p:spPr>
          <a:xfrm>
            <a:off x="838200" y="4005263"/>
            <a:ext cx="3417888" cy="719137"/>
          </a:xfrm>
          <a:prstGeom prst="rect">
            <a:avLst/>
          </a:prstGeom>
          <a:solidFill>
            <a:srgbClr val="10A0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zh-TW" sz="2800" b="0" i="0" u="none" strike="noStrike" kern="1200" cap="none" spc="0" normalizeH="0" baseline="0" noProof="0" dirty="0">
              <a:ln>
                <a:noFill/>
              </a:ln>
              <a:solidFill>
                <a:srgbClr val="FFFFFF"/>
              </a:solidFill>
              <a:effectLst/>
              <a:uLnTx/>
              <a:uFillTx/>
              <a:latin typeface="Arial" panose="020B0604020202020204"/>
              <a:ea typeface="微軟正黑體" panose="020B0604030504040204" pitchFamily="34" charset="-120"/>
              <a:cs typeface="+mn-cs"/>
            </a:endParaRPr>
          </a:p>
        </p:txBody>
      </p:sp>
      <p:sp>
        <p:nvSpPr>
          <p:cNvPr id="25" name="矩形 24"/>
          <p:cNvSpPr/>
          <p:nvPr userDrawn="1"/>
        </p:nvSpPr>
        <p:spPr>
          <a:xfrm>
            <a:off x="838200" y="5191125"/>
            <a:ext cx="3417888" cy="719138"/>
          </a:xfrm>
          <a:prstGeom prst="rect">
            <a:avLst/>
          </a:prstGeom>
          <a:solidFill>
            <a:srgbClr val="B8AB7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zh-TW" sz="2800" b="0" i="0" u="none" strike="noStrike" kern="1200" cap="none" spc="0" normalizeH="0" baseline="0" noProof="0" dirty="0">
              <a:ln>
                <a:noFill/>
              </a:ln>
              <a:solidFill>
                <a:srgbClr val="FFFFFF"/>
              </a:solidFill>
              <a:effectLst/>
              <a:uLnTx/>
              <a:uFillTx/>
              <a:latin typeface="Arial" panose="020B0604020202020204"/>
              <a:ea typeface="微軟正黑體" panose="020B0604030504040204" pitchFamily="34" charset="-120"/>
              <a:cs typeface="+mn-cs"/>
            </a:endParaRPr>
          </a:p>
        </p:txBody>
      </p:sp>
      <p:sp>
        <p:nvSpPr>
          <p:cNvPr id="2" name="標題 1"/>
          <p:cNvSpPr>
            <a:spLocks noGrp="1"/>
          </p:cNvSpPr>
          <p:nvPr>
            <p:ph type="title"/>
          </p:nvPr>
        </p:nvSpPr>
        <p:spPr/>
        <p:txBody>
          <a:bodyPr/>
          <a:lstStyle>
            <a:lvl1pPr>
              <a:defRPr>
                <a:solidFill>
                  <a:srgbClr val="10A0A7"/>
                </a:solidFill>
              </a:defRPr>
            </a:lvl1pPr>
          </a:lstStyle>
          <a:p>
            <a:r>
              <a:rPr lang="zh-TW" altLang="en-US" dirty="0"/>
              <a:t>按一下以編輯母片標題樣式</a:t>
            </a:r>
          </a:p>
        </p:txBody>
      </p:sp>
      <p:sp>
        <p:nvSpPr>
          <p:cNvPr id="10" name="文字版面配置區 3"/>
          <p:cNvSpPr>
            <a:spLocks noGrp="1"/>
          </p:cNvSpPr>
          <p:nvPr>
            <p:ph type="body" sz="half" idx="23"/>
          </p:nvPr>
        </p:nvSpPr>
        <p:spPr>
          <a:xfrm>
            <a:off x="924826" y="1793394"/>
            <a:ext cx="3331262" cy="482784"/>
          </a:xfrm>
        </p:spPr>
        <p:txBody>
          <a:bodyPr/>
          <a:lstStyle>
            <a:lvl1pPr marL="0" indent="0">
              <a:buNone/>
              <a:defRPr sz="20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按一下以編輯母片文字樣式</a:t>
            </a:r>
          </a:p>
        </p:txBody>
      </p:sp>
      <p:sp>
        <p:nvSpPr>
          <p:cNvPr id="11" name="文字版面配置區 3"/>
          <p:cNvSpPr>
            <a:spLocks noGrp="1"/>
          </p:cNvSpPr>
          <p:nvPr>
            <p:ph type="body" sz="half" idx="24"/>
          </p:nvPr>
        </p:nvSpPr>
        <p:spPr>
          <a:xfrm>
            <a:off x="4539115" y="1814315"/>
            <a:ext cx="3262964" cy="418598"/>
          </a:xfrm>
        </p:spPr>
        <p:txBody>
          <a:bodyPr/>
          <a:lstStyle>
            <a:lvl1pPr marL="0" indent="0">
              <a:buNone/>
              <a:defRPr sz="2000">
                <a:solidFill>
                  <a:schemeClr val="bg2">
                    <a:lumMod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按一下以編輯母片文字樣式</a:t>
            </a:r>
          </a:p>
        </p:txBody>
      </p:sp>
      <p:sp>
        <p:nvSpPr>
          <p:cNvPr id="12" name="文字版面配置區 3"/>
          <p:cNvSpPr>
            <a:spLocks noGrp="1"/>
          </p:cNvSpPr>
          <p:nvPr>
            <p:ph type="body" sz="half" idx="25"/>
          </p:nvPr>
        </p:nvSpPr>
        <p:spPr>
          <a:xfrm>
            <a:off x="8004210" y="1814315"/>
            <a:ext cx="3262964" cy="418598"/>
          </a:xfrm>
        </p:spPr>
        <p:txBody>
          <a:bodyPr/>
          <a:lstStyle>
            <a:lvl1pPr marL="0" indent="0">
              <a:buNone/>
              <a:defRPr sz="2000">
                <a:solidFill>
                  <a:schemeClr val="bg2">
                    <a:lumMod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按一下以編輯母片文字樣式</a:t>
            </a:r>
          </a:p>
        </p:txBody>
      </p:sp>
      <p:sp>
        <p:nvSpPr>
          <p:cNvPr id="13" name="文字版面配置區 3"/>
          <p:cNvSpPr>
            <a:spLocks noGrp="1"/>
          </p:cNvSpPr>
          <p:nvPr>
            <p:ph type="body" sz="half" idx="26"/>
          </p:nvPr>
        </p:nvSpPr>
        <p:spPr>
          <a:xfrm>
            <a:off x="924826" y="2948425"/>
            <a:ext cx="3331262" cy="482784"/>
          </a:xfrm>
        </p:spPr>
        <p:txBody>
          <a:bodyPr/>
          <a:lstStyle>
            <a:lvl1pPr marL="0" indent="0">
              <a:buNone/>
              <a:defRPr sz="20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按一下以編輯母片文字樣式</a:t>
            </a:r>
          </a:p>
        </p:txBody>
      </p:sp>
      <p:sp>
        <p:nvSpPr>
          <p:cNvPr id="14" name="文字版面配置區 3"/>
          <p:cNvSpPr>
            <a:spLocks noGrp="1"/>
          </p:cNvSpPr>
          <p:nvPr>
            <p:ph type="body" sz="half" idx="27"/>
          </p:nvPr>
        </p:nvSpPr>
        <p:spPr>
          <a:xfrm>
            <a:off x="4539115" y="2969346"/>
            <a:ext cx="3262964" cy="418598"/>
          </a:xfrm>
        </p:spPr>
        <p:txBody>
          <a:bodyPr/>
          <a:lstStyle>
            <a:lvl1pPr marL="0" indent="0">
              <a:buNone/>
              <a:defRPr sz="2000">
                <a:solidFill>
                  <a:schemeClr val="bg2">
                    <a:lumMod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按一下以編輯母片文字樣式</a:t>
            </a:r>
          </a:p>
        </p:txBody>
      </p:sp>
      <p:sp>
        <p:nvSpPr>
          <p:cNvPr id="15" name="文字版面配置區 3"/>
          <p:cNvSpPr>
            <a:spLocks noGrp="1"/>
          </p:cNvSpPr>
          <p:nvPr>
            <p:ph type="body" sz="half" idx="28"/>
          </p:nvPr>
        </p:nvSpPr>
        <p:spPr>
          <a:xfrm>
            <a:off x="8004210" y="2969346"/>
            <a:ext cx="3262964" cy="418598"/>
          </a:xfrm>
        </p:spPr>
        <p:txBody>
          <a:bodyPr/>
          <a:lstStyle>
            <a:lvl1pPr marL="0" indent="0">
              <a:buNone/>
              <a:defRPr sz="2000">
                <a:solidFill>
                  <a:schemeClr val="bg2">
                    <a:lumMod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按一下以編輯母片文字樣式</a:t>
            </a:r>
          </a:p>
        </p:txBody>
      </p:sp>
      <p:sp>
        <p:nvSpPr>
          <p:cNvPr id="16" name="文字版面配置區 3"/>
          <p:cNvSpPr>
            <a:spLocks noGrp="1"/>
          </p:cNvSpPr>
          <p:nvPr>
            <p:ph type="body" sz="half" idx="29"/>
          </p:nvPr>
        </p:nvSpPr>
        <p:spPr>
          <a:xfrm>
            <a:off x="924826" y="4151583"/>
            <a:ext cx="3331262" cy="482784"/>
          </a:xfrm>
        </p:spPr>
        <p:txBody>
          <a:bodyPr/>
          <a:lstStyle>
            <a:lvl1pPr marL="0" indent="0">
              <a:buNone/>
              <a:defRPr sz="20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按一下以編輯母片文字樣式</a:t>
            </a:r>
          </a:p>
        </p:txBody>
      </p:sp>
      <p:sp>
        <p:nvSpPr>
          <p:cNvPr id="17" name="文字版面配置區 3"/>
          <p:cNvSpPr>
            <a:spLocks noGrp="1"/>
          </p:cNvSpPr>
          <p:nvPr>
            <p:ph type="body" sz="half" idx="30"/>
          </p:nvPr>
        </p:nvSpPr>
        <p:spPr>
          <a:xfrm>
            <a:off x="4539115" y="4172504"/>
            <a:ext cx="3262964" cy="418598"/>
          </a:xfrm>
        </p:spPr>
        <p:txBody>
          <a:bodyPr/>
          <a:lstStyle>
            <a:lvl1pPr marL="0" indent="0">
              <a:buNone/>
              <a:defRPr sz="2000">
                <a:solidFill>
                  <a:schemeClr val="bg2">
                    <a:lumMod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按一下以編輯母片文字樣式</a:t>
            </a:r>
          </a:p>
        </p:txBody>
      </p:sp>
      <p:sp>
        <p:nvSpPr>
          <p:cNvPr id="18" name="文字版面配置區 3"/>
          <p:cNvSpPr>
            <a:spLocks noGrp="1"/>
          </p:cNvSpPr>
          <p:nvPr>
            <p:ph type="body" sz="half" idx="31"/>
          </p:nvPr>
        </p:nvSpPr>
        <p:spPr>
          <a:xfrm>
            <a:off x="8004210" y="4172504"/>
            <a:ext cx="3262964" cy="418598"/>
          </a:xfrm>
        </p:spPr>
        <p:txBody>
          <a:bodyPr/>
          <a:lstStyle>
            <a:lvl1pPr marL="0" indent="0">
              <a:buNone/>
              <a:defRPr sz="2000">
                <a:solidFill>
                  <a:schemeClr val="bg2">
                    <a:lumMod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按一下以編輯母片文字樣式</a:t>
            </a:r>
          </a:p>
        </p:txBody>
      </p:sp>
      <p:sp>
        <p:nvSpPr>
          <p:cNvPr id="19" name="文字版面配置區 3"/>
          <p:cNvSpPr>
            <a:spLocks noGrp="1"/>
          </p:cNvSpPr>
          <p:nvPr>
            <p:ph type="body" sz="half" idx="32"/>
          </p:nvPr>
        </p:nvSpPr>
        <p:spPr>
          <a:xfrm>
            <a:off x="924826" y="5345114"/>
            <a:ext cx="3331262" cy="482784"/>
          </a:xfrm>
        </p:spPr>
        <p:txBody>
          <a:bodyPr/>
          <a:lstStyle>
            <a:lvl1pPr marL="0" indent="0">
              <a:buNone/>
              <a:defRPr sz="20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按一下以編輯母片文字樣式</a:t>
            </a:r>
          </a:p>
        </p:txBody>
      </p:sp>
      <p:sp>
        <p:nvSpPr>
          <p:cNvPr id="20" name="文字版面配置區 3"/>
          <p:cNvSpPr>
            <a:spLocks noGrp="1"/>
          </p:cNvSpPr>
          <p:nvPr>
            <p:ph type="body" sz="half" idx="33"/>
          </p:nvPr>
        </p:nvSpPr>
        <p:spPr>
          <a:xfrm>
            <a:off x="4539115" y="5366035"/>
            <a:ext cx="3262964" cy="418598"/>
          </a:xfrm>
        </p:spPr>
        <p:txBody>
          <a:bodyPr/>
          <a:lstStyle>
            <a:lvl1pPr marL="0" indent="0">
              <a:buNone/>
              <a:defRPr sz="2000">
                <a:solidFill>
                  <a:schemeClr val="bg2">
                    <a:lumMod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按一下以編輯母片文字樣式</a:t>
            </a:r>
          </a:p>
        </p:txBody>
      </p:sp>
      <p:sp>
        <p:nvSpPr>
          <p:cNvPr id="21" name="文字版面配置區 3"/>
          <p:cNvSpPr>
            <a:spLocks noGrp="1"/>
          </p:cNvSpPr>
          <p:nvPr>
            <p:ph type="body" sz="half" idx="34"/>
          </p:nvPr>
        </p:nvSpPr>
        <p:spPr>
          <a:xfrm>
            <a:off x="8004210" y="5366035"/>
            <a:ext cx="3262964" cy="418598"/>
          </a:xfrm>
        </p:spPr>
        <p:txBody>
          <a:bodyPr/>
          <a:lstStyle>
            <a:lvl1pPr marL="0" indent="0">
              <a:buNone/>
              <a:defRPr sz="2000">
                <a:solidFill>
                  <a:schemeClr val="bg2">
                    <a:lumMod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按一下以編輯母片文字樣式</a:t>
            </a:r>
          </a:p>
        </p:txBody>
      </p:sp>
      <p:sp>
        <p:nvSpPr>
          <p:cNvPr id="26" name="日期版面配置區 3"/>
          <p:cNvSpPr>
            <a:spLocks noGrp="1"/>
          </p:cNvSpPr>
          <p:nvPr>
            <p:ph type="dt" sz="half" idx="35"/>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E0886B3-A844-48B2-8F08-DE6A796E2A54}" type="datetime1">
              <a:rPr kumimoji="1" lang="zh-TW" altLang="en-US" sz="1200" b="0" i="0" u="none" strike="noStrike" kern="1200" cap="none" spc="0" normalizeH="0" baseline="0" noProof="0">
                <a:ln>
                  <a:noFill/>
                </a:ln>
                <a:solidFill>
                  <a:srgbClr val="000000">
                    <a:tint val="75000"/>
                  </a:srgbClr>
                </a:solidFill>
                <a:effectLst/>
                <a:uLnTx/>
                <a:uFillTx/>
                <a:latin typeface="微軟正黑體" panose="020B0604030504040204" pitchFamily="34" charset="-120"/>
                <a:ea typeface="微軟正黑體" panose="020B0604030504040204" pitchFamily="34"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2024/7/15</a:t>
            </a:fld>
            <a:endParaRPr kumimoji="1" lang="zh-TW" altLang="en-US" sz="1200" b="0" i="0" u="none" strike="noStrike" kern="1200" cap="none" spc="0" normalizeH="0" baseline="0" noProof="0">
              <a:ln>
                <a:noFill/>
              </a:ln>
              <a:solidFill>
                <a:srgbClr val="000000">
                  <a:tint val="75000"/>
                </a:srgbClr>
              </a:solidFill>
              <a:effectLst/>
              <a:uLnTx/>
              <a:uFillTx/>
              <a:latin typeface="微軟正黑體" panose="020B0604030504040204" pitchFamily="34" charset="-120"/>
              <a:ea typeface="微軟正黑體" panose="020B0604030504040204" pitchFamily="34" charset="-120"/>
              <a:cs typeface="+mn-cs"/>
            </a:endParaRPr>
          </a:p>
        </p:txBody>
      </p:sp>
      <p:sp>
        <p:nvSpPr>
          <p:cNvPr id="27" name="頁尾版面配置區 4"/>
          <p:cNvSpPr>
            <a:spLocks noGrp="1"/>
          </p:cNvSpPr>
          <p:nvPr>
            <p:ph type="ftr" sz="quarter" idx="36"/>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200" b="0" i="0" u="none" strike="noStrike" kern="1200" cap="none" spc="0" normalizeH="0" baseline="0" noProof="0">
              <a:ln>
                <a:noFill/>
              </a:ln>
              <a:solidFill>
                <a:srgbClr val="000000">
                  <a:tint val="75000"/>
                </a:srgbClr>
              </a:solidFill>
              <a:effectLst/>
              <a:uLnTx/>
              <a:uFillTx/>
              <a:latin typeface="微軟正黑體" panose="020B0604030504040204" pitchFamily="34" charset="-120"/>
              <a:ea typeface="微軟正黑體" panose="020B0604030504040204" pitchFamily="34" charset="-120"/>
              <a:cs typeface="+mn-cs"/>
            </a:endParaRPr>
          </a:p>
        </p:txBody>
      </p:sp>
      <p:sp>
        <p:nvSpPr>
          <p:cNvPr id="28" name="投影片編號版面配置區 5"/>
          <p:cNvSpPr>
            <a:spLocks noGrp="1"/>
          </p:cNvSpPr>
          <p:nvPr>
            <p:ph type="sldNum" sz="quarter" idx="37"/>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0585B71-3B8D-4AFD-8983-248D9970FE92}" type="slidenum">
              <a:rPr kumimoji="1" lang="zh-TW" altLang="en-US" sz="1200" b="0" i="0" u="none" strike="noStrike" kern="1200" cap="none" spc="0" normalizeH="0" baseline="0" noProof="0">
                <a:ln>
                  <a:noFill/>
                </a:ln>
                <a:solidFill>
                  <a:srgbClr val="898989"/>
                </a:solidFill>
                <a:effectLst/>
                <a:uLnTx/>
                <a:uFillTx/>
                <a:latin typeface="微軟正黑體" panose="020B0604030504040204" pitchFamily="34" charset="-120"/>
                <a:ea typeface="微軟正黑體" panose="020B0604030504040204" pitchFamily="34"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zh-TW" altLang="en-US" sz="1200" b="0" i="0" u="none" strike="noStrike" kern="1200" cap="none" spc="0" normalizeH="0" baseline="0" noProof="0">
              <a:ln>
                <a:noFill/>
              </a:ln>
              <a:solidFill>
                <a:srgbClr val="898989"/>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2862240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空白頁面">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solidFill>
                  <a:srgbClr val="10A0A7"/>
                </a:solidFill>
              </a:defRPr>
            </a:lvl1pPr>
          </a:lstStyle>
          <a:p>
            <a:r>
              <a:rPr lang="zh-TW" altLang="en-US" dirty="0"/>
              <a:t>按一下以編輯母片標題樣式</a:t>
            </a:r>
          </a:p>
        </p:txBody>
      </p:sp>
      <p:sp>
        <p:nvSpPr>
          <p:cNvPr id="3" name="日期版面配置區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D1DF9AC-B43E-494B-8AAE-34B5314C2E6E}" type="datetime1">
              <a:rPr kumimoji="1" lang="zh-TW" altLang="en-US" sz="1200" b="0" i="0" u="none" strike="noStrike" kern="1200" cap="none" spc="0" normalizeH="0" baseline="0" noProof="0">
                <a:ln>
                  <a:noFill/>
                </a:ln>
                <a:solidFill>
                  <a:srgbClr val="000000">
                    <a:tint val="75000"/>
                  </a:srgbClr>
                </a:solidFill>
                <a:effectLst/>
                <a:uLnTx/>
                <a:uFillTx/>
                <a:latin typeface="微軟正黑體" panose="020B0604030504040204" pitchFamily="34" charset="-120"/>
                <a:ea typeface="微軟正黑體" panose="020B0604030504040204" pitchFamily="34"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2024/7/15</a:t>
            </a:fld>
            <a:endParaRPr kumimoji="1" lang="zh-TW" altLang="en-US" sz="1200" b="0" i="0" u="none" strike="noStrike" kern="1200" cap="none" spc="0" normalizeH="0" baseline="0" noProof="0" dirty="0">
              <a:ln>
                <a:noFill/>
              </a:ln>
              <a:solidFill>
                <a:srgbClr val="000000">
                  <a:tint val="75000"/>
                </a:srgbClr>
              </a:solidFill>
              <a:effectLst/>
              <a:uLnTx/>
              <a:uFillTx/>
              <a:latin typeface="微軟正黑體" panose="020B0604030504040204" pitchFamily="34" charset="-120"/>
              <a:ea typeface="微軟正黑體" panose="020B0604030504040204" pitchFamily="34" charset="-120"/>
              <a:cs typeface="+mn-cs"/>
            </a:endParaRPr>
          </a:p>
        </p:txBody>
      </p:sp>
      <p:sp>
        <p:nvSpPr>
          <p:cNvPr id="4" name="頁尾版面配置區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200" b="0" i="0" u="none" strike="noStrike" kern="1200" cap="none" spc="0" normalizeH="0" baseline="0" noProof="0">
              <a:ln>
                <a:noFill/>
              </a:ln>
              <a:solidFill>
                <a:srgbClr val="000000">
                  <a:tint val="75000"/>
                </a:srgbClr>
              </a:solidFill>
              <a:effectLst/>
              <a:uLnTx/>
              <a:uFillTx/>
              <a:latin typeface="微軟正黑體" panose="020B0604030504040204" pitchFamily="34" charset="-120"/>
              <a:ea typeface="微軟正黑體" panose="020B0604030504040204" pitchFamily="34" charset="-120"/>
              <a:cs typeface="+mn-cs"/>
            </a:endParaRPr>
          </a:p>
        </p:txBody>
      </p:sp>
      <p:sp>
        <p:nvSpPr>
          <p:cNvPr id="5" name="投影片編號版面配置區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3970E65-0E00-4838-B907-08853685DF32}" type="slidenum">
              <a:rPr kumimoji="1" lang="zh-TW" altLang="en-US" sz="1200" b="0" i="0" u="none" strike="noStrike" kern="1200" cap="none" spc="0" normalizeH="0" baseline="0" noProof="0">
                <a:ln>
                  <a:noFill/>
                </a:ln>
                <a:solidFill>
                  <a:srgbClr val="898989"/>
                </a:solidFill>
                <a:effectLst/>
                <a:uLnTx/>
                <a:uFillTx/>
                <a:latin typeface="微軟正黑體" panose="020B0604030504040204" pitchFamily="34" charset="-120"/>
                <a:ea typeface="微軟正黑體" panose="020B0604030504040204" pitchFamily="34"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zh-TW" altLang="en-US" sz="1200" b="0" i="0" u="none" strike="noStrike" kern="1200" cap="none" spc="0" normalizeH="0" baseline="0" noProof="0">
              <a:ln>
                <a:noFill/>
              </a:ln>
              <a:solidFill>
                <a:srgbClr val="898989"/>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301576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1026" name="標題版面配置區 1"/>
          <p:cNvSpPr>
            <a:spLocks noGrp="1" noChangeArrowheads="1"/>
          </p:cNvSpPr>
          <p:nvPr>
            <p:ph type="title"/>
          </p:nvPr>
        </p:nvSpPr>
        <p:spPr bwMode="auto">
          <a:xfrm>
            <a:off x="838200" y="682625"/>
            <a:ext cx="97663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文字版面配置區 2"/>
          <p:cNvSpPr>
            <a:spLocks noGrp="1" noChangeArrowheads="1"/>
          </p:cNvSpPr>
          <p:nvPr>
            <p:ph type="body" idx="1"/>
          </p:nvPr>
        </p:nvSpPr>
        <p:spPr bwMode="auto">
          <a:xfrm>
            <a:off x="838200" y="1746250"/>
            <a:ext cx="10515600" cy="484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22300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kumimoji="1" sz="1200">
                <a:solidFill>
                  <a:schemeClr val="tx1">
                    <a:tint val="75000"/>
                  </a:schemeClr>
                </a:solidFill>
                <a:latin typeface="+mj-ea"/>
                <a:ea typeface="+mj-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67A0CF7-48EC-4091-979B-98DBDF198F3E}" type="datetime1">
              <a:rPr kumimoji="1" lang="zh-TW" altLang="en-US" sz="1200" b="0" i="0" u="none" strike="noStrike" kern="1200" cap="none" spc="0" normalizeH="0" baseline="0" noProof="0">
                <a:ln>
                  <a:noFill/>
                </a:ln>
                <a:solidFill>
                  <a:srgbClr val="000000">
                    <a:tint val="75000"/>
                  </a:srgbClr>
                </a:solidFill>
                <a:effectLst/>
                <a:uLnTx/>
                <a:uFillTx/>
                <a:latin typeface="微軟正黑體" panose="020B0604030504040204" pitchFamily="34" charset="-120"/>
                <a:ea typeface="微軟正黑體" panose="020B0604030504040204" pitchFamily="34"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2024/7/15</a:t>
            </a:fld>
            <a:endParaRPr kumimoji="1" lang="zh-TW" altLang="en-US" sz="1200" b="0" i="0" u="none" strike="noStrike" kern="1200" cap="none" spc="0" normalizeH="0" baseline="0" noProof="0" dirty="0">
              <a:ln>
                <a:noFill/>
              </a:ln>
              <a:solidFill>
                <a:srgbClr val="000000">
                  <a:tint val="75000"/>
                </a:srgbClr>
              </a:solidFill>
              <a:effectLst/>
              <a:uLnTx/>
              <a:uFillTx/>
              <a:latin typeface="微軟正黑體" panose="020B0604030504040204" pitchFamily="34" charset="-120"/>
              <a:ea typeface="微軟正黑體" panose="020B0604030504040204" pitchFamily="34" charset="-120"/>
              <a:cs typeface="+mn-cs"/>
            </a:endParaRPr>
          </a:p>
        </p:txBody>
      </p:sp>
      <p:sp>
        <p:nvSpPr>
          <p:cNvPr id="5" name="頁尾版面配置區 4"/>
          <p:cNvSpPr>
            <a:spLocks noGrp="1"/>
          </p:cNvSpPr>
          <p:nvPr>
            <p:ph type="ftr" sz="quarter" idx="3"/>
          </p:nvPr>
        </p:nvSpPr>
        <p:spPr>
          <a:xfrm>
            <a:off x="4038600" y="622300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kumimoji="1" sz="1200">
                <a:solidFill>
                  <a:schemeClr val="tx1">
                    <a:tint val="75000"/>
                  </a:schemeClr>
                </a:solidFill>
                <a:latin typeface="+mj-ea"/>
                <a:ea typeface="+mj-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200" b="0" i="0" u="none" strike="noStrike" kern="1200" cap="none" spc="0" normalizeH="0" baseline="0" noProof="0">
              <a:ln>
                <a:noFill/>
              </a:ln>
              <a:solidFill>
                <a:srgbClr val="000000">
                  <a:tint val="75000"/>
                </a:srgbClr>
              </a:solidFill>
              <a:effectLst/>
              <a:uLnTx/>
              <a:uFillTx/>
              <a:latin typeface="微軟正黑體" panose="020B0604030504040204" pitchFamily="34" charset="-120"/>
              <a:ea typeface="微軟正黑體" panose="020B0604030504040204" pitchFamily="34" charset="-120"/>
              <a:cs typeface="+mn-cs"/>
            </a:endParaRPr>
          </a:p>
        </p:txBody>
      </p:sp>
      <p:sp>
        <p:nvSpPr>
          <p:cNvPr id="6" name="投影片編號版面配置區 5"/>
          <p:cNvSpPr>
            <a:spLocks noGrp="1"/>
          </p:cNvSpPr>
          <p:nvPr>
            <p:ph type="sldNum" sz="quarter" idx="4"/>
          </p:nvPr>
        </p:nvSpPr>
        <p:spPr>
          <a:xfrm>
            <a:off x="8610600" y="622300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kumimoji="1" sz="1200">
                <a:solidFill>
                  <a:srgbClr val="898989"/>
                </a:solidFill>
                <a:latin typeface="微軟正黑體" panose="020B0604030504040204" pitchFamily="34" charset="-12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4BB38A5-7EA4-438A-B5DB-F90F702B6B78}" type="slidenum">
              <a:rPr kumimoji="1" lang="zh-TW" altLang="en-US" sz="1200" b="0" i="0" u="none" strike="noStrike" kern="1200" cap="none" spc="0" normalizeH="0" baseline="0" noProof="0">
                <a:ln>
                  <a:noFill/>
                </a:ln>
                <a:solidFill>
                  <a:srgbClr val="898989"/>
                </a:solidFill>
                <a:effectLst/>
                <a:uLnTx/>
                <a:uFillTx/>
                <a:latin typeface="微軟正黑體" panose="020B0604030504040204" pitchFamily="34" charset="-120"/>
                <a:ea typeface="微軟正黑體" panose="020B0604030504040204" pitchFamily="34"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zh-TW" altLang="en-US" sz="1200" b="0" i="0" u="none" strike="noStrike" kern="1200" cap="none" spc="0" normalizeH="0" baseline="0" noProof="0">
              <a:ln>
                <a:noFill/>
              </a:ln>
              <a:solidFill>
                <a:srgbClr val="898989"/>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12667619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ftr="0" dt="0"/>
  <p:txStyles>
    <p:titleStyle>
      <a:lvl1pPr algn="l" rtl="0" eaLnBrk="0" fontAlgn="base" hangingPunct="0">
        <a:lnSpc>
          <a:spcPct val="90000"/>
        </a:lnSpc>
        <a:spcBef>
          <a:spcPct val="0"/>
        </a:spcBef>
        <a:spcAft>
          <a:spcPct val="0"/>
        </a:spcAft>
        <a:defRPr sz="3600" b="1" kern="1200">
          <a:solidFill>
            <a:srgbClr val="10A0A7"/>
          </a:solidFill>
          <a:latin typeface="微軟正黑體" panose="020B0604030504040204" pitchFamily="34" charset="-120"/>
          <a:ea typeface="微軟正黑體" panose="020B0604030504040204" pitchFamily="34" charset="-120"/>
          <a:cs typeface="+mj-cs"/>
        </a:defRPr>
      </a:lvl1pPr>
      <a:lvl2pPr algn="l" rtl="0" eaLnBrk="0" fontAlgn="base" hangingPunct="0">
        <a:lnSpc>
          <a:spcPct val="90000"/>
        </a:lnSpc>
        <a:spcBef>
          <a:spcPct val="0"/>
        </a:spcBef>
        <a:spcAft>
          <a:spcPct val="0"/>
        </a:spcAft>
        <a:defRPr sz="3600" b="1">
          <a:solidFill>
            <a:srgbClr val="10A0A7"/>
          </a:solidFill>
          <a:latin typeface="微軟正黑體" panose="020B0604030504040204" pitchFamily="34" charset="-120"/>
          <a:ea typeface="微軟正黑體" panose="020B0604030504040204" pitchFamily="34" charset="-120"/>
        </a:defRPr>
      </a:lvl2pPr>
      <a:lvl3pPr algn="l" rtl="0" eaLnBrk="0" fontAlgn="base" hangingPunct="0">
        <a:lnSpc>
          <a:spcPct val="90000"/>
        </a:lnSpc>
        <a:spcBef>
          <a:spcPct val="0"/>
        </a:spcBef>
        <a:spcAft>
          <a:spcPct val="0"/>
        </a:spcAft>
        <a:defRPr sz="3600" b="1">
          <a:solidFill>
            <a:srgbClr val="10A0A7"/>
          </a:solidFill>
          <a:latin typeface="微軟正黑體" panose="020B0604030504040204" pitchFamily="34" charset="-120"/>
          <a:ea typeface="微軟正黑體" panose="020B0604030504040204" pitchFamily="34" charset="-120"/>
        </a:defRPr>
      </a:lvl3pPr>
      <a:lvl4pPr algn="l" rtl="0" eaLnBrk="0" fontAlgn="base" hangingPunct="0">
        <a:lnSpc>
          <a:spcPct val="90000"/>
        </a:lnSpc>
        <a:spcBef>
          <a:spcPct val="0"/>
        </a:spcBef>
        <a:spcAft>
          <a:spcPct val="0"/>
        </a:spcAft>
        <a:defRPr sz="3600" b="1">
          <a:solidFill>
            <a:srgbClr val="10A0A7"/>
          </a:solidFill>
          <a:latin typeface="微軟正黑體" panose="020B0604030504040204" pitchFamily="34" charset="-120"/>
          <a:ea typeface="微軟正黑體" panose="020B0604030504040204" pitchFamily="34" charset="-120"/>
        </a:defRPr>
      </a:lvl4pPr>
      <a:lvl5pPr algn="l" rtl="0" eaLnBrk="0" fontAlgn="base" hangingPunct="0">
        <a:lnSpc>
          <a:spcPct val="90000"/>
        </a:lnSpc>
        <a:spcBef>
          <a:spcPct val="0"/>
        </a:spcBef>
        <a:spcAft>
          <a:spcPct val="0"/>
        </a:spcAft>
        <a:defRPr sz="3600" b="1">
          <a:solidFill>
            <a:srgbClr val="10A0A7"/>
          </a:solidFill>
          <a:latin typeface="微軟正黑體" panose="020B0604030504040204" pitchFamily="34" charset="-120"/>
          <a:ea typeface="微軟正黑體" panose="020B0604030504040204" pitchFamily="34" charset="-120"/>
        </a:defRPr>
      </a:lvl5pPr>
      <a:lvl6pPr marL="457200" algn="l" rtl="0" fontAlgn="base">
        <a:lnSpc>
          <a:spcPct val="90000"/>
        </a:lnSpc>
        <a:spcBef>
          <a:spcPct val="0"/>
        </a:spcBef>
        <a:spcAft>
          <a:spcPct val="0"/>
        </a:spcAft>
        <a:defRPr sz="3600" b="1">
          <a:solidFill>
            <a:srgbClr val="10A0A7"/>
          </a:solidFill>
          <a:latin typeface="微軟正黑體" panose="020B0604030504040204" pitchFamily="34" charset="-120"/>
          <a:ea typeface="微軟正黑體" panose="020B0604030504040204" pitchFamily="34" charset="-120"/>
        </a:defRPr>
      </a:lvl6pPr>
      <a:lvl7pPr marL="914400" algn="l" rtl="0" fontAlgn="base">
        <a:lnSpc>
          <a:spcPct val="90000"/>
        </a:lnSpc>
        <a:spcBef>
          <a:spcPct val="0"/>
        </a:spcBef>
        <a:spcAft>
          <a:spcPct val="0"/>
        </a:spcAft>
        <a:defRPr sz="3600" b="1">
          <a:solidFill>
            <a:srgbClr val="10A0A7"/>
          </a:solidFill>
          <a:latin typeface="微軟正黑體" panose="020B0604030504040204" pitchFamily="34" charset="-120"/>
          <a:ea typeface="微軟正黑體" panose="020B0604030504040204" pitchFamily="34" charset="-120"/>
        </a:defRPr>
      </a:lvl7pPr>
      <a:lvl8pPr marL="1371600" algn="l" rtl="0" fontAlgn="base">
        <a:lnSpc>
          <a:spcPct val="90000"/>
        </a:lnSpc>
        <a:spcBef>
          <a:spcPct val="0"/>
        </a:spcBef>
        <a:spcAft>
          <a:spcPct val="0"/>
        </a:spcAft>
        <a:defRPr sz="3600" b="1">
          <a:solidFill>
            <a:srgbClr val="10A0A7"/>
          </a:solidFill>
          <a:latin typeface="微軟正黑體" panose="020B0604030504040204" pitchFamily="34" charset="-120"/>
          <a:ea typeface="微軟正黑體" panose="020B0604030504040204" pitchFamily="34" charset="-120"/>
        </a:defRPr>
      </a:lvl8pPr>
      <a:lvl9pPr marL="1828800" algn="l" rtl="0" fontAlgn="base">
        <a:lnSpc>
          <a:spcPct val="90000"/>
        </a:lnSpc>
        <a:spcBef>
          <a:spcPct val="0"/>
        </a:spcBef>
        <a:spcAft>
          <a:spcPct val="0"/>
        </a:spcAft>
        <a:defRPr sz="3600" b="1">
          <a:solidFill>
            <a:srgbClr val="10A0A7"/>
          </a:solidFill>
          <a:latin typeface="微軟正黑體" panose="020B0604030504040204" pitchFamily="34" charset="-120"/>
          <a:ea typeface="微軟正黑體" panose="020B0604030504040204" pitchFamily="34" charset="-120"/>
        </a:defRPr>
      </a:lvl9pPr>
    </p:titleStyle>
    <p:bodyStyle>
      <a:lvl1pPr marL="228600" indent="-228600" algn="l" rtl="0" eaLnBrk="0" fontAlgn="base" hangingPunct="0">
        <a:spcBef>
          <a:spcPts val="1000"/>
        </a:spcBef>
        <a:spcAft>
          <a:spcPct val="0"/>
        </a:spcAft>
        <a:buFont typeface="Arial" panose="020B0604020202020204" pitchFamily="34" charset="0"/>
        <a:buChar char="•"/>
        <a:defRPr sz="2800" kern="1200">
          <a:solidFill>
            <a:srgbClr val="3B3838"/>
          </a:solidFill>
          <a:latin typeface="微軟正黑體" panose="020B0604030504040204" pitchFamily="34" charset="-120"/>
          <a:ea typeface="微軟正黑體" panose="020B0604030504040204" pitchFamily="34" charset="-120"/>
          <a:cs typeface="+mn-cs"/>
        </a:defRPr>
      </a:lvl1pPr>
      <a:lvl2pPr marL="685800" indent="-228600" algn="l" rtl="0" eaLnBrk="0" fontAlgn="base" hangingPunct="0">
        <a:spcBef>
          <a:spcPts val="500"/>
        </a:spcBef>
        <a:spcAft>
          <a:spcPct val="0"/>
        </a:spcAft>
        <a:buFont typeface="Arial" panose="020B0604020202020204" pitchFamily="34" charset="0"/>
        <a:buChar char="•"/>
        <a:defRPr sz="2400" kern="1200">
          <a:solidFill>
            <a:srgbClr val="3B3838"/>
          </a:solidFill>
          <a:latin typeface="微軟正黑體" panose="020B0604030504040204" pitchFamily="34" charset="-120"/>
          <a:ea typeface="微軟正黑體" panose="020B0604030504040204" pitchFamily="34" charset="-120"/>
          <a:cs typeface="+mn-cs"/>
        </a:defRPr>
      </a:lvl2pPr>
      <a:lvl3pPr marL="1143000" indent="-228600" algn="l" rtl="0" eaLnBrk="0" fontAlgn="base" hangingPunct="0">
        <a:spcBef>
          <a:spcPts val="500"/>
        </a:spcBef>
        <a:spcAft>
          <a:spcPct val="0"/>
        </a:spcAft>
        <a:buFont typeface="Arial" panose="020B0604020202020204" pitchFamily="34" charset="0"/>
        <a:buChar char="•"/>
        <a:defRPr sz="2000" kern="1200">
          <a:solidFill>
            <a:srgbClr val="3B3838"/>
          </a:solidFill>
          <a:latin typeface="微軟正黑體" panose="020B0604030504040204" pitchFamily="34" charset="-120"/>
          <a:ea typeface="微軟正黑體" panose="020B0604030504040204" pitchFamily="34" charset="-120"/>
          <a:cs typeface="+mn-cs"/>
        </a:defRPr>
      </a:lvl3pPr>
      <a:lvl4pPr marL="1600200" indent="-228600" algn="l" rtl="0" eaLnBrk="0" fontAlgn="base" hangingPunct="0">
        <a:spcBef>
          <a:spcPts val="500"/>
        </a:spcBef>
        <a:spcAft>
          <a:spcPct val="0"/>
        </a:spcAft>
        <a:buFont typeface="Arial" panose="020B0604020202020204" pitchFamily="34" charset="0"/>
        <a:buChar char="•"/>
        <a:defRPr kern="1200">
          <a:solidFill>
            <a:srgbClr val="3B3838"/>
          </a:solidFill>
          <a:latin typeface="微軟正黑體" panose="020B0604030504040204" pitchFamily="34" charset="-120"/>
          <a:ea typeface="微軟正黑體" panose="020B0604030504040204" pitchFamily="34" charset="-120"/>
          <a:cs typeface="+mn-cs"/>
        </a:defRPr>
      </a:lvl4pPr>
      <a:lvl5pPr marL="2057400" indent="-228600" algn="l" rtl="0" eaLnBrk="0" fontAlgn="base" hangingPunct="0">
        <a:spcBef>
          <a:spcPts val="500"/>
        </a:spcBef>
        <a:spcAft>
          <a:spcPct val="0"/>
        </a:spcAft>
        <a:buFont typeface="Arial" panose="020B0604020202020204" pitchFamily="34" charset="0"/>
        <a:buChar char="•"/>
        <a:defRPr kern="1200">
          <a:solidFill>
            <a:srgbClr val="3B3838"/>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5.sv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39.png"/><Relationship Id="rId5" Type="http://schemas.microsoft.com/office/2007/relationships/hdphoto" Target="../media/hdphoto2.wdp"/><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51.png"/><Relationship Id="rId17" Type="http://schemas.openxmlformats.org/officeDocument/2006/relationships/image" Target="../media/image56.png"/><Relationship Id="rId2" Type="http://schemas.openxmlformats.org/officeDocument/2006/relationships/notesSlide" Target="../notesSlides/notesSlide17.xml"/><Relationship Id="rId16" Type="http://schemas.openxmlformats.org/officeDocument/2006/relationships/image" Target="../media/image55.png"/><Relationship Id="rId1" Type="http://schemas.openxmlformats.org/officeDocument/2006/relationships/slideLayout" Target="../slideLayouts/slideLayout3.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5" Type="http://schemas.openxmlformats.org/officeDocument/2006/relationships/image" Target="../media/image5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jpg"/><Relationship Id="rId14" Type="http://schemas.openxmlformats.org/officeDocument/2006/relationships/image" Target="../media/image53.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58.png"/><Relationship Id="rId4" Type="http://schemas.microsoft.com/office/2007/relationships/hdphoto" Target="../media/hdphoto4.wdp"/></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slide" Target="slide3.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49.png"/><Relationship Id="rId5" Type="http://schemas.microsoft.com/office/2007/relationships/hdphoto" Target="../media/hdphoto5.wdp"/><Relationship Id="rId4" Type="http://schemas.openxmlformats.org/officeDocument/2006/relationships/image" Target="../media/image63.png"/></Relationships>
</file>

<file path=ppt/slides/_rels/slide24.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67.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9.png"/><Relationship Id="rId7" Type="http://schemas.openxmlformats.org/officeDocument/2006/relationships/slide" Target="slide23.xml"/><Relationship Id="rId12"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2.emf"/><Relationship Id="rId11" Type="http://schemas.openxmlformats.org/officeDocument/2006/relationships/image" Target="../media/image16.png"/><Relationship Id="rId5" Type="http://schemas.openxmlformats.org/officeDocument/2006/relationships/image" Target="../media/image11.png"/><Relationship Id="rId15" Type="http://schemas.openxmlformats.org/officeDocument/2006/relationships/image" Target="../media/image19.png"/><Relationship Id="rId10" Type="http://schemas.openxmlformats.org/officeDocument/2006/relationships/image" Target="../media/image15.png"/><Relationship Id="rId4" Type="http://schemas.openxmlformats.org/officeDocument/2006/relationships/image" Target="../media/image10.png"/><Relationship Id="rId9" Type="http://schemas.openxmlformats.org/officeDocument/2006/relationships/image" Target="../media/image14.png"/><Relationship Id="rId14" Type="http://schemas.microsoft.com/office/2007/relationships/hdphoto" Target="../media/hdphoto2.wdp"/></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 Target="slide3.xml"/><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0.png"/><Relationship Id="rId4" Type="http://schemas.openxmlformats.org/officeDocument/2006/relationships/image" Target="../media/image12.emf"/><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slide" Target="slide5.xml"/><Relationship Id="rId5" Type="http://schemas.openxmlformats.org/officeDocument/2006/relationships/slide" Target="slide3.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22.png"/><Relationship Id="rId7" Type="http://schemas.microsoft.com/office/2007/relationships/hdphoto" Target="../media/hdphoto3.wdp"/><Relationship Id="rId12"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3.png"/><Relationship Id="rId11" Type="http://schemas.openxmlformats.org/officeDocument/2006/relationships/image" Target="../media/image26.png"/><Relationship Id="rId5" Type="http://schemas.openxmlformats.org/officeDocument/2006/relationships/image" Target="../media/image9.png"/><Relationship Id="rId10" Type="http://schemas.openxmlformats.org/officeDocument/2006/relationships/image" Target="../media/image25.png"/><Relationship Id="rId4" Type="http://schemas.openxmlformats.org/officeDocument/2006/relationships/image" Target="../media/image10.png"/><Relationship Id="rId9" Type="http://schemas.openxmlformats.org/officeDocument/2006/relationships/image" Target="../media/image2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標題 23"/>
          <p:cNvSpPr>
            <a:spLocks noGrp="1" noChangeArrowheads="1"/>
          </p:cNvSpPr>
          <p:nvPr>
            <p:ph type="ctrTitle"/>
          </p:nvPr>
        </p:nvSpPr>
        <p:spPr>
          <a:xfrm>
            <a:off x="4346575" y="3484563"/>
            <a:ext cx="5684116" cy="831850"/>
          </a:xfrm>
        </p:spPr>
        <p:txBody>
          <a:bodyPr>
            <a:normAutofit/>
          </a:bodyPr>
          <a:lstStyle/>
          <a:p>
            <a:pPr eaLnBrk="1" hangingPunct="1"/>
            <a:r>
              <a:rPr lang="en-US" altLang="zh-TW" dirty="0"/>
              <a:t>NBS2.0</a:t>
            </a:r>
            <a:r>
              <a:rPr lang="zh-TW" altLang="en-US" dirty="0"/>
              <a:t>系統平台初探</a:t>
            </a:r>
            <a:endParaRPr lang="zh-TW" altLang="en-US" dirty="0">
              <a:latin typeface="微軟正黑體" panose="020B0604030504040204" pitchFamily="34" charset="-120"/>
              <a:ea typeface="微軟正黑體" panose="020B0604030504040204" pitchFamily="34" charset="-120"/>
            </a:endParaRPr>
          </a:p>
        </p:txBody>
      </p:sp>
      <p:sp>
        <p:nvSpPr>
          <p:cNvPr id="19458" name="副標題 24"/>
          <p:cNvSpPr>
            <a:spLocks noGrp="1" noChangeArrowheads="1"/>
          </p:cNvSpPr>
          <p:nvPr>
            <p:ph type="subTitle" idx="1"/>
          </p:nvPr>
        </p:nvSpPr>
        <p:spPr>
          <a:xfrm>
            <a:off x="4346575" y="4438723"/>
            <a:ext cx="7097280" cy="509154"/>
          </a:xfrm>
        </p:spPr>
        <p:txBody>
          <a:bodyPr/>
          <a:lstStyle/>
          <a:p>
            <a:pPr eaLnBrk="1" hangingPunct="1"/>
            <a:r>
              <a:rPr lang="zh-TW" altLang="zh-TW" dirty="0"/>
              <a:t>大個金資訊發展中心</a:t>
            </a:r>
            <a:r>
              <a:rPr lang="en-US" altLang="zh-TW" dirty="0"/>
              <a:t>_</a:t>
            </a:r>
            <a:r>
              <a:rPr lang="zh-TW" altLang="zh-TW" dirty="0"/>
              <a:t>零售通路</a:t>
            </a:r>
            <a:r>
              <a:rPr lang="en-US" altLang="zh-TW" dirty="0"/>
              <a:t>2</a:t>
            </a:r>
            <a:r>
              <a:rPr lang="zh-TW" altLang="en-US" dirty="0"/>
              <a:t>  蔡語寰</a:t>
            </a:r>
            <a:r>
              <a:rPr lang="zh-TW" altLang="en-US" b="1" dirty="0">
                <a:latin typeface="微軟正黑體" panose="020B0604030504040204" pitchFamily="34" charset="-120"/>
                <a:ea typeface="微軟正黑體" panose="020B0604030504040204" pitchFamily="34" charset="-120"/>
              </a:rPr>
              <a:t> </a:t>
            </a:r>
          </a:p>
        </p:txBody>
      </p:sp>
      <p:sp>
        <p:nvSpPr>
          <p:cNvPr id="2" name="投影片編號版面配置區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A704EBF-FCDB-4284-9C41-E20C552CCF96}" type="slidenum">
              <a:rPr kumimoji="1" lang="zh-TW" altLang="en-US" sz="1200" b="0" i="0" u="none" strike="noStrike" kern="1200" cap="none" spc="0" normalizeH="0" baseline="0" noProof="0" smtClean="0">
                <a:ln>
                  <a:noFill/>
                </a:ln>
                <a:solidFill>
                  <a:srgbClr val="898989"/>
                </a:solidFill>
                <a:effectLst/>
                <a:uLnTx/>
                <a:uFillTx/>
                <a:latin typeface="微軟正黑體" panose="020B0604030504040204" pitchFamily="34" charset="-120"/>
                <a:ea typeface="微軟正黑體" panose="020B0604030504040204" pitchFamily="34"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1" lang="zh-TW" altLang="en-US" sz="1200" b="0" i="0" u="none" strike="noStrike" kern="1200" cap="none" spc="0" normalizeH="0" baseline="0" noProof="0">
              <a:ln>
                <a:noFill/>
              </a:ln>
              <a:solidFill>
                <a:srgbClr val="898989"/>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4125420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84461" y="205517"/>
            <a:ext cx="5532680" cy="801688"/>
          </a:xfrm>
        </p:spPr>
        <p:txBody>
          <a:bodyPr/>
          <a:lstStyle/>
          <a:p>
            <a:r>
              <a:rPr lang="en-US" altLang="zh-TW" dirty="0"/>
              <a:t>Frontend-Internal</a:t>
            </a:r>
            <a:endParaRPr lang="zh-TW" altLang="en-US" dirty="0"/>
          </a:p>
        </p:txBody>
      </p:sp>
      <p:sp>
        <p:nvSpPr>
          <p:cNvPr id="18" name="矩形 17"/>
          <p:cNvSpPr/>
          <p:nvPr/>
        </p:nvSpPr>
        <p:spPr>
          <a:xfrm rot="10800000">
            <a:off x="-12737" y="977077"/>
            <a:ext cx="9160031" cy="131657"/>
          </a:xfrm>
          <a:prstGeom prst="rect">
            <a:avLst/>
          </a:prstGeom>
          <a:gradFill flip="none" rotWithShape="1">
            <a:gsLst>
              <a:gs pos="56000">
                <a:srgbClr val="E5EFF0">
                  <a:alpha val="70000"/>
                </a:srgbClr>
              </a:gs>
              <a:gs pos="0">
                <a:srgbClr val="51848E">
                  <a:lumMod val="40000"/>
                  <a:lumOff val="60000"/>
                </a:srgbClr>
              </a:gs>
              <a:gs pos="100000">
                <a:sysClr val="window" lastClr="FFFFFF"/>
              </a:gs>
            </a:gsLst>
            <a:lin ang="10800000" scaled="1"/>
            <a:tileRect/>
          </a:gradFill>
          <a:ln w="19050" cap="flat" cmpd="sng" algn="ctr">
            <a:no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0" cap="none" spc="0" normalizeH="0" baseline="0" noProof="0">
              <a:ln>
                <a:noFill/>
              </a:ln>
              <a:solidFill>
                <a:prstClr val="white"/>
              </a:solidFill>
              <a:effectLst/>
              <a:uLnTx/>
              <a:uFillTx/>
              <a:latin typeface="Georgia"/>
              <a:ea typeface="新細明體" panose="02020500000000000000" pitchFamily="18" charset="-120"/>
              <a:cs typeface="+mn-cs"/>
            </a:endParaRPr>
          </a:p>
        </p:txBody>
      </p:sp>
      <p:pic>
        <p:nvPicPr>
          <p:cNvPr id="11" name="圖片 10"/>
          <p:cNvPicPr>
            <a:picLocks noChangeAspect="1"/>
          </p:cNvPicPr>
          <p:nvPr/>
        </p:nvPicPr>
        <p:blipFill>
          <a:blip r:embed="rId3"/>
          <a:stretch>
            <a:fillRect/>
          </a:stretch>
        </p:blipFill>
        <p:spPr>
          <a:xfrm>
            <a:off x="4215584" y="1274992"/>
            <a:ext cx="7708108" cy="2739428"/>
          </a:xfrm>
          <a:prstGeom prst="rect">
            <a:avLst/>
          </a:prstGeom>
        </p:spPr>
      </p:pic>
      <p:sp>
        <p:nvSpPr>
          <p:cNvPr id="12" name="內容版面配置區 3"/>
          <p:cNvSpPr>
            <a:spLocks noGrp="1"/>
          </p:cNvSpPr>
          <p:nvPr>
            <p:ph idx="1"/>
          </p:nvPr>
        </p:nvSpPr>
        <p:spPr>
          <a:xfrm>
            <a:off x="284461" y="1285043"/>
            <a:ext cx="10515600" cy="4476750"/>
          </a:xfrm>
        </p:spPr>
        <p:txBody>
          <a:bodyPr/>
          <a:lstStyle/>
          <a:p>
            <a:pPr marL="450850" indent="-450850">
              <a:spcBef>
                <a:spcPts val="2400"/>
              </a:spcBef>
              <a:buFont typeface="Wingdings" panose="05000000000000000000" pitchFamily="2" charset="2"/>
              <a:buChar char="Ø"/>
            </a:pPr>
            <a:r>
              <a:rPr lang="en-US" altLang="zh-TW" b="1" dirty="0" err="1"/>
              <a:t>nbs</a:t>
            </a:r>
            <a:r>
              <a:rPr lang="en-US" altLang="zh-TW" b="1" dirty="0"/>
              <a:t>-web-header</a:t>
            </a:r>
          </a:p>
          <a:p>
            <a:pPr marL="450850" indent="-450850">
              <a:spcBef>
                <a:spcPts val="2400"/>
              </a:spcBef>
              <a:buFont typeface="Wingdings" panose="05000000000000000000" pitchFamily="2" charset="2"/>
              <a:buChar char="Ø"/>
            </a:pPr>
            <a:r>
              <a:rPr lang="en-US" altLang="zh-TW" b="1" dirty="0" err="1"/>
              <a:t>nbs</a:t>
            </a:r>
            <a:r>
              <a:rPr lang="en-US" altLang="zh-TW" b="1" dirty="0"/>
              <a:t>-web-portal</a:t>
            </a:r>
          </a:p>
          <a:p>
            <a:pPr lvl="1" eaLnBrk="1" hangingPunct="1"/>
            <a:r>
              <a:rPr lang="zh-TW" altLang="en-US" dirty="0"/>
              <a:t>使用者登錄</a:t>
            </a:r>
            <a:endParaRPr lang="en-US" altLang="zh-TW" dirty="0"/>
          </a:p>
          <a:p>
            <a:pPr marL="450850" indent="-450850">
              <a:spcBef>
                <a:spcPts val="2400"/>
              </a:spcBef>
              <a:buFont typeface="Wingdings" panose="05000000000000000000" pitchFamily="2" charset="2"/>
              <a:buChar char="Ø"/>
            </a:pPr>
            <a:r>
              <a:rPr lang="en-US" altLang="zh-TW" b="1" dirty="0" err="1"/>
              <a:t>nbs</a:t>
            </a:r>
            <a:r>
              <a:rPr lang="en-US" altLang="zh-TW" b="1" dirty="0"/>
              <a:t>-web-</a:t>
            </a:r>
            <a:r>
              <a:rPr lang="en-US" altLang="zh-TW" b="1" dirty="0" err="1"/>
              <a:t>txn</a:t>
            </a:r>
            <a:endParaRPr lang="en-US" altLang="zh-TW" b="1" dirty="0"/>
          </a:p>
          <a:p>
            <a:pPr marL="450850" indent="-450850">
              <a:spcBef>
                <a:spcPts val="2400"/>
              </a:spcBef>
              <a:buFont typeface="Wingdings" panose="05000000000000000000" pitchFamily="2" charset="2"/>
              <a:buChar char="Ø"/>
            </a:pPr>
            <a:r>
              <a:rPr lang="en-US" altLang="zh-TW" b="1" dirty="0" err="1"/>
              <a:t>nbs</a:t>
            </a:r>
            <a:r>
              <a:rPr lang="en-US" altLang="zh-TW" b="1" dirty="0"/>
              <a:t>-web-reserve</a:t>
            </a:r>
            <a:endParaRPr lang="zh-TW" altLang="en-US" b="1" dirty="0"/>
          </a:p>
        </p:txBody>
      </p:sp>
      <p:pic>
        <p:nvPicPr>
          <p:cNvPr id="13" name="圖片 12"/>
          <p:cNvPicPr>
            <a:picLocks noChangeAspect="1"/>
          </p:cNvPicPr>
          <p:nvPr/>
        </p:nvPicPr>
        <p:blipFill>
          <a:blip r:embed="rId4"/>
          <a:stretch>
            <a:fillRect/>
          </a:stretch>
        </p:blipFill>
        <p:spPr>
          <a:xfrm>
            <a:off x="4215584" y="1283845"/>
            <a:ext cx="7696050" cy="3453407"/>
          </a:xfrm>
          <a:prstGeom prst="rect">
            <a:avLst/>
          </a:prstGeom>
        </p:spPr>
      </p:pic>
      <p:pic>
        <p:nvPicPr>
          <p:cNvPr id="14" name="圖片 13"/>
          <p:cNvPicPr>
            <a:picLocks noChangeAspect="1"/>
          </p:cNvPicPr>
          <p:nvPr/>
        </p:nvPicPr>
        <p:blipFill>
          <a:blip r:embed="rId5"/>
          <a:stretch>
            <a:fillRect/>
          </a:stretch>
        </p:blipFill>
        <p:spPr>
          <a:xfrm>
            <a:off x="4215584" y="1257993"/>
            <a:ext cx="7708108" cy="3476677"/>
          </a:xfrm>
          <a:prstGeom prst="rect">
            <a:avLst/>
          </a:prstGeom>
        </p:spPr>
      </p:pic>
      <p:pic>
        <p:nvPicPr>
          <p:cNvPr id="9" name="圖片 8"/>
          <p:cNvPicPr>
            <a:picLocks noChangeAspect="1"/>
          </p:cNvPicPr>
          <p:nvPr/>
        </p:nvPicPr>
        <p:blipFill rotWithShape="1">
          <a:blip r:embed="rId6"/>
          <a:srcRect l="6858" r="10255"/>
          <a:stretch/>
        </p:blipFill>
        <p:spPr>
          <a:xfrm>
            <a:off x="4014709" y="1257993"/>
            <a:ext cx="8097800" cy="4339532"/>
          </a:xfrm>
          <a:prstGeom prst="rect">
            <a:avLst/>
          </a:prstGeom>
        </p:spPr>
      </p:pic>
      <p:pic>
        <p:nvPicPr>
          <p:cNvPr id="10" name="圖片 9"/>
          <p:cNvPicPr>
            <a:picLocks noChangeAspect="1"/>
          </p:cNvPicPr>
          <p:nvPr/>
        </p:nvPicPr>
        <p:blipFill>
          <a:blip r:embed="rId7"/>
          <a:stretch>
            <a:fillRect/>
          </a:stretch>
        </p:blipFill>
        <p:spPr>
          <a:xfrm>
            <a:off x="3822853" y="2071689"/>
            <a:ext cx="8289656" cy="4338487"/>
          </a:xfrm>
          <a:prstGeom prst="rect">
            <a:avLst/>
          </a:prstGeom>
        </p:spPr>
      </p:pic>
      <p:sp>
        <p:nvSpPr>
          <p:cNvPr id="5" name="投影片編號版面配置區 4"/>
          <p:cNvSpPr>
            <a:spLocks noGrp="1"/>
          </p:cNvSpPr>
          <p:nvPr>
            <p:ph type="sldNum" sz="quarter" idx="12"/>
          </p:nvPr>
        </p:nvSpPr>
        <p:spPr>
          <a:xfrm>
            <a:off x="8643651" y="6013679"/>
            <a:ext cx="2743200" cy="365125"/>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7D101EC-4666-4D00-9ABD-FC0D4C6D266D}" type="slidenum">
              <a:rPr kumimoji="1" lang="zh-TW" altLang="en-US" sz="1200" b="0" i="0" u="none" strike="noStrike" kern="1200" cap="none" spc="0" normalizeH="0" baseline="0" noProof="0" smtClean="0">
                <a:ln>
                  <a:noFill/>
                </a:ln>
                <a:solidFill>
                  <a:srgbClr val="898989"/>
                </a:solidFill>
                <a:effectLst/>
                <a:uLnTx/>
                <a:uFillTx/>
                <a:latin typeface="微軟正黑體" panose="020B0604030504040204" pitchFamily="34" charset="-120"/>
                <a:ea typeface="微軟正黑體" panose="020B0604030504040204" pitchFamily="34"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1" lang="zh-TW" altLang="en-US" sz="1200" b="0" i="0" u="none" strike="noStrike" kern="1200" cap="none" spc="0" normalizeH="0" baseline="0" noProof="0">
              <a:ln>
                <a:noFill/>
              </a:ln>
              <a:solidFill>
                <a:srgbClr val="898989"/>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63795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anim calcmode="lin" valueType="num">
                                      <p:cBhvr>
                                        <p:cTn id="12" dur="1000" fill="hold"/>
                                        <p:tgtEl>
                                          <p:spTgt spid="11"/>
                                        </p:tgtEl>
                                        <p:attrNameLst>
                                          <p:attrName>ppt_x</p:attrName>
                                        </p:attrNameLst>
                                      </p:cBhvr>
                                      <p:tavLst>
                                        <p:tav tm="0">
                                          <p:val>
                                            <p:strVal val="#ppt_x"/>
                                          </p:val>
                                        </p:tav>
                                        <p:tav tm="100000">
                                          <p:val>
                                            <p:strVal val="#ppt_x"/>
                                          </p:val>
                                        </p:tav>
                                      </p:tavLst>
                                    </p:anim>
                                    <p:anim calcmode="lin" valueType="num">
                                      <p:cBhvr>
                                        <p:cTn id="1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2">
                                            <p:txEl>
                                              <p:pRg st="1" end="1"/>
                                            </p:txEl>
                                          </p:spTgt>
                                        </p:tgtEl>
                                        <p:attrNameLst>
                                          <p:attrName>style.visibility</p:attrName>
                                        </p:attrNameLst>
                                      </p:cBhvr>
                                      <p:to>
                                        <p:strVal val="visible"/>
                                      </p:to>
                                    </p:set>
                                    <p:animEffect transition="in" filter="fade">
                                      <p:cBhvr>
                                        <p:cTn id="18" dur="500"/>
                                        <p:tgtEl>
                                          <p:spTgt spid="12">
                                            <p:txEl>
                                              <p:pRg st="1" end="1"/>
                                            </p:txEl>
                                          </p:spTgt>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12">
                                            <p:txEl>
                                              <p:pRg st="2" end="2"/>
                                            </p:txEl>
                                          </p:spTgt>
                                        </p:tgtEl>
                                        <p:attrNameLst>
                                          <p:attrName>style.visibility</p:attrName>
                                        </p:attrNameLst>
                                      </p:cBhvr>
                                      <p:to>
                                        <p:strVal val="visible"/>
                                      </p:to>
                                    </p:set>
                                    <p:animEffect transition="in" filter="fade">
                                      <p:cBhvr>
                                        <p:cTn id="22" dur="500"/>
                                        <p:tgtEl>
                                          <p:spTgt spid="12">
                                            <p:txEl>
                                              <p:pRg st="2" end="2"/>
                                            </p:txEl>
                                          </p:spTgt>
                                        </p:tgtEl>
                                      </p:cBhvr>
                                    </p:animEffect>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2">
                                            <p:txEl>
                                              <p:pRg st="3" end="3"/>
                                            </p:txEl>
                                          </p:spTgt>
                                        </p:tgtEl>
                                        <p:attrNameLst>
                                          <p:attrName>style.visibility</p:attrName>
                                        </p:attrNameLst>
                                      </p:cBhvr>
                                      <p:to>
                                        <p:strVal val="visible"/>
                                      </p:to>
                                    </p:set>
                                    <p:animEffect transition="in" filter="fade">
                                      <p:cBhvr>
                                        <p:cTn id="33" dur="500"/>
                                        <p:tgtEl>
                                          <p:spTgt spid="12">
                                            <p:txEl>
                                              <p:pRg st="3" end="3"/>
                                            </p:txEl>
                                          </p:spTgt>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
                                            <p:txEl>
                                              <p:pRg st="4" end="4"/>
                                            </p:txEl>
                                          </p:spTgt>
                                        </p:tgtEl>
                                        <p:attrNameLst>
                                          <p:attrName>style.visibility</p:attrName>
                                        </p:attrNameLst>
                                      </p:cBhvr>
                                      <p:to>
                                        <p:strVal val="visible"/>
                                      </p:to>
                                    </p:set>
                                    <p:animEffect transition="in" filter="fade">
                                      <p:cBhvr>
                                        <p:cTn id="42" dur="500"/>
                                        <p:tgtEl>
                                          <p:spTgt spid="12">
                                            <p:txEl>
                                              <p:pRg st="4" end="4"/>
                                            </p:txEl>
                                          </p:spTgt>
                                        </p:tgtEl>
                                      </p:cBhvr>
                                    </p:animEffect>
                                  </p:childTnLst>
                                </p:cTn>
                              </p:par>
                            </p:childTnLst>
                          </p:cTn>
                        </p:par>
                        <p:par>
                          <p:cTn id="43" fill="hold">
                            <p:stCondLst>
                              <p:cond delay="1000"/>
                            </p:stCondLst>
                            <p:childTnLst>
                              <p:par>
                                <p:cTn id="44" presetID="42" presetClass="entr" presetSubtype="0" fill="hold" nodeType="after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1000"/>
                                        <p:tgtEl>
                                          <p:spTgt spid="9"/>
                                        </p:tgtEl>
                                      </p:cBhvr>
                                    </p:animEffect>
                                    <p:anim calcmode="lin" valueType="num">
                                      <p:cBhvr>
                                        <p:cTn id="47" dur="1000" fill="hold"/>
                                        <p:tgtEl>
                                          <p:spTgt spid="9"/>
                                        </p:tgtEl>
                                        <p:attrNameLst>
                                          <p:attrName>ppt_x</p:attrName>
                                        </p:attrNameLst>
                                      </p:cBhvr>
                                      <p:tavLst>
                                        <p:tav tm="0">
                                          <p:val>
                                            <p:strVal val="#ppt_x"/>
                                          </p:val>
                                        </p:tav>
                                        <p:tav tm="100000">
                                          <p:val>
                                            <p:strVal val="#ppt_x"/>
                                          </p:val>
                                        </p:tav>
                                      </p:tavLst>
                                    </p:anim>
                                    <p:anim calcmode="lin" valueType="num">
                                      <p:cBhvr>
                                        <p:cTn id="4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1000"/>
                                        <p:tgtEl>
                                          <p:spTgt spid="10"/>
                                        </p:tgtEl>
                                      </p:cBhvr>
                                    </p:animEffect>
                                    <p:anim calcmode="lin" valueType="num">
                                      <p:cBhvr>
                                        <p:cTn id="54" dur="1000" fill="hold"/>
                                        <p:tgtEl>
                                          <p:spTgt spid="10"/>
                                        </p:tgtEl>
                                        <p:attrNameLst>
                                          <p:attrName>ppt_x</p:attrName>
                                        </p:attrNameLst>
                                      </p:cBhvr>
                                      <p:tavLst>
                                        <p:tav tm="0">
                                          <p:val>
                                            <p:strVal val="#ppt_x"/>
                                          </p:val>
                                        </p:tav>
                                        <p:tav tm="100000">
                                          <p:val>
                                            <p:strVal val="#ppt_x"/>
                                          </p:val>
                                        </p:tav>
                                      </p:tavLst>
                                    </p:anim>
                                    <p:anim calcmode="lin" valueType="num">
                                      <p:cBhvr>
                                        <p:cTn id="5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84461" y="205517"/>
            <a:ext cx="5532680" cy="801688"/>
          </a:xfrm>
        </p:spPr>
        <p:txBody>
          <a:bodyPr/>
          <a:lstStyle/>
          <a:p>
            <a:r>
              <a:rPr lang="en-US" altLang="zh-TW" dirty="0"/>
              <a:t>BATCH-Module(1/2)</a:t>
            </a:r>
            <a:endParaRPr lang="zh-TW" altLang="en-US" dirty="0"/>
          </a:p>
        </p:txBody>
      </p:sp>
      <p:sp>
        <p:nvSpPr>
          <p:cNvPr id="18" name="矩形 17"/>
          <p:cNvSpPr/>
          <p:nvPr/>
        </p:nvSpPr>
        <p:spPr>
          <a:xfrm rot="10800000">
            <a:off x="-12737" y="977077"/>
            <a:ext cx="9160031" cy="131657"/>
          </a:xfrm>
          <a:prstGeom prst="rect">
            <a:avLst/>
          </a:prstGeom>
          <a:gradFill flip="none" rotWithShape="1">
            <a:gsLst>
              <a:gs pos="56000">
                <a:srgbClr val="E5EFF0">
                  <a:alpha val="70000"/>
                </a:srgbClr>
              </a:gs>
              <a:gs pos="0">
                <a:srgbClr val="51848E">
                  <a:lumMod val="40000"/>
                  <a:lumOff val="60000"/>
                </a:srgbClr>
              </a:gs>
              <a:gs pos="100000">
                <a:sysClr val="window" lastClr="FFFFFF"/>
              </a:gs>
            </a:gsLst>
            <a:lin ang="10800000" scaled="1"/>
            <a:tileRect/>
          </a:gradFill>
          <a:ln w="19050" cap="flat" cmpd="sng" algn="ctr">
            <a:no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0" cap="none" spc="0" normalizeH="0" baseline="0" noProof="0">
              <a:ln>
                <a:noFill/>
              </a:ln>
              <a:solidFill>
                <a:prstClr val="white"/>
              </a:solidFill>
              <a:effectLst/>
              <a:uLnTx/>
              <a:uFillTx/>
              <a:latin typeface="Georgia"/>
              <a:ea typeface="新細明體" panose="02020500000000000000" pitchFamily="18" charset="-120"/>
              <a:cs typeface="+mn-cs"/>
            </a:endParaRPr>
          </a:p>
        </p:txBody>
      </p:sp>
      <p:sp>
        <p:nvSpPr>
          <p:cNvPr id="5" name="投影片編號版面配置區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7D101EC-4666-4D00-9ABD-FC0D4C6D266D}" type="slidenum">
              <a:rPr kumimoji="1" lang="zh-TW" altLang="en-US" sz="1200" b="0" i="0" u="none" strike="noStrike" kern="1200" cap="none" spc="0" normalizeH="0" baseline="0" noProof="0" smtClean="0">
                <a:ln>
                  <a:noFill/>
                </a:ln>
                <a:solidFill>
                  <a:srgbClr val="898989"/>
                </a:solidFill>
                <a:effectLst/>
                <a:uLnTx/>
                <a:uFillTx/>
                <a:latin typeface="微軟正黑體" panose="020B0604030504040204" pitchFamily="34" charset="-120"/>
                <a:ea typeface="微軟正黑體" panose="020B0604030504040204" pitchFamily="34"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1" lang="zh-TW" altLang="en-US" sz="1200" b="0" i="0" u="none" strike="noStrike" kern="1200" cap="none" spc="0" normalizeH="0" baseline="0" noProof="0">
              <a:ln>
                <a:noFill/>
              </a:ln>
              <a:solidFill>
                <a:srgbClr val="898989"/>
              </a:solidFill>
              <a:effectLst/>
              <a:uLnTx/>
              <a:uFillTx/>
              <a:latin typeface="微軟正黑體" panose="020B0604030504040204" pitchFamily="34" charset="-120"/>
              <a:ea typeface="微軟正黑體" panose="020B0604030504040204" pitchFamily="34" charset="-120"/>
              <a:cs typeface="+mn-cs"/>
            </a:endParaRPr>
          </a:p>
        </p:txBody>
      </p:sp>
      <p:sp>
        <p:nvSpPr>
          <p:cNvPr id="7" name="內容版面配置區 3"/>
          <p:cNvSpPr>
            <a:spLocks noGrp="1"/>
          </p:cNvSpPr>
          <p:nvPr>
            <p:ph idx="1"/>
          </p:nvPr>
        </p:nvSpPr>
        <p:spPr>
          <a:xfrm>
            <a:off x="466743" y="1293109"/>
            <a:ext cx="11784981" cy="5295016"/>
          </a:xfrm>
        </p:spPr>
        <p:txBody>
          <a:bodyPr/>
          <a:lstStyle/>
          <a:p>
            <a:pPr marL="450850" indent="-450850">
              <a:spcBef>
                <a:spcPts val="2400"/>
              </a:spcBef>
              <a:buFont typeface="Wingdings" panose="05000000000000000000" pitchFamily="2" charset="2"/>
              <a:buChar char="Ø"/>
            </a:pPr>
            <a:r>
              <a:rPr lang="zh-TW" altLang="zh-TW" b="1" dirty="0"/>
              <a:t>Control-M</a:t>
            </a:r>
            <a:r>
              <a:rPr lang="en-US" altLang="zh-TW" b="1" dirty="0"/>
              <a:t> </a:t>
            </a:r>
          </a:p>
          <a:p>
            <a:pPr lvl="1">
              <a:spcBef>
                <a:spcPts val="600"/>
              </a:spcBef>
            </a:pPr>
            <a:r>
              <a:rPr lang="zh-TW" altLang="en-US" dirty="0"/>
              <a:t>提供所有業務批次處理的控管，可避免任一系統形成</a:t>
            </a:r>
            <a:r>
              <a:rPr lang="zh-TW" altLang="en-US" b="1" dirty="0"/>
              <a:t>自動化孤島</a:t>
            </a:r>
            <a:r>
              <a:rPr lang="zh-TW" altLang="en-US" dirty="0"/>
              <a:t>。</a:t>
            </a:r>
            <a:endParaRPr lang="en-US" altLang="zh-TW" dirty="0"/>
          </a:p>
          <a:p>
            <a:pPr marL="450850" lvl="0" indent="-450850">
              <a:spcBef>
                <a:spcPts val="1200"/>
              </a:spcBef>
              <a:buFont typeface="Wingdings" panose="05000000000000000000" pitchFamily="2" charset="2"/>
              <a:buChar char="Ø"/>
            </a:pPr>
            <a:r>
              <a:rPr lang="en-US" altLang="zh-TW" b="1" dirty="0"/>
              <a:t>NBS2-BATCH</a:t>
            </a:r>
          </a:p>
          <a:p>
            <a:pPr lvl="1">
              <a:spcBef>
                <a:spcPts val="600"/>
              </a:spcBef>
            </a:pPr>
            <a:r>
              <a:rPr lang="en-US" altLang="zh-TW" dirty="0"/>
              <a:t>House Keeping</a:t>
            </a:r>
          </a:p>
          <a:p>
            <a:pPr lvl="1">
              <a:spcBef>
                <a:spcPts val="600"/>
              </a:spcBef>
            </a:pPr>
            <a:r>
              <a:rPr lang="zh-TW" altLang="en-US" dirty="0"/>
              <a:t>檔案上傳與下載</a:t>
            </a:r>
            <a:endParaRPr lang="en-US" altLang="zh-TW" dirty="0"/>
          </a:p>
          <a:p>
            <a:pPr lvl="2"/>
            <a:r>
              <a:rPr lang="en-US" altLang="zh-TW" sz="1800" dirty="0"/>
              <a:t>NBS2</a:t>
            </a:r>
            <a:r>
              <a:rPr lang="zh-TW" altLang="en-US" sz="1800" dirty="0"/>
              <a:t>至報表保存系統</a:t>
            </a:r>
            <a:endParaRPr lang="en-US" altLang="zh-TW" sz="1800" dirty="0"/>
          </a:p>
          <a:p>
            <a:pPr lvl="2"/>
            <a:r>
              <a:rPr lang="en-US" altLang="zh-TW" sz="1800" dirty="0"/>
              <a:t>NBS2</a:t>
            </a:r>
            <a:r>
              <a:rPr lang="zh-TW" altLang="en-US" sz="1800" dirty="0"/>
              <a:t>的案件管理資料給</a:t>
            </a:r>
            <a:r>
              <a:rPr lang="en-US" altLang="zh-TW" sz="1800" dirty="0"/>
              <a:t>DIMS</a:t>
            </a:r>
          </a:p>
          <a:p>
            <a:pPr lvl="2"/>
            <a:r>
              <a:rPr lang="en-US" altLang="zh-TW" sz="1800" dirty="0"/>
              <a:t>NBS</a:t>
            </a:r>
            <a:r>
              <a:rPr lang="zh-TW" altLang="en-US" sz="1800" dirty="0"/>
              <a:t>券商資料給於</a:t>
            </a:r>
            <a:r>
              <a:rPr lang="en-US" altLang="zh-TW" sz="1800" dirty="0"/>
              <a:t>NBS2</a:t>
            </a:r>
          </a:p>
          <a:p>
            <a:pPr lvl="2"/>
            <a:r>
              <a:rPr lang="en-US" altLang="zh-TW" sz="1800" dirty="0"/>
              <a:t>FEP</a:t>
            </a:r>
            <a:r>
              <a:rPr lang="zh-TW" altLang="en-US" sz="1800" dirty="0"/>
              <a:t>與</a:t>
            </a:r>
            <a:r>
              <a:rPr lang="en-US" altLang="zh-TW" sz="1800" dirty="0"/>
              <a:t>NBS2</a:t>
            </a:r>
            <a:r>
              <a:rPr lang="zh-TW" altLang="en-US" sz="1800" dirty="0"/>
              <a:t>下載檔案之通道</a:t>
            </a:r>
            <a:endParaRPr lang="en-US" altLang="zh-TW" sz="1800" dirty="0"/>
          </a:p>
          <a:p>
            <a:pPr lvl="2"/>
            <a:r>
              <a:rPr lang="en-US" altLang="zh-TW" sz="1800" dirty="0"/>
              <a:t>HRDS</a:t>
            </a:r>
            <a:r>
              <a:rPr lang="zh-TW" altLang="en-US" sz="1800" dirty="0"/>
              <a:t>與</a:t>
            </a:r>
            <a:r>
              <a:rPr lang="en-US" altLang="zh-TW" sz="1800" dirty="0"/>
              <a:t>NBS2</a:t>
            </a:r>
            <a:r>
              <a:rPr lang="zh-TW" altLang="en-US" sz="1800" dirty="0"/>
              <a:t>下載檔案之通道</a:t>
            </a:r>
            <a:endParaRPr lang="en-US" altLang="zh-TW" sz="1800" dirty="0"/>
          </a:p>
          <a:p>
            <a:pPr marL="450850" indent="-450850">
              <a:spcBef>
                <a:spcPts val="1200"/>
              </a:spcBef>
              <a:buFont typeface="Wingdings" panose="05000000000000000000" pitchFamily="2" charset="2"/>
              <a:buChar char="Ø"/>
            </a:pPr>
            <a:r>
              <a:rPr lang="en-US" altLang="zh-TW" b="1" dirty="0"/>
              <a:t>SFG</a:t>
            </a:r>
          </a:p>
          <a:p>
            <a:pPr lvl="1">
              <a:spcBef>
                <a:spcPts val="600"/>
              </a:spcBef>
            </a:pPr>
            <a:r>
              <a:rPr lang="en-US" altLang="zh-TW" dirty="0"/>
              <a:t>SFTP</a:t>
            </a:r>
            <a:r>
              <a:rPr lang="zh-TW" altLang="en-US" dirty="0"/>
              <a:t>檔案傳輸協定，提供檔案存取、傳輸。</a:t>
            </a:r>
            <a:endParaRPr lang="en-US" altLang="zh-TW" dirty="0"/>
          </a:p>
        </p:txBody>
      </p:sp>
      <p:grpSp>
        <p:nvGrpSpPr>
          <p:cNvPr id="8" name="群組 7">
            <a:extLst>
              <a:ext uri="{FF2B5EF4-FFF2-40B4-BE49-F238E27FC236}">
                <a16:creationId xmlns:a16="http://schemas.microsoft.com/office/drawing/2014/main" id="{3125FEB0-3BA4-6353-FFFF-30FC5B00EBD5}"/>
              </a:ext>
            </a:extLst>
          </p:cNvPr>
          <p:cNvGrpSpPr/>
          <p:nvPr/>
        </p:nvGrpSpPr>
        <p:grpSpPr>
          <a:xfrm>
            <a:off x="7183405" y="4181916"/>
            <a:ext cx="3927778" cy="1917898"/>
            <a:chOff x="5799501" y="4526422"/>
            <a:chExt cx="3927778" cy="1917898"/>
          </a:xfrm>
        </p:grpSpPr>
        <p:sp>
          <p:nvSpPr>
            <p:cNvPr id="9" name="流程圖: 程序 8">
              <a:extLst>
                <a:ext uri="{FF2B5EF4-FFF2-40B4-BE49-F238E27FC236}">
                  <a16:creationId xmlns:a16="http://schemas.microsoft.com/office/drawing/2014/main" id="{F8A9F38C-2A37-422A-B4A6-A97DABCE9AF1}"/>
                </a:ext>
              </a:extLst>
            </p:cNvPr>
            <p:cNvSpPr/>
            <p:nvPr/>
          </p:nvSpPr>
          <p:spPr>
            <a:xfrm>
              <a:off x="5799501" y="4526422"/>
              <a:ext cx="3927778" cy="1917898"/>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a:extLst>
                <a:ext uri="{FF2B5EF4-FFF2-40B4-BE49-F238E27FC236}">
                  <a16:creationId xmlns:a16="http://schemas.microsoft.com/office/drawing/2014/main" id="{AED1A030-B3ED-DC24-5B53-92041C83067E}"/>
                </a:ext>
              </a:extLst>
            </p:cNvPr>
            <p:cNvSpPr txBox="1"/>
            <p:nvPr/>
          </p:nvSpPr>
          <p:spPr>
            <a:xfrm>
              <a:off x="7026122" y="4526422"/>
              <a:ext cx="1402948" cy="369332"/>
            </a:xfrm>
            <a:prstGeom prst="rect">
              <a:avLst/>
            </a:prstGeom>
            <a:noFill/>
          </p:spPr>
          <p:txBody>
            <a:bodyPr wrap="none" rtlCol="0">
              <a:spAutoFit/>
            </a:bodyPr>
            <a:lstStyle/>
            <a:p>
              <a:r>
                <a:rPr lang="en-US" altLang="zh-TW" dirty="0"/>
                <a:t>SFG</a:t>
              </a:r>
              <a:r>
                <a:rPr lang="zh-TW" altLang="en-US" dirty="0"/>
                <a:t> </a:t>
              </a:r>
              <a:r>
                <a:rPr lang="en-US" altLang="zh-TW" dirty="0"/>
                <a:t>Server</a:t>
              </a:r>
              <a:endParaRPr lang="zh-TW" altLang="en-US" dirty="0"/>
            </a:p>
          </p:txBody>
        </p:sp>
        <p:sp>
          <p:nvSpPr>
            <p:cNvPr id="11" name="矩形 10">
              <a:extLst>
                <a:ext uri="{FF2B5EF4-FFF2-40B4-BE49-F238E27FC236}">
                  <a16:creationId xmlns:a16="http://schemas.microsoft.com/office/drawing/2014/main" id="{E024B2EB-412A-E819-5510-6A07A97C9A20}"/>
                </a:ext>
              </a:extLst>
            </p:cNvPr>
            <p:cNvSpPr/>
            <p:nvPr/>
          </p:nvSpPr>
          <p:spPr>
            <a:xfrm>
              <a:off x="5928783" y="5394413"/>
              <a:ext cx="1309536" cy="88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upload</a:t>
              </a:r>
              <a:endParaRPr lang="zh-TW" altLang="en-US" dirty="0"/>
            </a:p>
          </p:txBody>
        </p:sp>
        <p:sp>
          <p:nvSpPr>
            <p:cNvPr id="12" name="矩形 11">
              <a:extLst>
                <a:ext uri="{FF2B5EF4-FFF2-40B4-BE49-F238E27FC236}">
                  <a16:creationId xmlns:a16="http://schemas.microsoft.com/office/drawing/2014/main" id="{F631D3F6-33EE-3DFC-54E0-90E7AFBAE24C}"/>
                </a:ext>
              </a:extLst>
            </p:cNvPr>
            <p:cNvSpPr/>
            <p:nvPr/>
          </p:nvSpPr>
          <p:spPr>
            <a:xfrm>
              <a:off x="8305975" y="5394414"/>
              <a:ext cx="1309536" cy="886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download</a:t>
              </a:r>
              <a:endParaRPr lang="zh-TW" altLang="en-US" dirty="0"/>
            </a:p>
          </p:txBody>
        </p:sp>
      </p:grpSp>
      <p:pic>
        <p:nvPicPr>
          <p:cNvPr id="13" name="圖形 14" descr="文件">
            <a:extLst>
              <a:ext uri="{FF2B5EF4-FFF2-40B4-BE49-F238E27FC236}">
                <a16:creationId xmlns:a16="http://schemas.microsoft.com/office/drawing/2014/main" id="{BBCD6543-5F38-8961-3DA0-11D1523431A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49302" y="4928410"/>
            <a:ext cx="572921" cy="572921"/>
          </a:xfrm>
          <a:prstGeom prst="rect">
            <a:avLst/>
          </a:prstGeom>
        </p:spPr>
      </p:pic>
    </p:spTree>
    <p:extLst>
      <p:ext uri="{BB962C8B-B14F-4D97-AF65-F5344CB8AC3E}">
        <p14:creationId xmlns:p14="http://schemas.microsoft.com/office/powerpoint/2010/main" val="42324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fade">
                                      <p:cBhvr>
                                        <p:cTn id="19" dur="1000"/>
                                        <p:tgtEl>
                                          <p:spTgt spid="7">
                                            <p:txEl>
                                              <p:pRg st="2" end="2"/>
                                            </p:txEl>
                                          </p:spTgt>
                                        </p:tgtEl>
                                      </p:cBhvr>
                                    </p:animEffect>
                                    <p:anim calcmode="lin" valueType="num">
                                      <p:cBhvr>
                                        <p:cTn id="20"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Effect transition="in" filter="fade">
                                      <p:cBhvr>
                                        <p:cTn id="24" dur="1000"/>
                                        <p:tgtEl>
                                          <p:spTgt spid="7">
                                            <p:txEl>
                                              <p:pRg st="3" end="3"/>
                                            </p:txEl>
                                          </p:spTgt>
                                        </p:tgtEl>
                                      </p:cBhvr>
                                    </p:animEffect>
                                    <p:anim calcmode="lin" valueType="num">
                                      <p:cBhvr>
                                        <p:cTn id="25"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animEffect transition="in" filter="fade">
                                      <p:cBhvr>
                                        <p:cTn id="29" dur="1000"/>
                                        <p:tgtEl>
                                          <p:spTgt spid="7">
                                            <p:txEl>
                                              <p:pRg st="4" end="4"/>
                                            </p:txEl>
                                          </p:spTgt>
                                        </p:tgtEl>
                                      </p:cBhvr>
                                    </p:animEffect>
                                    <p:anim calcmode="lin" valueType="num">
                                      <p:cBhvr>
                                        <p:cTn id="30"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
                                            <p:txEl>
                                              <p:pRg st="5" end="5"/>
                                            </p:txEl>
                                          </p:spTgt>
                                        </p:tgtEl>
                                        <p:attrNameLst>
                                          <p:attrName>style.visibility</p:attrName>
                                        </p:attrNameLst>
                                      </p:cBhvr>
                                      <p:to>
                                        <p:strVal val="visible"/>
                                      </p:to>
                                    </p:set>
                                    <p:animEffect transition="in" filter="fade">
                                      <p:cBhvr>
                                        <p:cTn id="34" dur="1000"/>
                                        <p:tgtEl>
                                          <p:spTgt spid="7">
                                            <p:txEl>
                                              <p:pRg st="5" end="5"/>
                                            </p:txEl>
                                          </p:spTgt>
                                        </p:tgtEl>
                                      </p:cBhvr>
                                    </p:animEffect>
                                    <p:anim calcmode="lin" valueType="num">
                                      <p:cBhvr>
                                        <p:cTn id="35"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animEffect transition="in" filter="fade">
                                      <p:cBhvr>
                                        <p:cTn id="39" dur="1000"/>
                                        <p:tgtEl>
                                          <p:spTgt spid="7">
                                            <p:txEl>
                                              <p:pRg st="6" end="6"/>
                                            </p:txEl>
                                          </p:spTgt>
                                        </p:tgtEl>
                                      </p:cBhvr>
                                    </p:animEffect>
                                    <p:anim calcmode="lin" valueType="num">
                                      <p:cBhvr>
                                        <p:cTn id="40"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7">
                                            <p:txEl>
                                              <p:pRg st="7" end="7"/>
                                            </p:txEl>
                                          </p:spTgt>
                                        </p:tgtEl>
                                        <p:attrNameLst>
                                          <p:attrName>style.visibility</p:attrName>
                                        </p:attrNameLst>
                                      </p:cBhvr>
                                      <p:to>
                                        <p:strVal val="visible"/>
                                      </p:to>
                                    </p:set>
                                    <p:animEffect transition="in" filter="fade">
                                      <p:cBhvr>
                                        <p:cTn id="44" dur="1000"/>
                                        <p:tgtEl>
                                          <p:spTgt spid="7">
                                            <p:txEl>
                                              <p:pRg st="7" end="7"/>
                                            </p:txEl>
                                          </p:spTgt>
                                        </p:tgtEl>
                                      </p:cBhvr>
                                    </p:animEffect>
                                    <p:anim calcmode="lin" valueType="num">
                                      <p:cBhvr>
                                        <p:cTn id="45"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7">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Effect transition="in" filter="fade">
                                      <p:cBhvr>
                                        <p:cTn id="49" dur="1000"/>
                                        <p:tgtEl>
                                          <p:spTgt spid="7">
                                            <p:txEl>
                                              <p:pRg st="8" end="8"/>
                                            </p:txEl>
                                          </p:spTgt>
                                        </p:tgtEl>
                                      </p:cBhvr>
                                    </p:animEffect>
                                    <p:anim calcmode="lin" valueType="num">
                                      <p:cBhvr>
                                        <p:cTn id="50"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7">
                                            <p:txEl>
                                              <p:pRg st="9" end="9"/>
                                            </p:txEl>
                                          </p:spTgt>
                                        </p:tgtEl>
                                        <p:attrNameLst>
                                          <p:attrName>style.visibility</p:attrName>
                                        </p:attrNameLst>
                                      </p:cBhvr>
                                      <p:to>
                                        <p:strVal val="visible"/>
                                      </p:to>
                                    </p:set>
                                    <p:animEffect transition="in" filter="fade">
                                      <p:cBhvr>
                                        <p:cTn id="54" dur="1000"/>
                                        <p:tgtEl>
                                          <p:spTgt spid="7">
                                            <p:txEl>
                                              <p:pRg st="9" end="9"/>
                                            </p:txEl>
                                          </p:spTgt>
                                        </p:tgtEl>
                                      </p:cBhvr>
                                    </p:animEffect>
                                    <p:anim calcmode="lin" valueType="num">
                                      <p:cBhvr>
                                        <p:cTn id="55"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7">
                                            <p:txEl>
                                              <p:pRg st="10" end="10"/>
                                            </p:txEl>
                                          </p:spTgt>
                                        </p:tgtEl>
                                        <p:attrNameLst>
                                          <p:attrName>style.visibility</p:attrName>
                                        </p:attrNameLst>
                                      </p:cBhvr>
                                      <p:to>
                                        <p:strVal val="visible"/>
                                      </p:to>
                                    </p:set>
                                    <p:animEffect transition="in" filter="fade">
                                      <p:cBhvr>
                                        <p:cTn id="61" dur="1000"/>
                                        <p:tgtEl>
                                          <p:spTgt spid="7">
                                            <p:txEl>
                                              <p:pRg st="10" end="10"/>
                                            </p:txEl>
                                          </p:spTgt>
                                        </p:tgtEl>
                                      </p:cBhvr>
                                    </p:animEffect>
                                    <p:anim calcmode="lin" valueType="num">
                                      <p:cBhvr>
                                        <p:cTn id="62"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63"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7">
                                            <p:txEl>
                                              <p:pRg st="11" end="11"/>
                                            </p:txEl>
                                          </p:spTgt>
                                        </p:tgtEl>
                                        <p:attrNameLst>
                                          <p:attrName>style.visibility</p:attrName>
                                        </p:attrNameLst>
                                      </p:cBhvr>
                                      <p:to>
                                        <p:strVal val="visible"/>
                                      </p:to>
                                    </p:set>
                                    <p:animEffect transition="in" filter="fade">
                                      <p:cBhvr>
                                        <p:cTn id="66" dur="1000"/>
                                        <p:tgtEl>
                                          <p:spTgt spid="7">
                                            <p:txEl>
                                              <p:pRg st="11" end="11"/>
                                            </p:txEl>
                                          </p:spTgt>
                                        </p:tgtEl>
                                      </p:cBhvr>
                                    </p:animEffect>
                                    <p:anim calcmode="lin" valueType="num">
                                      <p:cBhvr>
                                        <p:cTn id="67"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68" dur="1000" fill="hold"/>
                                        <p:tgtEl>
                                          <p:spTgt spid="7">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8"/>
                                        </p:tgtEl>
                                        <p:attrNameLst>
                                          <p:attrName>style.visibility</p:attrName>
                                        </p:attrNameLst>
                                      </p:cBhvr>
                                      <p:to>
                                        <p:strVal val="visible"/>
                                      </p:to>
                                    </p:set>
                                    <p:animEffect transition="in" filter="fade">
                                      <p:cBhvr>
                                        <p:cTn id="73" dur="500"/>
                                        <p:tgtEl>
                                          <p:spTgt spid="8"/>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13"/>
                                        </p:tgtEl>
                                        <p:attrNameLst>
                                          <p:attrName>style.visibility</p:attrName>
                                        </p:attrNameLst>
                                      </p:cBhvr>
                                      <p:to>
                                        <p:strVal val="visible"/>
                                      </p:to>
                                    </p:set>
                                    <p:animEffect transition="in" filter="fade">
                                      <p:cBhvr>
                                        <p:cTn id="78" dur="500"/>
                                        <p:tgtEl>
                                          <p:spTgt spid="13"/>
                                        </p:tgtEl>
                                      </p:cBhvr>
                                    </p:animEffect>
                                  </p:childTnLst>
                                </p:cTn>
                              </p:par>
                            </p:childTnLst>
                          </p:cTn>
                        </p:par>
                      </p:childTnLst>
                    </p:cTn>
                  </p:par>
                  <p:par>
                    <p:cTn id="79" fill="hold">
                      <p:stCondLst>
                        <p:cond delay="indefinite"/>
                      </p:stCondLst>
                      <p:childTnLst>
                        <p:par>
                          <p:cTn id="80" fill="hold">
                            <p:stCondLst>
                              <p:cond delay="0"/>
                            </p:stCondLst>
                            <p:childTnLst>
                              <p:par>
                                <p:cTn id="81" presetID="0" presetClass="path" presetSubtype="0" accel="50000" decel="50000" fill="hold" nodeType="clickEffect">
                                  <p:stCondLst>
                                    <p:cond delay="0"/>
                                  </p:stCondLst>
                                  <p:childTnLst>
                                    <p:animMotion origin="layout" path="M 0.01381 0.00439 L 0.01381 0.00463 L 0.13933 0.00578 L 0.13933 0.00602 " pathEditMode="relative" rAng="0" ptsTypes="AAAA">
                                      <p:cBhvr>
                                        <p:cTn id="82" dur="2000" fill="hold"/>
                                        <p:tgtEl>
                                          <p:spTgt spid="13"/>
                                        </p:tgtEl>
                                        <p:attrNameLst>
                                          <p:attrName>ppt_x</p:attrName>
                                          <p:attrName>ppt_y</p:attrName>
                                        </p:attrNameLst>
                                      </p:cBhvr>
                                      <p:rCtr x="6276"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84461" y="205517"/>
            <a:ext cx="5532680" cy="801688"/>
          </a:xfrm>
        </p:spPr>
        <p:txBody>
          <a:bodyPr/>
          <a:lstStyle/>
          <a:p>
            <a:r>
              <a:rPr lang="en-US" altLang="zh-TW" dirty="0"/>
              <a:t>BATCH-Module(2/2)</a:t>
            </a:r>
            <a:endParaRPr lang="zh-TW" altLang="en-US" dirty="0"/>
          </a:p>
        </p:txBody>
      </p:sp>
      <p:sp>
        <p:nvSpPr>
          <p:cNvPr id="18" name="矩形 17"/>
          <p:cNvSpPr/>
          <p:nvPr/>
        </p:nvSpPr>
        <p:spPr>
          <a:xfrm rot="10800000">
            <a:off x="-12737" y="977077"/>
            <a:ext cx="9160031" cy="131657"/>
          </a:xfrm>
          <a:prstGeom prst="rect">
            <a:avLst/>
          </a:prstGeom>
          <a:gradFill flip="none" rotWithShape="1">
            <a:gsLst>
              <a:gs pos="56000">
                <a:srgbClr val="E5EFF0">
                  <a:alpha val="70000"/>
                </a:srgbClr>
              </a:gs>
              <a:gs pos="0">
                <a:srgbClr val="51848E">
                  <a:lumMod val="40000"/>
                  <a:lumOff val="60000"/>
                </a:srgbClr>
              </a:gs>
              <a:gs pos="100000">
                <a:sysClr val="window" lastClr="FFFFFF"/>
              </a:gs>
            </a:gsLst>
            <a:lin ang="10800000" scaled="1"/>
            <a:tileRect/>
          </a:gradFill>
          <a:ln w="19050" cap="flat" cmpd="sng" algn="ctr">
            <a:no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0" cap="none" spc="0" normalizeH="0" baseline="0" noProof="0">
              <a:ln>
                <a:noFill/>
              </a:ln>
              <a:solidFill>
                <a:prstClr val="white"/>
              </a:solidFill>
              <a:effectLst/>
              <a:uLnTx/>
              <a:uFillTx/>
              <a:latin typeface="Georgia"/>
              <a:ea typeface="新細明體" panose="02020500000000000000" pitchFamily="18" charset="-120"/>
              <a:cs typeface="+mn-cs"/>
            </a:endParaRPr>
          </a:p>
        </p:txBody>
      </p:sp>
      <p:sp>
        <p:nvSpPr>
          <p:cNvPr id="5" name="投影片編號版面配置區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7D101EC-4666-4D00-9ABD-FC0D4C6D266D}" type="slidenum">
              <a:rPr kumimoji="1" lang="zh-TW" altLang="en-US" sz="1200" b="0" i="0" u="none" strike="noStrike" kern="1200" cap="none" spc="0" normalizeH="0" baseline="0" noProof="0" smtClean="0">
                <a:ln>
                  <a:noFill/>
                </a:ln>
                <a:solidFill>
                  <a:srgbClr val="898989"/>
                </a:solidFill>
                <a:effectLst/>
                <a:uLnTx/>
                <a:uFillTx/>
                <a:latin typeface="微軟正黑體" panose="020B0604030504040204" pitchFamily="34" charset="-120"/>
                <a:ea typeface="微軟正黑體" panose="020B0604030504040204" pitchFamily="34"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1" lang="zh-TW" altLang="en-US" sz="1200" b="0" i="0" u="none" strike="noStrike" kern="1200" cap="none" spc="0" normalizeH="0" baseline="0" noProof="0">
              <a:ln>
                <a:noFill/>
              </a:ln>
              <a:solidFill>
                <a:srgbClr val="898989"/>
              </a:solidFill>
              <a:effectLst/>
              <a:uLnTx/>
              <a:uFillTx/>
              <a:latin typeface="微軟正黑體" panose="020B0604030504040204" pitchFamily="34" charset="-120"/>
              <a:ea typeface="微軟正黑體" panose="020B0604030504040204" pitchFamily="34" charset="-120"/>
              <a:cs typeface="+mn-cs"/>
            </a:endParaRPr>
          </a:p>
        </p:txBody>
      </p:sp>
      <p:grpSp>
        <p:nvGrpSpPr>
          <p:cNvPr id="6" name="群組 5"/>
          <p:cNvGrpSpPr/>
          <p:nvPr/>
        </p:nvGrpSpPr>
        <p:grpSpPr>
          <a:xfrm>
            <a:off x="1609471" y="2022544"/>
            <a:ext cx="7432124" cy="1327754"/>
            <a:chOff x="1974023" y="1627294"/>
            <a:chExt cx="7432124" cy="1327754"/>
          </a:xfrm>
        </p:grpSpPr>
        <p:sp>
          <p:nvSpPr>
            <p:cNvPr id="7" name="手繪多邊形 6"/>
            <p:cNvSpPr/>
            <p:nvPr/>
          </p:nvSpPr>
          <p:spPr>
            <a:xfrm>
              <a:off x="1974023" y="1627294"/>
              <a:ext cx="1896880" cy="1327754"/>
            </a:xfrm>
            <a:custGeom>
              <a:avLst/>
              <a:gdLst>
                <a:gd name="connsiteX0" fmla="*/ 0 w 1896880"/>
                <a:gd name="connsiteY0" fmla="*/ 221337 h 1327754"/>
                <a:gd name="connsiteX1" fmla="*/ 221337 w 1896880"/>
                <a:gd name="connsiteY1" fmla="*/ 0 h 1327754"/>
                <a:gd name="connsiteX2" fmla="*/ 1675543 w 1896880"/>
                <a:gd name="connsiteY2" fmla="*/ 0 h 1327754"/>
                <a:gd name="connsiteX3" fmla="*/ 1896880 w 1896880"/>
                <a:gd name="connsiteY3" fmla="*/ 221337 h 1327754"/>
                <a:gd name="connsiteX4" fmla="*/ 1896880 w 1896880"/>
                <a:gd name="connsiteY4" fmla="*/ 1106417 h 1327754"/>
                <a:gd name="connsiteX5" fmla="*/ 1675543 w 1896880"/>
                <a:gd name="connsiteY5" fmla="*/ 1327754 h 1327754"/>
                <a:gd name="connsiteX6" fmla="*/ 221337 w 1896880"/>
                <a:gd name="connsiteY6" fmla="*/ 1327754 h 1327754"/>
                <a:gd name="connsiteX7" fmla="*/ 0 w 1896880"/>
                <a:gd name="connsiteY7" fmla="*/ 1106417 h 1327754"/>
                <a:gd name="connsiteX8" fmla="*/ 0 w 1896880"/>
                <a:gd name="connsiteY8" fmla="*/ 221337 h 1327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6880" h="1327754">
                  <a:moveTo>
                    <a:pt x="0" y="221337"/>
                  </a:moveTo>
                  <a:cubicBezTo>
                    <a:pt x="0" y="99096"/>
                    <a:pt x="99096" y="0"/>
                    <a:pt x="221337" y="0"/>
                  </a:cubicBezTo>
                  <a:lnTo>
                    <a:pt x="1675543" y="0"/>
                  </a:lnTo>
                  <a:cubicBezTo>
                    <a:pt x="1797784" y="0"/>
                    <a:pt x="1896880" y="99096"/>
                    <a:pt x="1896880" y="221337"/>
                  </a:cubicBezTo>
                  <a:lnTo>
                    <a:pt x="1896880" y="1106417"/>
                  </a:lnTo>
                  <a:cubicBezTo>
                    <a:pt x="1896880" y="1228658"/>
                    <a:pt x="1797784" y="1327754"/>
                    <a:pt x="1675543" y="1327754"/>
                  </a:cubicBezTo>
                  <a:lnTo>
                    <a:pt x="221337" y="1327754"/>
                  </a:lnTo>
                  <a:cubicBezTo>
                    <a:pt x="99096" y="1327754"/>
                    <a:pt x="0" y="1228658"/>
                    <a:pt x="0" y="1106417"/>
                  </a:cubicBezTo>
                  <a:lnTo>
                    <a:pt x="0" y="22133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1027" tIns="141027" rIns="141027" bIns="141027" numCol="1" spcCol="1270" anchor="ctr" anchorCtr="0">
              <a:noAutofit/>
            </a:bodyPr>
            <a:lstStyle/>
            <a:p>
              <a:pPr lvl="0" algn="ctr" defTabSz="889000">
                <a:lnSpc>
                  <a:spcPct val="90000"/>
                </a:lnSpc>
                <a:spcBef>
                  <a:spcPct val="0"/>
                </a:spcBef>
                <a:spcAft>
                  <a:spcPct val="35000"/>
                </a:spcAft>
              </a:pPr>
              <a:r>
                <a:rPr lang="en-US" altLang="zh-TW" sz="2000" kern="1200" dirty="0"/>
                <a:t>Control-M</a:t>
              </a:r>
              <a:endParaRPr lang="zh-TW" altLang="en-US" sz="2000" kern="1200" dirty="0"/>
            </a:p>
          </p:txBody>
        </p:sp>
        <p:sp>
          <p:nvSpPr>
            <p:cNvPr id="8" name="手繪多邊形 7"/>
            <p:cNvSpPr/>
            <p:nvPr/>
          </p:nvSpPr>
          <p:spPr>
            <a:xfrm>
              <a:off x="3985833" y="1810568"/>
              <a:ext cx="5420314" cy="1073150"/>
            </a:xfrm>
            <a:custGeom>
              <a:avLst/>
              <a:gdLst>
                <a:gd name="connsiteX0" fmla="*/ 0 w 4921290"/>
                <a:gd name="connsiteY0" fmla="*/ 0 h 1073150"/>
                <a:gd name="connsiteX1" fmla="*/ 4921290 w 4921290"/>
                <a:gd name="connsiteY1" fmla="*/ 0 h 1073150"/>
                <a:gd name="connsiteX2" fmla="*/ 4921290 w 4921290"/>
                <a:gd name="connsiteY2" fmla="*/ 1073150 h 1073150"/>
                <a:gd name="connsiteX3" fmla="*/ 0 w 4921290"/>
                <a:gd name="connsiteY3" fmla="*/ 1073150 h 1073150"/>
                <a:gd name="connsiteX4" fmla="*/ 0 w 4921290"/>
                <a:gd name="connsiteY4" fmla="*/ 0 h 1073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1290" h="1073150">
                  <a:moveTo>
                    <a:pt x="0" y="0"/>
                  </a:moveTo>
                  <a:lnTo>
                    <a:pt x="4921290" y="0"/>
                  </a:lnTo>
                  <a:lnTo>
                    <a:pt x="4921290" y="1073150"/>
                  </a:lnTo>
                  <a:lnTo>
                    <a:pt x="0" y="107315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b="0" i="0" kern="1200" dirty="0"/>
                <a:t>/controller/batch/TS0146/JobCM_TS0146.sh</a:t>
              </a:r>
            </a:p>
            <a:p>
              <a:pPr marL="171450" lvl="1" indent="-171450" defTabSz="711200">
                <a:lnSpc>
                  <a:spcPct val="90000"/>
                </a:lnSpc>
                <a:spcAft>
                  <a:spcPct val="15000"/>
                </a:spcAft>
                <a:buChar char="••"/>
              </a:pPr>
              <a:r>
                <a:rPr lang="zh-TW" altLang="en-US" sz="1600" dirty="0"/>
                <a:t>新增設定</a:t>
              </a:r>
              <a:r>
                <a:rPr lang="en-US" altLang="zh-TW" sz="1600" dirty="0"/>
                <a:t>NBS2.0 </a:t>
              </a:r>
              <a:r>
                <a:rPr lang="en-US" altLang="zh-TW" sz="1600" dirty="0" err="1"/>
                <a:t>ControlM</a:t>
              </a:r>
              <a:r>
                <a:rPr lang="zh-TW" altLang="en-US" sz="1600" dirty="0"/>
                <a:t>批次排程</a:t>
              </a:r>
              <a:endParaRPr lang="zh-TW" altLang="en-US" sz="1600" kern="1200" dirty="0"/>
            </a:p>
          </p:txBody>
        </p:sp>
      </p:grpSp>
      <p:grpSp>
        <p:nvGrpSpPr>
          <p:cNvPr id="9" name="群組 8"/>
          <p:cNvGrpSpPr/>
          <p:nvPr/>
        </p:nvGrpSpPr>
        <p:grpSpPr>
          <a:xfrm>
            <a:off x="3901446" y="3513396"/>
            <a:ext cx="6348662" cy="1327754"/>
            <a:chOff x="4385854" y="3090384"/>
            <a:chExt cx="6348662" cy="1327754"/>
          </a:xfrm>
        </p:grpSpPr>
        <p:sp>
          <p:nvSpPr>
            <p:cNvPr id="10" name="手繪多邊形 9"/>
            <p:cNvSpPr/>
            <p:nvPr/>
          </p:nvSpPr>
          <p:spPr>
            <a:xfrm>
              <a:off x="4385854" y="3090384"/>
              <a:ext cx="1896880" cy="1327754"/>
            </a:xfrm>
            <a:custGeom>
              <a:avLst/>
              <a:gdLst>
                <a:gd name="connsiteX0" fmla="*/ 0 w 1896880"/>
                <a:gd name="connsiteY0" fmla="*/ 221337 h 1327754"/>
                <a:gd name="connsiteX1" fmla="*/ 221337 w 1896880"/>
                <a:gd name="connsiteY1" fmla="*/ 0 h 1327754"/>
                <a:gd name="connsiteX2" fmla="*/ 1675543 w 1896880"/>
                <a:gd name="connsiteY2" fmla="*/ 0 h 1327754"/>
                <a:gd name="connsiteX3" fmla="*/ 1896880 w 1896880"/>
                <a:gd name="connsiteY3" fmla="*/ 221337 h 1327754"/>
                <a:gd name="connsiteX4" fmla="*/ 1896880 w 1896880"/>
                <a:gd name="connsiteY4" fmla="*/ 1106417 h 1327754"/>
                <a:gd name="connsiteX5" fmla="*/ 1675543 w 1896880"/>
                <a:gd name="connsiteY5" fmla="*/ 1327754 h 1327754"/>
                <a:gd name="connsiteX6" fmla="*/ 221337 w 1896880"/>
                <a:gd name="connsiteY6" fmla="*/ 1327754 h 1327754"/>
                <a:gd name="connsiteX7" fmla="*/ 0 w 1896880"/>
                <a:gd name="connsiteY7" fmla="*/ 1106417 h 1327754"/>
                <a:gd name="connsiteX8" fmla="*/ 0 w 1896880"/>
                <a:gd name="connsiteY8" fmla="*/ 221337 h 1327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6880" h="1327754">
                  <a:moveTo>
                    <a:pt x="0" y="221337"/>
                  </a:moveTo>
                  <a:cubicBezTo>
                    <a:pt x="0" y="99096"/>
                    <a:pt x="99096" y="0"/>
                    <a:pt x="221337" y="0"/>
                  </a:cubicBezTo>
                  <a:lnTo>
                    <a:pt x="1675543" y="0"/>
                  </a:lnTo>
                  <a:cubicBezTo>
                    <a:pt x="1797784" y="0"/>
                    <a:pt x="1896880" y="99096"/>
                    <a:pt x="1896880" y="221337"/>
                  </a:cubicBezTo>
                  <a:lnTo>
                    <a:pt x="1896880" y="1106417"/>
                  </a:lnTo>
                  <a:cubicBezTo>
                    <a:pt x="1896880" y="1228658"/>
                    <a:pt x="1797784" y="1327754"/>
                    <a:pt x="1675543" y="1327754"/>
                  </a:cubicBezTo>
                  <a:lnTo>
                    <a:pt x="221337" y="1327754"/>
                  </a:lnTo>
                  <a:cubicBezTo>
                    <a:pt x="99096" y="1327754"/>
                    <a:pt x="0" y="1228658"/>
                    <a:pt x="0" y="1106417"/>
                  </a:cubicBezTo>
                  <a:lnTo>
                    <a:pt x="0" y="22133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1027" tIns="141027" rIns="141027" bIns="141027" numCol="1" spcCol="1270" anchor="ctr" anchorCtr="0">
              <a:noAutofit/>
            </a:bodyPr>
            <a:lstStyle/>
            <a:p>
              <a:pPr lvl="0" algn="ctr" defTabSz="889000">
                <a:lnSpc>
                  <a:spcPct val="90000"/>
                </a:lnSpc>
                <a:spcAft>
                  <a:spcPct val="35000"/>
                </a:spcAft>
              </a:pPr>
              <a:r>
                <a:rPr lang="en-US" altLang="zh-TW" sz="2000" dirty="0"/>
                <a:t>NBS2-BATCH</a:t>
              </a:r>
              <a:endParaRPr lang="zh-TW" altLang="en-US" sz="2000" kern="1200" dirty="0"/>
            </a:p>
          </p:txBody>
        </p:sp>
        <p:sp>
          <p:nvSpPr>
            <p:cNvPr id="11" name="手繪多邊形 10"/>
            <p:cNvSpPr/>
            <p:nvPr/>
          </p:nvSpPr>
          <p:spPr>
            <a:xfrm>
              <a:off x="6341355" y="3776756"/>
              <a:ext cx="4393161" cy="532491"/>
            </a:xfrm>
            <a:custGeom>
              <a:avLst/>
              <a:gdLst>
                <a:gd name="connsiteX0" fmla="*/ 0 w 4393161"/>
                <a:gd name="connsiteY0" fmla="*/ 0 h 1073150"/>
                <a:gd name="connsiteX1" fmla="*/ 4393161 w 4393161"/>
                <a:gd name="connsiteY1" fmla="*/ 0 h 1073150"/>
                <a:gd name="connsiteX2" fmla="*/ 4393161 w 4393161"/>
                <a:gd name="connsiteY2" fmla="*/ 1073150 h 1073150"/>
                <a:gd name="connsiteX3" fmla="*/ 0 w 4393161"/>
                <a:gd name="connsiteY3" fmla="*/ 1073150 h 1073150"/>
                <a:gd name="connsiteX4" fmla="*/ 0 w 4393161"/>
                <a:gd name="connsiteY4" fmla="*/ 0 h 1073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3161" h="1073150">
                  <a:moveTo>
                    <a:pt x="0" y="0"/>
                  </a:moveTo>
                  <a:lnTo>
                    <a:pt x="4393161" y="0"/>
                  </a:lnTo>
                  <a:lnTo>
                    <a:pt x="4393161" y="1073150"/>
                  </a:lnTo>
                  <a:lnTo>
                    <a:pt x="0" y="107315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./NBSBATCH.sh ${key} ${YYYYMMDD}</a:t>
              </a:r>
              <a:endParaRPr lang="zh-TW" altLang="en-US" sz="1600" kern="1200" dirty="0"/>
            </a:p>
          </p:txBody>
        </p:sp>
      </p:grpSp>
      <p:grpSp>
        <p:nvGrpSpPr>
          <p:cNvPr id="12" name="群組 11"/>
          <p:cNvGrpSpPr/>
          <p:nvPr/>
        </p:nvGrpSpPr>
        <p:grpSpPr>
          <a:xfrm>
            <a:off x="-7034" y="3350300"/>
            <a:ext cx="3108972" cy="1097734"/>
            <a:chOff x="357518" y="2955050"/>
            <a:chExt cx="3108972" cy="1097734"/>
          </a:xfrm>
        </p:grpSpPr>
        <p:sp>
          <p:nvSpPr>
            <p:cNvPr id="13" name="上彎箭號 12"/>
            <p:cNvSpPr/>
            <p:nvPr/>
          </p:nvSpPr>
          <p:spPr>
            <a:xfrm rot="5400000">
              <a:off x="2273458" y="2859752"/>
              <a:ext cx="1097734" cy="1288330"/>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4" name="文字方塊 13"/>
            <p:cNvSpPr txBox="1"/>
            <p:nvPr/>
          </p:nvSpPr>
          <p:spPr>
            <a:xfrm>
              <a:off x="357518" y="3300074"/>
              <a:ext cx="1762021" cy="646331"/>
            </a:xfrm>
            <a:prstGeom prst="rect">
              <a:avLst/>
            </a:prstGeom>
            <a:noFill/>
          </p:spPr>
          <p:txBody>
            <a:bodyPr wrap="none" rtlCol="0">
              <a:spAutoFit/>
            </a:bodyPr>
            <a:lstStyle/>
            <a:p>
              <a:r>
                <a:rPr lang="en-US" altLang="en-US" dirty="0" err="1"/>
                <a:t>CTMBatchUser</a:t>
              </a:r>
              <a:br>
                <a:rPr lang="en-US" altLang="en-US" dirty="0"/>
              </a:br>
              <a:r>
                <a:rPr lang="zh-TW" altLang="en-US" dirty="0"/>
                <a:t>帳號登入</a:t>
              </a:r>
              <a:r>
                <a:rPr lang="en-US" altLang="en-US" dirty="0"/>
                <a:t> </a:t>
              </a:r>
              <a:endParaRPr lang="zh-TW" altLang="en-US" dirty="0"/>
            </a:p>
          </p:txBody>
        </p:sp>
      </p:grpSp>
      <p:grpSp>
        <p:nvGrpSpPr>
          <p:cNvPr id="15" name="群組 14"/>
          <p:cNvGrpSpPr/>
          <p:nvPr/>
        </p:nvGrpSpPr>
        <p:grpSpPr>
          <a:xfrm>
            <a:off x="1936745" y="4841150"/>
            <a:ext cx="3598800" cy="1126807"/>
            <a:chOff x="2301297" y="4445900"/>
            <a:chExt cx="3598800" cy="1126807"/>
          </a:xfrm>
        </p:grpSpPr>
        <p:sp>
          <p:nvSpPr>
            <p:cNvPr id="16" name="上彎箭號 15"/>
            <p:cNvSpPr/>
            <p:nvPr/>
          </p:nvSpPr>
          <p:spPr>
            <a:xfrm rot="5400000">
              <a:off x="4695278" y="4367889"/>
              <a:ext cx="1126807" cy="1282830"/>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7" name="文字方塊 16"/>
            <p:cNvSpPr txBox="1"/>
            <p:nvPr/>
          </p:nvSpPr>
          <p:spPr>
            <a:xfrm>
              <a:off x="2301297" y="4808236"/>
              <a:ext cx="2095445" cy="646331"/>
            </a:xfrm>
            <a:prstGeom prst="rect">
              <a:avLst/>
            </a:prstGeom>
            <a:noFill/>
          </p:spPr>
          <p:txBody>
            <a:bodyPr wrap="none" rtlCol="0">
              <a:spAutoFit/>
            </a:bodyPr>
            <a:lstStyle/>
            <a:p>
              <a:r>
                <a:rPr lang="en-US" altLang="en-US" dirty="0"/>
                <a:t>TEST_NBS2BT1U</a:t>
              </a:r>
              <a:br>
                <a:rPr lang="en-US" altLang="en-US" dirty="0"/>
              </a:br>
              <a:r>
                <a:rPr lang="zh-TW" altLang="en-US" dirty="0"/>
                <a:t>帳號登入</a:t>
              </a:r>
              <a:r>
                <a:rPr lang="en-US" altLang="en-US" dirty="0"/>
                <a:t> </a:t>
              </a:r>
              <a:endParaRPr lang="zh-TW" altLang="en-US" dirty="0"/>
            </a:p>
          </p:txBody>
        </p:sp>
      </p:grpSp>
      <p:grpSp>
        <p:nvGrpSpPr>
          <p:cNvPr id="19" name="群組 18"/>
          <p:cNvGrpSpPr/>
          <p:nvPr/>
        </p:nvGrpSpPr>
        <p:grpSpPr>
          <a:xfrm>
            <a:off x="6277231" y="5132189"/>
            <a:ext cx="4716029" cy="1370118"/>
            <a:chOff x="6641783" y="4736939"/>
            <a:chExt cx="4716029" cy="1370118"/>
          </a:xfrm>
        </p:grpSpPr>
        <p:sp>
          <p:nvSpPr>
            <p:cNvPr id="20" name="手繪多邊形 19"/>
            <p:cNvSpPr/>
            <p:nvPr/>
          </p:nvSpPr>
          <p:spPr>
            <a:xfrm>
              <a:off x="8716342" y="4736939"/>
              <a:ext cx="1379610" cy="1073150"/>
            </a:xfrm>
            <a:custGeom>
              <a:avLst/>
              <a:gdLst>
                <a:gd name="connsiteX0" fmla="*/ 0 w 1379610"/>
                <a:gd name="connsiteY0" fmla="*/ 0 h 1073150"/>
                <a:gd name="connsiteX1" fmla="*/ 1379610 w 1379610"/>
                <a:gd name="connsiteY1" fmla="*/ 0 h 1073150"/>
                <a:gd name="connsiteX2" fmla="*/ 1379610 w 1379610"/>
                <a:gd name="connsiteY2" fmla="*/ 1073150 h 1073150"/>
                <a:gd name="connsiteX3" fmla="*/ 0 w 1379610"/>
                <a:gd name="connsiteY3" fmla="*/ 1073150 h 1073150"/>
                <a:gd name="connsiteX4" fmla="*/ 0 w 1379610"/>
                <a:gd name="connsiteY4" fmla="*/ 0 h 1073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9610" h="1073150">
                  <a:moveTo>
                    <a:pt x="0" y="0"/>
                  </a:moveTo>
                  <a:lnTo>
                    <a:pt x="1379610" y="0"/>
                  </a:lnTo>
                  <a:lnTo>
                    <a:pt x="1379610" y="1073150"/>
                  </a:lnTo>
                  <a:lnTo>
                    <a:pt x="0" y="107315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37160" tIns="137160" rIns="137160" bIns="137160" numCol="1" spcCol="1270" anchor="ctr" anchorCtr="0">
              <a:noAutofit/>
            </a:bodyPr>
            <a:lstStyle/>
            <a:p>
              <a:pPr marL="285750" lvl="1" indent="-285750" algn="l" defTabSz="1244600">
                <a:lnSpc>
                  <a:spcPct val="90000"/>
                </a:lnSpc>
                <a:spcBef>
                  <a:spcPct val="0"/>
                </a:spcBef>
                <a:spcAft>
                  <a:spcPct val="15000"/>
                </a:spcAft>
                <a:buChar char="••"/>
              </a:pPr>
              <a:endParaRPr lang="zh-TW" altLang="en-US" sz="2800" kern="1200"/>
            </a:p>
          </p:txBody>
        </p:sp>
        <p:sp>
          <p:nvSpPr>
            <p:cNvPr id="21" name="手繪多邊形 20"/>
            <p:cNvSpPr/>
            <p:nvPr/>
          </p:nvSpPr>
          <p:spPr>
            <a:xfrm>
              <a:off x="6641783" y="4779303"/>
              <a:ext cx="1896880" cy="1327754"/>
            </a:xfrm>
            <a:custGeom>
              <a:avLst/>
              <a:gdLst>
                <a:gd name="connsiteX0" fmla="*/ 0 w 1896880"/>
                <a:gd name="connsiteY0" fmla="*/ 221337 h 1327754"/>
                <a:gd name="connsiteX1" fmla="*/ 221337 w 1896880"/>
                <a:gd name="connsiteY1" fmla="*/ 0 h 1327754"/>
                <a:gd name="connsiteX2" fmla="*/ 1675543 w 1896880"/>
                <a:gd name="connsiteY2" fmla="*/ 0 h 1327754"/>
                <a:gd name="connsiteX3" fmla="*/ 1896880 w 1896880"/>
                <a:gd name="connsiteY3" fmla="*/ 221337 h 1327754"/>
                <a:gd name="connsiteX4" fmla="*/ 1896880 w 1896880"/>
                <a:gd name="connsiteY4" fmla="*/ 1106417 h 1327754"/>
                <a:gd name="connsiteX5" fmla="*/ 1675543 w 1896880"/>
                <a:gd name="connsiteY5" fmla="*/ 1327754 h 1327754"/>
                <a:gd name="connsiteX6" fmla="*/ 221337 w 1896880"/>
                <a:gd name="connsiteY6" fmla="*/ 1327754 h 1327754"/>
                <a:gd name="connsiteX7" fmla="*/ 0 w 1896880"/>
                <a:gd name="connsiteY7" fmla="*/ 1106417 h 1327754"/>
                <a:gd name="connsiteX8" fmla="*/ 0 w 1896880"/>
                <a:gd name="connsiteY8" fmla="*/ 221337 h 1327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6880" h="1327754">
                  <a:moveTo>
                    <a:pt x="0" y="221337"/>
                  </a:moveTo>
                  <a:cubicBezTo>
                    <a:pt x="0" y="99096"/>
                    <a:pt x="99096" y="0"/>
                    <a:pt x="221337" y="0"/>
                  </a:cubicBezTo>
                  <a:lnTo>
                    <a:pt x="1675543" y="0"/>
                  </a:lnTo>
                  <a:cubicBezTo>
                    <a:pt x="1797784" y="0"/>
                    <a:pt x="1896880" y="99096"/>
                    <a:pt x="1896880" y="221337"/>
                  </a:cubicBezTo>
                  <a:lnTo>
                    <a:pt x="1896880" y="1106417"/>
                  </a:lnTo>
                  <a:cubicBezTo>
                    <a:pt x="1896880" y="1228658"/>
                    <a:pt x="1797784" y="1327754"/>
                    <a:pt x="1675543" y="1327754"/>
                  </a:cubicBezTo>
                  <a:lnTo>
                    <a:pt x="221337" y="1327754"/>
                  </a:lnTo>
                  <a:cubicBezTo>
                    <a:pt x="99096" y="1327754"/>
                    <a:pt x="0" y="1228658"/>
                    <a:pt x="0" y="1106417"/>
                  </a:cubicBezTo>
                  <a:lnTo>
                    <a:pt x="0" y="22133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1027" tIns="141027" rIns="141027" bIns="141027" numCol="1" spcCol="1270" anchor="ctr" anchorCtr="0">
              <a:noAutofit/>
            </a:bodyPr>
            <a:lstStyle/>
            <a:p>
              <a:pPr lvl="0" algn="ctr" defTabSz="889000">
                <a:lnSpc>
                  <a:spcPct val="90000"/>
                </a:lnSpc>
                <a:spcAft>
                  <a:spcPct val="35000"/>
                </a:spcAft>
              </a:pPr>
              <a:r>
                <a:rPr lang="en-US" altLang="zh-TW" sz="2000" dirty="0"/>
                <a:t>SFG</a:t>
              </a:r>
              <a:endParaRPr lang="zh-TW" altLang="en-US" sz="2000" kern="1200" dirty="0"/>
            </a:p>
          </p:txBody>
        </p:sp>
        <p:sp>
          <p:nvSpPr>
            <p:cNvPr id="22" name="手繪多邊形 21"/>
            <p:cNvSpPr/>
            <p:nvPr/>
          </p:nvSpPr>
          <p:spPr>
            <a:xfrm>
              <a:off x="8538664" y="5131401"/>
              <a:ext cx="2819148" cy="913116"/>
            </a:xfrm>
            <a:custGeom>
              <a:avLst/>
              <a:gdLst>
                <a:gd name="connsiteX0" fmla="*/ 0 w 4393161"/>
                <a:gd name="connsiteY0" fmla="*/ 0 h 1073150"/>
                <a:gd name="connsiteX1" fmla="*/ 4393161 w 4393161"/>
                <a:gd name="connsiteY1" fmla="*/ 0 h 1073150"/>
                <a:gd name="connsiteX2" fmla="*/ 4393161 w 4393161"/>
                <a:gd name="connsiteY2" fmla="*/ 1073150 h 1073150"/>
                <a:gd name="connsiteX3" fmla="*/ 0 w 4393161"/>
                <a:gd name="connsiteY3" fmla="*/ 1073150 h 1073150"/>
                <a:gd name="connsiteX4" fmla="*/ 0 w 4393161"/>
                <a:gd name="connsiteY4" fmla="*/ 0 h 1073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3161" h="1073150">
                  <a:moveTo>
                    <a:pt x="0" y="0"/>
                  </a:moveTo>
                  <a:lnTo>
                    <a:pt x="4393161" y="0"/>
                  </a:lnTo>
                  <a:lnTo>
                    <a:pt x="4393161" y="1073150"/>
                  </a:lnTo>
                  <a:lnTo>
                    <a:pt x="0" y="107315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ctr" anchorCtr="0">
              <a:noAutofit/>
            </a:bodyPr>
            <a:lstStyle/>
            <a:p>
              <a:pPr marL="171450" lvl="1" indent="-171450" defTabSz="711200">
                <a:lnSpc>
                  <a:spcPct val="90000"/>
                </a:lnSpc>
                <a:spcAft>
                  <a:spcPct val="15000"/>
                </a:spcAft>
                <a:buFontTx/>
                <a:buChar char="••"/>
              </a:pPr>
              <a:r>
                <a:rPr lang="zh-TW" altLang="en-US" sz="1600" dirty="0"/>
                <a:t>上傳要放到</a:t>
              </a:r>
              <a:r>
                <a:rPr lang="en-US" altLang="zh-TW" sz="1600" dirty="0"/>
                <a:t>-UPLOAD</a:t>
              </a:r>
            </a:p>
            <a:p>
              <a:pPr marL="171450" lvl="1" indent="-171450" defTabSz="711200">
                <a:lnSpc>
                  <a:spcPct val="90000"/>
                </a:lnSpc>
                <a:spcAft>
                  <a:spcPct val="15000"/>
                </a:spcAft>
                <a:buFontTx/>
                <a:buChar char="••"/>
              </a:pPr>
              <a:r>
                <a:rPr lang="zh-TW" altLang="en-US" sz="1600" dirty="0"/>
                <a:t>下載要去 </a:t>
              </a:r>
              <a:r>
                <a:rPr lang="en-US" altLang="zh-TW" sz="1600" dirty="0"/>
                <a:t>– DOWNLOAD</a:t>
              </a:r>
            </a:p>
            <a:p>
              <a:pPr marL="171450" lvl="1" indent="-171450" algn="l" defTabSz="711200">
                <a:lnSpc>
                  <a:spcPct val="90000"/>
                </a:lnSpc>
                <a:spcBef>
                  <a:spcPct val="0"/>
                </a:spcBef>
                <a:spcAft>
                  <a:spcPct val="15000"/>
                </a:spcAft>
                <a:buChar char="••"/>
              </a:pPr>
              <a:endParaRPr lang="zh-TW" altLang="en-US" sz="1600" kern="1200" dirty="0"/>
            </a:p>
          </p:txBody>
        </p:sp>
      </p:grpSp>
      <p:pic>
        <p:nvPicPr>
          <p:cNvPr id="23" name="圖片 22"/>
          <p:cNvPicPr>
            <a:picLocks noChangeAspect="1"/>
          </p:cNvPicPr>
          <p:nvPr/>
        </p:nvPicPr>
        <p:blipFill rotWithShape="1">
          <a:blip r:embed="rId3"/>
          <a:srcRect r="8235"/>
          <a:stretch/>
        </p:blipFill>
        <p:spPr>
          <a:xfrm>
            <a:off x="5817141" y="1270977"/>
            <a:ext cx="4526955" cy="1094531"/>
          </a:xfrm>
          <a:prstGeom prst="rect">
            <a:avLst/>
          </a:prstGeom>
        </p:spPr>
      </p:pic>
      <p:pic>
        <p:nvPicPr>
          <p:cNvPr id="24" name="圖片 23"/>
          <p:cNvPicPr>
            <a:picLocks noChangeAspect="1"/>
          </p:cNvPicPr>
          <p:nvPr/>
        </p:nvPicPr>
        <p:blipFill>
          <a:blip r:embed="rId4"/>
          <a:stretch>
            <a:fillRect/>
          </a:stretch>
        </p:blipFill>
        <p:spPr>
          <a:xfrm>
            <a:off x="6050113" y="3155966"/>
            <a:ext cx="5671321" cy="988388"/>
          </a:xfrm>
          <a:prstGeom prst="rect">
            <a:avLst/>
          </a:prstGeom>
        </p:spPr>
      </p:pic>
      <p:sp>
        <p:nvSpPr>
          <p:cNvPr id="25" name="手繪多邊形 24"/>
          <p:cNvSpPr/>
          <p:nvPr/>
        </p:nvSpPr>
        <p:spPr>
          <a:xfrm>
            <a:off x="7565926" y="4475486"/>
            <a:ext cx="4393161" cy="532491"/>
          </a:xfrm>
          <a:custGeom>
            <a:avLst/>
            <a:gdLst>
              <a:gd name="connsiteX0" fmla="*/ 0 w 4393161"/>
              <a:gd name="connsiteY0" fmla="*/ 0 h 1073150"/>
              <a:gd name="connsiteX1" fmla="*/ 4393161 w 4393161"/>
              <a:gd name="connsiteY1" fmla="*/ 0 h 1073150"/>
              <a:gd name="connsiteX2" fmla="*/ 4393161 w 4393161"/>
              <a:gd name="connsiteY2" fmla="*/ 1073150 h 1073150"/>
              <a:gd name="connsiteX3" fmla="*/ 0 w 4393161"/>
              <a:gd name="connsiteY3" fmla="*/ 1073150 h 1073150"/>
              <a:gd name="connsiteX4" fmla="*/ 0 w 4393161"/>
              <a:gd name="connsiteY4" fmla="*/ 0 h 1073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3161" h="1073150">
                <a:moveTo>
                  <a:pt x="0" y="0"/>
                </a:moveTo>
                <a:lnTo>
                  <a:pt x="4393161" y="0"/>
                </a:lnTo>
                <a:lnTo>
                  <a:pt x="4393161" y="1073150"/>
                </a:lnTo>
                <a:lnTo>
                  <a:pt x="0" y="107315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ctr" anchorCtr="0">
            <a:noAutofit/>
          </a:bodyPr>
          <a:lstStyle/>
          <a:p>
            <a:pPr marL="171450" lvl="1" indent="-171450" defTabSz="711200">
              <a:lnSpc>
                <a:spcPct val="90000"/>
              </a:lnSpc>
              <a:spcBef>
                <a:spcPct val="0"/>
              </a:spcBef>
              <a:spcAft>
                <a:spcPct val="15000"/>
              </a:spcAft>
              <a:buChar char="••"/>
            </a:pPr>
            <a:r>
              <a:rPr lang="en-US" altLang="zh-TW" sz="1600" dirty="0"/>
              <a:t>key =&gt; JobConstant.java</a:t>
            </a:r>
            <a:endParaRPr lang="zh-TW" altLang="en-US" sz="1600" kern="1200" dirty="0"/>
          </a:p>
        </p:txBody>
      </p:sp>
    </p:spTree>
    <p:extLst>
      <p:ext uri="{BB962C8B-B14F-4D97-AF65-F5344CB8AC3E}">
        <p14:creationId xmlns:p14="http://schemas.microsoft.com/office/powerpoint/2010/main" val="2047230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84461" y="205517"/>
            <a:ext cx="5532680" cy="801688"/>
          </a:xfrm>
        </p:spPr>
        <p:txBody>
          <a:bodyPr/>
          <a:lstStyle/>
          <a:p>
            <a:r>
              <a:rPr lang="en-US" altLang="zh-TW" dirty="0" err="1"/>
              <a:t>Redis</a:t>
            </a:r>
            <a:r>
              <a:rPr lang="en-US" altLang="zh-TW" dirty="0"/>
              <a:t>(1/3)</a:t>
            </a:r>
            <a:endParaRPr lang="zh-TW" altLang="en-US" dirty="0"/>
          </a:p>
        </p:txBody>
      </p:sp>
      <p:sp>
        <p:nvSpPr>
          <p:cNvPr id="18" name="矩形 17"/>
          <p:cNvSpPr/>
          <p:nvPr/>
        </p:nvSpPr>
        <p:spPr>
          <a:xfrm rot="10800000">
            <a:off x="-12737" y="977077"/>
            <a:ext cx="9160031" cy="131657"/>
          </a:xfrm>
          <a:prstGeom prst="rect">
            <a:avLst/>
          </a:prstGeom>
          <a:gradFill flip="none" rotWithShape="1">
            <a:gsLst>
              <a:gs pos="56000">
                <a:srgbClr val="E5EFF0">
                  <a:alpha val="70000"/>
                </a:srgbClr>
              </a:gs>
              <a:gs pos="0">
                <a:srgbClr val="51848E">
                  <a:lumMod val="40000"/>
                  <a:lumOff val="60000"/>
                </a:srgbClr>
              </a:gs>
              <a:gs pos="100000">
                <a:sysClr val="window" lastClr="FFFFFF"/>
              </a:gs>
            </a:gsLst>
            <a:lin ang="10800000" scaled="1"/>
            <a:tileRect/>
          </a:gradFill>
          <a:ln w="19050" cap="flat" cmpd="sng" algn="ctr">
            <a:no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0" cap="none" spc="0" normalizeH="0" baseline="0" noProof="0">
              <a:ln>
                <a:noFill/>
              </a:ln>
              <a:solidFill>
                <a:prstClr val="white"/>
              </a:solidFill>
              <a:effectLst/>
              <a:uLnTx/>
              <a:uFillTx/>
              <a:latin typeface="Georgia"/>
              <a:ea typeface="新細明體" panose="02020500000000000000" pitchFamily="18" charset="-120"/>
              <a:cs typeface="+mn-cs"/>
            </a:endParaRPr>
          </a:p>
        </p:txBody>
      </p:sp>
      <p:sp>
        <p:nvSpPr>
          <p:cNvPr id="5" name="投影片編號版面配置區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7D101EC-4666-4D00-9ABD-FC0D4C6D266D}" type="slidenum">
              <a:rPr kumimoji="1" lang="zh-TW" altLang="en-US" sz="1200" b="0" i="0" u="none" strike="noStrike" kern="1200" cap="none" spc="0" normalizeH="0" baseline="0" noProof="0" smtClean="0">
                <a:ln>
                  <a:noFill/>
                </a:ln>
                <a:solidFill>
                  <a:srgbClr val="898989"/>
                </a:solidFill>
                <a:effectLst/>
                <a:uLnTx/>
                <a:uFillTx/>
                <a:latin typeface="微軟正黑體" panose="020B0604030504040204" pitchFamily="34" charset="-120"/>
                <a:ea typeface="微軟正黑體" panose="020B0604030504040204" pitchFamily="34"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1" lang="zh-TW" altLang="en-US" sz="1200" b="0" i="0" u="none" strike="noStrike" kern="1200" cap="none" spc="0" normalizeH="0" baseline="0" noProof="0">
              <a:ln>
                <a:noFill/>
              </a:ln>
              <a:solidFill>
                <a:srgbClr val="898989"/>
              </a:solidFill>
              <a:effectLst/>
              <a:uLnTx/>
              <a:uFillTx/>
              <a:latin typeface="微軟正黑體" panose="020B0604030504040204" pitchFamily="34" charset="-120"/>
              <a:ea typeface="微軟正黑體" panose="020B0604030504040204" pitchFamily="34" charset="-120"/>
              <a:cs typeface="+mn-cs"/>
            </a:endParaRPr>
          </a:p>
        </p:txBody>
      </p:sp>
      <p:sp>
        <p:nvSpPr>
          <p:cNvPr id="6" name="內容版面配置區 2"/>
          <p:cNvSpPr>
            <a:spLocks noGrp="1"/>
          </p:cNvSpPr>
          <p:nvPr>
            <p:ph idx="1"/>
          </p:nvPr>
        </p:nvSpPr>
        <p:spPr>
          <a:xfrm>
            <a:off x="559341" y="1427492"/>
            <a:ext cx="10515600" cy="4476750"/>
          </a:xfrm>
        </p:spPr>
        <p:txBody>
          <a:bodyPr/>
          <a:lstStyle/>
          <a:p>
            <a:pPr marL="450850" indent="-450850">
              <a:spcBef>
                <a:spcPts val="2400"/>
              </a:spcBef>
              <a:buFont typeface="Wingdings" panose="05000000000000000000" pitchFamily="2" charset="2"/>
              <a:buChar char="Ø"/>
            </a:pPr>
            <a:r>
              <a:rPr lang="zh-TW" altLang="en-US" b="1" dirty="0"/>
              <a:t>交易</a:t>
            </a:r>
            <a:r>
              <a:rPr lang="en-US" altLang="zh-TW" b="1" dirty="0"/>
              <a:t>Context</a:t>
            </a:r>
            <a:r>
              <a:rPr lang="zh-TW" altLang="en-US" b="1" dirty="0"/>
              <a:t>儲存</a:t>
            </a:r>
            <a:endParaRPr lang="en-US" altLang="zh-TW" b="1" dirty="0"/>
          </a:p>
          <a:p>
            <a:pPr marL="450850" indent="-450850">
              <a:spcBef>
                <a:spcPts val="2400"/>
              </a:spcBef>
              <a:buFont typeface="Wingdings" panose="05000000000000000000" pitchFamily="2" charset="2"/>
              <a:buChar char="Ø"/>
            </a:pPr>
            <a:r>
              <a:rPr lang="en-US" altLang="zh-TW" b="1" dirty="0"/>
              <a:t>publish / subscribe</a:t>
            </a:r>
          </a:p>
          <a:p>
            <a:pPr lvl="1">
              <a:spcBef>
                <a:spcPts val="1200"/>
              </a:spcBef>
            </a:pPr>
            <a:r>
              <a:rPr lang="zh-TW" altLang="en-US" dirty="0"/>
              <a:t>通知模組</a:t>
            </a:r>
            <a:endParaRPr lang="en-US" altLang="zh-TW" dirty="0"/>
          </a:p>
          <a:p>
            <a:pPr lvl="1">
              <a:spcBef>
                <a:spcPts val="1200"/>
              </a:spcBef>
            </a:pPr>
            <a:r>
              <a:rPr lang="zh-TW" altLang="en-US" dirty="0"/>
              <a:t>跑馬燈</a:t>
            </a:r>
            <a:endParaRPr lang="en-US" altLang="zh-TW" dirty="0"/>
          </a:p>
          <a:p>
            <a:pPr lvl="1">
              <a:spcBef>
                <a:spcPts val="1200"/>
              </a:spcBef>
            </a:pPr>
            <a:r>
              <a:rPr lang="zh-TW" altLang="en-US" dirty="0"/>
              <a:t>主管授權</a:t>
            </a:r>
            <a:endParaRPr lang="en-US" altLang="zh-TW" dirty="0"/>
          </a:p>
          <a:p>
            <a:pPr lvl="1">
              <a:spcBef>
                <a:spcPts val="1200"/>
              </a:spcBef>
            </a:pPr>
            <a:r>
              <a:rPr lang="zh-TW" altLang="en-US" dirty="0"/>
              <a:t>桌面多功能區的授權</a:t>
            </a:r>
            <a:endParaRPr lang="en-US" altLang="zh-TW" dirty="0"/>
          </a:p>
          <a:p>
            <a:pPr lvl="1">
              <a:spcBef>
                <a:spcPts val="1200"/>
              </a:spcBef>
            </a:pPr>
            <a:r>
              <a:rPr lang="zh-TW" altLang="en-US" dirty="0"/>
              <a:t>案件管理筆數</a:t>
            </a:r>
            <a:endParaRPr lang="en-US" altLang="zh-TW" dirty="0"/>
          </a:p>
          <a:p>
            <a:pPr lvl="1">
              <a:spcBef>
                <a:spcPts val="1200"/>
              </a:spcBef>
            </a:pPr>
            <a:r>
              <a:rPr lang="zh-TW" altLang="en-US" dirty="0"/>
              <a:t>叫號區的等待人數</a:t>
            </a:r>
          </a:p>
        </p:txBody>
      </p:sp>
      <p:pic>
        <p:nvPicPr>
          <p:cNvPr id="7" name="圖片 6"/>
          <p:cNvPicPr>
            <a:picLocks noChangeAspect="1"/>
          </p:cNvPicPr>
          <p:nvPr/>
        </p:nvPicPr>
        <p:blipFill>
          <a:blip r:embed="rId3"/>
          <a:stretch>
            <a:fillRect/>
          </a:stretch>
        </p:blipFill>
        <p:spPr>
          <a:xfrm>
            <a:off x="4122956" y="2663784"/>
            <a:ext cx="7613973" cy="2126786"/>
          </a:xfrm>
          <a:prstGeom prst="rect">
            <a:avLst/>
          </a:prstGeom>
        </p:spPr>
      </p:pic>
      <p:sp>
        <p:nvSpPr>
          <p:cNvPr id="8" name="矩形 7"/>
          <p:cNvSpPr/>
          <p:nvPr/>
        </p:nvSpPr>
        <p:spPr>
          <a:xfrm>
            <a:off x="4122956" y="2839221"/>
            <a:ext cx="7632748" cy="8389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120089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84461" y="205517"/>
            <a:ext cx="5532680" cy="801688"/>
          </a:xfrm>
        </p:spPr>
        <p:txBody>
          <a:bodyPr/>
          <a:lstStyle/>
          <a:p>
            <a:r>
              <a:rPr lang="en-US" altLang="zh-TW" dirty="0" err="1"/>
              <a:t>Redis</a:t>
            </a:r>
            <a:r>
              <a:rPr lang="en-US" altLang="zh-TW" dirty="0"/>
              <a:t>(2/3)</a:t>
            </a:r>
            <a:endParaRPr lang="zh-TW" altLang="en-US" dirty="0"/>
          </a:p>
        </p:txBody>
      </p:sp>
      <p:sp>
        <p:nvSpPr>
          <p:cNvPr id="18" name="矩形 17"/>
          <p:cNvSpPr/>
          <p:nvPr/>
        </p:nvSpPr>
        <p:spPr>
          <a:xfrm rot="10800000">
            <a:off x="-12737" y="977077"/>
            <a:ext cx="9160031" cy="131657"/>
          </a:xfrm>
          <a:prstGeom prst="rect">
            <a:avLst/>
          </a:prstGeom>
          <a:gradFill flip="none" rotWithShape="1">
            <a:gsLst>
              <a:gs pos="56000">
                <a:srgbClr val="E5EFF0">
                  <a:alpha val="70000"/>
                </a:srgbClr>
              </a:gs>
              <a:gs pos="0">
                <a:srgbClr val="51848E">
                  <a:lumMod val="40000"/>
                  <a:lumOff val="60000"/>
                </a:srgbClr>
              </a:gs>
              <a:gs pos="100000">
                <a:sysClr val="window" lastClr="FFFFFF"/>
              </a:gs>
            </a:gsLst>
            <a:lin ang="10800000" scaled="1"/>
            <a:tileRect/>
          </a:gradFill>
          <a:ln w="19050" cap="flat" cmpd="sng" algn="ctr">
            <a:no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0" cap="none" spc="0" normalizeH="0" baseline="0" noProof="0">
              <a:ln>
                <a:noFill/>
              </a:ln>
              <a:solidFill>
                <a:prstClr val="white"/>
              </a:solidFill>
              <a:effectLst/>
              <a:uLnTx/>
              <a:uFillTx/>
              <a:latin typeface="Georgia"/>
              <a:ea typeface="新細明體" panose="02020500000000000000" pitchFamily="18" charset="-120"/>
              <a:cs typeface="+mn-cs"/>
            </a:endParaRPr>
          </a:p>
        </p:txBody>
      </p:sp>
      <p:sp>
        <p:nvSpPr>
          <p:cNvPr id="5" name="投影片編號版面配置區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7D101EC-4666-4D00-9ABD-FC0D4C6D266D}" type="slidenum">
              <a:rPr kumimoji="1" lang="zh-TW" altLang="en-US" sz="1200" b="0" i="0" u="none" strike="noStrike" kern="1200" cap="none" spc="0" normalizeH="0" baseline="0" noProof="0" smtClean="0">
                <a:ln>
                  <a:noFill/>
                </a:ln>
                <a:solidFill>
                  <a:srgbClr val="898989"/>
                </a:solidFill>
                <a:effectLst/>
                <a:uLnTx/>
                <a:uFillTx/>
                <a:latin typeface="微軟正黑體" panose="020B0604030504040204" pitchFamily="34" charset="-120"/>
                <a:ea typeface="微軟正黑體" panose="020B0604030504040204" pitchFamily="34"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1" lang="zh-TW" altLang="en-US" sz="1200" b="0" i="0" u="none" strike="noStrike" kern="1200" cap="none" spc="0" normalizeH="0" baseline="0" noProof="0">
              <a:ln>
                <a:noFill/>
              </a:ln>
              <a:solidFill>
                <a:srgbClr val="898989"/>
              </a:solidFill>
              <a:effectLst/>
              <a:uLnTx/>
              <a:uFillTx/>
              <a:latin typeface="微軟正黑體" panose="020B0604030504040204" pitchFamily="34" charset="-120"/>
              <a:ea typeface="微軟正黑體" panose="020B0604030504040204" pitchFamily="34" charset="-120"/>
              <a:cs typeface="+mn-cs"/>
            </a:endParaRPr>
          </a:p>
        </p:txBody>
      </p:sp>
      <p:pic>
        <p:nvPicPr>
          <p:cNvPr id="29" name="內容版面配置區 5"/>
          <p:cNvPicPr>
            <a:picLocks noChangeAspect="1"/>
          </p:cNvPicPr>
          <p:nvPr/>
        </p:nvPicPr>
        <p:blipFill>
          <a:blip r:embed="rId3"/>
          <a:stretch>
            <a:fillRect/>
          </a:stretch>
        </p:blipFill>
        <p:spPr bwMode="auto">
          <a:xfrm>
            <a:off x="90535" y="2226597"/>
            <a:ext cx="9668676" cy="4360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矩形 29"/>
          <p:cNvSpPr/>
          <p:nvPr/>
        </p:nvSpPr>
        <p:spPr>
          <a:xfrm>
            <a:off x="3385735" y="2086374"/>
            <a:ext cx="1633591" cy="17462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rPr>
              <a:t>http path</a:t>
            </a:r>
          </a:p>
          <a:p>
            <a:pPr marL="342900" indent="-342900">
              <a:buFont typeface="Arial" panose="020B0604020202020204" pitchFamily="34" charset="0"/>
              <a:buChar char="•"/>
            </a:pPr>
            <a:r>
              <a:rPr lang="en-US" altLang="zh-TW" dirty="0">
                <a:solidFill>
                  <a:schemeClr val="tx1"/>
                </a:solidFill>
              </a:rPr>
              <a:t>Initial</a:t>
            </a:r>
          </a:p>
          <a:p>
            <a:pPr marL="285750" indent="-285750">
              <a:buFont typeface="Arial" panose="020B0604020202020204" pitchFamily="34" charset="0"/>
              <a:buChar char="•"/>
            </a:pPr>
            <a:r>
              <a:rPr lang="en-US" altLang="zh-TW" dirty="0">
                <a:solidFill>
                  <a:schemeClr val="tx1"/>
                </a:solidFill>
              </a:rPr>
              <a:t>operation</a:t>
            </a:r>
          </a:p>
          <a:p>
            <a:pPr marL="285750" indent="-285750">
              <a:buFont typeface="Arial" panose="020B0604020202020204" pitchFamily="34" charset="0"/>
              <a:buChar char="•"/>
            </a:pPr>
            <a:r>
              <a:rPr lang="en-US" altLang="zh-TW" dirty="0">
                <a:solidFill>
                  <a:schemeClr val="tx1"/>
                </a:solidFill>
              </a:rPr>
              <a:t>validation</a:t>
            </a:r>
          </a:p>
          <a:p>
            <a:pPr marL="285750" indent="-285750">
              <a:buFont typeface="Arial" panose="020B0604020202020204" pitchFamily="34" charset="0"/>
              <a:buChar char="•"/>
            </a:pPr>
            <a:r>
              <a:rPr lang="en-US" altLang="zh-TW" dirty="0">
                <a:solidFill>
                  <a:schemeClr val="tx1"/>
                </a:solidFill>
              </a:rPr>
              <a:t>execute</a:t>
            </a:r>
          </a:p>
          <a:p>
            <a:pPr marL="285750" indent="-285750">
              <a:buFont typeface="Arial" panose="020B0604020202020204" pitchFamily="34" charset="0"/>
              <a:buChar char="•"/>
            </a:pPr>
            <a:r>
              <a:rPr lang="en-US" altLang="zh-TW" dirty="0">
                <a:solidFill>
                  <a:schemeClr val="tx1"/>
                </a:solidFill>
              </a:rPr>
              <a:t>close</a:t>
            </a:r>
          </a:p>
        </p:txBody>
      </p:sp>
      <p:sp>
        <p:nvSpPr>
          <p:cNvPr id="31" name="圓角矩形 30"/>
          <p:cNvSpPr/>
          <p:nvPr/>
        </p:nvSpPr>
        <p:spPr>
          <a:xfrm>
            <a:off x="6106419" y="2142730"/>
            <a:ext cx="1767155" cy="698643"/>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Pod1</a:t>
            </a:r>
            <a:br>
              <a:rPr lang="en-US" altLang="zh-TW" sz="1600" dirty="0">
                <a:solidFill>
                  <a:schemeClr val="tx1"/>
                </a:solidFill>
              </a:rPr>
            </a:br>
            <a:r>
              <a:rPr lang="en-US" altLang="zh-TW" sz="1600" dirty="0" err="1">
                <a:solidFill>
                  <a:schemeClr val="tx1"/>
                </a:solidFill>
              </a:rPr>
              <a:t>openAccount</a:t>
            </a:r>
            <a:endParaRPr lang="zh-TW" altLang="en-US" sz="1600" dirty="0">
              <a:solidFill>
                <a:schemeClr val="tx1"/>
              </a:solidFill>
            </a:endParaRPr>
          </a:p>
        </p:txBody>
      </p:sp>
      <p:sp>
        <p:nvSpPr>
          <p:cNvPr id="32" name="圓角矩形 31"/>
          <p:cNvSpPr/>
          <p:nvPr/>
        </p:nvSpPr>
        <p:spPr>
          <a:xfrm>
            <a:off x="6079638" y="3150792"/>
            <a:ext cx="1767155" cy="698643"/>
          </a:xfrm>
          <a:prstGeom prst="round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Pod2</a:t>
            </a:r>
            <a:br>
              <a:rPr lang="en-US" altLang="zh-TW" sz="1600" dirty="0">
                <a:solidFill>
                  <a:schemeClr val="tx1"/>
                </a:solidFill>
              </a:rPr>
            </a:br>
            <a:r>
              <a:rPr lang="en-US" altLang="zh-TW" sz="1600" dirty="0" err="1">
                <a:solidFill>
                  <a:schemeClr val="tx1"/>
                </a:solidFill>
              </a:rPr>
              <a:t>openAccount</a:t>
            </a:r>
            <a:endParaRPr lang="zh-TW" altLang="en-US" sz="1600" dirty="0">
              <a:solidFill>
                <a:schemeClr val="tx1"/>
              </a:solidFill>
            </a:endParaRPr>
          </a:p>
        </p:txBody>
      </p:sp>
      <p:grpSp>
        <p:nvGrpSpPr>
          <p:cNvPr id="33" name="群組 32"/>
          <p:cNvGrpSpPr/>
          <p:nvPr/>
        </p:nvGrpSpPr>
        <p:grpSpPr>
          <a:xfrm>
            <a:off x="10804716" y="2376092"/>
            <a:ext cx="1152988" cy="1415487"/>
            <a:chOff x="10430026" y="2110919"/>
            <a:chExt cx="1581067" cy="1477632"/>
          </a:xfrm>
        </p:grpSpPr>
        <p:pic>
          <p:nvPicPr>
            <p:cNvPr id="34" name="圖片 33"/>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foregroundMark x1="38148" y1="36559" x2="50370" y2="43011"/>
                          <a14:foregroundMark x1="51111" y1="30645" x2="58148" y2="38172"/>
                          <a14:foregroundMark x1="58148" y1="35484" x2="61852" y2="40860"/>
                        </a14:backgroundRemoval>
                      </a14:imgEffect>
                    </a14:imgLayer>
                  </a14:imgProps>
                </a:ext>
                <a:ext uri="{28A0092B-C50C-407E-A947-70E740481C1C}">
                  <a14:useLocalDpi xmlns:a14="http://schemas.microsoft.com/office/drawing/2010/main" val="0"/>
                </a:ext>
              </a:extLst>
            </a:blip>
            <a:srcRect l="25324" t="21411" r="24916" b="21835"/>
            <a:stretch/>
          </p:blipFill>
          <p:spPr>
            <a:xfrm>
              <a:off x="10913702" y="2618019"/>
              <a:ext cx="588659" cy="462516"/>
            </a:xfrm>
            <a:prstGeom prst="rect">
              <a:avLst/>
            </a:prstGeom>
          </p:spPr>
        </p:pic>
        <p:sp>
          <p:nvSpPr>
            <p:cNvPr id="35" name="矩形 34"/>
            <p:cNvSpPr/>
            <p:nvPr/>
          </p:nvSpPr>
          <p:spPr>
            <a:xfrm>
              <a:off x="10722140" y="3267261"/>
              <a:ext cx="1178046" cy="321290"/>
            </a:xfrm>
            <a:prstGeom prst="rect">
              <a:avLst/>
            </a:prstGeom>
          </p:spPr>
          <p:txBody>
            <a:bodyPr wrap="square">
              <a:spAutoFit/>
            </a:bodyPr>
            <a:lstStyle/>
            <a:p>
              <a:pPr algn="ctr"/>
              <a:r>
                <a:rPr lang="en-US" altLang="zh-TW" sz="1400" dirty="0" err="1"/>
                <a:t>Redis</a:t>
              </a:r>
              <a:endParaRPr lang="en-US" altLang="zh-TW" sz="1400" dirty="0"/>
            </a:p>
          </p:txBody>
        </p:sp>
        <p:pic>
          <p:nvPicPr>
            <p:cNvPr id="36" name="圖片 35"/>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foregroundMark x1="38148" y1="36559" x2="50370" y2="43011"/>
                          <a14:foregroundMark x1="51111" y1="30645" x2="58148" y2="38172"/>
                          <a14:foregroundMark x1="58148" y1="35484" x2="61852" y2="40860"/>
                        </a14:backgroundRemoval>
                      </a14:imgEffect>
                    </a14:imgLayer>
                  </a14:imgProps>
                </a:ext>
                <a:ext uri="{28A0092B-C50C-407E-A947-70E740481C1C}">
                  <a14:useLocalDpi xmlns:a14="http://schemas.microsoft.com/office/drawing/2010/main" val="0"/>
                </a:ext>
              </a:extLst>
            </a:blip>
            <a:srcRect l="25324" t="21411" r="24916" b="21835"/>
            <a:stretch/>
          </p:blipFill>
          <p:spPr>
            <a:xfrm>
              <a:off x="10430026" y="2112615"/>
              <a:ext cx="588659" cy="462516"/>
            </a:xfrm>
            <a:prstGeom prst="rect">
              <a:avLst/>
            </a:prstGeom>
          </p:spPr>
        </p:pic>
        <p:pic>
          <p:nvPicPr>
            <p:cNvPr id="37" name="圖片 36"/>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foregroundMark x1="38148" y1="36559" x2="50370" y2="43011"/>
                          <a14:foregroundMark x1="51111" y1="30645" x2="58148" y2="38172"/>
                          <a14:foregroundMark x1="58148" y1="35484" x2="61852" y2="40860"/>
                        </a14:backgroundRemoval>
                      </a14:imgEffect>
                    </a14:imgLayer>
                  </a14:imgProps>
                </a:ext>
                <a:ext uri="{28A0092B-C50C-407E-A947-70E740481C1C}">
                  <a14:useLocalDpi xmlns:a14="http://schemas.microsoft.com/office/drawing/2010/main" val="0"/>
                </a:ext>
              </a:extLst>
            </a:blip>
            <a:srcRect l="25324" t="21411" r="24916" b="21835"/>
            <a:stretch/>
          </p:blipFill>
          <p:spPr>
            <a:xfrm>
              <a:off x="11422434" y="2110919"/>
              <a:ext cx="588659" cy="462516"/>
            </a:xfrm>
            <a:prstGeom prst="rect">
              <a:avLst/>
            </a:prstGeom>
          </p:spPr>
        </p:pic>
      </p:grpSp>
      <p:cxnSp>
        <p:nvCxnSpPr>
          <p:cNvPr id="38" name="直線單箭頭接點 37"/>
          <p:cNvCxnSpPr/>
          <p:nvPr/>
        </p:nvCxnSpPr>
        <p:spPr>
          <a:xfrm flipV="1">
            <a:off x="1854702" y="2632815"/>
            <a:ext cx="1568939" cy="2429253"/>
          </a:xfrm>
          <a:prstGeom prst="straightConnector1">
            <a:avLst/>
          </a:prstGeom>
          <a:ln w="190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a:endCxn id="31" idx="1"/>
          </p:cNvCxnSpPr>
          <p:nvPr/>
        </p:nvCxnSpPr>
        <p:spPr>
          <a:xfrm flipV="1">
            <a:off x="4512886" y="2492052"/>
            <a:ext cx="1593533" cy="61449"/>
          </a:xfrm>
          <a:prstGeom prst="straightConnector1">
            <a:avLst/>
          </a:prstGeom>
          <a:ln w="190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a:stCxn id="31" idx="3"/>
          </p:cNvCxnSpPr>
          <p:nvPr/>
        </p:nvCxnSpPr>
        <p:spPr>
          <a:xfrm>
            <a:off x="7873574" y="2492052"/>
            <a:ext cx="2730926" cy="59325"/>
          </a:xfrm>
          <a:prstGeom prst="straightConnector1">
            <a:avLst/>
          </a:prstGeom>
          <a:ln w="190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p:nvPr/>
        </p:nvCxnSpPr>
        <p:spPr>
          <a:xfrm flipV="1">
            <a:off x="2127207" y="3425309"/>
            <a:ext cx="1228594" cy="1764764"/>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a:endCxn id="32" idx="1"/>
          </p:cNvCxnSpPr>
          <p:nvPr/>
        </p:nvCxnSpPr>
        <p:spPr>
          <a:xfrm>
            <a:off x="4682169" y="3380257"/>
            <a:ext cx="1397469" cy="119857"/>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43" name="群組 42"/>
          <p:cNvGrpSpPr/>
          <p:nvPr/>
        </p:nvGrpSpPr>
        <p:grpSpPr>
          <a:xfrm>
            <a:off x="90535" y="2318700"/>
            <a:ext cx="628228" cy="934413"/>
            <a:chOff x="7923578" y="3056999"/>
            <a:chExt cx="1256456" cy="1868825"/>
          </a:xfrm>
        </p:grpSpPr>
        <p:pic>
          <p:nvPicPr>
            <p:cNvPr id="44" name="圖片 4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23578" y="3056999"/>
              <a:ext cx="1256456" cy="1256456"/>
            </a:xfrm>
            <a:prstGeom prst="rect">
              <a:avLst/>
            </a:prstGeom>
          </p:spPr>
        </p:pic>
        <p:sp>
          <p:nvSpPr>
            <p:cNvPr id="45" name="文字方塊 44"/>
            <p:cNvSpPr txBox="1"/>
            <p:nvPr/>
          </p:nvSpPr>
          <p:spPr>
            <a:xfrm>
              <a:off x="7998608" y="4248716"/>
              <a:ext cx="1085554" cy="677108"/>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20" tIns="45720" rIns="45720" bIns="45720" numCol="1" spcCol="38100" rtlCol="0" anchor="t">
              <a:spAutoFit/>
            </a:bodyPr>
            <a:lstStyle/>
            <a:p>
              <a:pPr fontAlgn="auto">
                <a:spcBef>
                  <a:spcPts val="0"/>
                </a:spcBef>
                <a:spcAft>
                  <a:spcPts val="0"/>
                </a:spcAft>
              </a:pPr>
              <a:r>
                <a:rPr lang="en-US" altLang="zh-TW" sz="1600" b="1" dirty="0">
                  <a:latin typeface="微軟正黑體" panose="020B0604030504040204" pitchFamily="34" charset="-120"/>
                </a:rPr>
                <a:t>User</a:t>
              </a:r>
              <a:endParaRPr lang="zh-TW" altLang="en-US" sz="1600" b="1" dirty="0">
                <a:solidFill>
                  <a:srgbClr val="000000"/>
                </a:solidFill>
                <a:latin typeface="微軟正黑體" panose="020B0604030504040204" pitchFamily="34" charset="-120"/>
                <a:sym typeface="Microsoft JhengHei"/>
              </a:endParaRPr>
            </a:p>
          </p:txBody>
        </p:sp>
      </p:grpSp>
      <p:sp>
        <p:nvSpPr>
          <p:cNvPr id="46" name="圓角矩形 45"/>
          <p:cNvSpPr/>
          <p:nvPr/>
        </p:nvSpPr>
        <p:spPr>
          <a:xfrm>
            <a:off x="829154" y="2357982"/>
            <a:ext cx="1968955" cy="1022275"/>
          </a:xfrm>
          <a:prstGeom prst="roundRect">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rPr>
              <a:t>12345</a:t>
            </a:r>
            <a:r>
              <a:rPr lang="zh-TW" altLang="en-US" sz="1200" dirty="0">
                <a:solidFill>
                  <a:schemeClr val="tx1"/>
                </a:solidFill>
              </a:rPr>
              <a:t>櫃員登入</a:t>
            </a:r>
            <a:r>
              <a:rPr lang="en-US" altLang="zh-TW" sz="1200" dirty="0">
                <a:solidFill>
                  <a:schemeClr val="tx1"/>
                </a:solidFill>
              </a:rPr>
              <a:t>9915</a:t>
            </a:r>
            <a:r>
              <a:rPr lang="zh-TW" altLang="en-US" sz="1200" dirty="0">
                <a:solidFill>
                  <a:schemeClr val="tx1"/>
                </a:solidFill>
              </a:rPr>
              <a:t>分行開啟交易</a:t>
            </a:r>
            <a:r>
              <a:rPr lang="en-US" altLang="zh-TW" sz="1200" dirty="0">
                <a:solidFill>
                  <a:schemeClr val="tx1"/>
                </a:solidFill>
              </a:rPr>
              <a:t>10101</a:t>
            </a:r>
            <a:r>
              <a:rPr lang="zh-TW" altLang="en-US" sz="1200" dirty="0">
                <a:solidFill>
                  <a:schemeClr val="tx1"/>
                </a:solidFill>
              </a:rPr>
              <a:t>的時候，會觸發</a:t>
            </a:r>
            <a:r>
              <a:rPr lang="en-US" altLang="zh-TW" sz="1200" dirty="0">
                <a:solidFill>
                  <a:schemeClr val="tx1"/>
                </a:solidFill>
              </a:rPr>
              <a:t>initial</a:t>
            </a:r>
            <a:endParaRPr lang="zh-TW" altLang="en-US" sz="1200" b="1" dirty="0">
              <a:solidFill>
                <a:schemeClr val="tx1"/>
              </a:solidFill>
              <a:latin typeface="+mj-ea"/>
              <a:ea typeface="+mj-ea"/>
            </a:endParaRPr>
          </a:p>
        </p:txBody>
      </p:sp>
      <p:sp>
        <p:nvSpPr>
          <p:cNvPr id="47" name="圓角矩形 46"/>
          <p:cNvSpPr/>
          <p:nvPr/>
        </p:nvSpPr>
        <p:spPr>
          <a:xfrm>
            <a:off x="7967075" y="1415774"/>
            <a:ext cx="2987026" cy="848262"/>
          </a:xfrm>
          <a:prstGeom prst="roundRect">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200" dirty="0">
                <a:solidFill>
                  <a:schemeClr val="tx1"/>
                </a:solidFill>
              </a:rPr>
              <a:t>去</a:t>
            </a:r>
            <a:r>
              <a:rPr lang="en-US" altLang="zh-TW" sz="1200" dirty="0" err="1">
                <a:solidFill>
                  <a:schemeClr val="tx1"/>
                </a:solidFill>
              </a:rPr>
              <a:t>Redis</a:t>
            </a:r>
            <a:r>
              <a:rPr lang="zh-TW" altLang="en-US" sz="1200" dirty="0">
                <a:solidFill>
                  <a:schemeClr val="tx1"/>
                </a:solidFill>
              </a:rPr>
              <a:t>建立一個</a:t>
            </a:r>
            <a:r>
              <a:rPr lang="en-US" altLang="zh-TW" sz="1200" dirty="0">
                <a:solidFill>
                  <a:schemeClr val="tx1"/>
                </a:solidFill>
              </a:rPr>
              <a:t>mutualTransaction_9915_12345</a:t>
            </a:r>
            <a:r>
              <a:rPr lang="zh-TW" altLang="en-US" sz="1200" dirty="0">
                <a:solidFill>
                  <a:schemeClr val="tx1"/>
                </a:solidFill>
              </a:rPr>
              <a:t>的</a:t>
            </a:r>
            <a:r>
              <a:rPr lang="en-US" altLang="zh-TW" sz="1200" dirty="0">
                <a:solidFill>
                  <a:schemeClr val="tx1"/>
                </a:solidFill>
              </a:rPr>
              <a:t>key</a:t>
            </a:r>
            <a:endParaRPr lang="zh-TW" altLang="en-US" sz="1200" b="1" dirty="0">
              <a:solidFill>
                <a:schemeClr val="tx1"/>
              </a:solidFill>
              <a:latin typeface="+mj-ea"/>
              <a:ea typeface="+mj-ea"/>
            </a:endParaRPr>
          </a:p>
        </p:txBody>
      </p:sp>
      <p:cxnSp>
        <p:nvCxnSpPr>
          <p:cNvPr id="48" name="直線單箭頭接點 47"/>
          <p:cNvCxnSpPr>
            <a:stCxn id="32" idx="3"/>
          </p:cNvCxnSpPr>
          <p:nvPr/>
        </p:nvCxnSpPr>
        <p:spPr>
          <a:xfrm flipV="1">
            <a:off x="7846793" y="3039282"/>
            <a:ext cx="2877563" cy="460832"/>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flipH="1">
            <a:off x="7967076" y="3253113"/>
            <a:ext cx="2757280" cy="468038"/>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50" name="圖片 4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185888" y="5190073"/>
            <a:ext cx="1370597" cy="1370597"/>
          </a:xfrm>
          <a:prstGeom prst="rect">
            <a:avLst/>
          </a:prstGeom>
        </p:spPr>
      </p:pic>
      <p:cxnSp>
        <p:nvCxnSpPr>
          <p:cNvPr id="51" name="直線單箭頭接點 50"/>
          <p:cNvCxnSpPr/>
          <p:nvPr/>
        </p:nvCxnSpPr>
        <p:spPr>
          <a:xfrm>
            <a:off x="7967075" y="3904257"/>
            <a:ext cx="543971" cy="1347502"/>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2" name="文字方塊 51"/>
          <p:cNvSpPr txBox="1"/>
          <p:nvPr/>
        </p:nvSpPr>
        <p:spPr>
          <a:xfrm>
            <a:off x="8766689" y="4009325"/>
            <a:ext cx="633969" cy="369332"/>
          </a:xfrm>
          <a:prstGeom prst="rect">
            <a:avLst/>
          </a:prstGeom>
          <a:noFill/>
        </p:spPr>
        <p:txBody>
          <a:bodyPr wrap="square" rtlCol="0">
            <a:spAutoFit/>
          </a:bodyPr>
          <a:lstStyle/>
          <a:p>
            <a:r>
              <a:rPr lang="en-US" altLang="zh-TW" dirty="0"/>
              <a:t>EJ</a:t>
            </a:r>
            <a:endParaRPr lang="zh-TW" altLang="en-US" dirty="0"/>
          </a:p>
        </p:txBody>
      </p:sp>
      <p:sp>
        <p:nvSpPr>
          <p:cNvPr id="53" name="書卷 (垂直) 52"/>
          <p:cNvSpPr/>
          <p:nvPr/>
        </p:nvSpPr>
        <p:spPr>
          <a:xfrm>
            <a:off x="9778862" y="3927269"/>
            <a:ext cx="2255594" cy="2525608"/>
          </a:xfrm>
          <a:prstGeom prst="vertic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accent1"/>
                </a:solidFill>
              </a:rPr>
              <a:t>initial</a:t>
            </a:r>
            <a:r>
              <a:rPr lang="zh-TW" altLang="en-US" dirty="0">
                <a:solidFill>
                  <a:schemeClr val="accent1"/>
                </a:solidFill>
              </a:rPr>
              <a:t>的</a:t>
            </a:r>
            <a:r>
              <a:rPr lang="en-US" altLang="zh-TW" dirty="0">
                <a:solidFill>
                  <a:schemeClr val="accent1"/>
                </a:solidFill>
              </a:rPr>
              <a:t>EJ</a:t>
            </a:r>
            <a:r>
              <a:rPr lang="zh-TW" altLang="en-US" dirty="0">
                <a:solidFill>
                  <a:schemeClr val="accent1"/>
                </a:solidFill>
              </a:rPr>
              <a:t>紀錄</a:t>
            </a:r>
            <a:br>
              <a:rPr lang="en-US" altLang="zh-TW" dirty="0">
                <a:solidFill>
                  <a:schemeClr val="tx1"/>
                </a:solidFill>
              </a:rPr>
            </a:br>
            <a:r>
              <a:rPr lang="en-US" altLang="zh-TW" dirty="0" err="1">
                <a:solidFill>
                  <a:schemeClr val="tx1"/>
                </a:solidFill>
              </a:rPr>
              <a:t>txnCode</a:t>
            </a:r>
            <a:br>
              <a:rPr lang="en-US" altLang="zh-TW" dirty="0">
                <a:solidFill>
                  <a:schemeClr val="tx1"/>
                </a:solidFill>
              </a:rPr>
            </a:br>
            <a:r>
              <a:rPr lang="en-US" altLang="zh-TW" dirty="0">
                <a:solidFill>
                  <a:schemeClr val="tx1"/>
                </a:solidFill>
              </a:rPr>
              <a:t>user</a:t>
            </a:r>
            <a:br>
              <a:rPr lang="en-US" altLang="zh-TW" dirty="0">
                <a:solidFill>
                  <a:schemeClr val="tx1"/>
                </a:solidFill>
              </a:rPr>
            </a:br>
            <a:r>
              <a:rPr lang="en-US" altLang="zh-TW" dirty="0" err="1">
                <a:solidFill>
                  <a:schemeClr val="tx1"/>
                </a:solidFill>
              </a:rPr>
              <a:t>branchcd</a:t>
            </a:r>
            <a:endParaRPr lang="en-US" altLang="zh-TW" dirty="0">
              <a:solidFill>
                <a:schemeClr val="tx1"/>
              </a:solidFill>
            </a:endParaRPr>
          </a:p>
          <a:p>
            <a:pPr algn="ctr"/>
            <a:r>
              <a:rPr lang="en-US" altLang="zh-TW" dirty="0" err="1">
                <a:solidFill>
                  <a:schemeClr val="tx1"/>
                </a:solidFill>
              </a:rPr>
              <a:t>startTime</a:t>
            </a:r>
            <a:endParaRPr lang="en-US" altLang="zh-TW" dirty="0">
              <a:solidFill>
                <a:schemeClr val="tx1"/>
              </a:solidFill>
            </a:endParaRPr>
          </a:p>
          <a:p>
            <a:pPr algn="ctr"/>
            <a:r>
              <a:rPr lang="en-US" altLang="zh-TW" dirty="0" err="1">
                <a:solidFill>
                  <a:schemeClr val="tx1"/>
                </a:solidFill>
              </a:rPr>
              <a:t>endTime</a:t>
            </a:r>
            <a:endParaRPr lang="en-US" altLang="zh-TW" dirty="0">
              <a:solidFill>
                <a:schemeClr val="tx1"/>
              </a:solidFill>
            </a:endParaRPr>
          </a:p>
          <a:p>
            <a:pPr algn="ctr"/>
            <a:r>
              <a:rPr lang="en-US" altLang="zh-TW" dirty="0">
                <a:solidFill>
                  <a:schemeClr val="tx1"/>
                </a:solidFill>
              </a:rPr>
              <a:t>......</a:t>
            </a:r>
            <a:endParaRPr lang="zh-TW" altLang="en-US" dirty="0"/>
          </a:p>
        </p:txBody>
      </p:sp>
      <p:cxnSp>
        <p:nvCxnSpPr>
          <p:cNvPr id="54" name="直線單箭頭接點 53"/>
          <p:cNvCxnSpPr/>
          <p:nvPr/>
        </p:nvCxnSpPr>
        <p:spPr>
          <a:xfrm>
            <a:off x="7846793" y="2764239"/>
            <a:ext cx="967323" cy="2398931"/>
          </a:xfrm>
          <a:prstGeom prst="straightConnector1">
            <a:avLst/>
          </a:prstGeom>
          <a:ln w="190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5" name="內容版面配置區 2"/>
          <p:cNvSpPr>
            <a:spLocks noGrp="1"/>
          </p:cNvSpPr>
          <p:nvPr>
            <p:ph idx="1"/>
          </p:nvPr>
        </p:nvSpPr>
        <p:spPr>
          <a:xfrm>
            <a:off x="559341" y="1427492"/>
            <a:ext cx="10515600" cy="4476750"/>
          </a:xfrm>
        </p:spPr>
        <p:txBody>
          <a:bodyPr/>
          <a:lstStyle/>
          <a:p>
            <a:pPr marL="450850" indent="-450850">
              <a:spcBef>
                <a:spcPts val="2400"/>
              </a:spcBef>
              <a:buFont typeface="Wingdings" panose="05000000000000000000" pitchFamily="2" charset="2"/>
              <a:buChar char="Ø"/>
            </a:pPr>
            <a:r>
              <a:rPr lang="zh-TW" altLang="en-US" b="1" dirty="0"/>
              <a:t>交易</a:t>
            </a:r>
            <a:r>
              <a:rPr lang="en-US" altLang="zh-TW" b="1" dirty="0"/>
              <a:t>Context</a:t>
            </a:r>
            <a:r>
              <a:rPr lang="zh-TW" altLang="en-US" b="1" dirty="0"/>
              <a:t>儲存</a:t>
            </a:r>
          </a:p>
        </p:txBody>
      </p:sp>
    </p:spTree>
    <p:extLst>
      <p:ext uri="{BB962C8B-B14F-4D97-AF65-F5344CB8AC3E}">
        <p14:creationId xmlns:p14="http://schemas.microsoft.com/office/powerpoint/2010/main" val="1255447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75E-6 -2.59259E-6 L -0.11901 0.09121 L -0.11901 0.09144 " pathEditMode="relative" rAng="0" ptsTypes="AAA">
                                      <p:cBhvr>
                                        <p:cTn id="6" dur="2000" fill="hold"/>
                                        <p:tgtEl>
                                          <p:spTgt spid="29"/>
                                        </p:tgtEl>
                                        <p:attrNameLst>
                                          <p:attrName>ppt_x</p:attrName>
                                          <p:attrName>ppt_y</p:attrName>
                                        </p:attrNameLst>
                                      </p:cBhvr>
                                      <p:rCtr x="-5951" y="4560"/>
                                    </p:animMotion>
                                  </p:childTnLst>
                                </p:cTn>
                              </p:par>
                              <p:par>
                                <p:cTn id="7" presetID="6" presetClass="emph" presetSubtype="0" fill="hold" nodeType="withEffect">
                                  <p:stCondLst>
                                    <p:cond delay="0"/>
                                  </p:stCondLst>
                                  <p:childTnLst>
                                    <p:animScale>
                                      <p:cBhvr>
                                        <p:cTn id="8" dur="2000" fill="hold"/>
                                        <p:tgtEl>
                                          <p:spTgt spid="29"/>
                                        </p:tgtEl>
                                      </p:cBhvr>
                                      <p:by x="50000" y="50000"/>
                                    </p:animScale>
                                  </p:childTnLst>
                                </p:cTn>
                              </p:par>
                              <p:par>
                                <p:cTn id="9" presetID="10" presetClass="entr" presetSubtype="0" fill="hold" nodeType="withEffect">
                                  <p:stCondLst>
                                    <p:cond delay="50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500"/>
                                        <p:tgtEl>
                                          <p:spTgt spid="43"/>
                                        </p:tgtEl>
                                      </p:cBhvr>
                                    </p:animEffect>
                                  </p:childTnLst>
                                </p:cTn>
                              </p:par>
                              <p:par>
                                <p:cTn id="12" presetID="53" presetClass="entr" presetSubtype="16" fill="hold" grpId="0" nodeType="withEffect">
                                  <p:stCondLst>
                                    <p:cond delay="500"/>
                                  </p:stCondLst>
                                  <p:childTnLst>
                                    <p:set>
                                      <p:cBhvr>
                                        <p:cTn id="13" dur="1" fill="hold">
                                          <p:stCondLst>
                                            <p:cond delay="0"/>
                                          </p:stCondLst>
                                        </p:cTn>
                                        <p:tgtEl>
                                          <p:spTgt spid="46"/>
                                        </p:tgtEl>
                                        <p:attrNameLst>
                                          <p:attrName>style.visibility</p:attrName>
                                        </p:attrNameLst>
                                      </p:cBhvr>
                                      <p:to>
                                        <p:strVal val="visible"/>
                                      </p:to>
                                    </p:set>
                                    <p:anim calcmode="lin" valueType="num">
                                      <p:cBhvr>
                                        <p:cTn id="14" dur="500" fill="hold"/>
                                        <p:tgtEl>
                                          <p:spTgt spid="46"/>
                                        </p:tgtEl>
                                        <p:attrNameLst>
                                          <p:attrName>ppt_w</p:attrName>
                                        </p:attrNameLst>
                                      </p:cBhvr>
                                      <p:tavLst>
                                        <p:tav tm="0">
                                          <p:val>
                                            <p:fltVal val="0"/>
                                          </p:val>
                                        </p:tav>
                                        <p:tav tm="100000">
                                          <p:val>
                                            <p:strVal val="#ppt_w"/>
                                          </p:val>
                                        </p:tav>
                                      </p:tavLst>
                                    </p:anim>
                                    <p:anim calcmode="lin" valueType="num">
                                      <p:cBhvr>
                                        <p:cTn id="15" dur="500" fill="hold"/>
                                        <p:tgtEl>
                                          <p:spTgt spid="46"/>
                                        </p:tgtEl>
                                        <p:attrNameLst>
                                          <p:attrName>ppt_h</p:attrName>
                                        </p:attrNameLst>
                                      </p:cBhvr>
                                      <p:tavLst>
                                        <p:tav tm="0">
                                          <p:val>
                                            <p:fltVal val="0"/>
                                          </p:val>
                                        </p:tav>
                                        <p:tav tm="100000">
                                          <p:val>
                                            <p:strVal val="#ppt_h"/>
                                          </p:val>
                                        </p:tav>
                                      </p:tavLst>
                                    </p:anim>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par>
                          <p:cTn id="22" fill="hold">
                            <p:stCondLst>
                              <p:cond delay="500"/>
                            </p:stCondLst>
                            <p:childTnLst>
                              <p:par>
                                <p:cTn id="23" presetID="22" presetClass="entr" presetSubtype="4" fill="hold" nodeType="after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wipe(down)">
                                      <p:cBhvr>
                                        <p:cTn id="25" dur="500"/>
                                        <p:tgtEl>
                                          <p:spTgt spid="38"/>
                                        </p:tgtEl>
                                      </p:cBhvr>
                                    </p:animEffect>
                                  </p:childTnLst>
                                </p:cTn>
                              </p:par>
                            </p:childTnLst>
                          </p:cTn>
                        </p:par>
                        <p:par>
                          <p:cTn id="26" fill="hold">
                            <p:stCondLst>
                              <p:cond delay="1000"/>
                            </p:stCondLst>
                            <p:childTnLst>
                              <p:par>
                                <p:cTn id="27" presetID="22" presetClass="entr" presetSubtype="4" fill="hold" nodeType="after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wipe(down)">
                                      <p:cBhvr>
                                        <p:cTn id="29" dur="1000"/>
                                        <p:tgtEl>
                                          <p:spTgt spid="39"/>
                                        </p:tgtEl>
                                      </p:cBhvr>
                                    </p:animEffect>
                                  </p:childTnLst>
                                </p:cTn>
                              </p:par>
                            </p:childTnLst>
                          </p:cTn>
                        </p:par>
                        <p:par>
                          <p:cTn id="30" fill="hold">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500"/>
                                        <p:tgtEl>
                                          <p:spTgt spid="31"/>
                                        </p:tgtEl>
                                      </p:cBhvr>
                                    </p:animEffect>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childTnLst>
                          </p:cTn>
                        </p:par>
                        <p:par>
                          <p:cTn id="38" fill="hold">
                            <p:stCondLst>
                              <p:cond delay="3000"/>
                            </p:stCondLst>
                            <p:childTnLst>
                              <p:par>
                                <p:cTn id="39" presetID="53" presetClass="entr" presetSubtype="16" fill="hold" grpId="0" nodeType="afterEffect">
                                  <p:stCondLst>
                                    <p:cond delay="0"/>
                                  </p:stCondLst>
                                  <p:childTnLst>
                                    <p:set>
                                      <p:cBhvr>
                                        <p:cTn id="40" dur="1" fill="hold">
                                          <p:stCondLst>
                                            <p:cond delay="0"/>
                                          </p:stCondLst>
                                        </p:cTn>
                                        <p:tgtEl>
                                          <p:spTgt spid="47"/>
                                        </p:tgtEl>
                                        <p:attrNameLst>
                                          <p:attrName>style.visibility</p:attrName>
                                        </p:attrNameLst>
                                      </p:cBhvr>
                                      <p:to>
                                        <p:strVal val="visible"/>
                                      </p:to>
                                    </p:set>
                                    <p:anim calcmode="lin" valueType="num">
                                      <p:cBhvr>
                                        <p:cTn id="41" dur="500" fill="hold"/>
                                        <p:tgtEl>
                                          <p:spTgt spid="47"/>
                                        </p:tgtEl>
                                        <p:attrNameLst>
                                          <p:attrName>ppt_w</p:attrName>
                                        </p:attrNameLst>
                                      </p:cBhvr>
                                      <p:tavLst>
                                        <p:tav tm="0">
                                          <p:val>
                                            <p:fltVal val="0"/>
                                          </p:val>
                                        </p:tav>
                                        <p:tav tm="100000">
                                          <p:val>
                                            <p:strVal val="#ppt_w"/>
                                          </p:val>
                                        </p:tav>
                                      </p:tavLst>
                                    </p:anim>
                                    <p:anim calcmode="lin" valueType="num">
                                      <p:cBhvr>
                                        <p:cTn id="42" dur="500" fill="hold"/>
                                        <p:tgtEl>
                                          <p:spTgt spid="47"/>
                                        </p:tgtEl>
                                        <p:attrNameLst>
                                          <p:attrName>ppt_h</p:attrName>
                                        </p:attrNameLst>
                                      </p:cBhvr>
                                      <p:tavLst>
                                        <p:tav tm="0">
                                          <p:val>
                                            <p:fltVal val="0"/>
                                          </p:val>
                                        </p:tav>
                                        <p:tav tm="100000">
                                          <p:val>
                                            <p:strVal val="#ppt_h"/>
                                          </p:val>
                                        </p:tav>
                                      </p:tavLst>
                                    </p:anim>
                                    <p:animEffect transition="in" filter="fade">
                                      <p:cBhvr>
                                        <p:cTn id="43" dur="500"/>
                                        <p:tgtEl>
                                          <p:spTgt spid="47"/>
                                        </p:tgtEl>
                                      </p:cBhvr>
                                    </p:animEffect>
                                  </p:childTnLst>
                                </p:cTn>
                              </p:par>
                            </p:childTnLst>
                          </p:cTn>
                        </p:par>
                        <p:par>
                          <p:cTn id="44" fill="hold">
                            <p:stCondLst>
                              <p:cond delay="3500"/>
                            </p:stCondLst>
                            <p:childTnLst>
                              <p:par>
                                <p:cTn id="45" presetID="22" presetClass="entr" presetSubtype="8" fill="hold" nodeType="after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wipe(left)">
                                      <p:cBhvr>
                                        <p:cTn id="47" dur="500"/>
                                        <p:tgtEl>
                                          <p:spTgt spid="40"/>
                                        </p:tgtEl>
                                      </p:cBhvr>
                                    </p:animEffect>
                                  </p:childTnLst>
                                </p:cTn>
                              </p:par>
                            </p:childTnLst>
                          </p:cTn>
                        </p:par>
                        <p:par>
                          <p:cTn id="48" fill="hold">
                            <p:stCondLst>
                              <p:cond delay="4000"/>
                            </p:stCondLst>
                            <p:childTnLst>
                              <p:par>
                                <p:cTn id="49" presetID="10" presetClass="entr" presetSubtype="0" fill="hold" nodeType="after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childTnLst>
                                </p:cTn>
                              </p:par>
                            </p:childTnLst>
                          </p:cTn>
                        </p:par>
                        <p:par>
                          <p:cTn id="52" fill="hold">
                            <p:stCondLst>
                              <p:cond delay="4500"/>
                            </p:stCondLst>
                            <p:childTnLst>
                              <p:par>
                                <p:cTn id="53" presetID="53" presetClass="entr" presetSubtype="16" fill="hold" grpId="0" nodeType="afterEffect">
                                  <p:stCondLst>
                                    <p:cond delay="0"/>
                                  </p:stCondLst>
                                  <p:iterate type="lt">
                                    <p:tmPct val="0"/>
                                  </p:iterate>
                                  <p:childTnLst>
                                    <p:set>
                                      <p:cBhvr>
                                        <p:cTn id="54" dur="1" fill="hold">
                                          <p:stCondLst>
                                            <p:cond delay="0"/>
                                          </p:stCondLst>
                                        </p:cTn>
                                        <p:tgtEl>
                                          <p:spTgt spid="53"/>
                                        </p:tgtEl>
                                        <p:attrNameLst>
                                          <p:attrName>style.visibility</p:attrName>
                                        </p:attrNameLst>
                                      </p:cBhvr>
                                      <p:to>
                                        <p:strVal val="visible"/>
                                      </p:to>
                                    </p:set>
                                    <p:anim calcmode="lin" valueType="num">
                                      <p:cBhvr>
                                        <p:cTn id="55" dur="500" fill="hold"/>
                                        <p:tgtEl>
                                          <p:spTgt spid="53"/>
                                        </p:tgtEl>
                                        <p:attrNameLst>
                                          <p:attrName>ppt_w</p:attrName>
                                        </p:attrNameLst>
                                      </p:cBhvr>
                                      <p:tavLst>
                                        <p:tav tm="0">
                                          <p:val>
                                            <p:fltVal val="0"/>
                                          </p:val>
                                        </p:tav>
                                        <p:tav tm="100000">
                                          <p:val>
                                            <p:strVal val="#ppt_w"/>
                                          </p:val>
                                        </p:tav>
                                      </p:tavLst>
                                    </p:anim>
                                    <p:anim calcmode="lin" valueType="num">
                                      <p:cBhvr>
                                        <p:cTn id="56" dur="500" fill="hold"/>
                                        <p:tgtEl>
                                          <p:spTgt spid="53"/>
                                        </p:tgtEl>
                                        <p:attrNameLst>
                                          <p:attrName>ppt_h</p:attrName>
                                        </p:attrNameLst>
                                      </p:cBhvr>
                                      <p:tavLst>
                                        <p:tav tm="0">
                                          <p:val>
                                            <p:fltVal val="0"/>
                                          </p:val>
                                        </p:tav>
                                        <p:tav tm="100000">
                                          <p:val>
                                            <p:strVal val="#ppt_h"/>
                                          </p:val>
                                        </p:tav>
                                      </p:tavLst>
                                    </p:anim>
                                    <p:animEffect transition="in" filter="fade">
                                      <p:cBhvr>
                                        <p:cTn id="57" dur="500"/>
                                        <p:tgtEl>
                                          <p:spTgt spid="53"/>
                                        </p:tgtEl>
                                      </p:cBhvr>
                                    </p:animEffect>
                                  </p:childTnLst>
                                </p:cTn>
                              </p:par>
                            </p:childTnLst>
                          </p:cTn>
                        </p:par>
                        <p:par>
                          <p:cTn id="58" fill="hold">
                            <p:stCondLst>
                              <p:cond delay="5000"/>
                            </p:stCondLst>
                            <p:childTnLst>
                              <p:par>
                                <p:cTn id="59" presetID="22" presetClass="entr" presetSubtype="1" fill="hold" nodeType="after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wipe(up)">
                                      <p:cBhvr>
                                        <p:cTn id="61" dur="500"/>
                                        <p:tgtEl>
                                          <p:spTgt spid="54"/>
                                        </p:tgtEl>
                                      </p:cBhvr>
                                    </p:animEffect>
                                  </p:childTnLst>
                                </p:cTn>
                              </p:par>
                            </p:childTnLst>
                          </p:cTn>
                        </p:par>
                        <p:par>
                          <p:cTn id="62" fill="hold">
                            <p:stCondLst>
                              <p:cond delay="5500"/>
                            </p:stCondLst>
                            <p:childTnLst>
                              <p:par>
                                <p:cTn id="63" presetID="53" presetClass="entr" presetSubtype="16" fill="hold" nodeType="after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p:cTn id="65" dur="500" fill="hold"/>
                                        <p:tgtEl>
                                          <p:spTgt spid="50"/>
                                        </p:tgtEl>
                                        <p:attrNameLst>
                                          <p:attrName>ppt_w</p:attrName>
                                        </p:attrNameLst>
                                      </p:cBhvr>
                                      <p:tavLst>
                                        <p:tav tm="0">
                                          <p:val>
                                            <p:fltVal val="0"/>
                                          </p:val>
                                        </p:tav>
                                        <p:tav tm="100000">
                                          <p:val>
                                            <p:strVal val="#ppt_w"/>
                                          </p:val>
                                        </p:tav>
                                      </p:tavLst>
                                    </p:anim>
                                    <p:anim calcmode="lin" valueType="num">
                                      <p:cBhvr>
                                        <p:cTn id="66" dur="500" fill="hold"/>
                                        <p:tgtEl>
                                          <p:spTgt spid="50"/>
                                        </p:tgtEl>
                                        <p:attrNameLst>
                                          <p:attrName>ppt_h</p:attrName>
                                        </p:attrNameLst>
                                      </p:cBhvr>
                                      <p:tavLst>
                                        <p:tav tm="0">
                                          <p:val>
                                            <p:fltVal val="0"/>
                                          </p:val>
                                        </p:tav>
                                        <p:tav tm="100000">
                                          <p:val>
                                            <p:strVal val="#ppt_h"/>
                                          </p:val>
                                        </p:tav>
                                      </p:tavLst>
                                    </p:anim>
                                    <p:animEffect transition="in" filter="fade">
                                      <p:cBhvr>
                                        <p:cTn id="67" dur="500"/>
                                        <p:tgtEl>
                                          <p:spTgt spid="50"/>
                                        </p:tgtEl>
                                      </p:cBhvr>
                                    </p:animEffect>
                                  </p:childTnLst>
                                </p:cTn>
                              </p:par>
                            </p:childTnLst>
                          </p:cTn>
                        </p:par>
                        <p:par>
                          <p:cTn id="68" fill="hold">
                            <p:stCondLst>
                              <p:cond delay="6000"/>
                            </p:stCondLst>
                            <p:childTnLst>
                              <p:par>
                                <p:cTn id="69" presetID="10" presetClass="entr" presetSubtype="0" fill="hold" grpId="0" nodeType="afterEffect">
                                  <p:stCondLst>
                                    <p:cond delay="0"/>
                                  </p:stCondLst>
                                  <p:childTnLst>
                                    <p:set>
                                      <p:cBhvr>
                                        <p:cTn id="70" dur="1" fill="hold">
                                          <p:stCondLst>
                                            <p:cond delay="0"/>
                                          </p:stCondLst>
                                        </p:cTn>
                                        <p:tgtEl>
                                          <p:spTgt spid="52"/>
                                        </p:tgtEl>
                                        <p:attrNameLst>
                                          <p:attrName>style.visibility</p:attrName>
                                        </p:attrNameLst>
                                      </p:cBhvr>
                                      <p:to>
                                        <p:strVal val="visible"/>
                                      </p:to>
                                    </p:set>
                                    <p:animEffect transition="in" filter="fade">
                                      <p:cBhvr>
                                        <p:cTn id="71" dur="500"/>
                                        <p:tgtEl>
                                          <p:spTgt spid="52"/>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wipe(down)">
                                      <p:cBhvr>
                                        <p:cTn id="76" dur="500"/>
                                        <p:tgtEl>
                                          <p:spTgt spid="41"/>
                                        </p:tgtEl>
                                      </p:cBhvr>
                                    </p:animEffect>
                                  </p:childTnLst>
                                </p:cTn>
                              </p:par>
                            </p:childTnLst>
                          </p:cTn>
                        </p:par>
                        <p:par>
                          <p:cTn id="77" fill="hold">
                            <p:stCondLst>
                              <p:cond delay="500"/>
                            </p:stCondLst>
                            <p:childTnLst>
                              <p:par>
                                <p:cTn id="78" presetID="22" presetClass="entr" presetSubtype="8" fill="hold" nodeType="afterEffect">
                                  <p:stCondLst>
                                    <p:cond delay="0"/>
                                  </p:stCondLst>
                                  <p:childTnLst>
                                    <p:set>
                                      <p:cBhvr>
                                        <p:cTn id="79" dur="1" fill="hold">
                                          <p:stCondLst>
                                            <p:cond delay="0"/>
                                          </p:stCondLst>
                                        </p:cTn>
                                        <p:tgtEl>
                                          <p:spTgt spid="42"/>
                                        </p:tgtEl>
                                        <p:attrNameLst>
                                          <p:attrName>style.visibility</p:attrName>
                                        </p:attrNameLst>
                                      </p:cBhvr>
                                      <p:to>
                                        <p:strVal val="visible"/>
                                      </p:to>
                                    </p:set>
                                    <p:animEffect transition="in" filter="wipe(left)">
                                      <p:cBhvr>
                                        <p:cTn id="80" dur="500"/>
                                        <p:tgtEl>
                                          <p:spTgt spid="42"/>
                                        </p:tgtEl>
                                      </p:cBhvr>
                                    </p:animEffect>
                                  </p:childTnLst>
                                </p:cTn>
                              </p:par>
                            </p:childTnLst>
                          </p:cTn>
                        </p:par>
                        <p:par>
                          <p:cTn id="81" fill="hold">
                            <p:stCondLst>
                              <p:cond delay="1000"/>
                            </p:stCondLst>
                            <p:childTnLst>
                              <p:par>
                                <p:cTn id="82" presetID="22" presetClass="entr" presetSubtype="4" fill="hold" nodeType="afterEffect">
                                  <p:stCondLst>
                                    <p:cond delay="0"/>
                                  </p:stCondLst>
                                  <p:childTnLst>
                                    <p:set>
                                      <p:cBhvr>
                                        <p:cTn id="83" dur="1" fill="hold">
                                          <p:stCondLst>
                                            <p:cond delay="0"/>
                                          </p:stCondLst>
                                        </p:cTn>
                                        <p:tgtEl>
                                          <p:spTgt spid="48"/>
                                        </p:tgtEl>
                                        <p:attrNameLst>
                                          <p:attrName>style.visibility</p:attrName>
                                        </p:attrNameLst>
                                      </p:cBhvr>
                                      <p:to>
                                        <p:strVal val="visible"/>
                                      </p:to>
                                    </p:set>
                                    <p:animEffect transition="in" filter="wipe(down)">
                                      <p:cBhvr>
                                        <p:cTn id="84" dur="500"/>
                                        <p:tgtEl>
                                          <p:spTgt spid="48"/>
                                        </p:tgtEl>
                                      </p:cBhvr>
                                    </p:animEffect>
                                  </p:childTnLst>
                                </p:cTn>
                              </p:par>
                            </p:childTnLst>
                          </p:cTn>
                        </p:par>
                        <p:par>
                          <p:cTn id="85" fill="hold">
                            <p:stCondLst>
                              <p:cond delay="1500"/>
                            </p:stCondLst>
                            <p:childTnLst>
                              <p:par>
                                <p:cTn id="86" presetID="26" presetClass="emph" presetSubtype="0" fill="hold" grpId="1" nodeType="afterEffect">
                                  <p:stCondLst>
                                    <p:cond delay="0"/>
                                  </p:stCondLst>
                                  <p:iterate type="lt">
                                    <p:tmPct val="0"/>
                                  </p:iterate>
                                  <p:childTnLst>
                                    <p:animEffect transition="out" filter="fade">
                                      <p:cBhvr>
                                        <p:cTn id="87" dur="500" tmFilter="0, 0; .2, .5; .8, .5; 1, 0"/>
                                        <p:tgtEl>
                                          <p:spTgt spid="53"/>
                                        </p:tgtEl>
                                      </p:cBhvr>
                                    </p:animEffect>
                                    <p:animScale>
                                      <p:cBhvr>
                                        <p:cTn id="88" dur="250" autoRev="1" fill="hold"/>
                                        <p:tgtEl>
                                          <p:spTgt spid="53"/>
                                        </p:tgtEl>
                                      </p:cBhvr>
                                      <p:by x="105000" y="105000"/>
                                    </p:animScale>
                                  </p:childTnLst>
                                </p:cTn>
                              </p:par>
                            </p:childTnLst>
                          </p:cTn>
                        </p:par>
                        <p:par>
                          <p:cTn id="89" fill="hold">
                            <p:stCondLst>
                              <p:cond delay="2000"/>
                            </p:stCondLst>
                            <p:childTnLst>
                              <p:par>
                                <p:cTn id="90" presetID="22" presetClass="entr" presetSubtype="2" fill="hold" nodeType="afterEffect">
                                  <p:stCondLst>
                                    <p:cond delay="0"/>
                                  </p:stCondLst>
                                  <p:childTnLst>
                                    <p:set>
                                      <p:cBhvr>
                                        <p:cTn id="91" dur="1" fill="hold">
                                          <p:stCondLst>
                                            <p:cond delay="0"/>
                                          </p:stCondLst>
                                        </p:cTn>
                                        <p:tgtEl>
                                          <p:spTgt spid="49"/>
                                        </p:tgtEl>
                                        <p:attrNameLst>
                                          <p:attrName>style.visibility</p:attrName>
                                        </p:attrNameLst>
                                      </p:cBhvr>
                                      <p:to>
                                        <p:strVal val="visible"/>
                                      </p:to>
                                    </p:set>
                                    <p:animEffect transition="in" filter="wipe(right)">
                                      <p:cBhvr>
                                        <p:cTn id="92" dur="500"/>
                                        <p:tgtEl>
                                          <p:spTgt spid="49"/>
                                        </p:tgtEl>
                                      </p:cBhvr>
                                    </p:animEffect>
                                  </p:childTnLst>
                                </p:cTn>
                              </p:par>
                            </p:childTnLst>
                          </p:cTn>
                        </p:par>
                        <p:par>
                          <p:cTn id="93" fill="hold">
                            <p:stCondLst>
                              <p:cond delay="2500"/>
                            </p:stCondLst>
                            <p:childTnLst>
                              <p:par>
                                <p:cTn id="94" presetID="22" presetClass="entr" presetSubtype="1" fill="hold" nodeType="afterEffect">
                                  <p:stCondLst>
                                    <p:cond delay="0"/>
                                  </p:stCondLst>
                                  <p:childTnLst>
                                    <p:set>
                                      <p:cBhvr>
                                        <p:cTn id="95" dur="1" fill="hold">
                                          <p:stCondLst>
                                            <p:cond delay="0"/>
                                          </p:stCondLst>
                                        </p:cTn>
                                        <p:tgtEl>
                                          <p:spTgt spid="51"/>
                                        </p:tgtEl>
                                        <p:attrNameLst>
                                          <p:attrName>style.visibility</p:attrName>
                                        </p:attrNameLst>
                                      </p:cBhvr>
                                      <p:to>
                                        <p:strVal val="visible"/>
                                      </p:to>
                                    </p:set>
                                    <p:animEffect transition="in" filter="wipe(up)">
                                      <p:cBhvr>
                                        <p:cTn id="96" dur="500"/>
                                        <p:tgtEl>
                                          <p:spTgt spid="51"/>
                                        </p:tgtEl>
                                      </p:cBhvr>
                                    </p:animEffect>
                                  </p:childTnLst>
                                </p:cTn>
                              </p:par>
                            </p:childTnLst>
                          </p:cTn>
                        </p:par>
                        <p:par>
                          <p:cTn id="97" fill="hold">
                            <p:stCondLst>
                              <p:cond delay="3000"/>
                            </p:stCondLst>
                            <p:childTnLst>
                              <p:par>
                                <p:cTn id="98" presetID="27" presetClass="emph" presetSubtype="0" fill="remove" grpId="1" nodeType="afterEffect">
                                  <p:stCondLst>
                                    <p:cond delay="0"/>
                                  </p:stCondLst>
                                  <p:childTnLst>
                                    <p:animClr clrSpc="rgb" dir="cw">
                                      <p:cBhvr override="childStyle">
                                        <p:cTn id="99" dur="250" autoRev="1" fill="remove"/>
                                        <p:tgtEl>
                                          <p:spTgt spid="52"/>
                                        </p:tgtEl>
                                        <p:attrNameLst>
                                          <p:attrName>style.color</p:attrName>
                                        </p:attrNameLst>
                                      </p:cBhvr>
                                      <p:to>
                                        <a:schemeClr val="bg1"/>
                                      </p:to>
                                    </p:animClr>
                                    <p:animClr clrSpc="rgb" dir="cw">
                                      <p:cBhvr>
                                        <p:cTn id="100" dur="250" autoRev="1" fill="remove"/>
                                        <p:tgtEl>
                                          <p:spTgt spid="52"/>
                                        </p:tgtEl>
                                        <p:attrNameLst>
                                          <p:attrName>fillcolor</p:attrName>
                                        </p:attrNameLst>
                                      </p:cBhvr>
                                      <p:to>
                                        <a:schemeClr val="bg1"/>
                                      </p:to>
                                    </p:animClr>
                                    <p:set>
                                      <p:cBhvr>
                                        <p:cTn id="101" dur="250" autoRev="1" fill="remove"/>
                                        <p:tgtEl>
                                          <p:spTgt spid="52"/>
                                        </p:tgtEl>
                                        <p:attrNameLst>
                                          <p:attrName>fill.type</p:attrName>
                                        </p:attrNameLst>
                                      </p:cBhvr>
                                      <p:to>
                                        <p:strVal val="solid"/>
                                      </p:to>
                                    </p:set>
                                    <p:set>
                                      <p:cBhvr>
                                        <p:cTn id="102" dur="250" autoRev="1" fill="remove"/>
                                        <p:tgtEl>
                                          <p:spTgt spid="5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46" grpId="0" animBg="1"/>
      <p:bldP spid="47" grpId="0" animBg="1"/>
      <p:bldP spid="52" grpId="0"/>
      <p:bldP spid="52" grpId="1"/>
      <p:bldP spid="53" grpId="0" animBg="1"/>
      <p:bldP spid="53"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84461" y="205517"/>
            <a:ext cx="5532680" cy="801688"/>
          </a:xfrm>
        </p:spPr>
        <p:txBody>
          <a:bodyPr/>
          <a:lstStyle/>
          <a:p>
            <a:r>
              <a:rPr lang="en-US" altLang="zh-TW" dirty="0" err="1"/>
              <a:t>Redis</a:t>
            </a:r>
            <a:r>
              <a:rPr lang="en-US" altLang="zh-TW" dirty="0"/>
              <a:t>(3/3)</a:t>
            </a:r>
            <a:endParaRPr lang="zh-TW" altLang="en-US" dirty="0"/>
          </a:p>
        </p:txBody>
      </p:sp>
      <p:sp>
        <p:nvSpPr>
          <p:cNvPr id="18" name="矩形 17"/>
          <p:cNvSpPr/>
          <p:nvPr/>
        </p:nvSpPr>
        <p:spPr>
          <a:xfrm rot="10800000">
            <a:off x="-12737" y="977077"/>
            <a:ext cx="9160031" cy="131657"/>
          </a:xfrm>
          <a:prstGeom prst="rect">
            <a:avLst/>
          </a:prstGeom>
          <a:gradFill flip="none" rotWithShape="1">
            <a:gsLst>
              <a:gs pos="56000">
                <a:srgbClr val="E5EFF0">
                  <a:alpha val="70000"/>
                </a:srgbClr>
              </a:gs>
              <a:gs pos="0">
                <a:srgbClr val="51848E">
                  <a:lumMod val="40000"/>
                  <a:lumOff val="60000"/>
                </a:srgbClr>
              </a:gs>
              <a:gs pos="100000">
                <a:sysClr val="window" lastClr="FFFFFF"/>
              </a:gs>
            </a:gsLst>
            <a:lin ang="10800000" scaled="1"/>
            <a:tileRect/>
          </a:gradFill>
          <a:ln w="19050" cap="flat" cmpd="sng" algn="ctr">
            <a:no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0" cap="none" spc="0" normalizeH="0" baseline="0" noProof="0">
              <a:ln>
                <a:noFill/>
              </a:ln>
              <a:solidFill>
                <a:prstClr val="white"/>
              </a:solidFill>
              <a:effectLst/>
              <a:uLnTx/>
              <a:uFillTx/>
              <a:latin typeface="Georgia"/>
              <a:ea typeface="新細明體" panose="02020500000000000000" pitchFamily="18" charset="-120"/>
              <a:cs typeface="+mn-cs"/>
            </a:endParaRPr>
          </a:p>
        </p:txBody>
      </p:sp>
      <p:sp>
        <p:nvSpPr>
          <p:cNvPr id="5" name="投影片編號版面配置區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7D101EC-4666-4D00-9ABD-FC0D4C6D266D}" type="slidenum">
              <a:rPr kumimoji="1" lang="zh-TW" altLang="en-US" sz="1200" b="0" i="0" u="none" strike="noStrike" kern="1200" cap="none" spc="0" normalizeH="0" baseline="0" noProof="0" smtClean="0">
                <a:ln>
                  <a:noFill/>
                </a:ln>
                <a:solidFill>
                  <a:srgbClr val="898989"/>
                </a:solidFill>
                <a:effectLst/>
                <a:uLnTx/>
                <a:uFillTx/>
                <a:latin typeface="微軟正黑體" panose="020B0604030504040204" pitchFamily="34" charset="-120"/>
                <a:ea typeface="微軟正黑體" panose="020B0604030504040204" pitchFamily="34"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1" lang="zh-TW" altLang="en-US" sz="1200" b="0" i="0" u="none" strike="noStrike" kern="1200" cap="none" spc="0" normalizeH="0" baseline="0" noProof="0">
              <a:ln>
                <a:noFill/>
              </a:ln>
              <a:solidFill>
                <a:srgbClr val="898989"/>
              </a:solidFill>
              <a:effectLst/>
              <a:uLnTx/>
              <a:uFillTx/>
              <a:latin typeface="微軟正黑體" panose="020B0604030504040204" pitchFamily="34" charset="-120"/>
              <a:ea typeface="微軟正黑體" panose="020B0604030504040204" pitchFamily="34" charset="-120"/>
              <a:cs typeface="+mn-cs"/>
            </a:endParaRPr>
          </a:p>
        </p:txBody>
      </p:sp>
      <p:sp>
        <p:nvSpPr>
          <p:cNvPr id="6" name="內容版面配置區 2"/>
          <p:cNvSpPr>
            <a:spLocks noGrp="1"/>
          </p:cNvSpPr>
          <p:nvPr>
            <p:ph idx="1"/>
          </p:nvPr>
        </p:nvSpPr>
        <p:spPr>
          <a:xfrm>
            <a:off x="559341" y="1427492"/>
            <a:ext cx="10515600" cy="4476750"/>
          </a:xfrm>
        </p:spPr>
        <p:txBody>
          <a:bodyPr/>
          <a:lstStyle/>
          <a:p>
            <a:pPr marL="450850" indent="-450850">
              <a:spcBef>
                <a:spcPts val="2400"/>
              </a:spcBef>
              <a:buFont typeface="Wingdings" panose="05000000000000000000" pitchFamily="2" charset="2"/>
              <a:buChar char="Ø"/>
            </a:pPr>
            <a:r>
              <a:rPr lang="en-US" altLang="zh-TW" b="1" dirty="0"/>
              <a:t>publish / subscribe</a:t>
            </a:r>
          </a:p>
          <a:p>
            <a:pPr lvl="1">
              <a:spcBef>
                <a:spcPts val="1200"/>
              </a:spcBef>
            </a:pPr>
            <a:r>
              <a:rPr lang="zh-TW" altLang="en-US" dirty="0"/>
              <a:t>範例：交易對聯徵發起電文</a:t>
            </a:r>
            <a:endParaRPr lang="en-US" altLang="zh-TW" dirty="0"/>
          </a:p>
          <a:p>
            <a:pPr>
              <a:spcBef>
                <a:spcPts val="1800"/>
              </a:spcBef>
              <a:buFont typeface="Wingdings" panose="05000000000000000000" pitchFamily="2" charset="2"/>
              <a:buChar char="Ø"/>
            </a:pPr>
            <a:endParaRPr lang="en-US" altLang="zh-TW" b="1" dirty="0"/>
          </a:p>
        </p:txBody>
      </p:sp>
      <p:sp>
        <p:nvSpPr>
          <p:cNvPr id="33" name="流程圖: 內部儲存裝置 32"/>
          <p:cNvSpPr/>
          <p:nvPr/>
        </p:nvSpPr>
        <p:spPr>
          <a:xfrm>
            <a:off x="1010750" y="4869365"/>
            <a:ext cx="2479964" cy="1620982"/>
          </a:xfrm>
          <a:prstGeom prst="flowChartInternalStorag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solidFill>
                  <a:schemeClr val="accent1"/>
                </a:solidFill>
              </a:rPr>
              <a:t>Txnxxxx</a:t>
            </a:r>
            <a:endParaRPr lang="zh-TW" altLang="en-US" dirty="0">
              <a:solidFill>
                <a:schemeClr val="accent1"/>
              </a:solidFill>
            </a:endParaRPr>
          </a:p>
        </p:txBody>
      </p:sp>
      <p:sp>
        <p:nvSpPr>
          <p:cNvPr id="34" name="圓角矩形 33"/>
          <p:cNvSpPr/>
          <p:nvPr/>
        </p:nvSpPr>
        <p:spPr>
          <a:xfrm>
            <a:off x="4795576" y="2546527"/>
            <a:ext cx="1767155" cy="698643"/>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Pod1</a:t>
            </a:r>
            <a:br>
              <a:rPr lang="en-US" altLang="zh-TW" sz="1600" dirty="0">
                <a:solidFill>
                  <a:schemeClr val="tx1"/>
                </a:solidFill>
              </a:rPr>
            </a:br>
            <a:r>
              <a:rPr lang="en-US" altLang="zh-TW" sz="1600" dirty="0" err="1">
                <a:solidFill>
                  <a:schemeClr val="tx1"/>
                </a:solidFill>
              </a:rPr>
              <a:t>openAccount</a:t>
            </a:r>
            <a:endParaRPr lang="zh-TW" altLang="en-US" sz="1600" dirty="0">
              <a:solidFill>
                <a:schemeClr val="tx1"/>
              </a:solidFill>
            </a:endParaRPr>
          </a:p>
        </p:txBody>
      </p:sp>
      <p:sp>
        <p:nvSpPr>
          <p:cNvPr id="35" name="圓角矩形 34"/>
          <p:cNvSpPr/>
          <p:nvPr/>
        </p:nvSpPr>
        <p:spPr>
          <a:xfrm>
            <a:off x="4795576" y="4252973"/>
            <a:ext cx="1767155" cy="698643"/>
          </a:xfrm>
          <a:prstGeom prst="round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Pod2</a:t>
            </a:r>
            <a:br>
              <a:rPr lang="en-US" altLang="zh-TW" sz="1600" dirty="0">
                <a:solidFill>
                  <a:schemeClr val="tx1"/>
                </a:solidFill>
              </a:rPr>
            </a:br>
            <a:r>
              <a:rPr lang="en-US" altLang="zh-TW" sz="1600" dirty="0" err="1">
                <a:solidFill>
                  <a:schemeClr val="tx1"/>
                </a:solidFill>
              </a:rPr>
              <a:t>openAccount</a:t>
            </a:r>
            <a:endParaRPr lang="zh-TW" altLang="en-US" sz="1600" dirty="0">
              <a:solidFill>
                <a:schemeClr val="tx1"/>
              </a:solidFill>
            </a:endParaRPr>
          </a:p>
        </p:txBody>
      </p:sp>
      <p:cxnSp>
        <p:nvCxnSpPr>
          <p:cNvPr id="36" name="肘形接點 35"/>
          <p:cNvCxnSpPr>
            <a:endCxn id="34" idx="1"/>
          </p:cNvCxnSpPr>
          <p:nvPr/>
        </p:nvCxnSpPr>
        <p:spPr>
          <a:xfrm flipV="1">
            <a:off x="1447417" y="2895849"/>
            <a:ext cx="3348159" cy="1919896"/>
          </a:xfrm>
          <a:prstGeom prst="bentConnector3">
            <a:avLst>
              <a:gd name="adj1" fmla="val 165"/>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文字方塊 36"/>
          <p:cNvSpPr txBox="1"/>
          <p:nvPr/>
        </p:nvSpPr>
        <p:spPr>
          <a:xfrm>
            <a:off x="559341" y="3091073"/>
            <a:ext cx="757528" cy="369332"/>
          </a:xfrm>
          <a:prstGeom prst="rect">
            <a:avLst/>
          </a:prstGeom>
          <a:noFill/>
        </p:spPr>
        <p:txBody>
          <a:bodyPr wrap="square" rtlCol="0">
            <a:spAutoFit/>
          </a:bodyPr>
          <a:lstStyle/>
          <a:p>
            <a:r>
              <a:rPr lang="en-US" altLang="zh-TW" dirty="0"/>
              <a:t>Initial</a:t>
            </a:r>
          </a:p>
        </p:txBody>
      </p:sp>
      <p:cxnSp>
        <p:nvCxnSpPr>
          <p:cNvPr id="38" name="直線單箭頭接點 37"/>
          <p:cNvCxnSpPr/>
          <p:nvPr/>
        </p:nvCxnSpPr>
        <p:spPr>
          <a:xfrm flipV="1">
            <a:off x="1666225" y="3091073"/>
            <a:ext cx="2911387" cy="1629258"/>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圓角矩形 38"/>
          <p:cNvSpPr/>
          <p:nvPr/>
        </p:nvSpPr>
        <p:spPr>
          <a:xfrm>
            <a:off x="6338375" y="5140643"/>
            <a:ext cx="1019146" cy="377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Publish</a:t>
            </a:r>
            <a:endParaRPr lang="zh-TW" altLang="en-US" dirty="0"/>
          </a:p>
        </p:txBody>
      </p:sp>
      <p:cxnSp>
        <p:nvCxnSpPr>
          <p:cNvPr id="40" name="直線單箭頭接點 39"/>
          <p:cNvCxnSpPr>
            <a:stCxn id="34" idx="3"/>
          </p:cNvCxnSpPr>
          <p:nvPr/>
        </p:nvCxnSpPr>
        <p:spPr>
          <a:xfrm flipV="1">
            <a:off x="6562731" y="2881849"/>
            <a:ext cx="3128626" cy="14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p:nvPr/>
        </p:nvCxnSpPr>
        <p:spPr>
          <a:xfrm flipH="1">
            <a:off x="6714631" y="3440086"/>
            <a:ext cx="2935814" cy="108830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2" name="群組 41"/>
          <p:cNvGrpSpPr/>
          <p:nvPr/>
        </p:nvGrpSpPr>
        <p:grpSpPr>
          <a:xfrm>
            <a:off x="10105666" y="4746337"/>
            <a:ext cx="1152988" cy="1415487"/>
            <a:chOff x="10430026" y="2110919"/>
            <a:chExt cx="1581067" cy="1477632"/>
          </a:xfrm>
        </p:grpSpPr>
        <p:pic>
          <p:nvPicPr>
            <p:cNvPr id="43" name="圖片 42"/>
            <p:cNvPicPr>
              <a:picLocks noChangeAspect="1"/>
            </p:cNvPicPr>
            <p:nvPr/>
          </p:nvPicPr>
          <p:blipFill rotWithShape="1">
            <a:blip r:embed="rId3">
              <a:extLst>
                <a:ext uri="{28A0092B-C50C-407E-A947-70E740481C1C}">
                  <a14:useLocalDpi xmlns:a14="http://schemas.microsoft.com/office/drawing/2010/main" val="0"/>
                </a:ext>
              </a:extLst>
            </a:blip>
            <a:srcRect l="25324" t="21411" r="24916" b="21835"/>
            <a:stretch/>
          </p:blipFill>
          <p:spPr>
            <a:xfrm>
              <a:off x="10913702" y="2618019"/>
              <a:ext cx="588659" cy="462516"/>
            </a:xfrm>
            <a:prstGeom prst="rect">
              <a:avLst/>
            </a:prstGeom>
          </p:spPr>
        </p:pic>
        <p:sp>
          <p:nvSpPr>
            <p:cNvPr id="44" name="矩形 43"/>
            <p:cNvSpPr/>
            <p:nvPr/>
          </p:nvSpPr>
          <p:spPr>
            <a:xfrm>
              <a:off x="10722140" y="3267261"/>
              <a:ext cx="1178046" cy="321290"/>
            </a:xfrm>
            <a:prstGeom prst="rect">
              <a:avLst/>
            </a:prstGeom>
          </p:spPr>
          <p:txBody>
            <a:bodyPr wrap="square">
              <a:spAutoFit/>
            </a:bodyPr>
            <a:lstStyle/>
            <a:p>
              <a:pPr algn="ctr"/>
              <a:r>
                <a:rPr lang="en-US" altLang="zh-TW" sz="1400" dirty="0" err="1"/>
                <a:t>Redis</a:t>
              </a:r>
              <a:endParaRPr lang="en-US" altLang="zh-TW" sz="1400" dirty="0"/>
            </a:p>
          </p:txBody>
        </p:sp>
        <p:pic>
          <p:nvPicPr>
            <p:cNvPr id="45" name="圖片 44"/>
            <p:cNvPicPr>
              <a:picLocks noChangeAspect="1"/>
            </p:cNvPicPr>
            <p:nvPr/>
          </p:nvPicPr>
          <p:blipFill rotWithShape="1">
            <a:blip r:embed="rId3">
              <a:extLst>
                <a:ext uri="{28A0092B-C50C-407E-A947-70E740481C1C}">
                  <a14:useLocalDpi xmlns:a14="http://schemas.microsoft.com/office/drawing/2010/main" val="0"/>
                </a:ext>
              </a:extLst>
            </a:blip>
            <a:srcRect l="25324" t="21411" r="24916" b="21835"/>
            <a:stretch/>
          </p:blipFill>
          <p:spPr>
            <a:xfrm>
              <a:off x="10430026" y="2112615"/>
              <a:ext cx="588659" cy="462516"/>
            </a:xfrm>
            <a:prstGeom prst="rect">
              <a:avLst/>
            </a:prstGeom>
          </p:spPr>
        </p:pic>
        <p:pic>
          <p:nvPicPr>
            <p:cNvPr id="46" name="圖片 45"/>
            <p:cNvPicPr>
              <a:picLocks noChangeAspect="1"/>
            </p:cNvPicPr>
            <p:nvPr/>
          </p:nvPicPr>
          <p:blipFill rotWithShape="1">
            <a:blip r:embed="rId3">
              <a:extLst>
                <a:ext uri="{28A0092B-C50C-407E-A947-70E740481C1C}">
                  <a14:useLocalDpi xmlns:a14="http://schemas.microsoft.com/office/drawing/2010/main" val="0"/>
                </a:ext>
              </a:extLst>
            </a:blip>
            <a:srcRect l="25324" t="21411" r="24916" b="21835"/>
            <a:stretch/>
          </p:blipFill>
          <p:spPr>
            <a:xfrm>
              <a:off x="11422434" y="2110919"/>
              <a:ext cx="588659" cy="462516"/>
            </a:xfrm>
            <a:prstGeom prst="rect">
              <a:avLst/>
            </a:prstGeom>
          </p:spPr>
        </p:pic>
      </p:grpSp>
      <p:grpSp>
        <p:nvGrpSpPr>
          <p:cNvPr id="47" name="群組 46"/>
          <p:cNvGrpSpPr/>
          <p:nvPr/>
        </p:nvGrpSpPr>
        <p:grpSpPr>
          <a:xfrm>
            <a:off x="10173672" y="2112197"/>
            <a:ext cx="859086" cy="1582895"/>
            <a:chOff x="10215868" y="1967232"/>
            <a:chExt cx="859086" cy="1582895"/>
          </a:xfrm>
        </p:grpSpPr>
        <p:pic>
          <p:nvPicPr>
            <p:cNvPr id="48" name="Picture 8">
              <a:extLst>
                <a:ext uri="{FF2B5EF4-FFF2-40B4-BE49-F238E27FC236}">
                  <a16:creationId xmlns:a16="http://schemas.microsoft.com/office/drawing/2014/main" id="{2D554655-F385-36DB-05A8-35D983BE8C50}"/>
                </a:ext>
              </a:extLst>
            </p:cNvPr>
            <p:cNvPicPr>
              <a:picLocks noChangeAspect="1"/>
            </p:cNvPicPr>
            <p:nvPr/>
          </p:nvPicPr>
          <p:blipFill>
            <a:blip r:embed="rId4"/>
            <a:stretch>
              <a:fillRect/>
            </a:stretch>
          </p:blipFill>
          <p:spPr>
            <a:xfrm>
              <a:off x="10300250" y="1967232"/>
              <a:ext cx="690323" cy="1120911"/>
            </a:xfrm>
            <a:prstGeom prst="rect">
              <a:avLst/>
            </a:prstGeom>
          </p:spPr>
        </p:pic>
        <p:sp>
          <p:nvSpPr>
            <p:cNvPr id="49" name="矩形 48"/>
            <p:cNvSpPr/>
            <p:nvPr/>
          </p:nvSpPr>
          <p:spPr>
            <a:xfrm>
              <a:off x="10215868" y="3242350"/>
              <a:ext cx="859086" cy="307777"/>
            </a:xfrm>
            <a:prstGeom prst="rect">
              <a:avLst/>
            </a:prstGeom>
          </p:spPr>
          <p:txBody>
            <a:bodyPr wrap="square">
              <a:spAutoFit/>
            </a:bodyPr>
            <a:lstStyle/>
            <a:p>
              <a:pPr algn="ctr"/>
              <a:r>
                <a:rPr lang="en-US" altLang="zh-TW" sz="1400" b="1" dirty="0">
                  <a:solidFill>
                    <a:schemeClr val="tx1">
                      <a:lumMod val="65000"/>
                      <a:lumOff val="35000"/>
                    </a:schemeClr>
                  </a:solidFill>
                </a:rPr>
                <a:t>Kafka</a:t>
              </a:r>
            </a:p>
          </p:txBody>
        </p:sp>
      </p:grpSp>
      <p:cxnSp>
        <p:nvCxnSpPr>
          <p:cNvPr id="50" name="直線單箭頭接點 49"/>
          <p:cNvCxnSpPr/>
          <p:nvPr/>
        </p:nvCxnSpPr>
        <p:spPr>
          <a:xfrm>
            <a:off x="6632807" y="4756312"/>
            <a:ext cx="3472859" cy="848892"/>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1" name="圓角矩形 50"/>
          <p:cNvSpPr/>
          <p:nvPr/>
        </p:nvSpPr>
        <p:spPr>
          <a:xfrm>
            <a:off x="6060080" y="3640447"/>
            <a:ext cx="1309102" cy="377080"/>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subscribe</a:t>
            </a:r>
            <a:endParaRPr lang="zh-TW" altLang="en-US" dirty="0"/>
          </a:p>
        </p:txBody>
      </p:sp>
      <p:cxnSp>
        <p:nvCxnSpPr>
          <p:cNvPr id="52" name="直線單箭頭接點 51"/>
          <p:cNvCxnSpPr/>
          <p:nvPr/>
        </p:nvCxnSpPr>
        <p:spPr>
          <a:xfrm flipH="1" flipV="1">
            <a:off x="6644555" y="3034734"/>
            <a:ext cx="3311405" cy="1834631"/>
          </a:xfrm>
          <a:prstGeom prst="straightConnector1">
            <a:avLst/>
          </a:prstGeom>
          <a:ln w="127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p:nvPr/>
        </p:nvCxnSpPr>
        <p:spPr>
          <a:xfrm flipH="1" flipV="1">
            <a:off x="6712437" y="4617427"/>
            <a:ext cx="3160644" cy="479859"/>
          </a:xfrm>
          <a:prstGeom prst="straightConnector1">
            <a:avLst/>
          </a:prstGeom>
          <a:ln w="127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圓角矩形 53"/>
          <p:cNvSpPr/>
          <p:nvPr/>
        </p:nvSpPr>
        <p:spPr>
          <a:xfrm>
            <a:off x="2250732" y="3452329"/>
            <a:ext cx="760728" cy="377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SSE</a:t>
            </a:r>
            <a:endParaRPr lang="zh-TW" altLang="en-US" dirty="0"/>
          </a:p>
        </p:txBody>
      </p:sp>
      <p:cxnSp>
        <p:nvCxnSpPr>
          <p:cNvPr id="55" name="直線單箭頭接點 54"/>
          <p:cNvCxnSpPr/>
          <p:nvPr/>
        </p:nvCxnSpPr>
        <p:spPr>
          <a:xfrm flipV="1">
            <a:off x="2663297" y="3387315"/>
            <a:ext cx="2064470" cy="1482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文字方塊 55"/>
          <p:cNvSpPr txBox="1"/>
          <p:nvPr/>
        </p:nvSpPr>
        <p:spPr>
          <a:xfrm>
            <a:off x="3392062" y="4288557"/>
            <a:ext cx="1211868" cy="369332"/>
          </a:xfrm>
          <a:prstGeom prst="rect">
            <a:avLst/>
          </a:prstGeom>
          <a:noFill/>
        </p:spPr>
        <p:txBody>
          <a:bodyPr wrap="square" rtlCol="0">
            <a:spAutoFit/>
          </a:bodyPr>
          <a:lstStyle/>
          <a:p>
            <a:r>
              <a:rPr lang="en-US" altLang="zh-TW" dirty="0"/>
              <a:t>operation</a:t>
            </a:r>
          </a:p>
        </p:txBody>
      </p:sp>
      <p:cxnSp>
        <p:nvCxnSpPr>
          <p:cNvPr id="57" name="直線單箭頭接點 56"/>
          <p:cNvCxnSpPr/>
          <p:nvPr/>
        </p:nvCxnSpPr>
        <p:spPr>
          <a:xfrm flipH="1" flipV="1">
            <a:off x="6714631" y="3034734"/>
            <a:ext cx="2935814" cy="399464"/>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204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500"/>
                                        <p:tgtEl>
                                          <p:spTgt spid="3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fade">
                                      <p:cBhvr>
                                        <p:cTn id="14" dur="500"/>
                                        <p:tgtEl>
                                          <p:spTgt spid="35"/>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500"/>
                                        <p:tgtEl>
                                          <p:spTgt spid="47"/>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wipe(down)">
                                      <p:cBhvr>
                                        <p:cTn id="27" dur="500"/>
                                        <p:tgtEl>
                                          <p:spTgt spid="36"/>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wipe(down)">
                                      <p:cBhvr>
                                        <p:cTn id="30" dur="500"/>
                                        <p:tgtEl>
                                          <p:spTgt spid="3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wipe(down)">
                                      <p:cBhvr>
                                        <p:cTn id="35" dur="500"/>
                                        <p:tgtEl>
                                          <p:spTgt spid="38"/>
                                        </p:tgtEl>
                                      </p:cBhvr>
                                    </p:animEffect>
                                  </p:childTnLst>
                                </p:cTn>
                              </p:par>
                            </p:childTnLst>
                          </p:cTn>
                        </p:par>
                        <p:par>
                          <p:cTn id="36" fill="hold">
                            <p:stCondLst>
                              <p:cond delay="500"/>
                            </p:stCondLst>
                            <p:childTnLst>
                              <p:par>
                                <p:cTn id="37" presetID="22" presetClass="entr" presetSubtype="1" fill="hold" nodeType="afterEffect">
                                  <p:stCondLst>
                                    <p:cond delay="250"/>
                                  </p:stCondLst>
                                  <p:childTnLst>
                                    <p:set>
                                      <p:cBhvr>
                                        <p:cTn id="38" dur="1" fill="hold">
                                          <p:stCondLst>
                                            <p:cond delay="0"/>
                                          </p:stCondLst>
                                        </p:cTn>
                                        <p:tgtEl>
                                          <p:spTgt spid="38"/>
                                        </p:tgtEl>
                                        <p:attrNameLst>
                                          <p:attrName>style.visibility</p:attrName>
                                        </p:attrNameLst>
                                      </p:cBhvr>
                                      <p:to>
                                        <p:strVal val="visible"/>
                                      </p:to>
                                    </p:set>
                                    <p:animEffect transition="in" filter="wipe(up)">
                                      <p:cBhvr>
                                        <p:cTn id="39" dur="500"/>
                                        <p:tgtEl>
                                          <p:spTgt spid="38"/>
                                        </p:tgtEl>
                                      </p:cBhvr>
                                    </p:animEffect>
                                  </p:childTnLst>
                                </p:cTn>
                              </p:par>
                              <p:par>
                                <p:cTn id="40" presetID="10" presetClass="entr" presetSubtype="0" fill="hold" grpId="0" nodeType="withEffect">
                                  <p:stCondLst>
                                    <p:cond delay="250"/>
                                  </p:stCondLst>
                                  <p:childTnLst>
                                    <p:set>
                                      <p:cBhvr>
                                        <p:cTn id="41" dur="1" fill="hold">
                                          <p:stCondLst>
                                            <p:cond delay="0"/>
                                          </p:stCondLst>
                                        </p:cTn>
                                        <p:tgtEl>
                                          <p:spTgt spid="54"/>
                                        </p:tgtEl>
                                        <p:attrNameLst>
                                          <p:attrName>style.visibility</p:attrName>
                                        </p:attrNameLst>
                                      </p:cBhvr>
                                      <p:to>
                                        <p:strVal val="visible"/>
                                      </p:to>
                                    </p:set>
                                    <p:animEffect transition="in" filter="fade">
                                      <p:cBhvr>
                                        <p:cTn id="42" dur="500"/>
                                        <p:tgtEl>
                                          <p:spTgt spid="5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55"/>
                                        </p:tgtEl>
                                        <p:attrNameLst>
                                          <p:attrName>style.visibility</p:attrName>
                                        </p:attrNameLst>
                                      </p:cBhvr>
                                      <p:to>
                                        <p:strVal val="visible"/>
                                      </p:to>
                                    </p:set>
                                    <p:animEffect transition="in" filter="wipe(down)">
                                      <p:cBhvr>
                                        <p:cTn id="47" dur="500"/>
                                        <p:tgtEl>
                                          <p:spTgt spid="55"/>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56"/>
                                        </p:tgtEl>
                                        <p:attrNameLst>
                                          <p:attrName>style.visibility</p:attrName>
                                        </p:attrNameLst>
                                      </p:cBhvr>
                                      <p:to>
                                        <p:strVal val="visible"/>
                                      </p:to>
                                    </p:set>
                                    <p:animEffect transition="in" filter="wipe(down)">
                                      <p:cBhvr>
                                        <p:cTn id="50" dur="500"/>
                                        <p:tgtEl>
                                          <p:spTgt spid="56"/>
                                        </p:tgtEl>
                                      </p:cBhvr>
                                    </p:animEffect>
                                  </p:childTnLst>
                                </p:cTn>
                              </p:par>
                            </p:childTnLst>
                          </p:cTn>
                        </p:par>
                        <p:par>
                          <p:cTn id="51" fill="hold">
                            <p:stCondLst>
                              <p:cond delay="500"/>
                            </p:stCondLst>
                            <p:childTnLst>
                              <p:par>
                                <p:cTn id="52" presetID="22" presetClass="entr" presetSubtype="4" fill="hold" nodeType="after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wipe(down)">
                                      <p:cBhvr>
                                        <p:cTn id="54" dur="500"/>
                                        <p:tgtEl>
                                          <p:spTgt spid="4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wipe(up)">
                                      <p:cBhvr>
                                        <p:cTn id="59" dur="500"/>
                                        <p:tgtEl>
                                          <p:spTgt spid="41"/>
                                        </p:tgtEl>
                                      </p:cBhvr>
                                    </p:animEffect>
                                  </p:childTnLst>
                                </p:cTn>
                              </p:par>
                              <p:par>
                                <p:cTn id="60" presetID="22" presetClass="entr" presetSubtype="2" fill="hold" nodeType="withEffect">
                                  <p:stCondLst>
                                    <p:cond delay="0"/>
                                  </p:stCondLst>
                                  <p:childTnLst>
                                    <p:set>
                                      <p:cBhvr>
                                        <p:cTn id="61" dur="1" fill="hold">
                                          <p:stCondLst>
                                            <p:cond delay="0"/>
                                          </p:stCondLst>
                                        </p:cTn>
                                        <p:tgtEl>
                                          <p:spTgt spid="57"/>
                                        </p:tgtEl>
                                        <p:attrNameLst>
                                          <p:attrName>style.visibility</p:attrName>
                                        </p:attrNameLst>
                                      </p:cBhvr>
                                      <p:to>
                                        <p:strVal val="visible"/>
                                      </p:to>
                                    </p:set>
                                    <p:animEffect transition="in" filter="wipe(right)">
                                      <p:cBhvr>
                                        <p:cTn id="62" dur="500"/>
                                        <p:tgtEl>
                                          <p:spTgt spid="5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xit" presetSubtype="8" fill="hold" nodeType="clickEffect">
                                  <p:stCondLst>
                                    <p:cond delay="0"/>
                                  </p:stCondLst>
                                  <p:childTnLst>
                                    <p:animEffect transition="out" filter="wipe(left)">
                                      <p:cBhvr>
                                        <p:cTn id="66" dur="500"/>
                                        <p:tgtEl>
                                          <p:spTgt spid="57"/>
                                        </p:tgtEl>
                                      </p:cBhvr>
                                    </p:animEffect>
                                    <p:set>
                                      <p:cBhvr>
                                        <p:cTn id="67" dur="1" fill="hold">
                                          <p:stCondLst>
                                            <p:cond delay="499"/>
                                          </p:stCondLst>
                                        </p:cTn>
                                        <p:tgtEl>
                                          <p:spTgt spid="57"/>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50"/>
                                        </p:tgtEl>
                                        <p:attrNameLst>
                                          <p:attrName>style.visibility</p:attrName>
                                        </p:attrNameLst>
                                      </p:cBhvr>
                                      <p:to>
                                        <p:strVal val="visible"/>
                                      </p:to>
                                    </p:set>
                                    <p:animEffect transition="in" filter="wipe(up)">
                                      <p:cBhvr>
                                        <p:cTn id="72" dur="500"/>
                                        <p:tgtEl>
                                          <p:spTgt spid="50"/>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animEffect transition="in" filter="fade">
                                      <p:cBhvr>
                                        <p:cTn id="75" dur="500"/>
                                        <p:tgtEl>
                                          <p:spTgt spid="39"/>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51"/>
                                        </p:tgtEl>
                                        <p:attrNameLst>
                                          <p:attrName>style.visibility</p:attrName>
                                        </p:attrNameLst>
                                      </p:cBhvr>
                                      <p:to>
                                        <p:strVal val="visible"/>
                                      </p:to>
                                    </p:set>
                                    <p:animEffect transition="in" filter="fade">
                                      <p:cBhvr>
                                        <p:cTn id="80" dur="500"/>
                                        <p:tgtEl>
                                          <p:spTgt spid="51"/>
                                        </p:tgtEl>
                                      </p:cBhvr>
                                    </p:animEffect>
                                  </p:childTnLst>
                                </p:cTn>
                              </p:par>
                              <p:par>
                                <p:cTn id="81" presetID="22" presetClass="entr" presetSubtype="4" fill="hold" nodeType="withEffect">
                                  <p:stCondLst>
                                    <p:cond delay="0"/>
                                  </p:stCondLst>
                                  <p:childTnLst>
                                    <p:set>
                                      <p:cBhvr>
                                        <p:cTn id="82" dur="1" fill="hold">
                                          <p:stCondLst>
                                            <p:cond delay="0"/>
                                          </p:stCondLst>
                                        </p:cTn>
                                        <p:tgtEl>
                                          <p:spTgt spid="53"/>
                                        </p:tgtEl>
                                        <p:attrNameLst>
                                          <p:attrName>style.visibility</p:attrName>
                                        </p:attrNameLst>
                                      </p:cBhvr>
                                      <p:to>
                                        <p:strVal val="visible"/>
                                      </p:to>
                                    </p:set>
                                    <p:animEffect transition="in" filter="wipe(down)">
                                      <p:cBhvr>
                                        <p:cTn id="83" dur="500"/>
                                        <p:tgtEl>
                                          <p:spTgt spid="53"/>
                                        </p:tgtEl>
                                      </p:cBhvr>
                                    </p:animEffect>
                                  </p:childTnLst>
                                </p:cTn>
                              </p:par>
                              <p:par>
                                <p:cTn id="84" presetID="22" presetClass="entr" presetSubtype="4" fill="hold" nodeType="withEffect">
                                  <p:stCondLst>
                                    <p:cond delay="0"/>
                                  </p:stCondLst>
                                  <p:childTnLst>
                                    <p:set>
                                      <p:cBhvr>
                                        <p:cTn id="85" dur="1" fill="hold">
                                          <p:stCondLst>
                                            <p:cond delay="0"/>
                                          </p:stCondLst>
                                        </p:cTn>
                                        <p:tgtEl>
                                          <p:spTgt spid="52"/>
                                        </p:tgtEl>
                                        <p:attrNameLst>
                                          <p:attrName>style.visibility</p:attrName>
                                        </p:attrNameLst>
                                      </p:cBhvr>
                                      <p:to>
                                        <p:strVal val="visible"/>
                                      </p:to>
                                    </p:set>
                                    <p:animEffect transition="in" filter="wipe(down)">
                                      <p:cBhvr>
                                        <p:cTn id="86" dur="500"/>
                                        <p:tgtEl>
                                          <p:spTgt spid="52"/>
                                        </p:tgtEl>
                                      </p:cBhvr>
                                    </p:animEffect>
                                  </p:childTnLst>
                                </p:cTn>
                              </p:par>
                            </p:childTnLst>
                          </p:cTn>
                        </p:par>
                        <p:par>
                          <p:cTn id="87" fill="hold">
                            <p:stCondLst>
                              <p:cond delay="500"/>
                            </p:stCondLst>
                            <p:childTnLst>
                              <p:par>
                                <p:cTn id="88" presetID="27" presetClass="emph" presetSubtype="0" fill="remove" grpId="1" nodeType="afterEffect">
                                  <p:stCondLst>
                                    <p:cond delay="0"/>
                                  </p:stCondLst>
                                  <p:childTnLst>
                                    <p:animClr clrSpc="rgb" dir="cw">
                                      <p:cBhvr override="childStyle">
                                        <p:cTn id="89" dur="250" autoRev="1" fill="remove"/>
                                        <p:tgtEl>
                                          <p:spTgt spid="34"/>
                                        </p:tgtEl>
                                        <p:attrNameLst>
                                          <p:attrName>style.color</p:attrName>
                                        </p:attrNameLst>
                                      </p:cBhvr>
                                      <p:to>
                                        <a:schemeClr val="bg1"/>
                                      </p:to>
                                    </p:animClr>
                                    <p:animClr clrSpc="rgb" dir="cw">
                                      <p:cBhvr>
                                        <p:cTn id="90" dur="250" autoRev="1" fill="remove"/>
                                        <p:tgtEl>
                                          <p:spTgt spid="34"/>
                                        </p:tgtEl>
                                        <p:attrNameLst>
                                          <p:attrName>fillcolor</p:attrName>
                                        </p:attrNameLst>
                                      </p:cBhvr>
                                      <p:to>
                                        <a:schemeClr val="bg1"/>
                                      </p:to>
                                    </p:animClr>
                                    <p:set>
                                      <p:cBhvr>
                                        <p:cTn id="91" dur="250" autoRev="1" fill="remove"/>
                                        <p:tgtEl>
                                          <p:spTgt spid="34"/>
                                        </p:tgtEl>
                                        <p:attrNameLst>
                                          <p:attrName>fill.type</p:attrName>
                                        </p:attrNameLst>
                                      </p:cBhvr>
                                      <p:to>
                                        <p:strVal val="solid"/>
                                      </p:to>
                                    </p:set>
                                    <p:set>
                                      <p:cBhvr>
                                        <p:cTn id="92" dur="250" autoRev="1" fill="remove"/>
                                        <p:tgtEl>
                                          <p:spTgt spid="34"/>
                                        </p:tgtEl>
                                        <p:attrNameLst>
                                          <p:attrName>fill.on</p:attrName>
                                        </p:attrNameLst>
                                      </p:cBhvr>
                                      <p:to>
                                        <p:strVal val="true"/>
                                      </p:to>
                                    </p:set>
                                  </p:childTnLst>
                                </p:cTn>
                              </p:par>
                              <p:par>
                                <p:cTn id="93" presetID="27" presetClass="emph" presetSubtype="0" fill="remove" grpId="1" nodeType="withEffect">
                                  <p:stCondLst>
                                    <p:cond delay="0"/>
                                  </p:stCondLst>
                                  <p:childTnLst>
                                    <p:animClr clrSpc="rgb" dir="cw">
                                      <p:cBhvr override="childStyle">
                                        <p:cTn id="94" dur="250" autoRev="1" fill="remove"/>
                                        <p:tgtEl>
                                          <p:spTgt spid="35"/>
                                        </p:tgtEl>
                                        <p:attrNameLst>
                                          <p:attrName>style.color</p:attrName>
                                        </p:attrNameLst>
                                      </p:cBhvr>
                                      <p:to>
                                        <a:schemeClr val="bg1"/>
                                      </p:to>
                                    </p:animClr>
                                    <p:animClr clrSpc="rgb" dir="cw">
                                      <p:cBhvr>
                                        <p:cTn id="95" dur="250" autoRev="1" fill="remove"/>
                                        <p:tgtEl>
                                          <p:spTgt spid="35"/>
                                        </p:tgtEl>
                                        <p:attrNameLst>
                                          <p:attrName>fillcolor</p:attrName>
                                        </p:attrNameLst>
                                      </p:cBhvr>
                                      <p:to>
                                        <a:schemeClr val="bg1"/>
                                      </p:to>
                                    </p:animClr>
                                    <p:set>
                                      <p:cBhvr>
                                        <p:cTn id="96" dur="250" autoRev="1" fill="remove"/>
                                        <p:tgtEl>
                                          <p:spTgt spid="35"/>
                                        </p:tgtEl>
                                        <p:attrNameLst>
                                          <p:attrName>fill.type</p:attrName>
                                        </p:attrNameLst>
                                      </p:cBhvr>
                                      <p:to>
                                        <p:strVal val="solid"/>
                                      </p:to>
                                    </p:set>
                                    <p:set>
                                      <p:cBhvr>
                                        <p:cTn id="97" dur="250" autoRev="1" fill="remove"/>
                                        <p:tgtEl>
                                          <p:spTgt spid="35"/>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26" presetClass="emph" presetSubtype="0" fill="hold" grpId="2" nodeType="clickEffect">
                                  <p:stCondLst>
                                    <p:cond delay="0"/>
                                  </p:stCondLst>
                                  <p:childTnLst>
                                    <p:animEffect transition="out" filter="fade">
                                      <p:cBhvr>
                                        <p:cTn id="101" dur="500" tmFilter="0, 0; .2, .5; .8, .5; 1, 0"/>
                                        <p:tgtEl>
                                          <p:spTgt spid="34"/>
                                        </p:tgtEl>
                                      </p:cBhvr>
                                    </p:animEffect>
                                    <p:animScale>
                                      <p:cBhvr>
                                        <p:cTn id="102" dur="250" autoRev="1" fill="hold"/>
                                        <p:tgtEl>
                                          <p:spTgt spid="34"/>
                                        </p:tgtEl>
                                      </p:cBhvr>
                                      <p:by x="105000" y="105000"/>
                                    </p:animScale>
                                  </p:childTnLst>
                                </p:cTn>
                              </p:par>
                              <p:par>
                                <p:cTn id="103" presetID="22" presetClass="entr" presetSubtype="1" fill="hold" nodeType="withEffect">
                                  <p:stCondLst>
                                    <p:cond delay="0"/>
                                  </p:stCondLst>
                                  <p:childTnLst>
                                    <p:set>
                                      <p:cBhvr>
                                        <p:cTn id="104" dur="1" fill="hold">
                                          <p:stCondLst>
                                            <p:cond delay="0"/>
                                          </p:stCondLst>
                                        </p:cTn>
                                        <p:tgtEl>
                                          <p:spTgt spid="38"/>
                                        </p:tgtEl>
                                        <p:attrNameLst>
                                          <p:attrName>style.visibility</p:attrName>
                                        </p:attrNameLst>
                                      </p:cBhvr>
                                      <p:to>
                                        <p:strVal val="visible"/>
                                      </p:to>
                                    </p:set>
                                    <p:animEffect transition="in" filter="wipe(up)">
                                      <p:cBhvr>
                                        <p:cTn id="105" dur="500"/>
                                        <p:tgtEl>
                                          <p:spTgt spid="38"/>
                                        </p:tgtEl>
                                      </p:cBhvr>
                                    </p:animEffect>
                                  </p:childTnLst>
                                </p:cTn>
                              </p:par>
                              <p:par>
                                <p:cTn id="106" presetID="26" presetClass="emph" presetSubtype="0" fill="hold" grpId="1" nodeType="withEffect">
                                  <p:stCondLst>
                                    <p:cond delay="0"/>
                                  </p:stCondLst>
                                  <p:childTnLst>
                                    <p:animEffect transition="out" filter="fade">
                                      <p:cBhvr>
                                        <p:cTn id="107" dur="500" tmFilter="0, 0; .2, .5; .8, .5; 1, 0"/>
                                        <p:tgtEl>
                                          <p:spTgt spid="54"/>
                                        </p:tgtEl>
                                      </p:cBhvr>
                                    </p:animEffect>
                                    <p:animScale>
                                      <p:cBhvr>
                                        <p:cTn id="108" dur="250" autoRev="1" fill="hold"/>
                                        <p:tgtEl>
                                          <p:spTgt spid="54"/>
                                        </p:tgtEl>
                                      </p:cBhvr>
                                      <p:by x="105000" y="105000"/>
                                    </p:animScale>
                                  </p:childTnLst>
                                </p:cTn>
                              </p:par>
                            </p:childTnLst>
                          </p:cTn>
                        </p:par>
                        <p:par>
                          <p:cTn id="109" fill="hold">
                            <p:stCondLst>
                              <p:cond delay="500"/>
                            </p:stCondLst>
                            <p:childTnLst>
                              <p:par>
                                <p:cTn id="110" presetID="26" presetClass="emph" presetSubtype="0" fill="hold" grpId="1" nodeType="afterEffect">
                                  <p:stCondLst>
                                    <p:cond delay="0"/>
                                  </p:stCondLst>
                                  <p:childTnLst>
                                    <p:animEffect transition="out" filter="fade">
                                      <p:cBhvr>
                                        <p:cTn id="111" dur="500" tmFilter="0, 0; .2, .5; .8, .5; 1, 0"/>
                                        <p:tgtEl>
                                          <p:spTgt spid="33"/>
                                        </p:tgtEl>
                                      </p:cBhvr>
                                    </p:animEffect>
                                    <p:animScale>
                                      <p:cBhvr>
                                        <p:cTn id="112" dur="250" autoRev="1" fill="hold"/>
                                        <p:tgtEl>
                                          <p:spTgt spid="3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34" grpId="0" animBg="1"/>
      <p:bldP spid="34" grpId="1" animBg="1"/>
      <p:bldP spid="34" grpId="2" animBg="1"/>
      <p:bldP spid="35" grpId="0" animBg="1"/>
      <p:bldP spid="35" grpId="1" animBg="1"/>
      <p:bldP spid="37" grpId="0"/>
      <p:bldP spid="39" grpId="0" animBg="1"/>
      <p:bldP spid="51" grpId="0" animBg="1"/>
      <p:bldP spid="54" grpId="0" animBg="1"/>
      <p:bldP spid="54" grpId="1" animBg="1"/>
      <p:bldP spid="5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84461" y="205517"/>
            <a:ext cx="5532680" cy="801688"/>
          </a:xfrm>
        </p:spPr>
        <p:txBody>
          <a:bodyPr/>
          <a:lstStyle/>
          <a:p>
            <a:r>
              <a:rPr lang="en-US" altLang="zh-TW" dirty="0"/>
              <a:t>Agenda</a:t>
            </a:r>
            <a:endParaRPr lang="zh-TW" altLang="en-US" sz="2200" dirty="0"/>
          </a:p>
        </p:txBody>
      </p:sp>
      <p:sp>
        <p:nvSpPr>
          <p:cNvPr id="18" name="矩形 17"/>
          <p:cNvSpPr/>
          <p:nvPr/>
        </p:nvSpPr>
        <p:spPr>
          <a:xfrm rot="10800000">
            <a:off x="-12737" y="977077"/>
            <a:ext cx="9160031" cy="131657"/>
          </a:xfrm>
          <a:prstGeom prst="rect">
            <a:avLst/>
          </a:prstGeom>
          <a:gradFill flip="none" rotWithShape="1">
            <a:gsLst>
              <a:gs pos="56000">
                <a:srgbClr val="E5EFF0">
                  <a:alpha val="70000"/>
                </a:srgbClr>
              </a:gs>
              <a:gs pos="0">
                <a:srgbClr val="51848E">
                  <a:lumMod val="40000"/>
                  <a:lumOff val="60000"/>
                </a:srgbClr>
              </a:gs>
              <a:gs pos="100000">
                <a:sysClr val="window" lastClr="FFFFFF"/>
              </a:gs>
            </a:gsLst>
            <a:lin ang="10800000" scaled="1"/>
            <a:tileRect/>
          </a:gradFill>
          <a:ln w="19050" cap="flat" cmpd="sng" algn="ctr">
            <a:no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0" cap="none" spc="0" normalizeH="0" baseline="0" noProof="0">
              <a:ln>
                <a:noFill/>
              </a:ln>
              <a:solidFill>
                <a:prstClr val="white"/>
              </a:solidFill>
              <a:effectLst/>
              <a:uLnTx/>
              <a:uFillTx/>
              <a:latin typeface="Georgia"/>
              <a:ea typeface="新細明體" panose="02020500000000000000" pitchFamily="18" charset="-120"/>
              <a:cs typeface="+mn-cs"/>
            </a:endParaRPr>
          </a:p>
        </p:txBody>
      </p:sp>
      <p:sp>
        <p:nvSpPr>
          <p:cNvPr id="5" name="投影片編號版面配置區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7D101EC-4666-4D00-9ABD-FC0D4C6D266D}" type="slidenum">
              <a:rPr kumimoji="1" lang="zh-TW" altLang="en-US" sz="1200" b="0" i="0" u="none" strike="noStrike" kern="1200" cap="none" spc="0" normalizeH="0" baseline="0" noProof="0" smtClean="0">
                <a:ln>
                  <a:noFill/>
                </a:ln>
                <a:solidFill>
                  <a:srgbClr val="898989"/>
                </a:solidFill>
                <a:effectLst/>
                <a:uLnTx/>
                <a:uFillTx/>
                <a:latin typeface="微軟正黑體" panose="020B0604030504040204" pitchFamily="34" charset="-120"/>
                <a:ea typeface="微軟正黑體" panose="020B0604030504040204" pitchFamily="34"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1" lang="zh-TW" altLang="en-US" sz="1200" b="0" i="0" u="none" strike="noStrike" kern="1200" cap="none" spc="0" normalizeH="0" baseline="0" noProof="0">
              <a:ln>
                <a:noFill/>
              </a:ln>
              <a:solidFill>
                <a:srgbClr val="898989"/>
              </a:solidFill>
              <a:effectLst/>
              <a:uLnTx/>
              <a:uFillTx/>
              <a:latin typeface="微軟正黑體" panose="020B0604030504040204" pitchFamily="34" charset="-120"/>
              <a:ea typeface="微軟正黑體" panose="020B0604030504040204" pitchFamily="34" charset="-120"/>
              <a:cs typeface="+mn-cs"/>
            </a:endParaRPr>
          </a:p>
        </p:txBody>
      </p:sp>
      <p:pic>
        <p:nvPicPr>
          <p:cNvPr id="13" name="圖片 12"/>
          <p:cNvPicPr>
            <a:picLocks noChangeAspect="1"/>
          </p:cNvPicPr>
          <p:nvPr/>
        </p:nvPicPr>
        <p:blipFill>
          <a:blip r:embed="rId3">
            <a:extLst>
              <a:ext uri="{BEBA8EAE-BF5A-486C-A8C5-ECC9F3942E4B}">
                <a14:imgProps xmlns:a14="http://schemas.microsoft.com/office/drawing/2010/main">
                  <a14:imgLayer r:embed="rId4">
                    <a14:imgEffect>
                      <a14:backgroundRemoval t="3415" b="100000" l="2111" r="98273">
                        <a14:foregroundMark x1="48177" y1="38049" x2="32438" y2="51707"/>
                        <a14:foregroundMark x1="57582" y1="46098" x2="34165" y2="50244"/>
                      </a14:backgroundRemoval>
                    </a14:imgEffect>
                  </a14:imgLayer>
                </a14:imgProps>
              </a:ext>
            </a:extLst>
          </a:blip>
          <a:stretch>
            <a:fillRect/>
          </a:stretch>
        </p:blipFill>
        <p:spPr>
          <a:xfrm>
            <a:off x="5805613" y="1338353"/>
            <a:ext cx="5408487" cy="4951044"/>
          </a:xfrm>
          <a:prstGeom prst="rect">
            <a:avLst/>
          </a:prstGeom>
        </p:spPr>
      </p:pic>
      <p:sp>
        <p:nvSpPr>
          <p:cNvPr id="23" name="橢圓 22"/>
          <p:cNvSpPr/>
          <p:nvPr/>
        </p:nvSpPr>
        <p:spPr>
          <a:xfrm>
            <a:off x="902561" y="1911796"/>
            <a:ext cx="383951" cy="38395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24" name="橢圓 23"/>
          <p:cNvSpPr/>
          <p:nvPr/>
        </p:nvSpPr>
        <p:spPr>
          <a:xfrm>
            <a:off x="902561" y="2759687"/>
            <a:ext cx="383951" cy="38395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2</a:t>
            </a:r>
            <a:endParaRPr lang="zh-TW" altLang="en-US" dirty="0"/>
          </a:p>
        </p:txBody>
      </p:sp>
      <p:sp>
        <p:nvSpPr>
          <p:cNvPr id="25" name="內容版面配置區 2"/>
          <p:cNvSpPr>
            <a:spLocks noGrp="1"/>
          </p:cNvSpPr>
          <p:nvPr>
            <p:ph idx="1"/>
          </p:nvPr>
        </p:nvSpPr>
        <p:spPr>
          <a:xfrm>
            <a:off x="1392417" y="1664731"/>
            <a:ext cx="3806221" cy="4167579"/>
          </a:xfrm>
        </p:spPr>
        <p:txBody>
          <a:bodyPr/>
          <a:lstStyle/>
          <a:p>
            <a:pPr marL="0" indent="0">
              <a:lnSpc>
                <a:spcPct val="150000"/>
              </a:lnSpc>
              <a:buNone/>
            </a:pPr>
            <a:r>
              <a:rPr lang="zh-TW" altLang="en-US" sz="3200" dirty="0"/>
              <a:t>系統架構概觀</a:t>
            </a:r>
            <a:endParaRPr lang="en-US" altLang="zh-TW" sz="3200" dirty="0">
              <a:sym typeface="Symbol" panose="05050102010706020507" pitchFamily="18" charset="2"/>
            </a:endParaRPr>
          </a:p>
          <a:p>
            <a:pPr marL="0" indent="0">
              <a:lnSpc>
                <a:spcPct val="150000"/>
              </a:lnSpc>
              <a:buNone/>
            </a:pPr>
            <a:r>
              <a:rPr lang="zh-TW" altLang="en-US" sz="3200" dirty="0"/>
              <a:t>平台功能總覽</a:t>
            </a:r>
            <a:endParaRPr lang="en-US" altLang="zh-TW" sz="3200" dirty="0">
              <a:sym typeface="Symbol" panose="05050102010706020507" pitchFamily="18" charset="2"/>
            </a:endParaRPr>
          </a:p>
          <a:p>
            <a:pPr marL="0" indent="0">
              <a:lnSpc>
                <a:spcPct val="150000"/>
              </a:lnSpc>
              <a:buNone/>
            </a:pPr>
            <a:r>
              <a:rPr lang="en-US" altLang="zh-TW" sz="3200" b="1" dirty="0">
                <a:solidFill>
                  <a:srgbClr val="5C56A5"/>
                </a:solidFill>
              </a:rPr>
              <a:t>DevOps</a:t>
            </a:r>
            <a:r>
              <a:rPr lang="zh-TW" altLang="en-US" sz="3200" b="1" dirty="0">
                <a:solidFill>
                  <a:srgbClr val="5C56A5"/>
                </a:solidFill>
              </a:rPr>
              <a:t>流程</a:t>
            </a:r>
            <a:endParaRPr lang="en-US" altLang="zh-TW" sz="3200" b="1" dirty="0">
              <a:solidFill>
                <a:srgbClr val="5C56A5"/>
              </a:solidFill>
              <a:sym typeface="Symbol" panose="05050102010706020507" pitchFamily="18" charset="2"/>
            </a:endParaRPr>
          </a:p>
          <a:p>
            <a:pPr marL="0" indent="0">
              <a:lnSpc>
                <a:spcPct val="150000"/>
              </a:lnSpc>
              <a:buNone/>
            </a:pPr>
            <a:r>
              <a:rPr lang="zh-TW" altLang="en-US" sz="3200" dirty="0">
                <a:sym typeface="Symbol" panose="05050102010706020507" pitchFamily="18" charset="2"/>
              </a:rPr>
              <a:t>架構優點與結論</a:t>
            </a:r>
            <a:endParaRPr lang="en-US" altLang="zh-TW" sz="3200" dirty="0">
              <a:sym typeface="Symbol" panose="05050102010706020507" pitchFamily="18" charset="2"/>
            </a:endParaRPr>
          </a:p>
          <a:p>
            <a:pPr marL="0" indent="0">
              <a:lnSpc>
                <a:spcPct val="150000"/>
              </a:lnSpc>
              <a:buNone/>
            </a:pPr>
            <a:r>
              <a:rPr lang="zh-TW" altLang="en-US" sz="3200" dirty="0">
                <a:sym typeface="Symbol" panose="05050102010706020507" pitchFamily="18" charset="2"/>
              </a:rPr>
              <a:t>優化方案提議</a:t>
            </a:r>
            <a:endParaRPr lang="en-US" altLang="zh-TW" sz="3200" dirty="0">
              <a:sym typeface="Symbol" panose="05050102010706020507" pitchFamily="18" charset="2"/>
            </a:endParaRPr>
          </a:p>
          <a:p>
            <a:pPr marL="0" indent="0">
              <a:lnSpc>
                <a:spcPct val="150000"/>
              </a:lnSpc>
              <a:buNone/>
            </a:pPr>
            <a:endParaRPr lang="en-US" altLang="zh-TW" sz="3200" dirty="0">
              <a:sym typeface="Symbol" panose="05050102010706020507" pitchFamily="18" charset="2"/>
            </a:endParaRPr>
          </a:p>
        </p:txBody>
      </p:sp>
      <p:sp>
        <p:nvSpPr>
          <p:cNvPr id="26" name="橢圓 25"/>
          <p:cNvSpPr/>
          <p:nvPr/>
        </p:nvSpPr>
        <p:spPr>
          <a:xfrm>
            <a:off x="902560" y="3607578"/>
            <a:ext cx="383951" cy="383951"/>
          </a:xfrm>
          <a:prstGeom prst="ellipse">
            <a:avLst/>
          </a:prstGeom>
          <a:solidFill>
            <a:srgbClr val="5C56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3</a:t>
            </a:r>
            <a:endParaRPr lang="zh-TW" altLang="en-US" dirty="0"/>
          </a:p>
        </p:txBody>
      </p:sp>
      <p:sp>
        <p:nvSpPr>
          <p:cNvPr id="10" name="橢圓 9"/>
          <p:cNvSpPr/>
          <p:nvPr/>
        </p:nvSpPr>
        <p:spPr>
          <a:xfrm>
            <a:off x="902560" y="4459758"/>
            <a:ext cx="383951" cy="38395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4</a:t>
            </a:r>
            <a:endParaRPr lang="zh-TW" altLang="en-US" dirty="0"/>
          </a:p>
        </p:txBody>
      </p:sp>
      <p:sp>
        <p:nvSpPr>
          <p:cNvPr id="8" name="橢圓 7">
            <a:extLst>
              <a:ext uri="{FF2B5EF4-FFF2-40B4-BE49-F238E27FC236}">
                <a16:creationId xmlns:a16="http://schemas.microsoft.com/office/drawing/2014/main" id="{C8BDC223-C192-581A-0949-92C5E22449E9}"/>
              </a:ext>
            </a:extLst>
          </p:cNvPr>
          <p:cNvSpPr/>
          <p:nvPr/>
        </p:nvSpPr>
        <p:spPr>
          <a:xfrm>
            <a:off x="904815" y="5311938"/>
            <a:ext cx="383951" cy="38395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５</a:t>
            </a:r>
          </a:p>
        </p:txBody>
      </p:sp>
    </p:spTree>
    <p:extLst>
      <p:ext uri="{BB962C8B-B14F-4D97-AF65-F5344CB8AC3E}">
        <p14:creationId xmlns:p14="http://schemas.microsoft.com/office/powerpoint/2010/main" val="446940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84461" y="205517"/>
            <a:ext cx="5532680" cy="801688"/>
          </a:xfrm>
        </p:spPr>
        <p:txBody>
          <a:bodyPr/>
          <a:lstStyle/>
          <a:p>
            <a:r>
              <a:rPr lang="en-US" altLang="zh-TW" dirty="0"/>
              <a:t>DevOps</a:t>
            </a:r>
            <a:r>
              <a:rPr lang="zh-TW" altLang="en-US" dirty="0"/>
              <a:t>流程</a:t>
            </a:r>
          </a:p>
        </p:txBody>
      </p:sp>
      <p:sp>
        <p:nvSpPr>
          <p:cNvPr id="18" name="矩形 17"/>
          <p:cNvSpPr/>
          <p:nvPr/>
        </p:nvSpPr>
        <p:spPr>
          <a:xfrm rot="10800000">
            <a:off x="-12737" y="977077"/>
            <a:ext cx="9160031" cy="131657"/>
          </a:xfrm>
          <a:prstGeom prst="rect">
            <a:avLst/>
          </a:prstGeom>
          <a:gradFill flip="none" rotWithShape="1">
            <a:gsLst>
              <a:gs pos="56000">
                <a:srgbClr val="E5EFF0">
                  <a:alpha val="70000"/>
                </a:srgbClr>
              </a:gs>
              <a:gs pos="0">
                <a:srgbClr val="51848E">
                  <a:lumMod val="40000"/>
                  <a:lumOff val="60000"/>
                </a:srgbClr>
              </a:gs>
              <a:gs pos="100000">
                <a:sysClr val="window" lastClr="FFFFFF"/>
              </a:gs>
            </a:gsLst>
            <a:lin ang="10800000" scaled="1"/>
            <a:tileRect/>
          </a:gradFill>
          <a:ln w="19050" cap="flat" cmpd="sng" algn="ctr">
            <a:no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0" cap="none" spc="0" normalizeH="0" baseline="0" noProof="0">
              <a:ln>
                <a:noFill/>
              </a:ln>
              <a:solidFill>
                <a:prstClr val="white"/>
              </a:solidFill>
              <a:effectLst/>
              <a:uLnTx/>
              <a:uFillTx/>
              <a:latin typeface="Georgia"/>
              <a:ea typeface="新細明體" panose="02020500000000000000" pitchFamily="18" charset="-120"/>
              <a:cs typeface="+mn-cs"/>
            </a:endParaRPr>
          </a:p>
        </p:txBody>
      </p:sp>
      <p:sp>
        <p:nvSpPr>
          <p:cNvPr id="5" name="投影片編號版面配置區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7D101EC-4666-4D00-9ABD-FC0D4C6D266D}" type="slidenum">
              <a:rPr kumimoji="1" lang="zh-TW" altLang="en-US" sz="1200" b="0" i="0" u="none" strike="noStrike" kern="1200" cap="none" spc="0" normalizeH="0" baseline="0" noProof="0" smtClean="0">
                <a:ln>
                  <a:noFill/>
                </a:ln>
                <a:solidFill>
                  <a:srgbClr val="898989"/>
                </a:solidFill>
                <a:effectLst/>
                <a:uLnTx/>
                <a:uFillTx/>
                <a:latin typeface="微軟正黑體" panose="020B0604030504040204" pitchFamily="34" charset="-120"/>
                <a:ea typeface="微軟正黑體" panose="020B0604030504040204" pitchFamily="34"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1" lang="zh-TW" altLang="en-US" sz="1200" b="0" i="0" u="none" strike="noStrike" kern="1200" cap="none" spc="0" normalizeH="0" baseline="0" noProof="0">
              <a:ln>
                <a:noFill/>
              </a:ln>
              <a:solidFill>
                <a:srgbClr val="898989"/>
              </a:solidFill>
              <a:effectLst/>
              <a:uLnTx/>
              <a:uFillTx/>
              <a:latin typeface="微軟正黑體" panose="020B0604030504040204" pitchFamily="34" charset="-120"/>
              <a:ea typeface="微軟正黑體" panose="020B0604030504040204" pitchFamily="34" charset="-120"/>
              <a:cs typeface="+mn-cs"/>
            </a:endParaRPr>
          </a:p>
        </p:txBody>
      </p:sp>
      <p:pic>
        <p:nvPicPr>
          <p:cNvPr id="62" name="圖片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0730" y="2369439"/>
            <a:ext cx="6626113" cy="2666417"/>
          </a:xfrm>
          <a:prstGeom prst="rect">
            <a:avLst/>
          </a:prstGeom>
        </p:spPr>
      </p:pic>
      <p:pic>
        <p:nvPicPr>
          <p:cNvPr id="63" name="Picture 2" descr="OpenShift - Wikipedia"/>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7615005" y="1083127"/>
            <a:ext cx="1236117" cy="1320636"/>
          </a:xfrm>
          <a:prstGeom prst="rect">
            <a:avLst/>
          </a:prstGeom>
          <a:noFill/>
          <a:extLst>
            <a:ext uri="{909E8E84-426E-40DD-AFC4-6F175D3DCCD1}">
              <a14:hiddenFill xmlns:a14="http://schemas.microsoft.com/office/drawing/2010/main">
                <a:solidFill>
                  <a:srgbClr val="FFFFFF"/>
                </a:solidFill>
              </a14:hiddenFill>
            </a:ext>
          </a:extLst>
        </p:spPr>
      </p:pic>
      <p:pic>
        <p:nvPicPr>
          <p:cNvPr id="121" name="圖片 1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3002" y="4454467"/>
            <a:ext cx="1881747" cy="1881747"/>
          </a:xfrm>
          <a:prstGeom prst="rect">
            <a:avLst/>
          </a:prstGeom>
        </p:spPr>
      </p:pic>
      <p:pic>
        <p:nvPicPr>
          <p:cNvPr id="122" name="圖片 1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72891" y="5334881"/>
            <a:ext cx="1525412" cy="411147"/>
          </a:xfrm>
          <a:prstGeom prst="rect">
            <a:avLst/>
          </a:prstGeom>
        </p:spPr>
      </p:pic>
      <p:pic>
        <p:nvPicPr>
          <p:cNvPr id="123" name="圖片 1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81446" y="2715457"/>
            <a:ext cx="1076686" cy="1177638"/>
          </a:xfrm>
          <a:prstGeom prst="rect">
            <a:avLst/>
          </a:prstGeom>
        </p:spPr>
      </p:pic>
      <p:sp>
        <p:nvSpPr>
          <p:cNvPr id="124" name="文字方塊 123"/>
          <p:cNvSpPr txBox="1"/>
          <p:nvPr/>
        </p:nvSpPr>
        <p:spPr>
          <a:xfrm>
            <a:off x="1697948" y="3710262"/>
            <a:ext cx="1145096" cy="413673"/>
          </a:xfrm>
          <a:prstGeom prst="rect">
            <a:avLst/>
          </a:prstGeom>
          <a:noFill/>
        </p:spPr>
        <p:txBody>
          <a:bodyPr wrap="square" rtlCol="0">
            <a:spAutoFit/>
          </a:bodyPr>
          <a:lstStyle/>
          <a:p>
            <a:r>
              <a:rPr lang="en-US" altLang="zh-TW" sz="2000" b="1" dirty="0" err="1"/>
              <a:t>GitLab</a:t>
            </a:r>
            <a:endParaRPr lang="zh-TW" altLang="en-US" b="1" dirty="0"/>
          </a:p>
        </p:txBody>
      </p:sp>
      <p:pic>
        <p:nvPicPr>
          <p:cNvPr id="125" name="圖片 124"/>
          <p:cNvPicPr>
            <a:picLocks noChangeAspect="1"/>
          </p:cNvPicPr>
          <p:nvPr/>
        </p:nvPicPr>
        <p:blipFill rotWithShape="1">
          <a:blip r:embed="rId8">
            <a:extLst>
              <a:ext uri="{28A0092B-C50C-407E-A947-70E740481C1C}">
                <a14:useLocalDpi xmlns:a14="http://schemas.microsoft.com/office/drawing/2010/main" val="0"/>
              </a:ext>
            </a:extLst>
          </a:blip>
          <a:srcRect t="4947" r="66145" b="4105"/>
          <a:stretch/>
        </p:blipFill>
        <p:spPr>
          <a:xfrm>
            <a:off x="5698639" y="1744450"/>
            <a:ext cx="797532" cy="840184"/>
          </a:xfrm>
          <a:prstGeom prst="rect">
            <a:avLst/>
          </a:prstGeom>
        </p:spPr>
      </p:pic>
      <p:sp>
        <p:nvSpPr>
          <p:cNvPr id="126" name="文字方塊 125"/>
          <p:cNvSpPr txBox="1"/>
          <p:nvPr/>
        </p:nvSpPr>
        <p:spPr>
          <a:xfrm>
            <a:off x="5710258" y="2633100"/>
            <a:ext cx="639919" cy="400110"/>
          </a:xfrm>
          <a:prstGeom prst="rect">
            <a:avLst/>
          </a:prstGeom>
          <a:noFill/>
        </p:spPr>
        <p:txBody>
          <a:bodyPr wrap="none" rtlCol="0">
            <a:spAutoFit/>
          </a:bodyPr>
          <a:lstStyle/>
          <a:p>
            <a:r>
              <a:rPr lang="en-US" altLang="zh-TW" sz="2000" b="1" dirty="0"/>
              <a:t>Jira</a:t>
            </a:r>
            <a:endParaRPr lang="zh-TW" altLang="en-US" b="1" dirty="0"/>
          </a:p>
        </p:txBody>
      </p:sp>
      <p:pic>
        <p:nvPicPr>
          <p:cNvPr id="127" name="圖片 126"/>
          <p:cNvPicPr>
            <a:picLocks noChangeAspect="1"/>
          </p:cNvPicPr>
          <p:nvPr/>
        </p:nvPicPr>
        <p:blipFill rotWithShape="1">
          <a:blip r:embed="rId9" cstate="print">
            <a:extLst>
              <a:ext uri="{28A0092B-C50C-407E-A947-70E740481C1C}">
                <a14:useLocalDpi xmlns:a14="http://schemas.microsoft.com/office/drawing/2010/main" val="0"/>
              </a:ext>
            </a:extLst>
          </a:blip>
          <a:srcRect l="36740" r="39495" b="42775"/>
          <a:stretch/>
        </p:blipFill>
        <p:spPr>
          <a:xfrm>
            <a:off x="7743678" y="5217556"/>
            <a:ext cx="781345" cy="961890"/>
          </a:xfrm>
          <a:prstGeom prst="rect">
            <a:avLst/>
          </a:prstGeom>
        </p:spPr>
      </p:pic>
      <p:sp>
        <p:nvSpPr>
          <p:cNvPr id="128" name="文字方塊 127"/>
          <p:cNvSpPr txBox="1"/>
          <p:nvPr/>
        </p:nvSpPr>
        <p:spPr>
          <a:xfrm>
            <a:off x="7614015" y="6162540"/>
            <a:ext cx="1040670" cy="400110"/>
          </a:xfrm>
          <a:prstGeom prst="rect">
            <a:avLst/>
          </a:prstGeom>
          <a:noFill/>
        </p:spPr>
        <p:txBody>
          <a:bodyPr wrap="none" rtlCol="0">
            <a:spAutoFit/>
          </a:bodyPr>
          <a:lstStyle/>
          <a:p>
            <a:r>
              <a:rPr lang="en-US" altLang="zh-TW" sz="2000" b="1" dirty="0" err="1"/>
              <a:t>Kibana</a:t>
            </a:r>
            <a:endParaRPr lang="zh-TW" altLang="en-US" sz="2000" b="1" dirty="0"/>
          </a:p>
        </p:txBody>
      </p:sp>
      <p:pic>
        <p:nvPicPr>
          <p:cNvPr id="129" name="圖片 1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966916" y="5086322"/>
            <a:ext cx="557482" cy="497118"/>
          </a:xfrm>
          <a:prstGeom prst="rect">
            <a:avLst/>
          </a:prstGeom>
        </p:spPr>
      </p:pic>
      <p:pic>
        <p:nvPicPr>
          <p:cNvPr id="130" name="圖片 129"/>
          <p:cNvPicPr>
            <a:picLocks noChangeAspect="1"/>
          </p:cNvPicPr>
          <p:nvPr/>
        </p:nvPicPr>
        <p:blipFill rotWithShape="1">
          <a:blip r:embed="rId11" cstate="print">
            <a:extLst>
              <a:ext uri="{28A0092B-C50C-407E-A947-70E740481C1C}">
                <a14:useLocalDpi xmlns:a14="http://schemas.microsoft.com/office/drawing/2010/main" val="0"/>
              </a:ext>
            </a:extLst>
          </a:blip>
          <a:srcRect l="-2711" r="-3677" b="-1796"/>
          <a:stretch/>
        </p:blipFill>
        <p:spPr>
          <a:xfrm>
            <a:off x="3714865" y="5254191"/>
            <a:ext cx="650616" cy="770464"/>
          </a:xfrm>
          <a:prstGeom prst="rect">
            <a:avLst/>
          </a:prstGeom>
        </p:spPr>
      </p:pic>
      <p:pic>
        <p:nvPicPr>
          <p:cNvPr id="131" name="圖片 130"/>
          <p:cNvPicPr>
            <a:picLocks noChangeAspect="1"/>
          </p:cNvPicPr>
          <p:nvPr/>
        </p:nvPicPr>
        <p:blipFill rotWithShape="1">
          <a:blip r:embed="rId12" cstate="print">
            <a:extLst>
              <a:ext uri="{28A0092B-C50C-407E-A947-70E740481C1C}">
                <a14:useLocalDpi xmlns:a14="http://schemas.microsoft.com/office/drawing/2010/main" val="0"/>
              </a:ext>
            </a:extLst>
          </a:blip>
          <a:srcRect l="-419" t="633" r="-1470" b="-3107"/>
          <a:stretch/>
        </p:blipFill>
        <p:spPr>
          <a:xfrm>
            <a:off x="3499432" y="1734729"/>
            <a:ext cx="741290" cy="807675"/>
          </a:xfrm>
          <a:prstGeom prst="rect">
            <a:avLst/>
          </a:prstGeom>
        </p:spPr>
      </p:pic>
      <p:pic>
        <p:nvPicPr>
          <p:cNvPr id="132" name="內容版面配置區 4"/>
          <p:cNvPicPr>
            <a:picLocks noChangeAspect="1"/>
          </p:cNvPicPr>
          <p:nvPr/>
        </p:nvPicPr>
        <p:blipFill rotWithShape="1">
          <a:blip r:embed="rId13">
            <a:extLst>
              <a:ext uri="{28A0092B-C50C-407E-A947-70E740481C1C}">
                <a14:useLocalDpi xmlns:a14="http://schemas.microsoft.com/office/drawing/2010/main" val="0"/>
              </a:ext>
            </a:extLst>
          </a:blip>
          <a:srcRect l="12846" t="36342" r="68781" b="8174"/>
          <a:stretch/>
        </p:blipFill>
        <p:spPr bwMode="auto">
          <a:xfrm>
            <a:off x="6951179" y="5597228"/>
            <a:ext cx="553196" cy="85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 name="圖片 132">
            <a:extLst>
              <a:ext uri="{FF2B5EF4-FFF2-40B4-BE49-F238E27FC236}">
                <a16:creationId xmlns:a16="http://schemas.microsoft.com/office/drawing/2014/main" id="{5623A6C4-A62A-8945-BE32-D785CF8E3728}"/>
              </a:ext>
            </a:extLst>
          </p:cNvPr>
          <p:cNvPicPr>
            <a:picLocks noChangeAspect="1"/>
          </p:cNvPicPr>
          <p:nvPr/>
        </p:nvPicPr>
        <p:blipFill>
          <a:blip r:embed="rId14"/>
          <a:stretch>
            <a:fillRect/>
          </a:stretch>
        </p:blipFill>
        <p:spPr>
          <a:xfrm>
            <a:off x="4450357" y="1703428"/>
            <a:ext cx="458009" cy="452684"/>
          </a:xfrm>
          <a:prstGeom prst="rect">
            <a:avLst/>
          </a:prstGeom>
        </p:spPr>
      </p:pic>
      <p:sp>
        <p:nvSpPr>
          <p:cNvPr id="134" name="文字方塊 133">
            <a:extLst>
              <a:ext uri="{FF2B5EF4-FFF2-40B4-BE49-F238E27FC236}">
                <a16:creationId xmlns:a16="http://schemas.microsoft.com/office/drawing/2014/main" id="{AE3D8A5C-4FC8-C44B-A18A-083D0DD4F05B}"/>
              </a:ext>
            </a:extLst>
          </p:cNvPr>
          <p:cNvSpPr txBox="1"/>
          <p:nvPr/>
        </p:nvSpPr>
        <p:spPr>
          <a:xfrm>
            <a:off x="4337872" y="2022164"/>
            <a:ext cx="682978" cy="584771"/>
          </a:xfrm>
          <a:prstGeom prst="rect">
            <a:avLst/>
          </a:prstGeom>
          <a:noFill/>
          <a:ln w="254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152398" tIns="152398" rIns="152398" bIns="152398" numCol="1" spcCol="38100" rtlCol="0" anchor="t">
            <a:spAutoFit/>
          </a:bodyPr>
          <a:lstStyle/>
          <a:p>
            <a:pPr algn="ctr"/>
            <a:r>
              <a:rPr lang="en-US" altLang="zh-TW" b="1" dirty="0" err="1">
                <a:latin typeface="+mj-ea"/>
                <a:ea typeface="+mj-ea"/>
              </a:rPr>
              <a:t>Git</a:t>
            </a:r>
            <a:endParaRPr lang="zh-TW" altLang="en-US" b="1" dirty="0">
              <a:latin typeface="+mj-ea"/>
              <a:ea typeface="+mj-ea"/>
            </a:endParaRPr>
          </a:p>
        </p:txBody>
      </p:sp>
      <p:pic>
        <p:nvPicPr>
          <p:cNvPr id="135" name="圖片 13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249781" y="4033079"/>
            <a:ext cx="1093627" cy="1093627"/>
          </a:xfrm>
          <a:prstGeom prst="rect">
            <a:avLst/>
          </a:prstGeom>
        </p:spPr>
      </p:pic>
      <p:pic>
        <p:nvPicPr>
          <p:cNvPr id="136" name="圖片 135"/>
          <p:cNvPicPr>
            <a:picLocks noChangeAspect="1"/>
          </p:cNvPicPr>
          <p:nvPr/>
        </p:nvPicPr>
        <p:blipFill rotWithShape="1">
          <a:blip r:embed="rId16" cstate="print">
            <a:extLst>
              <a:ext uri="{28A0092B-C50C-407E-A947-70E740481C1C}">
                <a14:useLocalDpi xmlns:a14="http://schemas.microsoft.com/office/drawing/2010/main" val="0"/>
              </a:ext>
            </a:extLst>
          </a:blip>
          <a:srcRect l="6049" t="17074" r="3706" b="14992"/>
          <a:stretch/>
        </p:blipFill>
        <p:spPr>
          <a:xfrm>
            <a:off x="4468830" y="5760766"/>
            <a:ext cx="1189500" cy="447709"/>
          </a:xfrm>
          <a:prstGeom prst="rect">
            <a:avLst/>
          </a:prstGeom>
        </p:spPr>
      </p:pic>
      <p:pic>
        <p:nvPicPr>
          <p:cNvPr id="137" name="圖片 136"/>
          <p:cNvPicPr>
            <a:picLocks noChangeAspect="1"/>
          </p:cNvPicPr>
          <p:nvPr/>
        </p:nvPicPr>
        <p:blipFill rotWithShape="1">
          <a:blip r:embed="rId17"/>
          <a:srcRect l="13436" b="10581"/>
          <a:stretch/>
        </p:blipFill>
        <p:spPr>
          <a:xfrm>
            <a:off x="9369228" y="2868483"/>
            <a:ext cx="1762389" cy="1024612"/>
          </a:xfrm>
          <a:prstGeom prst="rect">
            <a:avLst/>
          </a:prstGeom>
        </p:spPr>
      </p:pic>
    </p:spTree>
    <p:extLst>
      <p:ext uri="{BB962C8B-B14F-4D97-AF65-F5344CB8AC3E}">
        <p14:creationId xmlns:p14="http://schemas.microsoft.com/office/powerpoint/2010/main" val="1471552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84461" y="205517"/>
            <a:ext cx="5532680" cy="801688"/>
          </a:xfrm>
        </p:spPr>
        <p:txBody>
          <a:bodyPr/>
          <a:lstStyle/>
          <a:p>
            <a:r>
              <a:rPr lang="en-US" altLang="zh-TW" dirty="0"/>
              <a:t>Agenda</a:t>
            </a:r>
            <a:endParaRPr lang="zh-TW" altLang="en-US" sz="2200" dirty="0"/>
          </a:p>
        </p:txBody>
      </p:sp>
      <p:sp>
        <p:nvSpPr>
          <p:cNvPr id="18" name="矩形 17"/>
          <p:cNvSpPr/>
          <p:nvPr/>
        </p:nvSpPr>
        <p:spPr>
          <a:xfrm rot="10800000">
            <a:off x="-12737" y="977077"/>
            <a:ext cx="9160031" cy="131657"/>
          </a:xfrm>
          <a:prstGeom prst="rect">
            <a:avLst/>
          </a:prstGeom>
          <a:gradFill flip="none" rotWithShape="1">
            <a:gsLst>
              <a:gs pos="56000">
                <a:srgbClr val="E5EFF0">
                  <a:alpha val="70000"/>
                </a:srgbClr>
              </a:gs>
              <a:gs pos="0">
                <a:srgbClr val="51848E">
                  <a:lumMod val="40000"/>
                  <a:lumOff val="60000"/>
                </a:srgbClr>
              </a:gs>
              <a:gs pos="100000">
                <a:sysClr val="window" lastClr="FFFFFF"/>
              </a:gs>
            </a:gsLst>
            <a:lin ang="10800000" scaled="1"/>
            <a:tileRect/>
          </a:gradFill>
          <a:ln w="19050" cap="flat" cmpd="sng" algn="ctr">
            <a:no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0" cap="none" spc="0" normalizeH="0" baseline="0" noProof="0">
              <a:ln>
                <a:noFill/>
              </a:ln>
              <a:solidFill>
                <a:prstClr val="white"/>
              </a:solidFill>
              <a:effectLst/>
              <a:uLnTx/>
              <a:uFillTx/>
              <a:latin typeface="Georgia"/>
              <a:ea typeface="新細明體" panose="02020500000000000000" pitchFamily="18" charset="-120"/>
              <a:cs typeface="+mn-cs"/>
            </a:endParaRPr>
          </a:p>
        </p:txBody>
      </p:sp>
      <p:sp>
        <p:nvSpPr>
          <p:cNvPr id="5" name="投影片編號版面配置區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7D101EC-4666-4D00-9ABD-FC0D4C6D266D}" type="slidenum">
              <a:rPr kumimoji="1" lang="zh-TW" altLang="en-US" sz="1200" b="0" i="0" u="none" strike="noStrike" kern="1200" cap="none" spc="0" normalizeH="0" baseline="0" noProof="0" smtClean="0">
                <a:ln>
                  <a:noFill/>
                </a:ln>
                <a:solidFill>
                  <a:srgbClr val="898989"/>
                </a:solidFill>
                <a:effectLst/>
                <a:uLnTx/>
                <a:uFillTx/>
                <a:latin typeface="微軟正黑體" panose="020B0604030504040204" pitchFamily="34" charset="-120"/>
                <a:ea typeface="微軟正黑體" panose="020B0604030504040204" pitchFamily="34"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1" lang="zh-TW" altLang="en-US" sz="1200" b="0" i="0" u="none" strike="noStrike" kern="1200" cap="none" spc="0" normalizeH="0" baseline="0" noProof="0">
              <a:ln>
                <a:noFill/>
              </a:ln>
              <a:solidFill>
                <a:srgbClr val="898989"/>
              </a:solidFill>
              <a:effectLst/>
              <a:uLnTx/>
              <a:uFillTx/>
              <a:latin typeface="微軟正黑體" panose="020B0604030504040204" pitchFamily="34" charset="-120"/>
              <a:ea typeface="微軟正黑體" panose="020B0604030504040204" pitchFamily="34" charset="-120"/>
              <a:cs typeface="+mn-cs"/>
            </a:endParaRPr>
          </a:p>
        </p:txBody>
      </p:sp>
      <p:pic>
        <p:nvPicPr>
          <p:cNvPr id="13" name="圖片 12"/>
          <p:cNvPicPr>
            <a:picLocks noChangeAspect="1"/>
          </p:cNvPicPr>
          <p:nvPr/>
        </p:nvPicPr>
        <p:blipFill>
          <a:blip r:embed="rId3">
            <a:extLst>
              <a:ext uri="{BEBA8EAE-BF5A-486C-A8C5-ECC9F3942E4B}">
                <a14:imgProps xmlns:a14="http://schemas.microsoft.com/office/drawing/2010/main">
                  <a14:imgLayer r:embed="rId4">
                    <a14:imgEffect>
                      <a14:backgroundRemoval t="3415" b="100000" l="2111" r="98273">
                        <a14:foregroundMark x1="48177" y1="38049" x2="32438" y2="51707"/>
                        <a14:foregroundMark x1="57582" y1="46098" x2="34165" y2="50244"/>
                      </a14:backgroundRemoval>
                    </a14:imgEffect>
                  </a14:imgLayer>
                </a14:imgProps>
              </a:ext>
            </a:extLst>
          </a:blip>
          <a:stretch>
            <a:fillRect/>
          </a:stretch>
        </p:blipFill>
        <p:spPr>
          <a:xfrm>
            <a:off x="5805613" y="1338353"/>
            <a:ext cx="5408487" cy="4951044"/>
          </a:xfrm>
          <a:prstGeom prst="rect">
            <a:avLst/>
          </a:prstGeom>
        </p:spPr>
      </p:pic>
      <p:sp>
        <p:nvSpPr>
          <p:cNvPr id="23" name="橢圓 22"/>
          <p:cNvSpPr/>
          <p:nvPr/>
        </p:nvSpPr>
        <p:spPr>
          <a:xfrm>
            <a:off x="902561" y="1911796"/>
            <a:ext cx="383951" cy="38395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24" name="橢圓 23"/>
          <p:cNvSpPr/>
          <p:nvPr/>
        </p:nvSpPr>
        <p:spPr>
          <a:xfrm>
            <a:off x="902561" y="2759687"/>
            <a:ext cx="383951" cy="38395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2</a:t>
            </a:r>
            <a:endParaRPr lang="zh-TW" altLang="en-US" dirty="0"/>
          </a:p>
        </p:txBody>
      </p:sp>
      <p:sp>
        <p:nvSpPr>
          <p:cNvPr id="25" name="內容版面配置區 2"/>
          <p:cNvSpPr>
            <a:spLocks noGrp="1"/>
          </p:cNvSpPr>
          <p:nvPr>
            <p:ph idx="1"/>
          </p:nvPr>
        </p:nvSpPr>
        <p:spPr>
          <a:xfrm>
            <a:off x="1392417" y="1664731"/>
            <a:ext cx="3806221" cy="4167579"/>
          </a:xfrm>
        </p:spPr>
        <p:txBody>
          <a:bodyPr/>
          <a:lstStyle/>
          <a:p>
            <a:pPr marL="0" indent="0">
              <a:lnSpc>
                <a:spcPct val="150000"/>
              </a:lnSpc>
              <a:buNone/>
            </a:pPr>
            <a:r>
              <a:rPr lang="zh-TW" altLang="en-US" sz="3200" dirty="0"/>
              <a:t>系統架構概觀</a:t>
            </a:r>
            <a:endParaRPr lang="en-US" altLang="zh-TW" sz="3200" dirty="0">
              <a:sym typeface="Symbol" panose="05050102010706020507" pitchFamily="18" charset="2"/>
            </a:endParaRPr>
          </a:p>
          <a:p>
            <a:pPr marL="0" indent="0">
              <a:lnSpc>
                <a:spcPct val="150000"/>
              </a:lnSpc>
              <a:buNone/>
            </a:pPr>
            <a:r>
              <a:rPr lang="zh-TW" altLang="en-US" sz="3200" dirty="0"/>
              <a:t>平台功能總覽</a:t>
            </a:r>
            <a:endParaRPr lang="en-US" altLang="zh-TW" sz="3200" dirty="0">
              <a:sym typeface="Symbol" panose="05050102010706020507" pitchFamily="18" charset="2"/>
            </a:endParaRPr>
          </a:p>
          <a:p>
            <a:pPr marL="0" indent="0">
              <a:lnSpc>
                <a:spcPct val="150000"/>
              </a:lnSpc>
              <a:buNone/>
            </a:pPr>
            <a:r>
              <a:rPr lang="en-US" altLang="zh-TW" sz="3200" dirty="0"/>
              <a:t>DevOps</a:t>
            </a:r>
            <a:r>
              <a:rPr lang="zh-TW" altLang="en-US" sz="3200" dirty="0"/>
              <a:t>流程</a:t>
            </a:r>
            <a:endParaRPr lang="en-US" altLang="zh-TW" sz="3200" dirty="0">
              <a:sym typeface="Symbol" panose="05050102010706020507" pitchFamily="18" charset="2"/>
            </a:endParaRPr>
          </a:p>
          <a:p>
            <a:pPr marL="0" indent="0">
              <a:lnSpc>
                <a:spcPct val="150000"/>
              </a:lnSpc>
              <a:buNone/>
            </a:pPr>
            <a:r>
              <a:rPr lang="zh-TW" altLang="en-US" sz="3200" b="1" dirty="0">
                <a:solidFill>
                  <a:srgbClr val="5C56A5"/>
                </a:solidFill>
                <a:sym typeface="Symbol" panose="05050102010706020507" pitchFamily="18" charset="2"/>
              </a:rPr>
              <a:t>架構優點與結論</a:t>
            </a:r>
            <a:endParaRPr lang="en-US" altLang="zh-TW" sz="3200" b="1" dirty="0">
              <a:solidFill>
                <a:srgbClr val="5C56A5"/>
              </a:solidFill>
              <a:sym typeface="Symbol" panose="05050102010706020507" pitchFamily="18" charset="2"/>
            </a:endParaRPr>
          </a:p>
          <a:p>
            <a:pPr marL="0" indent="0">
              <a:lnSpc>
                <a:spcPct val="150000"/>
              </a:lnSpc>
              <a:buNone/>
            </a:pPr>
            <a:r>
              <a:rPr lang="zh-TW" altLang="en-US" sz="3200" dirty="0">
                <a:sym typeface="Symbol" panose="05050102010706020507" pitchFamily="18" charset="2"/>
              </a:rPr>
              <a:t>優化方案提議</a:t>
            </a:r>
            <a:endParaRPr lang="en-US" altLang="zh-TW" sz="3200" dirty="0">
              <a:sym typeface="Symbol" panose="05050102010706020507" pitchFamily="18" charset="2"/>
            </a:endParaRPr>
          </a:p>
          <a:p>
            <a:pPr marL="0" indent="0">
              <a:lnSpc>
                <a:spcPct val="150000"/>
              </a:lnSpc>
              <a:buNone/>
            </a:pPr>
            <a:endParaRPr lang="en-US" altLang="zh-TW" sz="3200" dirty="0">
              <a:sym typeface="Symbol" panose="05050102010706020507" pitchFamily="18" charset="2"/>
            </a:endParaRPr>
          </a:p>
        </p:txBody>
      </p:sp>
      <p:sp>
        <p:nvSpPr>
          <p:cNvPr id="10" name="橢圓 9"/>
          <p:cNvSpPr/>
          <p:nvPr/>
        </p:nvSpPr>
        <p:spPr>
          <a:xfrm>
            <a:off x="902560" y="4459758"/>
            <a:ext cx="383951" cy="383951"/>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4</a:t>
            </a:r>
            <a:endParaRPr lang="zh-TW" altLang="en-US" dirty="0"/>
          </a:p>
        </p:txBody>
      </p:sp>
      <p:sp>
        <p:nvSpPr>
          <p:cNvPr id="8" name="橢圓 7">
            <a:extLst>
              <a:ext uri="{FF2B5EF4-FFF2-40B4-BE49-F238E27FC236}">
                <a16:creationId xmlns:a16="http://schemas.microsoft.com/office/drawing/2014/main" id="{C8BDC223-C192-581A-0949-92C5E22449E9}"/>
              </a:ext>
            </a:extLst>
          </p:cNvPr>
          <p:cNvSpPr/>
          <p:nvPr/>
        </p:nvSpPr>
        <p:spPr>
          <a:xfrm>
            <a:off x="904815" y="5311938"/>
            <a:ext cx="383951" cy="38395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５</a:t>
            </a:r>
          </a:p>
        </p:txBody>
      </p:sp>
      <p:sp>
        <p:nvSpPr>
          <p:cNvPr id="3" name="橢圓 2">
            <a:extLst>
              <a:ext uri="{FF2B5EF4-FFF2-40B4-BE49-F238E27FC236}">
                <a16:creationId xmlns:a16="http://schemas.microsoft.com/office/drawing/2014/main" id="{BAF57875-5949-4270-844D-1B616C837072}"/>
              </a:ext>
            </a:extLst>
          </p:cNvPr>
          <p:cNvSpPr/>
          <p:nvPr/>
        </p:nvSpPr>
        <p:spPr>
          <a:xfrm>
            <a:off x="902560" y="3607578"/>
            <a:ext cx="383951" cy="38395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3</a:t>
            </a:r>
            <a:endParaRPr lang="zh-TW" altLang="en-US" dirty="0"/>
          </a:p>
        </p:txBody>
      </p:sp>
    </p:spTree>
    <p:extLst>
      <p:ext uri="{BB962C8B-B14F-4D97-AF65-F5344CB8AC3E}">
        <p14:creationId xmlns:p14="http://schemas.microsoft.com/office/powerpoint/2010/main" val="2350280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403212" y="1514234"/>
            <a:ext cx="6199469" cy="5653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投影片編號版面配置區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7D101EC-4666-4D00-9ABD-FC0D4C6D266D}" type="slidenum">
              <a:rPr kumimoji="1" lang="zh-TW" altLang="en-US" sz="1200" b="0" i="0" u="none" strike="noStrike" kern="1200" cap="none" spc="0" normalizeH="0" baseline="0" noProof="0" smtClean="0">
                <a:ln>
                  <a:noFill/>
                </a:ln>
                <a:solidFill>
                  <a:srgbClr val="898989"/>
                </a:solidFill>
                <a:effectLst/>
                <a:uLnTx/>
                <a:uFillTx/>
                <a:latin typeface="微軟正黑體" panose="020B0604030504040204" pitchFamily="34" charset="-120"/>
                <a:ea typeface="微軟正黑體" panose="020B0604030504040204" pitchFamily="34"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1" lang="zh-TW" altLang="en-US" sz="1200" b="0" i="0" u="none" strike="noStrike" kern="1200" cap="none" spc="0" normalizeH="0" baseline="0" noProof="0">
              <a:ln>
                <a:noFill/>
              </a:ln>
              <a:solidFill>
                <a:srgbClr val="898989"/>
              </a:solidFill>
              <a:effectLst/>
              <a:uLnTx/>
              <a:uFillTx/>
              <a:latin typeface="微軟正黑體" panose="020B0604030504040204" pitchFamily="34" charset="-120"/>
              <a:ea typeface="微軟正黑體" panose="020B0604030504040204" pitchFamily="34" charset="-120"/>
              <a:cs typeface="+mn-cs"/>
            </a:endParaRPr>
          </a:p>
        </p:txBody>
      </p:sp>
      <p:sp>
        <p:nvSpPr>
          <p:cNvPr id="8" name="矩形 7"/>
          <p:cNvSpPr/>
          <p:nvPr/>
        </p:nvSpPr>
        <p:spPr>
          <a:xfrm>
            <a:off x="652596" y="2485084"/>
            <a:ext cx="1813264" cy="1476767"/>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753056" y="2561004"/>
            <a:ext cx="432000" cy="216000"/>
          </a:xfrm>
          <a:prstGeom prst="rect">
            <a:avLst/>
          </a:prstGeom>
          <a:solidFill>
            <a:srgbClr val="00746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753056" y="2777004"/>
            <a:ext cx="432000" cy="216000"/>
          </a:xfrm>
          <a:prstGeom prst="rect">
            <a:avLst/>
          </a:prstGeom>
          <a:solidFill>
            <a:srgbClr val="00A99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722834" y="2601997"/>
            <a:ext cx="492443" cy="369332"/>
          </a:xfrm>
          <a:prstGeom prst="rect">
            <a:avLst/>
          </a:prstGeom>
          <a:noFill/>
        </p:spPr>
        <p:txBody>
          <a:bodyPr wrap="none" rtlCol="0">
            <a:spAutoFit/>
          </a:bodyPr>
          <a:lstStyle/>
          <a:p>
            <a:r>
              <a:rPr lang="en-US" altLang="zh-TW" b="1" dirty="0">
                <a:solidFill>
                  <a:schemeClr val="bg1"/>
                </a:solidFill>
                <a:latin typeface="Arial Black" panose="020B0A04020102020204" pitchFamily="34" charset="0"/>
              </a:rPr>
              <a:t>01</a:t>
            </a:r>
            <a:endParaRPr lang="zh-TW" altLang="en-US" b="1" dirty="0">
              <a:solidFill>
                <a:schemeClr val="bg1"/>
              </a:solidFill>
              <a:latin typeface="Arial Black" panose="020B0A04020102020204" pitchFamily="34" charset="0"/>
            </a:endParaRPr>
          </a:p>
        </p:txBody>
      </p:sp>
      <p:sp>
        <p:nvSpPr>
          <p:cNvPr id="12" name="五邊形 11"/>
          <p:cNvSpPr/>
          <p:nvPr/>
        </p:nvSpPr>
        <p:spPr>
          <a:xfrm>
            <a:off x="2465860" y="2561005"/>
            <a:ext cx="9528218" cy="1260000"/>
          </a:xfrm>
          <a:prstGeom prst="homePlate">
            <a:avLst>
              <a:gd name="adj" fmla="val 34300"/>
            </a:avLst>
          </a:prstGeom>
          <a:solidFill>
            <a:srgbClr val="00B09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3" name="Picture 2" descr="Vue 原理解析概述(1). Vue 源碼探討| by PY | Medium"/>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7455" b="95091" l="10000" r="92000">
                        <a14:foregroundMark x1="37444" y1="84909" x2="37444" y2="84909"/>
                        <a14:foregroundMark x1="43333" y1="83636" x2="43333" y2="83636"/>
                        <a14:foregroundMark x1="49444" y1="85091" x2="49444" y2="85091"/>
                        <a14:foregroundMark x1="55111" y1="88182" x2="55111" y2="88182"/>
                        <a14:foregroundMark x1="58444" y1="83091" x2="58444" y2="83091"/>
                        <a14:foregroundMark x1="58667" y1="79455" x2="58667" y2="79455"/>
                        <a14:foregroundMark x1="60667" y1="83818" x2="60667" y2="83818"/>
                        <a14:backgroundMark x1="51556" y1="83636" x2="51556" y2="83636"/>
                      </a14:backgroundRemoval>
                    </a14:imgEffect>
                  </a14:imgLayer>
                </a14:imgProps>
              </a:ext>
              <a:ext uri="{28A0092B-C50C-407E-A947-70E740481C1C}">
                <a14:useLocalDpi xmlns:a14="http://schemas.microsoft.com/office/drawing/2010/main" val="0"/>
              </a:ext>
            </a:extLst>
          </a:blip>
          <a:srcRect l="25059" t="-1871" r="24825"/>
          <a:stretch/>
        </p:blipFill>
        <p:spPr bwMode="auto">
          <a:xfrm>
            <a:off x="1352782" y="2669004"/>
            <a:ext cx="975573" cy="1211869"/>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2568776" y="2831052"/>
            <a:ext cx="9213192" cy="784830"/>
          </a:xfrm>
          <a:prstGeom prst="rect">
            <a:avLst/>
          </a:prstGeom>
        </p:spPr>
        <p:txBody>
          <a:bodyPr wrap="square">
            <a:spAutoFit/>
          </a:bodyPr>
          <a:lstStyle/>
          <a:p>
            <a:pPr marL="342900" lvl="0" indent="-342900">
              <a:spcBef>
                <a:spcPts val="600"/>
              </a:spcBef>
              <a:buFont typeface="Wingdings" panose="05000000000000000000" pitchFamily="2" charset="2"/>
              <a:buChar char="Ø"/>
            </a:pPr>
            <a:r>
              <a:rPr lang="zh-TW" altLang="zh-TW" sz="2000" b="1" dirty="0">
                <a:solidFill>
                  <a:schemeClr val="bg1"/>
                </a:solidFill>
                <a:latin typeface="+mj-ea"/>
                <a:ea typeface="+mj-ea"/>
              </a:rPr>
              <a:t>獨立部署不同的服務</a:t>
            </a:r>
            <a:r>
              <a:rPr lang="zh-TW" altLang="en-US" sz="2000" b="1" dirty="0">
                <a:solidFill>
                  <a:schemeClr val="bg1"/>
                </a:solidFill>
                <a:latin typeface="+mj-ea"/>
                <a:ea typeface="+mj-ea"/>
              </a:rPr>
              <a:t>，減少服務之間依賴性及協調成本，達到解耦之目的。</a:t>
            </a:r>
            <a:endParaRPr lang="zh-TW" altLang="zh-TW" sz="2000" b="1" dirty="0">
              <a:solidFill>
                <a:schemeClr val="bg1"/>
              </a:solidFill>
              <a:latin typeface="+mj-ea"/>
              <a:ea typeface="+mj-ea"/>
            </a:endParaRPr>
          </a:p>
          <a:p>
            <a:pPr marL="342900" lvl="0" indent="-342900">
              <a:spcBef>
                <a:spcPts val="600"/>
              </a:spcBef>
              <a:buFont typeface="Wingdings" panose="05000000000000000000" pitchFamily="2" charset="2"/>
              <a:buChar char="Ø"/>
            </a:pPr>
            <a:r>
              <a:rPr lang="zh-TW" altLang="en-US" sz="2000" b="1" dirty="0">
                <a:solidFill>
                  <a:schemeClr val="bg1"/>
                </a:solidFill>
                <a:latin typeface="+mj-ea"/>
                <a:ea typeface="+mj-ea"/>
              </a:rPr>
              <a:t>前端的子服務間邊界清晰，使得測試與維護更容易</a:t>
            </a:r>
            <a:r>
              <a:rPr lang="zh-TW" altLang="en-US" sz="2000" b="1" dirty="0">
                <a:solidFill>
                  <a:schemeClr val="bg1"/>
                </a:solidFill>
                <a:latin typeface="+mj-ea"/>
              </a:rPr>
              <a:t>。</a:t>
            </a:r>
            <a:endParaRPr lang="en-US" altLang="zh-TW" sz="2000" b="1" dirty="0">
              <a:solidFill>
                <a:schemeClr val="bg1"/>
              </a:solidFill>
              <a:latin typeface="+mj-ea"/>
              <a:ea typeface="+mj-ea"/>
            </a:endParaRPr>
          </a:p>
        </p:txBody>
      </p:sp>
      <p:sp>
        <p:nvSpPr>
          <p:cNvPr id="15" name="矩形 14"/>
          <p:cNvSpPr/>
          <p:nvPr/>
        </p:nvSpPr>
        <p:spPr>
          <a:xfrm>
            <a:off x="689710" y="4602794"/>
            <a:ext cx="1813264" cy="1453622"/>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790170" y="4678713"/>
            <a:ext cx="432000" cy="290724"/>
          </a:xfrm>
          <a:prstGeom prst="rect">
            <a:avLst/>
          </a:prstGeom>
          <a:solidFill>
            <a:srgbClr val="B44E0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790170" y="4894713"/>
            <a:ext cx="432000" cy="173951"/>
          </a:xfrm>
          <a:prstGeom prst="rect">
            <a:avLst/>
          </a:prstGeom>
          <a:solidFill>
            <a:srgbClr val="EC6C1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759948" y="4702021"/>
            <a:ext cx="492443" cy="369332"/>
          </a:xfrm>
          <a:prstGeom prst="rect">
            <a:avLst/>
          </a:prstGeom>
          <a:noFill/>
        </p:spPr>
        <p:txBody>
          <a:bodyPr wrap="none" rtlCol="0">
            <a:spAutoFit/>
          </a:bodyPr>
          <a:lstStyle/>
          <a:p>
            <a:r>
              <a:rPr lang="en-US" altLang="zh-TW" b="1" dirty="0">
                <a:solidFill>
                  <a:schemeClr val="bg1"/>
                </a:solidFill>
                <a:latin typeface="Arial Black" panose="020B0A04020102020204" pitchFamily="34" charset="0"/>
              </a:rPr>
              <a:t>02</a:t>
            </a:r>
            <a:endParaRPr lang="zh-TW" altLang="en-US" b="1" dirty="0">
              <a:solidFill>
                <a:schemeClr val="bg1"/>
              </a:solidFill>
              <a:latin typeface="Arial Black" panose="020B0A04020102020204" pitchFamily="34" charset="0"/>
            </a:endParaRPr>
          </a:p>
        </p:txBody>
      </p:sp>
      <p:sp>
        <p:nvSpPr>
          <p:cNvPr id="20" name="五邊形 19"/>
          <p:cNvSpPr/>
          <p:nvPr/>
        </p:nvSpPr>
        <p:spPr>
          <a:xfrm>
            <a:off x="2502974" y="4676296"/>
            <a:ext cx="9491103" cy="1260000"/>
          </a:xfrm>
          <a:prstGeom prst="homePlate">
            <a:avLst>
              <a:gd name="adj" fmla="val 34300"/>
            </a:avLst>
          </a:prstGeom>
          <a:solidFill>
            <a:srgbClr val="F36F1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dirty="0"/>
          </a:p>
        </p:txBody>
      </p:sp>
      <p:sp>
        <p:nvSpPr>
          <p:cNvPr id="21" name="矩形 20"/>
          <p:cNvSpPr/>
          <p:nvPr/>
        </p:nvSpPr>
        <p:spPr>
          <a:xfrm>
            <a:off x="2595195" y="4937190"/>
            <a:ext cx="8471086" cy="784830"/>
          </a:xfrm>
          <a:prstGeom prst="rect">
            <a:avLst/>
          </a:prstGeom>
        </p:spPr>
        <p:txBody>
          <a:bodyPr wrap="square">
            <a:spAutoFit/>
          </a:bodyPr>
          <a:lstStyle/>
          <a:p>
            <a:pPr marL="342900" indent="-342900">
              <a:spcBef>
                <a:spcPts val="600"/>
              </a:spcBef>
              <a:buFont typeface="Wingdings" panose="05000000000000000000" pitchFamily="2" charset="2"/>
              <a:buChar char="Ø"/>
              <a:defRPr/>
            </a:pPr>
            <a:r>
              <a:rPr lang="zh-TW" altLang="en-US" sz="2000" b="1" dirty="0">
                <a:solidFill>
                  <a:schemeClr val="bg1"/>
                </a:solidFill>
                <a:latin typeface="+mj-ea"/>
                <a:ea typeface="+mj-ea"/>
              </a:rPr>
              <a:t>採容器化運行架構，提高未來橫向擴充彈性及能力</a:t>
            </a:r>
            <a:r>
              <a:rPr lang="zh-TW" altLang="en-US" sz="2000" b="1" dirty="0">
                <a:solidFill>
                  <a:schemeClr val="bg1"/>
                </a:solidFill>
                <a:latin typeface="+mj-ea"/>
              </a:rPr>
              <a:t>。</a:t>
            </a:r>
            <a:endParaRPr lang="en-US" altLang="zh-TW" sz="2000" b="1" dirty="0">
              <a:solidFill>
                <a:schemeClr val="bg1"/>
              </a:solidFill>
              <a:latin typeface="+mj-ea"/>
              <a:ea typeface="+mj-ea"/>
            </a:endParaRPr>
          </a:p>
          <a:p>
            <a:pPr marL="342900" indent="-342900">
              <a:spcBef>
                <a:spcPts val="600"/>
              </a:spcBef>
              <a:buFont typeface="Wingdings" panose="05000000000000000000" pitchFamily="2" charset="2"/>
              <a:buChar char="Ø"/>
              <a:defRPr/>
            </a:pPr>
            <a:r>
              <a:rPr lang="zh-TW" altLang="en-US" sz="2000" b="1" dirty="0">
                <a:solidFill>
                  <a:schemeClr val="bg1"/>
                </a:solidFill>
                <a:latin typeface="+mj-ea"/>
                <a:ea typeface="+mj-ea"/>
              </a:rPr>
              <a:t>依照業務類別分不同的</a:t>
            </a:r>
            <a:r>
              <a:rPr lang="en-US" altLang="zh-TW" sz="2000" b="1" dirty="0">
                <a:solidFill>
                  <a:schemeClr val="bg1"/>
                </a:solidFill>
                <a:latin typeface="+mj-ea"/>
                <a:ea typeface="+mj-ea"/>
              </a:rPr>
              <a:t>POD</a:t>
            </a:r>
            <a:r>
              <a:rPr lang="zh-TW" altLang="en-US" sz="2000" b="1" dirty="0">
                <a:solidFill>
                  <a:schemeClr val="bg1"/>
                </a:solidFill>
                <a:latin typeface="+mj-ea"/>
                <a:ea typeface="+mj-ea"/>
              </a:rPr>
              <a:t>，上版能針對修改的服務上版</a:t>
            </a:r>
            <a:r>
              <a:rPr lang="zh-TW" altLang="en-US" sz="2000" b="1" dirty="0">
                <a:solidFill>
                  <a:schemeClr val="bg1"/>
                </a:solidFill>
                <a:latin typeface="+mj-ea"/>
              </a:rPr>
              <a:t>。</a:t>
            </a:r>
            <a:endParaRPr lang="en-US" altLang="zh-TW" sz="2000" b="1" dirty="0">
              <a:solidFill>
                <a:schemeClr val="bg1"/>
              </a:solidFill>
              <a:latin typeface="+mj-ea"/>
              <a:ea typeface="+mj-ea"/>
            </a:endParaRPr>
          </a:p>
        </p:txBody>
      </p:sp>
      <p:pic>
        <p:nvPicPr>
          <p:cNvPr id="28" name="Picture 2" descr="OpenShift - Wikipedi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45959" y="4882565"/>
            <a:ext cx="944666" cy="1053731"/>
          </a:xfrm>
          <a:prstGeom prst="rect">
            <a:avLst/>
          </a:prstGeom>
          <a:noFill/>
          <a:extLst>
            <a:ext uri="{909E8E84-426E-40DD-AFC4-6F175D3DCCD1}">
              <a14:hiddenFill xmlns:a14="http://schemas.microsoft.com/office/drawing/2010/main">
                <a:solidFill>
                  <a:srgbClr val="FFFFFF"/>
                </a:solidFill>
              </a14:hiddenFill>
            </a:ext>
          </a:extLst>
        </p:spPr>
      </p:pic>
      <p:sp>
        <p:nvSpPr>
          <p:cNvPr id="37" name="標題 1"/>
          <p:cNvSpPr>
            <a:spLocks noGrp="1"/>
          </p:cNvSpPr>
          <p:nvPr>
            <p:ph type="title"/>
          </p:nvPr>
        </p:nvSpPr>
        <p:spPr>
          <a:xfrm>
            <a:off x="284461" y="205517"/>
            <a:ext cx="5532680" cy="801688"/>
          </a:xfrm>
        </p:spPr>
        <p:txBody>
          <a:bodyPr/>
          <a:lstStyle/>
          <a:p>
            <a:r>
              <a:rPr lang="zh-TW" altLang="en-US" dirty="0"/>
              <a:t>架構優點與結論</a:t>
            </a:r>
            <a:endParaRPr lang="zh-TW" altLang="en-US" sz="2200" dirty="0"/>
          </a:p>
        </p:txBody>
      </p:sp>
      <p:sp>
        <p:nvSpPr>
          <p:cNvPr id="38" name="矩形 37"/>
          <p:cNvSpPr/>
          <p:nvPr/>
        </p:nvSpPr>
        <p:spPr>
          <a:xfrm rot="10800000">
            <a:off x="-12737" y="977077"/>
            <a:ext cx="9160031" cy="131657"/>
          </a:xfrm>
          <a:prstGeom prst="rect">
            <a:avLst/>
          </a:prstGeom>
          <a:gradFill flip="none" rotWithShape="1">
            <a:gsLst>
              <a:gs pos="56000">
                <a:srgbClr val="E5EFF0">
                  <a:alpha val="70000"/>
                </a:srgbClr>
              </a:gs>
              <a:gs pos="0">
                <a:srgbClr val="51848E">
                  <a:lumMod val="40000"/>
                  <a:lumOff val="60000"/>
                </a:srgbClr>
              </a:gs>
              <a:gs pos="100000">
                <a:sysClr val="window" lastClr="FFFFFF"/>
              </a:gs>
            </a:gsLst>
            <a:lin ang="10800000" scaled="1"/>
            <a:tileRect/>
          </a:gradFill>
          <a:ln w="19050" cap="flat" cmpd="sng" algn="ctr">
            <a:no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0" cap="none" spc="0" normalizeH="0" baseline="0" noProof="0">
              <a:ln>
                <a:noFill/>
              </a:ln>
              <a:solidFill>
                <a:prstClr val="white"/>
              </a:solidFill>
              <a:effectLst/>
              <a:uLnTx/>
              <a:uFillTx/>
              <a:latin typeface="Georgia"/>
              <a:ea typeface="新細明體" panose="02020500000000000000" pitchFamily="18" charset="-120"/>
              <a:cs typeface="+mn-cs"/>
            </a:endParaRPr>
          </a:p>
        </p:txBody>
      </p:sp>
      <p:sp>
        <p:nvSpPr>
          <p:cNvPr id="4" name="矩形 3"/>
          <p:cNvSpPr/>
          <p:nvPr/>
        </p:nvSpPr>
        <p:spPr>
          <a:xfrm>
            <a:off x="652596" y="1585433"/>
            <a:ext cx="6133719" cy="461665"/>
          </a:xfrm>
          <a:prstGeom prst="rect">
            <a:avLst/>
          </a:prstGeom>
        </p:spPr>
        <p:txBody>
          <a:bodyPr wrap="square">
            <a:spAutoFit/>
          </a:bodyPr>
          <a:lstStyle/>
          <a:p>
            <a:pPr lvl="0"/>
            <a:r>
              <a:rPr lang="zh-TW" altLang="en-US" sz="2400" i="1" dirty="0"/>
              <a:t>模組化與</a:t>
            </a:r>
            <a:r>
              <a:rPr lang="zh-TW" altLang="zh-TW" sz="2400" b="1" i="1" u="sng" dirty="0"/>
              <a:t>微前端</a:t>
            </a:r>
            <a:r>
              <a:rPr lang="zh-TW" altLang="zh-TW" sz="2400" i="1" dirty="0"/>
              <a:t>、</a:t>
            </a:r>
            <a:r>
              <a:rPr lang="zh-TW" altLang="zh-TW" sz="2400" b="1" i="1" u="sng" dirty="0"/>
              <a:t>微服務</a:t>
            </a:r>
            <a:r>
              <a:rPr lang="zh-TW" altLang="en-US" sz="2400" i="1" dirty="0"/>
              <a:t>概念導入並行</a:t>
            </a:r>
            <a:r>
              <a:rPr lang="zh-TW" altLang="zh-TW" sz="2400" i="1" dirty="0"/>
              <a:t>。</a:t>
            </a:r>
            <a:endParaRPr lang="en-US" altLang="zh-TW" sz="2400" i="1" dirty="0"/>
          </a:p>
        </p:txBody>
      </p:sp>
    </p:spTree>
    <p:extLst>
      <p:ext uri="{BB962C8B-B14F-4D97-AF65-F5344CB8AC3E}">
        <p14:creationId xmlns:p14="http://schemas.microsoft.com/office/powerpoint/2010/main" val="51356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84461" y="205517"/>
            <a:ext cx="5532680" cy="801688"/>
          </a:xfrm>
        </p:spPr>
        <p:txBody>
          <a:bodyPr/>
          <a:lstStyle/>
          <a:p>
            <a:r>
              <a:rPr lang="en-US" altLang="zh-TW" dirty="0"/>
              <a:t>Agenda</a:t>
            </a:r>
            <a:endParaRPr lang="zh-TW" altLang="en-US" sz="2200" dirty="0"/>
          </a:p>
        </p:txBody>
      </p:sp>
      <p:sp>
        <p:nvSpPr>
          <p:cNvPr id="18" name="矩形 17"/>
          <p:cNvSpPr/>
          <p:nvPr/>
        </p:nvSpPr>
        <p:spPr>
          <a:xfrm rot="10800000">
            <a:off x="-12737" y="977077"/>
            <a:ext cx="9160031" cy="131657"/>
          </a:xfrm>
          <a:prstGeom prst="rect">
            <a:avLst/>
          </a:prstGeom>
          <a:gradFill flip="none" rotWithShape="1">
            <a:gsLst>
              <a:gs pos="56000">
                <a:srgbClr val="E5EFF0">
                  <a:alpha val="70000"/>
                </a:srgbClr>
              </a:gs>
              <a:gs pos="0">
                <a:srgbClr val="51848E">
                  <a:lumMod val="40000"/>
                  <a:lumOff val="60000"/>
                </a:srgbClr>
              </a:gs>
              <a:gs pos="100000">
                <a:sysClr val="window" lastClr="FFFFFF"/>
              </a:gs>
            </a:gsLst>
            <a:lin ang="10800000" scaled="1"/>
            <a:tileRect/>
          </a:gradFill>
          <a:ln w="19050" cap="flat" cmpd="sng" algn="ctr">
            <a:no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0" cap="none" spc="0" normalizeH="0" baseline="0" noProof="0">
              <a:ln>
                <a:noFill/>
              </a:ln>
              <a:solidFill>
                <a:prstClr val="white"/>
              </a:solidFill>
              <a:effectLst/>
              <a:uLnTx/>
              <a:uFillTx/>
              <a:latin typeface="Georgia"/>
              <a:ea typeface="新細明體" panose="02020500000000000000" pitchFamily="18" charset="-120"/>
              <a:cs typeface="+mn-cs"/>
            </a:endParaRPr>
          </a:p>
        </p:txBody>
      </p:sp>
      <p:sp>
        <p:nvSpPr>
          <p:cNvPr id="5" name="投影片編號版面配置區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7D101EC-4666-4D00-9ABD-FC0D4C6D266D}" type="slidenum">
              <a:rPr kumimoji="1" lang="zh-TW" altLang="en-US" sz="1200" b="0" i="0" u="none" strike="noStrike" kern="1200" cap="none" spc="0" normalizeH="0" baseline="0" noProof="0" smtClean="0">
                <a:ln>
                  <a:noFill/>
                </a:ln>
                <a:solidFill>
                  <a:srgbClr val="898989"/>
                </a:solidFill>
                <a:effectLst/>
                <a:uLnTx/>
                <a:uFillTx/>
                <a:latin typeface="微軟正黑體" panose="020B0604030504040204" pitchFamily="34" charset="-120"/>
                <a:ea typeface="微軟正黑體" panose="020B0604030504040204" pitchFamily="34"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1" lang="zh-TW" altLang="en-US" sz="1200" b="0" i="0" u="none" strike="noStrike" kern="1200" cap="none" spc="0" normalizeH="0" baseline="0" noProof="0">
              <a:ln>
                <a:noFill/>
              </a:ln>
              <a:solidFill>
                <a:srgbClr val="898989"/>
              </a:solidFill>
              <a:effectLst/>
              <a:uLnTx/>
              <a:uFillTx/>
              <a:latin typeface="微軟正黑體" panose="020B0604030504040204" pitchFamily="34" charset="-120"/>
              <a:ea typeface="微軟正黑體" panose="020B0604030504040204" pitchFamily="34" charset="-120"/>
              <a:cs typeface="+mn-cs"/>
            </a:endParaRPr>
          </a:p>
        </p:txBody>
      </p:sp>
      <p:pic>
        <p:nvPicPr>
          <p:cNvPr id="13" name="圖片 12"/>
          <p:cNvPicPr>
            <a:picLocks noChangeAspect="1"/>
          </p:cNvPicPr>
          <p:nvPr/>
        </p:nvPicPr>
        <p:blipFill>
          <a:blip r:embed="rId3">
            <a:extLst>
              <a:ext uri="{BEBA8EAE-BF5A-486C-A8C5-ECC9F3942E4B}">
                <a14:imgProps xmlns:a14="http://schemas.microsoft.com/office/drawing/2010/main">
                  <a14:imgLayer r:embed="rId4">
                    <a14:imgEffect>
                      <a14:backgroundRemoval t="3415" b="100000" l="2111" r="98273">
                        <a14:foregroundMark x1="48177" y1="38049" x2="32438" y2="51707"/>
                        <a14:foregroundMark x1="57582" y1="46098" x2="34165" y2="50244"/>
                      </a14:backgroundRemoval>
                    </a14:imgEffect>
                  </a14:imgLayer>
                </a14:imgProps>
              </a:ext>
            </a:extLst>
          </a:blip>
          <a:stretch>
            <a:fillRect/>
          </a:stretch>
        </p:blipFill>
        <p:spPr>
          <a:xfrm>
            <a:off x="5805613" y="1338353"/>
            <a:ext cx="5408487" cy="4951044"/>
          </a:xfrm>
          <a:prstGeom prst="rect">
            <a:avLst/>
          </a:prstGeom>
        </p:spPr>
      </p:pic>
      <p:sp>
        <p:nvSpPr>
          <p:cNvPr id="23" name="橢圓 22"/>
          <p:cNvSpPr/>
          <p:nvPr/>
        </p:nvSpPr>
        <p:spPr>
          <a:xfrm>
            <a:off x="902561" y="1911796"/>
            <a:ext cx="383951" cy="383951"/>
          </a:xfrm>
          <a:prstGeom prst="ellipse">
            <a:avLst/>
          </a:prstGeom>
          <a:solidFill>
            <a:srgbClr val="5C56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24" name="橢圓 23"/>
          <p:cNvSpPr/>
          <p:nvPr/>
        </p:nvSpPr>
        <p:spPr>
          <a:xfrm>
            <a:off x="902561" y="2759687"/>
            <a:ext cx="383951" cy="38395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2</a:t>
            </a:r>
            <a:endParaRPr lang="zh-TW" altLang="en-US" dirty="0"/>
          </a:p>
        </p:txBody>
      </p:sp>
      <p:sp>
        <p:nvSpPr>
          <p:cNvPr id="25" name="內容版面配置區 2"/>
          <p:cNvSpPr>
            <a:spLocks noGrp="1"/>
          </p:cNvSpPr>
          <p:nvPr>
            <p:ph idx="1"/>
          </p:nvPr>
        </p:nvSpPr>
        <p:spPr>
          <a:xfrm>
            <a:off x="1392417" y="1664731"/>
            <a:ext cx="3806221" cy="4167579"/>
          </a:xfrm>
        </p:spPr>
        <p:txBody>
          <a:bodyPr/>
          <a:lstStyle/>
          <a:p>
            <a:pPr marL="0" indent="0">
              <a:lnSpc>
                <a:spcPct val="150000"/>
              </a:lnSpc>
              <a:buNone/>
            </a:pPr>
            <a:r>
              <a:rPr lang="zh-TW" altLang="en-US" sz="3200" b="1" dirty="0">
                <a:solidFill>
                  <a:srgbClr val="5C56A5"/>
                </a:solidFill>
              </a:rPr>
              <a:t>系統架構概觀</a:t>
            </a:r>
            <a:endParaRPr lang="en-US" altLang="zh-TW" sz="3200" b="1" dirty="0">
              <a:solidFill>
                <a:srgbClr val="5C56A5"/>
              </a:solidFill>
              <a:sym typeface="Symbol" panose="05050102010706020507" pitchFamily="18" charset="2"/>
            </a:endParaRPr>
          </a:p>
          <a:p>
            <a:pPr marL="0" indent="0">
              <a:lnSpc>
                <a:spcPct val="150000"/>
              </a:lnSpc>
              <a:buNone/>
            </a:pPr>
            <a:r>
              <a:rPr lang="zh-TW" altLang="en-US" sz="3200" dirty="0"/>
              <a:t>平台功能總覽</a:t>
            </a:r>
            <a:endParaRPr lang="en-US" altLang="zh-TW" sz="3200" dirty="0">
              <a:sym typeface="Symbol" panose="05050102010706020507" pitchFamily="18" charset="2"/>
            </a:endParaRPr>
          </a:p>
          <a:p>
            <a:pPr marL="0" indent="0">
              <a:lnSpc>
                <a:spcPct val="150000"/>
              </a:lnSpc>
              <a:buNone/>
            </a:pPr>
            <a:r>
              <a:rPr lang="en-US" altLang="zh-TW" sz="3200" dirty="0"/>
              <a:t>DevOps</a:t>
            </a:r>
            <a:r>
              <a:rPr lang="zh-TW" altLang="en-US" sz="3200" dirty="0"/>
              <a:t>流程</a:t>
            </a:r>
            <a:endParaRPr lang="en-US" altLang="zh-TW" sz="3200" dirty="0"/>
          </a:p>
          <a:p>
            <a:pPr marL="0" indent="0">
              <a:lnSpc>
                <a:spcPct val="150000"/>
              </a:lnSpc>
              <a:buNone/>
            </a:pPr>
            <a:r>
              <a:rPr lang="zh-TW" altLang="en-US" sz="3200" dirty="0">
                <a:sym typeface="Symbol" panose="05050102010706020507" pitchFamily="18" charset="2"/>
              </a:rPr>
              <a:t>架構優點與結論</a:t>
            </a:r>
            <a:endParaRPr lang="en-US" altLang="zh-TW" sz="3200" dirty="0">
              <a:sym typeface="Symbol" panose="05050102010706020507" pitchFamily="18" charset="2"/>
            </a:endParaRPr>
          </a:p>
          <a:p>
            <a:pPr marL="0" indent="0">
              <a:lnSpc>
                <a:spcPct val="150000"/>
              </a:lnSpc>
              <a:buNone/>
            </a:pPr>
            <a:r>
              <a:rPr lang="zh-TW" altLang="en-US" sz="3200" dirty="0">
                <a:sym typeface="Symbol" panose="05050102010706020507" pitchFamily="18" charset="2"/>
              </a:rPr>
              <a:t>優化方案提議</a:t>
            </a:r>
            <a:endParaRPr lang="en-US" altLang="zh-TW" sz="3200" dirty="0">
              <a:sym typeface="Symbol" panose="05050102010706020507" pitchFamily="18" charset="2"/>
            </a:endParaRPr>
          </a:p>
        </p:txBody>
      </p:sp>
      <p:sp>
        <p:nvSpPr>
          <p:cNvPr id="26" name="橢圓 25"/>
          <p:cNvSpPr/>
          <p:nvPr/>
        </p:nvSpPr>
        <p:spPr>
          <a:xfrm>
            <a:off x="902560" y="3607578"/>
            <a:ext cx="383951" cy="38395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3</a:t>
            </a:r>
            <a:endParaRPr lang="zh-TW" altLang="en-US" dirty="0"/>
          </a:p>
        </p:txBody>
      </p:sp>
      <p:sp>
        <p:nvSpPr>
          <p:cNvPr id="10" name="橢圓 9"/>
          <p:cNvSpPr/>
          <p:nvPr/>
        </p:nvSpPr>
        <p:spPr>
          <a:xfrm>
            <a:off x="902560" y="4459758"/>
            <a:ext cx="383951" cy="38395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4</a:t>
            </a:r>
            <a:endParaRPr lang="zh-TW" altLang="en-US" dirty="0"/>
          </a:p>
        </p:txBody>
      </p:sp>
      <p:sp>
        <p:nvSpPr>
          <p:cNvPr id="3" name="橢圓 2">
            <a:extLst>
              <a:ext uri="{FF2B5EF4-FFF2-40B4-BE49-F238E27FC236}">
                <a16:creationId xmlns:a16="http://schemas.microsoft.com/office/drawing/2014/main" id="{C6353F5E-3B3C-D639-4BC4-899BCF47D712}"/>
              </a:ext>
            </a:extLst>
          </p:cNvPr>
          <p:cNvSpPr/>
          <p:nvPr/>
        </p:nvSpPr>
        <p:spPr>
          <a:xfrm>
            <a:off x="904815" y="5311938"/>
            <a:ext cx="383951" cy="38395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５</a:t>
            </a:r>
          </a:p>
        </p:txBody>
      </p:sp>
    </p:spTree>
    <p:extLst>
      <p:ext uri="{BB962C8B-B14F-4D97-AF65-F5344CB8AC3E}">
        <p14:creationId xmlns:p14="http://schemas.microsoft.com/office/powerpoint/2010/main" val="3534080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84461" y="205517"/>
            <a:ext cx="5532680" cy="801688"/>
          </a:xfrm>
        </p:spPr>
        <p:txBody>
          <a:bodyPr/>
          <a:lstStyle/>
          <a:p>
            <a:r>
              <a:rPr lang="en-US" altLang="zh-TW" dirty="0"/>
              <a:t>Agenda</a:t>
            </a:r>
            <a:endParaRPr lang="zh-TW" altLang="en-US" sz="2200" dirty="0"/>
          </a:p>
        </p:txBody>
      </p:sp>
      <p:sp>
        <p:nvSpPr>
          <p:cNvPr id="18" name="矩形 17"/>
          <p:cNvSpPr/>
          <p:nvPr/>
        </p:nvSpPr>
        <p:spPr>
          <a:xfrm rot="10800000">
            <a:off x="-12737" y="977077"/>
            <a:ext cx="9160031" cy="131657"/>
          </a:xfrm>
          <a:prstGeom prst="rect">
            <a:avLst/>
          </a:prstGeom>
          <a:gradFill flip="none" rotWithShape="1">
            <a:gsLst>
              <a:gs pos="56000">
                <a:srgbClr val="E5EFF0">
                  <a:alpha val="70000"/>
                </a:srgbClr>
              </a:gs>
              <a:gs pos="0">
                <a:srgbClr val="51848E">
                  <a:lumMod val="40000"/>
                  <a:lumOff val="60000"/>
                </a:srgbClr>
              </a:gs>
              <a:gs pos="100000">
                <a:sysClr val="window" lastClr="FFFFFF"/>
              </a:gs>
            </a:gsLst>
            <a:lin ang="10800000" scaled="1"/>
            <a:tileRect/>
          </a:gradFill>
          <a:ln w="19050" cap="flat" cmpd="sng" algn="ctr">
            <a:no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0" cap="none" spc="0" normalizeH="0" baseline="0" noProof="0">
              <a:ln>
                <a:noFill/>
              </a:ln>
              <a:solidFill>
                <a:prstClr val="white"/>
              </a:solidFill>
              <a:effectLst/>
              <a:uLnTx/>
              <a:uFillTx/>
              <a:latin typeface="Georgia"/>
              <a:ea typeface="新細明體" panose="02020500000000000000" pitchFamily="18" charset="-120"/>
              <a:cs typeface="+mn-cs"/>
            </a:endParaRPr>
          </a:p>
        </p:txBody>
      </p:sp>
      <p:sp>
        <p:nvSpPr>
          <p:cNvPr id="5" name="投影片編號版面配置區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7D101EC-4666-4D00-9ABD-FC0D4C6D266D}" type="slidenum">
              <a:rPr kumimoji="1" lang="zh-TW" altLang="en-US" sz="1200" b="0" i="0" u="none" strike="noStrike" kern="1200" cap="none" spc="0" normalizeH="0" baseline="0" noProof="0" smtClean="0">
                <a:ln>
                  <a:noFill/>
                </a:ln>
                <a:solidFill>
                  <a:srgbClr val="898989"/>
                </a:solidFill>
                <a:effectLst/>
                <a:uLnTx/>
                <a:uFillTx/>
                <a:latin typeface="微軟正黑體" panose="020B0604030504040204" pitchFamily="34" charset="-120"/>
                <a:ea typeface="微軟正黑體" panose="020B0604030504040204" pitchFamily="34"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1" lang="zh-TW" altLang="en-US" sz="1200" b="0" i="0" u="none" strike="noStrike" kern="1200" cap="none" spc="0" normalizeH="0" baseline="0" noProof="0">
              <a:ln>
                <a:noFill/>
              </a:ln>
              <a:solidFill>
                <a:srgbClr val="898989"/>
              </a:solidFill>
              <a:effectLst/>
              <a:uLnTx/>
              <a:uFillTx/>
              <a:latin typeface="微軟正黑體" panose="020B0604030504040204" pitchFamily="34" charset="-120"/>
              <a:ea typeface="微軟正黑體" panose="020B0604030504040204" pitchFamily="34" charset="-120"/>
              <a:cs typeface="+mn-cs"/>
            </a:endParaRPr>
          </a:p>
        </p:txBody>
      </p:sp>
      <p:pic>
        <p:nvPicPr>
          <p:cNvPr id="13" name="圖片 12"/>
          <p:cNvPicPr>
            <a:picLocks noChangeAspect="1"/>
          </p:cNvPicPr>
          <p:nvPr/>
        </p:nvPicPr>
        <p:blipFill>
          <a:blip r:embed="rId3">
            <a:extLst>
              <a:ext uri="{BEBA8EAE-BF5A-486C-A8C5-ECC9F3942E4B}">
                <a14:imgProps xmlns:a14="http://schemas.microsoft.com/office/drawing/2010/main">
                  <a14:imgLayer r:embed="rId4">
                    <a14:imgEffect>
                      <a14:backgroundRemoval t="3415" b="100000" l="2111" r="98273">
                        <a14:foregroundMark x1="48177" y1="38049" x2="32438" y2="51707"/>
                        <a14:foregroundMark x1="57582" y1="46098" x2="34165" y2="50244"/>
                      </a14:backgroundRemoval>
                    </a14:imgEffect>
                  </a14:imgLayer>
                </a14:imgProps>
              </a:ext>
            </a:extLst>
          </a:blip>
          <a:stretch>
            <a:fillRect/>
          </a:stretch>
        </p:blipFill>
        <p:spPr>
          <a:xfrm>
            <a:off x="5805613" y="1338353"/>
            <a:ext cx="5408487" cy="4951044"/>
          </a:xfrm>
          <a:prstGeom prst="rect">
            <a:avLst/>
          </a:prstGeom>
        </p:spPr>
      </p:pic>
      <p:sp>
        <p:nvSpPr>
          <p:cNvPr id="23" name="橢圓 22"/>
          <p:cNvSpPr/>
          <p:nvPr/>
        </p:nvSpPr>
        <p:spPr>
          <a:xfrm>
            <a:off x="902561" y="1911796"/>
            <a:ext cx="383951" cy="38395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24" name="橢圓 23"/>
          <p:cNvSpPr/>
          <p:nvPr/>
        </p:nvSpPr>
        <p:spPr>
          <a:xfrm>
            <a:off x="902561" y="2759687"/>
            <a:ext cx="383951" cy="38395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2</a:t>
            </a:r>
            <a:endParaRPr lang="zh-TW" altLang="en-US" dirty="0"/>
          </a:p>
        </p:txBody>
      </p:sp>
      <p:sp>
        <p:nvSpPr>
          <p:cNvPr id="25" name="內容版面配置區 2"/>
          <p:cNvSpPr>
            <a:spLocks noGrp="1"/>
          </p:cNvSpPr>
          <p:nvPr>
            <p:ph idx="1"/>
          </p:nvPr>
        </p:nvSpPr>
        <p:spPr>
          <a:xfrm>
            <a:off x="1392417" y="1664731"/>
            <a:ext cx="3806221" cy="4167579"/>
          </a:xfrm>
        </p:spPr>
        <p:txBody>
          <a:bodyPr/>
          <a:lstStyle/>
          <a:p>
            <a:pPr marL="0" indent="0">
              <a:lnSpc>
                <a:spcPct val="150000"/>
              </a:lnSpc>
              <a:buNone/>
            </a:pPr>
            <a:r>
              <a:rPr lang="zh-TW" altLang="en-US" sz="3200" dirty="0"/>
              <a:t>系統架構概觀</a:t>
            </a:r>
            <a:endParaRPr lang="en-US" altLang="zh-TW" sz="3200" dirty="0">
              <a:sym typeface="Symbol" panose="05050102010706020507" pitchFamily="18" charset="2"/>
            </a:endParaRPr>
          </a:p>
          <a:p>
            <a:pPr marL="0" indent="0">
              <a:lnSpc>
                <a:spcPct val="150000"/>
              </a:lnSpc>
              <a:buNone/>
            </a:pPr>
            <a:r>
              <a:rPr lang="zh-TW" altLang="en-US" sz="3200" dirty="0"/>
              <a:t>平台功能總覽</a:t>
            </a:r>
            <a:endParaRPr lang="en-US" altLang="zh-TW" sz="3200" dirty="0">
              <a:sym typeface="Symbol" panose="05050102010706020507" pitchFamily="18" charset="2"/>
            </a:endParaRPr>
          </a:p>
          <a:p>
            <a:pPr marL="0" indent="0">
              <a:lnSpc>
                <a:spcPct val="150000"/>
              </a:lnSpc>
              <a:buNone/>
            </a:pPr>
            <a:r>
              <a:rPr lang="en-US" altLang="zh-TW" sz="3200" dirty="0"/>
              <a:t>DevOps</a:t>
            </a:r>
            <a:r>
              <a:rPr lang="zh-TW" altLang="en-US" sz="3200" dirty="0"/>
              <a:t>流程</a:t>
            </a:r>
            <a:endParaRPr lang="en-US" altLang="zh-TW" sz="3200" dirty="0">
              <a:sym typeface="Symbol" panose="05050102010706020507" pitchFamily="18" charset="2"/>
            </a:endParaRPr>
          </a:p>
          <a:p>
            <a:pPr marL="0" indent="0">
              <a:lnSpc>
                <a:spcPct val="150000"/>
              </a:lnSpc>
              <a:buNone/>
            </a:pPr>
            <a:r>
              <a:rPr lang="zh-TW" altLang="en-US" sz="3200" dirty="0">
                <a:sym typeface="Symbol" panose="05050102010706020507" pitchFamily="18" charset="2"/>
              </a:rPr>
              <a:t>架構優點與結論</a:t>
            </a:r>
            <a:endParaRPr lang="en-US" altLang="zh-TW" sz="3200" dirty="0">
              <a:sym typeface="Symbol" panose="05050102010706020507" pitchFamily="18" charset="2"/>
            </a:endParaRPr>
          </a:p>
          <a:p>
            <a:pPr marL="0" indent="0">
              <a:lnSpc>
                <a:spcPct val="150000"/>
              </a:lnSpc>
              <a:buNone/>
            </a:pPr>
            <a:r>
              <a:rPr lang="zh-TW" altLang="en-US" sz="3200" b="1" dirty="0">
                <a:solidFill>
                  <a:srgbClr val="5C56A5"/>
                </a:solidFill>
                <a:sym typeface="Symbol" panose="05050102010706020507" pitchFamily="18" charset="2"/>
              </a:rPr>
              <a:t>優化方案提議</a:t>
            </a:r>
            <a:endParaRPr lang="en-US" altLang="zh-TW" sz="3200" b="1" dirty="0">
              <a:solidFill>
                <a:srgbClr val="5C56A5"/>
              </a:solidFill>
              <a:sym typeface="Symbol" panose="05050102010706020507" pitchFamily="18" charset="2"/>
            </a:endParaRPr>
          </a:p>
          <a:p>
            <a:pPr marL="0" indent="0">
              <a:lnSpc>
                <a:spcPct val="150000"/>
              </a:lnSpc>
              <a:buNone/>
            </a:pPr>
            <a:endParaRPr lang="en-US" altLang="zh-TW" sz="3200" b="1" dirty="0">
              <a:solidFill>
                <a:srgbClr val="5C56A5"/>
              </a:solidFill>
              <a:sym typeface="Symbol" panose="05050102010706020507" pitchFamily="18" charset="2"/>
            </a:endParaRPr>
          </a:p>
        </p:txBody>
      </p:sp>
      <p:sp>
        <p:nvSpPr>
          <p:cNvPr id="26" name="橢圓 25"/>
          <p:cNvSpPr/>
          <p:nvPr/>
        </p:nvSpPr>
        <p:spPr>
          <a:xfrm>
            <a:off x="902560" y="3607578"/>
            <a:ext cx="383951" cy="38395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3</a:t>
            </a:r>
            <a:endParaRPr lang="zh-TW" altLang="en-US" dirty="0"/>
          </a:p>
        </p:txBody>
      </p:sp>
      <p:sp>
        <p:nvSpPr>
          <p:cNvPr id="3" name="橢圓 2">
            <a:extLst>
              <a:ext uri="{FF2B5EF4-FFF2-40B4-BE49-F238E27FC236}">
                <a16:creationId xmlns:a16="http://schemas.microsoft.com/office/drawing/2014/main" id="{AE44EFC4-D3FA-DE5A-1F65-9515D0887529}"/>
              </a:ext>
            </a:extLst>
          </p:cNvPr>
          <p:cNvSpPr/>
          <p:nvPr/>
        </p:nvSpPr>
        <p:spPr>
          <a:xfrm>
            <a:off x="904815" y="5311938"/>
            <a:ext cx="383951" cy="383951"/>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５</a:t>
            </a:r>
          </a:p>
        </p:txBody>
      </p:sp>
      <p:sp>
        <p:nvSpPr>
          <p:cNvPr id="4" name="橢圓 3">
            <a:extLst>
              <a:ext uri="{FF2B5EF4-FFF2-40B4-BE49-F238E27FC236}">
                <a16:creationId xmlns:a16="http://schemas.microsoft.com/office/drawing/2014/main" id="{FAC4C512-027C-F42E-9846-1046E0EFFE4F}"/>
              </a:ext>
            </a:extLst>
          </p:cNvPr>
          <p:cNvSpPr/>
          <p:nvPr/>
        </p:nvSpPr>
        <p:spPr>
          <a:xfrm>
            <a:off x="902560" y="4459758"/>
            <a:ext cx="383951" cy="38395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4</a:t>
            </a:r>
            <a:endParaRPr lang="zh-TW" altLang="en-US" dirty="0"/>
          </a:p>
        </p:txBody>
      </p:sp>
    </p:spTree>
    <p:extLst>
      <p:ext uri="{BB962C8B-B14F-4D97-AF65-F5344CB8AC3E}">
        <p14:creationId xmlns:p14="http://schemas.microsoft.com/office/powerpoint/2010/main" val="105024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p:cNvSpPr>
            <a:spLocks noGrp="1"/>
          </p:cNvSpPr>
          <p:nvPr>
            <p:ph type="sldNum" sz="quarter" idx="12"/>
          </p:nvPr>
        </p:nvSpPr>
        <p:spPr>
          <a:xfrm>
            <a:off x="8549607" y="6241721"/>
            <a:ext cx="2743200" cy="365125"/>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7D101EC-4666-4D00-9ABD-FC0D4C6D266D}" type="slidenum">
              <a:rPr kumimoji="1" lang="zh-TW" altLang="en-US" sz="1200" b="0" i="0" u="none" strike="noStrike" kern="1200" cap="none" spc="0" normalizeH="0" baseline="0" noProof="0" smtClean="0">
                <a:ln>
                  <a:noFill/>
                </a:ln>
                <a:solidFill>
                  <a:srgbClr val="898989"/>
                </a:solidFill>
                <a:effectLst/>
                <a:uLnTx/>
                <a:uFillTx/>
                <a:latin typeface="微軟正黑體" panose="020B0604030504040204" pitchFamily="34" charset="-120"/>
                <a:ea typeface="微軟正黑體" panose="020B0604030504040204" pitchFamily="34"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1" lang="zh-TW" altLang="en-US" sz="1200" b="0" i="0" u="none" strike="noStrike" kern="1200" cap="none" spc="0" normalizeH="0" baseline="0" noProof="0">
              <a:ln>
                <a:noFill/>
              </a:ln>
              <a:solidFill>
                <a:srgbClr val="898989"/>
              </a:solidFill>
              <a:effectLst/>
              <a:uLnTx/>
              <a:uFillTx/>
              <a:latin typeface="微軟正黑體" panose="020B0604030504040204" pitchFamily="34" charset="-120"/>
              <a:ea typeface="微軟正黑體" panose="020B0604030504040204" pitchFamily="34" charset="-120"/>
              <a:cs typeface="+mn-cs"/>
            </a:endParaRPr>
          </a:p>
        </p:txBody>
      </p:sp>
      <p:sp>
        <p:nvSpPr>
          <p:cNvPr id="11" name="文字方塊 10"/>
          <p:cNvSpPr txBox="1"/>
          <p:nvPr/>
        </p:nvSpPr>
        <p:spPr>
          <a:xfrm>
            <a:off x="722834" y="2601997"/>
            <a:ext cx="338554" cy="369332"/>
          </a:xfrm>
          <a:prstGeom prst="rect">
            <a:avLst/>
          </a:prstGeom>
          <a:noFill/>
        </p:spPr>
        <p:txBody>
          <a:bodyPr wrap="none" rtlCol="0">
            <a:spAutoFit/>
          </a:bodyPr>
          <a:lstStyle/>
          <a:p>
            <a:r>
              <a:rPr lang="en-US" altLang="zh-TW" b="1" dirty="0">
                <a:solidFill>
                  <a:schemeClr val="bg1"/>
                </a:solidFill>
                <a:latin typeface="Arial Black" panose="020B0A04020102020204" pitchFamily="34" charset="0"/>
              </a:rPr>
              <a:t>1</a:t>
            </a:r>
            <a:endParaRPr lang="zh-TW" altLang="en-US" b="1" dirty="0">
              <a:solidFill>
                <a:schemeClr val="bg1"/>
              </a:solidFill>
              <a:latin typeface="Arial Black" panose="020B0A04020102020204" pitchFamily="34" charset="0"/>
            </a:endParaRPr>
          </a:p>
        </p:txBody>
      </p:sp>
      <p:sp>
        <p:nvSpPr>
          <p:cNvPr id="21" name="矩形 20"/>
          <p:cNvSpPr/>
          <p:nvPr/>
        </p:nvSpPr>
        <p:spPr>
          <a:xfrm>
            <a:off x="2595195" y="4937190"/>
            <a:ext cx="8471086" cy="784830"/>
          </a:xfrm>
          <a:prstGeom prst="rect">
            <a:avLst/>
          </a:prstGeom>
        </p:spPr>
        <p:txBody>
          <a:bodyPr wrap="square">
            <a:spAutoFit/>
          </a:bodyPr>
          <a:lstStyle/>
          <a:p>
            <a:pPr marL="342900" indent="-342900">
              <a:spcBef>
                <a:spcPts val="600"/>
              </a:spcBef>
              <a:buFont typeface="Wingdings" panose="05000000000000000000" pitchFamily="2" charset="2"/>
              <a:buChar char="Ø"/>
              <a:defRPr/>
            </a:pPr>
            <a:r>
              <a:rPr lang="zh-TW" altLang="en-US" sz="2000" b="1" dirty="0">
                <a:solidFill>
                  <a:schemeClr val="bg1"/>
                </a:solidFill>
                <a:latin typeface="+mj-ea"/>
                <a:ea typeface="+mj-ea"/>
              </a:rPr>
              <a:t>採容器化運行架構，提高未來橫向擴充彈性及能力</a:t>
            </a:r>
            <a:r>
              <a:rPr lang="zh-TW" altLang="en-US" sz="2000" b="1" dirty="0">
                <a:solidFill>
                  <a:schemeClr val="bg1"/>
                </a:solidFill>
                <a:latin typeface="+mj-ea"/>
              </a:rPr>
              <a:t>。</a:t>
            </a:r>
            <a:endParaRPr lang="en-US" altLang="zh-TW" sz="2000" b="1" dirty="0">
              <a:solidFill>
                <a:schemeClr val="bg1"/>
              </a:solidFill>
              <a:latin typeface="+mj-ea"/>
              <a:ea typeface="+mj-ea"/>
            </a:endParaRPr>
          </a:p>
          <a:p>
            <a:pPr>
              <a:spcBef>
                <a:spcPts val="600"/>
              </a:spcBef>
              <a:defRPr/>
            </a:pPr>
            <a:r>
              <a:rPr lang="zh-TW" altLang="en-US" sz="2000" b="1" dirty="0">
                <a:solidFill>
                  <a:schemeClr val="bg1"/>
                </a:solidFill>
                <a:latin typeface="+mj-ea"/>
                <a:ea typeface="+mj-ea"/>
              </a:rPr>
              <a:t>依照業務類別分不同的</a:t>
            </a:r>
            <a:r>
              <a:rPr lang="en-US" altLang="zh-TW" sz="2000" b="1" dirty="0">
                <a:solidFill>
                  <a:schemeClr val="bg1"/>
                </a:solidFill>
                <a:latin typeface="+mj-ea"/>
                <a:ea typeface="+mj-ea"/>
              </a:rPr>
              <a:t>POD</a:t>
            </a:r>
            <a:r>
              <a:rPr lang="zh-TW" altLang="en-US" sz="2000" b="1" dirty="0">
                <a:solidFill>
                  <a:schemeClr val="bg1"/>
                </a:solidFill>
                <a:latin typeface="+mj-ea"/>
                <a:ea typeface="+mj-ea"/>
              </a:rPr>
              <a:t>，上版能針對修改的服務上版</a:t>
            </a:r>
            <a:r>
              <a:rPr lang="zh-TW" altLang="en-US" sz="2000" b="1" dirty="0">
                <a:solidFill>
                  <a:schemeClr val="bg1"/>
                </a:solidFill>
                <a:latin typeface="+mj-ea"/>
              </a:rPr>
              <a:t>。</a:t>
            </a:r>
            <a:endParaRPr lang="en-US" altLang="zh-TW" sz="2000" b="1" dirty="0">
              <a:solidFill>
                <a:schemeClr val="bg1"/>
              </a:solidFill>
              <a:latin typeface="+mj-ea"/>
              <a:ea typeface="+mj-ea"/>
            </a:endParaRPr>
          </a:p>
        </p:txBody>
      </p:sp>
      <p:sp>
        <p:nvSpPr>
          <p:cNvPr id="37" name="標題 1"/>
          <p:cNvSpPr>
            <a:spLocks noGrp="1"/>
          </p:cNvSpPr>
          <p:nvPr>
            <p:ph type="title"/>
          </p:nvPr>
        </p:nvSpPr>
        <p:spPr>
          <a:xfrm>
            <a:off x="284461" y="205517"/>
            <a:ext cx="5532680" cy="801688"/>
          </a:xfrm>
        </p:spPr>
        <p:txBody>
          <a:bodyPr/>
          <a:lstStyle/>
          <a:p>
            <a:r>
              <a:rPr lang="zh-TW" altLang="en-US" dirty="0"/>
              <a:t>優化方案提議</a:t>
            </a:r>
            <a:endParaRPr lang="zh-TW" altLang="en-US" sz="2200" dirty="0"/>
          </a:p>
        </p:txBody>
      </p:sp>
      <p:sp>
        <p:nvSpPr>
          <p:cNvPr id="38" name="矩形 37"/>
          <p:cNvSpPr/>
          <p:nvPr/>
        </p:nvSpPr>
        <p:spPr>
          <a:xfrm rot="10800000">
            <a:off x="-12737" y="977077"/>
            <a:ext cx="9160031" cy="131657"/>
          </a:xfrm>
          <a:prstGeom prst="rect">
            <a:avLst/>
          </a:prstGeom>
          <a:gradFill flip="none" rotWithShape="1">
            <a:gsLst>
              <a:gs pos="56000">
                <a:srgbClr val="E5EFF0">
                  <a:alpha val="70000"/>
                </a:srgbClr>
              </a:gs>
              <a:gs pos="0">
                <a:srgbClr val="51848E">
                  <a:lumMod val="40000"/>
                  <a:lumOff val="60000"/>
                </a:srgbClr>
              </a:gs>
              <a:gs pos="100000">
                <a:sysClr val="window" lastClr="FFFFFF"/>
              </a:gs>
            </a:gsLst>
            <a:lin ang="10800000" scaled="1"/>
            <a:tileRect/>
          </a:gradFill>
          <a:ln w="19050" cap="flat" cmpd="sng" algn="ctr">
            <a:no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0" cap="none" spc="0" normalizeH="0" baseline="0" noProof="0">
              <a:ln>
                <a:noFill/>
              </a:ln>
              <a:solidFill>
                <a:prstClr val="white"/>
              </a:solidFill>
              <a:effectLst/>
              <a:uLnTx/>
              <a:uFillTx/>
              <a:latin typeface="Georgia"/>
              <a:ea typeface="新細明體" panose="02020500000000000000" pitchFamily="18" charset="-120"/>
              <a:cs typeface="+mn-cs"/>
            </a:endParaRPr>
          </a:p>
        </p:txBody>
      </p:sp>
      <p:pic>
        <p:nvPicPr>
          <p:cNvPr id="3" name="圖片 2">
            <a:extLst>
              <a:ext uri="{FF2B5EF4-FFF2-40B4-BE49-F238E27FC236}">
                <a16:creationId xmlns:a16="http://schemas.microsoft.com/office/drawing/2014/main" id="{F3C96853-E1D1-73E8-B598-5718C6CDABEB}"/>
              </a:ext>
            </a:extLst>
          </p:cNvPr>
          <p:cNvPicPr>
            <a:picLocks noChangeAspect="1"/>
          </p:cNvPicPr>
          <p:nvPr/>
        </p:nvPicPr>
        <p:blipFill>
          <a:blip r:embed="rId3"/>
          <a:stretch>
            <a:fillRect/>
          </a:stretch>
        </p:blipFill>
        <p:spPr>
          <a:xfrm>
            <a:off x="7161125" y="3373349"/>
            <a:ext cx="3782933" cy="2097205"/>
          </a:xfrm>
          <a:prstGeom prst="rect">
            <a:avLst/>
          </a:prstGeom>
        </p:spPr>
      </p:pic>
      <p:pic>
        <p:nvPicPr>
          <p:cNvPr id="7" name="圖片 6">
            <a:extLst>
              <a:ext uri="{FF2B5EF4-FFF2-40B4-BE49-F238E27FC236}">
                <a16:creationId xmlns:a16="http://schemas.microsoft.com/office/drawing/2014/main" id="{3112442E-3A08-F5C3-2626-2AF94BC97B16}"/>
              </a:ext>
            </a:extLst>
          </p:cNvPr>
          <p:cNvPicPr>
            <a:picLocks noChangeAspect="1"/>
          </p:cNvPicPr>
          <p:nvPr/>
        </p:nvPicPr>
        <p:blipFill>
          <a:blip r:embed="rId4"/>
          <a:stretch>
            <a:fillRect/>
          </a:stretch>
        </p:blipFill>
        <p:spPr>
          <a:xfrm>
            <a:off x="7161125" y="2099088"/>
            <a:ext cx="2973617" cy="676274"/>
          </a:xfrm>
          <a:prstGeom prst="rect">
            <a:avLst/>
          </a:prstGeom>
        </p:spPr>
      </p:pic>
      <p:pic>
        <p:nvPicPr>
          <p:cNvPr id="24" name="圖片 23">
            <a:extLst>
              <a:ext uri="{FF2B5EF4-FFF2-40B4-BE49-F238E27FC236}">
                <a16:creationId xmlns:a16="http://schemas.microsoft.com/office/drawing/2014/main" id="{25306613-2229-9961-FCB4-526031A3EA8C}"/>
              </a:ext>
            </a:extLst>
          </p:cNvPr>
          <p:cNvPicPr>
            <a:picLocks noChangeAspect="1"/>
          </p:cNvPicPr>
          <p:nvPr/>
        </p:nvPicPr>
        <p:blipFill>
          <a:blip r:embed="rId5"/>
          <a:stretch>
            <a:fillRect/>
          </a:stretch>
        </p:blipFill>
        <p:spPr>
          <a:xfrm>
            <a:off x="946739" y="3373349"/>
            <a:ext cx="4084138" cy="1855144"/>
          </a:xfrm>
          <a:prstGeom prst="rect">
            <a:avLst/>
          </a:prstGeom>
        </p:spPr>
      </p:pic>
      <p:pic>
        <p:nvPicPr>
          <p:cNvPr id="26" name="圖片 25">
            <a:extLst>
              <a:ext uri="{FF2B5EF4-FFF2-40B4-BE49-F238E27FC236}">
                <a16:creationId xmlns:a16="http://schemas.microsoft.com/office/drawing/2014/main" id="{8C8654D0-E9B6-2F71-B5BA-725D7CDF9495}"/>
              </a:ext>
            </a:extLst>
          </p:cNvPr>
          <p:cNvPicPr>
            <a:picLocks noChangeAspect="1"/>
          </p:cNvPicPr>
          <p:nvPr/>
        </p:nvPicPr>
        <p:blipFill>
          <a:blip r:embed="rId6"/>
          <a:stretch>
            <a:fillRect/>
          </a:stretch>
        </p:blipFill>
        <p:spPr>
          <a:xfrm>
            <a:off x="946738" y="2110388"/>
            <a:ext cx="2409825" cy="676275"/>
          </a:xfrm>
          <a:prstGeom prst="rect">
            <a:avLst/>
          </a:prstGeom>
        </p:spPr>
      </p:pic>
      <p:sp>
        <p:nvSpPr>
          <p:cNvPr id="27" name="箭號: 向右 26">
            <a:extLst>
              <a:ext uri="{FF2B5EF4-FFF2-40B4-BE49-F238E27FC236}">
                <a16:creationId xmlns:a16="http://schemas.microsoft.com/office/drawing/2014/main" id="{D9BF988F-6681-A135-898E-CB762C662A83}"/>
              </a:ext>
            </a:extLst>
          </p:cNvPr>
          <p:cNvSpPr/>
          <p:nvPr/>
        </p:nvSpPr>
        <p:spPr>
          <a:xfrm>
            <a:off x="5595815" y="3012831"/>
            <a:ext cx="1000369" cy="55489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294145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標題 1"/>
          <p:cNvSpPr>
            <a:spLocks noGrp="1" noChangeArrowheads="1"/>
          </p:cNvSpPr>
          <p:nvPr>
            <p:ph type="title"/>
          </p:nvPr>
        </p:nvSpPr>
        <p:spPr>
          <a:xfrm>
            <a:off x="838200" y="2927350"/>
            <a:ext cx="10515600" cy="1325563"/>
          </a:xfrm>
        </p:spPr>
        <p:txBody>
          <a:bodyPr/>
          <a:lstStyle/>
          <a:p>
            <a:pPr eaLnBrk="1" hangingPunct="1"/>
            <a:r>
              <a:rPr lang="zh-TW" altLang="en-US">
                <a:latin typeface="微軟正黑體" panose="020B0604030504040204" pitchFamily="34" charset="-120"/>
                <a:ea typeface="微軟正黑體" panose="020B0604030504040204" pitchFamily="34" charset="-120"/>
              </a:rPr>
              <a:t>感謝聆聽  敬請指教</a:t>
            </a:r>
          </a:p>
        </p:txBody>
      </p:sp>
    </p:spTree>
    <p:extLst>
      <p:ext uri="{BB962C8B-B14F-4D97-AF65-F5344CB8AC3E}">
        <p14:creationId xmlns:p14="http://schemas.microsoft.com/office/powerpoint/2010/main" val="2420754074"/>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 name="矩形 53"/>
          <p:cNvSpPr/>
          <p:nvPr/>
        </p:nvSpPr>
        <p:spPr>
          <a:xfrm rot="10800000">
            <a:off x="-12737" y="977077"/>
            <a:ext cx="9160031" cy="131657"/>
          </a:xfrm>
          <a:prstGeom prst="rect">
            <a:avLst/>
          </a:prstGeom>
          <a:gradFill flip="none" rotWithShape="1">
            <a:gsLst>
              <a:gs pos="56000">
                <a:srgbClr val="E5EFF0">
                  <a:alpha val="70000"/>
                </a:srgbClr>
              </a:gs>
              <a:gs pos="0">
                <a:srgbClr val="51848E">
                  <a:lumMod val="40000"/>
                  <a:lumOff val="60000"/>
                </a:srgbClr>
              </a:gs>
              <a:gs pos="100000">
                <a:sysClr val="window" lastClr="FFFFFF"/>
              </a:gs>
            </a:gsLst>
            <a:lin ang="10800000" scaled="1"/>
            <a:tileRect/>
          </a:gradFill>
          <a:ln w="19050" cap="flat" cmpd="sng" algn="ctr">
            <a:no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0" cap="none" spc="0" normalizeH="0" baseline="0" noProof="0">
              <a:ln>
                <a:noFill/>
              </a:ln>
              <a:solidFill>
                <a:prstClr val="white"/>
              </a:solidFill>
              <a:effectLst/>
              <a:uLnTx/>
              <a:uFillTx/>
              <a:latin typeface="Georgia"/>
              <a:ea typeface="新細明體" panose="02020500000000000000" pitchFamily="18" charset="-120"/>
              <a:cs typeface="+mn-cs"/>
            </a:endParaRPr>
          </a:p>
        </p:txBody>
      </p:sp>
      <p:sp>
        <p:nvSpPr>
          <p:cNvPr id="4" name="投影片編號版面配置區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80EB8E-84E7-456E-AE3A-B6E3D9C67162}" type="slidenum">
              <a:rPr kumimoji="1" lang="zh-TW" altLang="en-US" sz="1200" b="0" i="0" u="none" strike="noStrike" kern="1200" cap="none" spc="0" normalizeH="0" baseline="0" noProof="0" smtClean="0">
                <a:ln>
                  <a:noFill/>
                </a:ln>
                <a:solidFill>
                  <a:srgbClr val="898989"/>
                </a:solidFill>
                <a:effectLst/>
                <a:uLnTx/>
                <a:uFillTx/>
                <a:latin typeface="微軟正黑體" panose="020B0604030504040204" pitchFamily="34" charset="-120"/>
                <a:ea typeface="微軟正黑體" panose="020B0604030504040204" pitchFamily="34"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1" lang="zh-TW" altLang="en-US" sz="1200" b="0" i="0" u="none" strike="noStrike" kern="1200" cap="none" spc="0" normalizeH="0" baseline="0" noProof="0">
              <a:ln>
                <a:noFill/>
              </a:ln>
              <a:solidFill>
                <a:srgbClr val="898989"/>
              </a:solidFill>
              <a:effectLst/>
              <a:uLnTx/>
              <a:uFillTx/>
              <a:latin typeface="微軟正黑體" panose="020B0604030504040204" pitchFamily="34" charset="-120"/>
              <a:ea typeface="微軟正黑體" panose="020B0604030504040204" pitchFamily="34" charset="-120"/>
              <a:cs typeface="+mn-cs"/>
            </a:endParaRPr>
          </a:p>
        </p:txBody>
      </p:sp>
      <p:grpSp>
        <p:nvGrpSpPr>
          <p:cNvPr id="5" name="Group 2"/>
          <p:cNvGrpSpPr>
            <a:grpSpLocks/>
          </p:cNvGrpSpPr>
          <p:nvPr/>
        </p:nvGrpSpPr>
        <p:grpSpPr bwMode="auto">
          <a:xfrm>
            <a:off x="3303419" y="1433442"/>
            <a:ext cx="4162425" cy="4116386"/>
            <a:chOff x="2829719" y="1994076"/>
            <a:chExt cx="3701454" cy="3659879"/>
          </a:xfrm>
        </p:grpSpPr>
        <p:sp>
          <p:nvSpPr>
            <p:cNvPr id="6" name="Donut 17">
              <a:extLst>
                <a:ext uri="{FF2B5EF4-FFF2-40B4-BE49-F238E27FC236}">
                  <a16:creationId xmlns:a16="http://schemas.microsoft.com/office/drawing/2014/main" id="{17A101AC-5D1F-4256-981A-835CCD4A46BD}"/>
                </a:ext>
              </a:extLst>
            </p:cNvPr>
            <p:cNvSpPr/>
            <p:nvPr/>
          </p:nvSpPr>
          <p:spPr>
            <a:xfrm>
              <a:off x="3038649" y="2344115"/>
              <a:ext cx="3310415" cy="3309840"/>
            </a:xfrm>
            <a:prstGeom prst="donut">
              <a:avLst>
                <a:gd name="adj" fmla="val 1064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dirty="0">
                <a:ln>
                  <a:noFill/>
                </a:ln>
                <a:solidFill>
                  <a:srgbClr val="000000"/>
                </a:solidFill>
                <a:effectLst/>
                <a:uLnTx/>
                <a:uFillTx/>
                <a:latin typeface="Arial" panose="020B0604020202020204"/>
                <a:cs typeface="+mn-cs"/>
              </a:endParaRPr>
            </a:p>
          </p:txBody>
        </p:sp>
        <p:grpSp>
          <p:nvGrpSpPr>
            <p:cNvPr id="7" name="Group 4"/>
            <p:cNvGrpSpPr>
              <a:grpSpLocks/>
            </p:cNvGrpSpPr>
            <p:nvPr/>
          </p:nvGrpSpPr>
          <p:grpSpPr bwMode="auto">
            <a:xfrm>
              <a:off x="2829719" y="1994076"/>
              <a:ext cx="3701454" cy="3402026"/>
              <a:chOff x="2829719" y="1899183"/>
              <a:chExt cx="3701454" cy="3402026"/>
            </a:xfrm>
          </p:grpSpPr>
          <p:sp>
            <p:nvSpPr>
              <p:cNvPr id="11" name="Freeform 6"/>
              <p:cNvSpPr>
                <a:spLocks/>
              </p:cNvSpPr>
              <p:nvPr/>
            </p:nvSpPr>
            <p:spPr bwMode="auto">
              <a:xfrm>
                <a:off x="4696967" y="3728201"/>
                <a:ext cx="1834206" cy="1573008"/>
              </a:xfrm>
              <a:custGeom>
                <a:avLst/>
                <a:gdLst>
                  <a:gd name="T0" fmla="*/ 2147483646 w 1201"/>
                  <a:gd name="T1" fmla="*/ 2147483646 h 1030"/>
                  <a:gd name="T2" fmla="*/ 2147483646 w 1201"/>
                  <a:gd name="T3" fmla="*/ 2147483646 h 1030"/>
                  <a:gd name="T4" fmla="*/ 2147483646 w 1201"/>
                  <a:gd name="T5" fmla="*/ 2147483646 h 1030"/>
                  <a:gd name="T6" fmla="*/ 2147483646 w 1201"/>
                  <a:gd name="T7" fmla="*/ 2147483646 h 1030"/>
                  <a:gd name="T8" fmla="*/ 2147483646 w 1201"/>
                  <a:gd name="T9" fmla="*/ 2147483646 h 1030"/>
                  <a:gd name="T10" fmla="*/ 2147483646 w 1201"/>
                  <a:gd name="T11" fmla="*/ 2147483646 h 1030"/>
                  <a:gd name="T12" fmla="*/ 2147483646 w 1201"/>
                  <a:gd name="T13" fmla="*/ 2147483646 h 1030"/>
                  <a:gd name="T14" fmla="*/ 2147483646 w 1201"/>
                  <a:gd name="T15" fmla="*/ 0 h 1030"/>
                  <a:gd name="T16" fmla="*/ 2147483646 w 1201"/>
                  <a:gd name="T17" fmla="*/ 2147483646 h 1030"/>
                  <a:gd name="T18" fmla="*/ 2147483646 w 1201"/>
                  <a:gd name="T19" fmla="*/ 2147483646 h 1030"/>
                  <a:gd name="T20" fmla="*/ 0 w 1201"/>
                  <a:gd name="T21" fmla="*/ 2147483646 h 1030"/>
                  <a:gd name="T22" fmla="*/ 2147483646 w 1201"/>
                  <a:gd name="T23" fmla="*/ 2147483646 h 1030"/>
                  <a:gd name="T24" fmla="*/ 2147483646 w 1201"/>
                  <a:gd name="T25" fmla="*/ 2147483646 h 1030"/>
                  <a:gd name="T26" fmla="*/ 2147483646 w 1201"/>
                  <a:gd name="T27" fmla="*/ 2147483646 h 1030"/>
                  <a:gd name="T28" fmla="*/ 2147483646 w 1201"/>
                  <a:gd name="T29" fmla="*/ 2147483646 h 1030"/>
                  <a:gd name="T30" fmla="*/ 2147483646 w 1201"/>
                  <a:gd name="T31" fmla="*/ 2147483646 h 1030"/>
                  <a:gd name="T32" fmla="*/ 2147483646 w 1201"/>
                  <a:gd name="T33" fmla="*/ 2147483646 h 10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01" h="1030">
                    <a:moveTo>
                      <a:pt x="970" y="196"/>
                    </a:moveTo>
                    <a:cubicBezTo>
                      <a:pt x="865" y="119"/>
                      <a:pt x="737" y="96"/>
                      <a:pt x="619" y="122"/>
                    </a:cubicBezTo>
                    <a:cubicBezTo>
                      <a:pt x="619" y="121"/>
                      <a:pt x="619" y="121"/>
                      <a:pt x="619" y="121"/>
                    </a:cubicBezTo>
                    <a:cubicBezTo>
                      <a:pt x="617" y="122"/>
                      <a:pt x="613" y="123"/>
                      <a:pt x="610" y="124"/>
                    </a:cubicBezTo>
                    <a:cubicBezTo>
                      <a:pt x="584" y="131"/>
                      <a:pt x="560" y="139"/>
                      <a:pt x="536" y="150"/>
                    </a:cubicBezTo>
                    <a:cubicBezTo>
                      <a:pt x="509" y="159"/>
                      <a:pt x="480" y="168"/>
                      <a:pt x="455" y="173"/>
                    </a:cubicBezTo>
                    <a:cubicBezTo>
                      <a:pt x="376" y="188"/>
                      <a:pt x="267" y="128"/>
                      <a:pt x="237" y="80"/>
                    </a:cubicBezTo>
                    <a:cubicBezTo>
                      <a:pt x="207" y="31"/>
                      <a:pt x="173" y="0"/>
                      <a:pt x="173" y="0"/>
                    </a:cubicBezTo>
                    <a:cubicBezTo>
                      <a:pt x="130" y="78"/>
                      <a:pt x="130" y="78"/>
                      <a:pt x="130" y="78"/>
                    </a:cubicBezTo>
                    <a:cubicBezTo>
                      <a:pt x="42" y="239"/>
                      <a:pt x="42" y="239"/>
                      <a:pt x="42" y="239"/>
                    </a:cubicBezTo>
                    <a:cubicBezTo>
                      <a:pt x="0" y="318"/>
                      <a:pt x="0" y="318"/>
                      <a:pt x="0" y="318"/>
                    </a:cubicBezTo>
                    <a:cubicBezTo>
                      <a:pt x="0" y="318"/>
                      <a:pt x="42" y="331"/>
                      <a:pt x="99" y="335"/>
                    </a:cubicBezTo>
                    <a:cubicBezTo>
                      <a:pt x="184" y="342"/>
                      <a:pt x="244" y="416"/>
                      <a:pt x="267" y="494"/>
                    </a:cubicBezTo>
                    <a:cubicBezTo>
                      <a:pt x="284" y="553"/>
                      <a:pt x="285" y="598"/>
                      <a:pt x="291" y="624"/>
                    </a:cubicBezTo>
                    <a:cubicBezTo>
                      <a:pt x="311" y="726"/>
                      <a:pt x="367" y="822"/>
                      <a:pt x="458" y="889"/>
                    </a:cubicBezTo>
                    <a:cubicBezTo>
                      <a:pt x="649" y="1030"/>
                      <a:pt x="919" y="990"/>
                      <a:pt x="1060" y="798"/>
                    </a:cubicBezTo>
                    <a:cubicBezTo>
                      <a:pt x="1201" y="607"/>
                      <a:pt x="1161" y="337"/>
                      <a:pt x="970" y="196"/>
                    </a:cubicBezTo>
                    <a:close/>
                  </a:path>
                </a:pathLst>
              </a:custGeom>
              <a:solidFill>
                <a:srgbClr val="E76F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rgbClr val="000000"/>
                  </a:solidFill>
                  <a:effectLst/>
                  <a:uLnTx/>
                  <a:uFillTx/>
                  <a:latin typeface="Arial" panose="020B0604020202020204"/>
                  <a:ea typeface="微軟正黑體" panose="020B0604030504040204" pitchFamily="34" charset="-120"/>
                  <a:cs typeface="+mn-cs"/>
                </a:endParaRPr>
              </a:p>
            </p:txBody>
          </p:sp>
          <p:sp>
            <p:nvSpPr>
              <p:cNvPr id="12" name="Freeform 6"/>
              <p:cNvSpPr>
                <a:spLocks/>
              </p:cNvSpPr>
              <p:nvPr/>
            </p:nvSpPr>
            <p:spPr bwMode="auto">
              <a:xfrm rot="-7200000">
                <a:off x="3858478" y="2029782"/>
                <a:ext cx="1834206" cy="1573008"/>
              </a:xfrm>
              <a:custGeom>
                <a:avLst/>
                <a:gdLst>
                  <a:gd name="T0" fmla="*/ 2147483646 w 1201"/>
                  <a:gd name="T1" fmla="*/ 2147483646 h 1030"/>
                  <a:gd name="T2" fmla="*/ 2147483646 w 1201"/>
                  <a:gd name="T3" fmla="*/ 2147483646 h 1030"/>
                  <a:gd name="T4" fmla="*/ 2147483646 w 1201"/>
                  <a:gd name="T5" fmla="*/ 2147483646 h 1030"/>
                  <a:gd name="T6" fmla="*/ 2147483646 w 1201"/>
                  <a:gd name="T7" fmla="*/ 2147483646 h 1030"/>
                  <a:gd name="T8" fmla="*/ 2147483646 w 1201"/>
                  <a:gd name="T9" fmla="*/ 2147483646 h 1030"/>
                  <a:gd name="T10" fmla="*/ 2147483646 w 1201"/>
                  <a:gd name="T11" fmla="*/ 2147483646 h 1030"/>
                  <a:gd name="T12" fmla="*/ 2147483646 w 1201"/>
                  <a:gd name="T13" fmla="*/ 2147483646 h 1030"/>
                  <a:gd name="T14" fmla="*/ 2147483646 w 1201"/>
                  <a:gd name="T15" fmla="*/ 0 h 1030"/>
                  <a:gd name="T16" fmla="*/ 2147483646 w 1201"/>
                  <a:gd name="T17" fmla="*/ 2147483646 h 1030"/>
                  <a:gd name="T18" fmla="*/ 2147483646 w 1201"/>
                  <a:gd name="T19" fmla="*/ 2147483646 h 1030"/>
                  <a:gd name="T20" fmla="*/ 0 w 1201"/>
                  <a:gd name="T21" fmla="*/ 2147483646 h 1030"/>
                  <a:gd name="T22" fmla="*/ 2147483646 w 1201"/>
                  <a:gd name="T23" fmla="*/ 2147483646 h 1030"/>
                  <a:gd name="T24" fmla="*/ 2147483646 w 1201"/>
                  <a:gd name="T25" fmla="*/ 2147483646 h 1030"/>
                  <a:gd name="T26" fmla="*/ 2147483646 w 1201"/>
                  <a:gd name="T27" fmla="*/ 2147483646 h 1030"/>
                  <a:gd name="T28" fmla="*/ 2147483646 w 1201"/>
                  <a:gd name="T29" fmla="*/ 2147483646 h 1030"/>
                  <a:gd name="T30" fmla="*/ 2147483646 w 1201"/>
                  <a:gd name="T31" fmla="*/ 2147483646 h 1030"/>
                  <a:gd name="T32" fmla="*/ 2147483646 w 1201"/>
                  <a:gd name="T33" fmla="*/ 2147483646 h 10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01" h="1030">
                    <a:moveTo>
                      <a:pt x="970" y="196"/>
                    </a:moveTo>
                    <a:cubicBezTo>
                      <a:pt x="865" y="119"/>
                      <a:pt x="737" y="96"/>
                      <a:pt x="619" y="122"/>
                    </a:cubicBezTo>
                    <a:cubicBezTo>
                      <a:pt x="619" y="121"/>
                      <a:pt x="619" y="121"/>
                      <a:pt x="619" y="121"/>
                    </a:cubicBezTo>
                    <a:cubicBezTo>
                      <a:pt x="617" y="122"/>
                      <a:pt x="613" y="123"/>
                      <a:pt x="610" y="124"/>
                    </a:cubicBezTo>
                    <a:cubicBezTo>
                      <a:pt x="584" y="131"/>
                      <a:pt x="560" y="139"/>
                      <a:pt x="536" y="150"/>
                    </a:cubicBezTo>
                    <a:cubicBezTo>
                      <a:pt x="509" y="159"/>
                      <a:pt x="480" y="168"/>
                      <a:pt x="455" y="173"/>
                    </a:cubicBezTo>
                    <a:cubicBezTo>
                      <a:pt x="376" y="188"/>
                      <a:pt x="267" y="128"/>
                      <a:pt x="237" y="80"/>
                    </a:cubicBezTo>
                    <a:cubicBezTo>
                      <a:pt x="207" y="31"/>
                      <a:pt x="173" y="0"/>
                      <a:pt x="173" y="0"/>
                    </a:cubicBezTo>
                    <a:cubicBezTo>
                      <a:pt x="130" y="78"/>
                      <a:pt x="130" y="78"/>
                      <a:pt x="130" y="78"/>
                    </a:cubicBezTo>
                    <a:cubicBezTo>
                      <a:pt x="42" y="239"/>
                      <a:pt x="42" y="239"/>
                      <a:pt x="42" y="239"/>
                    </a:cubicBezTo>
                    <a:cubicBezTo>
                      <a:pt x="0" y="318"/>
                      <a:pt x="0" y="318"/>
                      <a:pt x="0" y="318"/>
                    </a:cubicBezTo>
                    <a:cubicBezTo>
                      <a:pt x="0" y="318"/>
                      <a:pt x="42" y="331"/>
                      <a:pt x="99" y="335"/>
                    </a:cubicBezTo>
                    <a:cubicBezTo>
                      <a:pt x="184" y="342"/>
                      <a:pt x="244" y="416"/>
                      <a:pt x="267" y="494"/>
                    </a:cubicBezTo>
                    <a:cubicBezTo>
                      <a:pt x="284" y="553"/>
                      <a:pt x="285" y="598"/>
                      <a:pt x="291" y="624"/>
                    </a:cubicBezTo>
                    <a:cubicBezTo>
                      <a:pt x="311" y="726"/>
                      <a:pt x="367" y="822"/>
                      <a:pt x="458" y="889"/>
                    </a:cubicBezTo>
                    <a:cubicBezTo>
                      <a:pt x="649" y="1030"/>
                      <a:pt x="919" y="990"/>
                      <a:pt x="1060" y="798"/>
                    </a:cubicBezTo>
                    <a:cubicBezTo>
                      <a:pt x="1201" y="607"/>
                      <a:pt x="1161" y="337"/>
                      <a:pt x="970" y="196"/>
                    </a:cubicBezTo>
                    <a:close/>
                  </a:path>
                </a:pathLst>
              </a:custGeom>
              <a:solidFill>
                <a:srgbClr val="4462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rgbClr val="000000"/>
                  </a:solidFill>
                  <a:effectLst/>
                  <a:uLnTx/>
                  <a:uFillTx/>
                  <a:latin typeface="Arial" panose="020B0604020202020204"/>
                  <a:ea typeface="微軟正黑體" panose="020B0604030504040204" pitchFamily="34" charset="-120"/>
                  <a:cs typeface="+mn-cs"/>
                </a:endParaRPr>
              </a:p>
            </p:txBody>
          </p:sp>
          <p:sp>
            <p:nvSpPr>
              <p:cNvPr id="13" name="Freeform 6"/>
              <p:cNvSpPr>
                <a:spLocks/>
              </p:cNvSpPr>
              <p:nvPr/>
            </p:nvSpPr>
            <p:spPr bwMode="auto">
              <a:xfrm flipH="1">
                <a:off x="2829719" y="3728201"/>
                <a:ext cx="1880593" cy="1573008"/>
              </a:xfrm>
              <a:custGeom>
                <a:avLst/>
                <a:gdLst>
                  <a:gd name="T0" fmla="*/ 2147483646 w 1201"/>
                  <a:gd name="T1" fmla="*/ 2147483646 h 1030"/>
                  <a:gd name="T2" fmla="*/ 2147483646 w 1201"/>
                  <a:gd name="T3" fmla="*/ 2147483646 h 1030"/>
                  <a:gd name="T4" fmla="*/ 2147483646 w 1201"/>
                  <a:gd name="T5" fmla="*/ 2147483646 h 1030"/>
                  <a:gd name="T6" fmla="*/ 2147483646 w 1201"/>
                  <a:gd name="T7" fmla="*/ 2147483646 h 1030"/>
                  <a:gd name="T8" fmla="*/ 2147483646 w 1201"/>
                  <a:gd name="T9" fmla="*/ 2147483646 h 1030"/>
                  <a:gd name="T10" fmla="*/ 2147483646 w 1201"/>
                  <a:gd name="T11" fmla="*/ 2147483646 h 1030"/>
                  <a:gd name="T12" fmla="*/ 2147483646 w 1201"/>
                  <a:gd name="T13" fmla="*/ 2147483646 h 1030"/>
                  <a:gd name="T14" fmla="*/ 2147483646 w 1201"/>
                  <a:gd name="T15" fmla="*/ 0 h 1030"/>
                  <a:gd name="T16" fmla="*/ 2147483646 w 1201"/>
                  <a:gd name="T17" fmla="*/ 2147483646 h 1030"/>
                  <a:gd name="T18" fmla="*/ 2147483646 w 1201"/>
                  <a:gd name="T19" fmla="*/ 2147483646 h 1030"/>
                  <a:gd name="T20" fmla="*/ 0 w 1201"/>
                  <a:gd name="T21" fmla="*/ 2147483646 h 1030"/>
                  <a:gd name="T22" fmla="*/ 2147483646 w 1201"/>
                  <a:gd name="T23" fmla="*/ 2147483646 h 1030"/>
                  <a:gd name="T24" fmla="*/ 2147483646 w 1201"/>
                  <a:gd name="T25" fmla="*/ 2147483646 h 1030"/>
                  <a:gd name="T26" fmla="*/ 2147483646 w 1201"/>
                  <a:gd name="T27" fmla="*/ 2147483646 h 1030"/>
                  <a:gd name="T28" fmla="*/ 2147483646 w 1201"/>
                  <a:gd name="T29" fmla="*/ 2147483646 h 1030"/>
                  <a:gd name="T30" fmla="*/ 2147483646 w 1201"/>
                  <a:gd name="T31" fmla="*/ 2147483646 h 1030"/>
                  <a:gd name="T32" fmla="*/ 2147483646 w 1201"/>
                  <a:gd name="T33" fmla="*/ 2147483646 h 10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01" h="1030">
                    <a:moveTo>
                      <a:pt x="970" y="196"/>
                    </a:moveTo>
                    <a:cubicBezTo>
                      <a:pt x="865" y="119"/>
                      <a:pt x="737" y="96"/>
                      <a:pt x="619" y="122"/>
                    </a:cubicBezTo>
                    <a:cubicBezTo>
                      <a:pt x="619" y="121"/>
                      <a:pt x="619" y="121"/>
                      <a:pt x="619" y="121"/>
                    </a:cubicBezTo>
                    <a:cubicBezTo>
                      <a:pt x="617" y="122"/>
                      <a:pt x="613" y="123"/>
                      <a:pt x="610" y="124"/>
                    </a:cubicBezTo>
                    <a:cubicBezTo>
                      <a:pt x="584" y="131"/>
                      <a:pt x="560" y="139"/>
                      <a:pt x="536" y="150"/>
                    </a:cubicBezTo>
                    <a:cubicBezTo>
                      <a:pt x="509" y="159"/>
                      <a:pt x="480" y="168"/>
                      <a:pt x="455" y="173"/>
                    </a:cubicBezTo>
                    <a:cubicBezTo>
                      <a:pt x="376" y="188"/>
                      <a:pt x="267" y="128"/>
                      <a:pt x="237" y="80"/>
                    </a:cubicBezTo>
                    <a:cubicBezTo>
                      <a:pt x="207" y="31"/>
                      <a:pt x="173" y="0"/>
                      <a:pt x="173" y="0"/>
                    </a:cubicBezTo>
                    <a:cubicBezTo>
                      <a:pt x="130" y="78"/>
                      <a:pt x="130" y="78"/>
                      <a:pt x="130" y="78"/>
                    </a:cubicBezTo>
                    <a:cubicBezTo>
                      <a:pt x="42" y="239"/>
                      <a:pt x="42" y="239"/>
                      <a:pt x="42" y="239"/>
                    </a:cubicBezTo>
                    <a:cubicBezTo>
                      <a:pt x="0" y="318"/>
                      <a:pt x="0" y="318"/>
                      <a:pt x="0" y="318"/>
                    </a:cubicBezTo>
                    <a:cubicBezTo>
                      <a:pt x="0" y="318"/>
                      <a:pt x="42" y="331"/>
                      <a:pt x="99" y="335"/>
                    </a:cubicBezTo>
                    <a:cubicBezTo>
                      <a:pt x="184" y="342"/>
                      <a:pt x="244" y="416"/>
                      <a:pt x="267" y="494"/>
                    </a:cubicBezTo>
                    <a:cubicBezTo>
                      <a:pt x="284" y="553"/>
                      <a:pt x="285" y="598"/>
                      <a:pt x="291" y="624"/>
                    </a:cubicBezTo>
                    <a:cubicBezTo>
                      <a:pt x="311" y="726"/>
                      <a:pt x="367" y="822"/>
                      <a:pt x="458" y="889"/>
                    </a:cubicBezTo>
                    <a:cubicBezTo>
                      <a:pt x="649" y="1030"/>
                      <a:pt x="919" y="990"/>
                      <a:pt x="1060" y="798"/>
                    </a:cubicBezTo>
                    <a:cubicBezTo>
                      <a:pt x="1201" y="607"/>
                      <a:pt x="1161" y="337"/>
                      <a:pt x="970" y="196"/>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rgbClr val="000000"/>
                  </a:solidFill>
                  <a:effectLst/>
                  <a:uLnTx/>
                  <a:uFillTx/>
                  <a:latin typeface="Arial" panose="020B0604020202020204"/>
                  <a:ea typeface="微軟正黑體" panose="020B0604030504040204" pitchFamily="34" charset="-120"/>
                  <a:cs typeface="+mn-cs"/>
                </a:endParaRPr>
              </a:p>
            </p:txBody>
          </p:sp>
          <p:sp>
            <p:nvSpPr>
              <p:cNvPr id="14" name="Oval 11">
                <a:extLst>
                  <a:ext uri="{FF2B5EF4-FFF2-40B4-BE49-F238E27FC236}">
                    <a16:creationId xmlns:a16="http://schemas.microsoft.com/office/drawing/2014/main" id="{945D1617-E7F5-469F-BCEA-4777ABA113B5}"/>
                  </a:ext>
                </a:extLst>
              </p:cNvPr>
              <p:cNvSpPr/>
              <p:nvPr/>
            </p:nvSpPr>
            <p:spPr>
              <a:xfrm>
                <a:off x="4169413" y="2093963"/>
                <a:ext cx="1101119" cy="1099517"/>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800" b="0" i="0" u="none" strike="noStrike" kern="1200" cap="none" spc="0" normalizeH="0" baseline="0" noProof="0" dirty="0">
                  <a:ln>
                    <a:noFill/>
                  </a:ln>
                  <a:solidFill>
                    <a:srgbClr val="000000">
                      <a:lumMod val="65000"/>
                      <a:lumOff val="35000"/>
                    </a:srgbClr>
                  </a:solidFill>
                  <a:effectLst/>
                  <a:uLnTx/>
                  <a:uFillTx/>
                  <a:latin typeface="Arial" panose="020B0604020202020204"/>
                  <a:cs typeface="+mn-cs"/>
                </a:endParaRPr>
              </a:p>
            </p:txBody>
          </p:sp>
          <p:sp>
            <p:nvSpPr>
              <p:cNvPr id="15" name="Oval 12">
                <a:extLst>
                  <a:ext uri="{FF2B5EF4-FFF2-40B4-BE49-F238E27FC236}">
                    <a16:creationId xmlns:a16="http://schemas.microsoft.com/office/drawing/2014/main" id="{3FDDB830-F8CB-46F0-824B-1487F1F5A2C3}"/>
                  </a:ext>
                </a:extLst>
              </p:cNvPr>
              <p:cNvSpPr/>
              <p:nvPr/>
            </p:nvSpPr>
            <p:spPr>
              <a:xfrm>
                <a:off x="5232417" y="4003649"/>
                <a:ext cx="1099707" cy="1099516"/>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800" b="0" i="0" u="none" strike="noStrike" kern="1200" cap="none" spc="0" normalizeH="0" baseline="0" noProof="0" dirty="0">
                  <a:ln>
                    <a:noFill/>
                  </a:ln>
                  <a:solidFill>
                    <a:srgbClr val="000000">
                      <a:lumMod val="65000"/>
                      <a:lumOff val="35000"/>
                    </a:srgbClr>
                  </a:solidFill>
                  <a:effectLst/>
                  <a:uLnTx/>
                  <a:uFillTx/>
                  <a:latin typeface="Arial" panose="020B0604020202020204"/>
                  <a:cs typeface="+mn-cs"/>
                </a:endParaRPr>
              </a:p>
            </p:txBody>
          </p:sp>
          <p:sp>
            <p:nvSpPr>
              <p:cNvPr id="16" name="Oval 13">
                <a:extLst>
                  <a:ext uri="{FF2B5EF4-FFF2-40B4-BE49-F238E27FC236}">
                    <a16:creationId xmlns:a16="http://schemas.microsoft.com/office/drawing/2014/main" id="{02A1BE8C-5882-4095-B7A4-B5CA4175DC63}"/>
                  </a:ext>
                </a:extLst>
              </p:cNvPr>
              <p:cNvSpPr/>
              <p:nvPr/>
            </p:nvSpPr>
            <p:spPr>
              <a:xfrm>
                <a:off x="3030179" y="4013529"/>
                <a:ext cx="1099707" cy="1099517"/>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800" b="0" i="0" u="none" strike="noStrike" kern="1200" cap="none" spc="0" normalizeH="0" baseline="0" noProof="0" dirty="0">
                  <a:ln>
                    <a:noFill/>
                  </a:ln>
                  <a:solidFill>
                    <a:srgbClr val="000000">
                      <a:lumMod val="65000"/>
                      <a:lumOff val="35000"/>
                    </a:srgbClr>
                  </a:solidFill>
                  <a:effectLst/>
                  <a:uLnTx/>
                  <a:uFillTx/>
                  <a:latin typeface="Arial" panose="020B0604020202020204"/>
                  <a:cs typeface="+mn-cs"/>
                </a:endParaRPr>
              </a:p>
            </p:txBody>
          </p:sp>
          <p:sp>
            <p:nvSpPr>
              <p:cNvPr id="17" name="Oval 14">
                <a:extLst>
                  <a:ext uri="{FF2B5EF4-FFF2-40B4-BE49-F238E27FC236}">
                    <a16:creationId xmlns:a16="http://schemas.microsoft.com/office/drawing/2014/main" id="{4D254FAA-18D2-48D8-8E6A-2F6BC53FC79C}"/>
                  </a:ext>
                </a:extLst>
              </p:cNvPr>
              <p:cNvSpPr/>
              <p:nvPr/>
            </p:nvSpPr>
            <p:spPr>
              <a:xfrm>
                <a:off x="4379756" y="3557632"/>
                <a:ext cx="649378" cy="64926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rgbClr val="FFFFFF"/>
                  </a:solidFill>
                  <a:effectLst/>
                  <a:uLnTx/>
                  <a:uFillTx/>
                  <a:latin typeface="Arial" panose="020B0604020202020204"/>
                  <a:cs typeface="+mn-cs"/>
                </a:endParaRPr>
              </a:p>
            </p:txBody>
          </p:sp>
          <p:sp>
            <p:nvSpPr>
              <p:cNvPr id="18" name="Oval 15">
                <a:extLst>
                  <a:ext uri="{FF2B5EF4-FFF2-40B4-BE49-F238E27FC236}">
                    <a16:creationId xmlns:a16="http://schemas.microsoft.com/office/drawing/2014/main" id="{C311ACA8-C198-4695-81B3-D9556DBAFFCF}"/>
                  </a:ext>
                </a:extLst>
              </p:cNvPr>
              <p:cNvSpPr/>
              <p:nvPr/>
            </p:nvSpPr>
            <p:spPr>
              <a:xfrm>
                <a:off x="4426341" y="3608444"/>
                <a:ext cx="547736" cy="549052"/>
              </a:xfrm>
              <a:prstGeom prst="ellipse">
                <a:avLst/>
              </a:prstGeom>
              <a:gradFill flip="none" rotWithShape="1">
                <a:gsLst>
                  <a:gs pos="0">
                    <a:schemeClr val="bg1">
                      <a:lumMod val="87000"/>
                    </a:schemeClr>
                  </a:gs>
                  <a:gs pos="100000">
                    <a:schemeClr val="bg1"/>
                  </a:gs>
                </a:gsLst>
                <a:lin ang="81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800" b="0" i="0" u="none" strike="noStrike" kern="1200" cap="none" spc="0" normalizeH="0" baseline="0" noProof="0" dirty="0">
                  <a:ln>
                    <a:noFill/>
                  </a:ln>
                  <a:solidFill>
                    <a:srgbClr val="000000">
                      <a:lumMod val="65000"/>
                      <a:lumOff val="35000"/>
                    </a:srgbClr>
                  </a:solidFill>
                  <a:effectLst/>
                  <a:uLnTx/>
                  <a:uFillTx/>
                  <a:latin typeface="Arial" panose="020B0604020202020204"/>
                  <a:cs typeface="+mn-cs"/>
                </a:endParaRPr>
              </a:p>
            </p:txBody>
          </p:sp>
        </p:grpSp>
        <p:sp>
          <p:nvSpPr>
            <p:cNvPr id="8" name="Arc 5">
              <a:extLst>
                <a:ext uri="{FF2B5EF4-FFF2-40B4-BE49-F238E27FC236}">
                  <a16:creationId xmlns:a16="http://schemas.microsoft.com/office/drawing/2014/main" id="{2FB10BC8-3C67-4F5C-A5CC-D472298BFC09}"/>
                </a:ext>
              </a:extLst>
            </p:cNvPr>
            <p:cNvSpPr/>
            <p:nvPr/>
          </p:nvSpPr>
          <p:spPr>
            <a:xfrm flipH="1">
              <a:off x="3227671" y="2536074"/>
              <a:ext cx="2901026" cy="2901934"/>
            </a:xfrm>
            <a:prstGeom prst="arc">
              <a:avLst>
                <a:gd name="adj1" fmla="val 18179519"/>
                <a:gd name="adj2" fmla="val 21517766"/>
              </a:avLst>
            </a:prstGeom>
            <a:ln w="12700">
              <a:solidFill>
                <a:schemeClr val="bg1"/>
              </a:solidFill>
              <a:prstDash val="dash"/>
              <a:headEnd type="triangle"/>
              <a:tailEnd type="none"/>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rgbClr val="000000"/>
                </a:solidFill>
                <a:effectLst/>
                <a:uLnTx/>
                <a:uFillTx/>
                <a:latin typeface="Arial" panose="020B0604020202020204"/>
                <a:cs typeface="+mn-cs"/>
              </a:endParaRPr>
            </a:p>
          </p:txBody>
        </p:sp>
        <p:sp>
          <p:nvSpPr>
            <p:cNvPr id="9" name="Arc 6">
              <a:extLst>
                <a:ext uri="{FF2B5EF4-FFF2-40B4-BE49-F238E27FC236}">
                  <a16:creationId xmlns:a16="http://schemas.microsoft.com/office/drawing/2014/main" id="{F22DBB4F-84B2-471E-AE19-A14B95D62AB0}"/>
                </a:ext>
              </a:extLst>
            </p:cNvPr>
            <p:cNvSpPr/>
            <p:nvPr/>
          </p:nvSpPr>
          <p:spPr>
            <a:xfrm rot="7239100" flipH="1">
              <a:off x="3280250" y="2589455"/>
              <a:ext cx="2901932" cy="2902437"/>
            </a:xfrm>
            <a:prstGeom prst="arc">
              <a:avLst>
                <a:gd name="adj1" fmla="val 18179519"/>
                <a:gd name="adj2" fmla="val 21517766"/>
              </a:avLst>
            </a:prstGeom>
            <a:ln w="12700">
              <a:solidFill>
                <a:schemeClr val="bg1"/>
              </a:solidFill>
              <a:prstDash val="dash"/>
              <a:headEnd type="triangle"/>
              <a:tailEnd type="none"/>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rgbClr val="000000"/>
                </a:solidFill>
                <a:effectLst/>
                <a:uLnTx/>
                <a:uFillTx/>
                <a:latin typeface="Arial" panose="020B0604020202020204"/>
                <a:cs typeface="+mn-cs"/>
              </a:endParaRPr>
            </a:p>
          </p:txBody>
        </p:sp>
        <p:sp>
          <p:nvSpPr>
            <p:cNvPr id="10" name="Arc 7">
              <a:extLst>
                <a:ext uri="{FF2B5EF4-FFF2-40B4-BE49-F238E27FC236}">
                  <a16:creationId xmlns:a16="http://schemas.microsoft.com/office/drawing/2014/main" id="{808B645F-34EE-4ED4-A0A4-53E4396D6F6E}"/>
                </a:ext>
              </a:extLst>
            </p:cNvPr>
            <p:cNvSpPr/>
            <p:nvPr/>
          </p:nvSpPr>
          <p:spPr>
            <a:xfrm rot="14502581" flipH="1">
              <a:off x="3262655" y="2590159"/>
              <a:ext cx="2901932" cy="2901026"/>
            </a:xfrm>
            <a:prstGeom prst="arc">
              <a:avLst>
                <a:gd name="adj1" fmla="val 18179519"/>
                <a:gd name="adj2" fmla="val 21517766"/>
              </a:avLst>
            </a:prstGeom>
            <a:ln w="12700">
              <a:solidFill>
                <a:schemeClr val="bg1"/>
              </a:solidFill>
              <a:prstDash val="dash"/>
              <a:headEnd type="triangle"/>
              <a:tailEnd type="none"/>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rgbClr val="000000"/>
                </a:solidFill>
                <a:effectLst/>
                <a:uLnTx/>
                <a:uFillTx/>
                <a:latin typeface="Arial" panose="020B0604020202020204"/>
                <a:cs typeface="+mn-cs"/>
              </a:endParaRPr>
            </a:p>
          </p:txBody>
        </p:sp>
      </p:grpSp>
      <p:pic>
        <p:nvPicPr>
          <p:cNvPr id="47" name="內容版面配置區 4"/>
          <p:cNvPicPr>
            <a:picLocks noChangeAspect="1"/>
          </p:cNvPicPr>
          <p:nvPr/>
        </p:nvPicPr>
        <p:blipFill rotWithShape="1">
          <a:blip r:embed="rId3">
            <a:extLst>
              <a:ext uri="{28A0092B-C50C-407E-A947-70E740481C1C}">
                <a14:useLocalDpi xmlns:a14="http://schemas.microsoft.com/office/drawing/2010/main" val="0"/>
              </a:ext>
            </a:extLst>
          </a:blip>
          <a:srcRect l="14003" t="38925" r="68781" b="23230"/>
          <a:stretch/>
        </p:blipFill>
        <p:spPr bwMode="auto">
          <a:xfrm>
            <a:off x="5025442" y="1840068"/>
            <a:ext cx="778590" cy="87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 name="그룹 7"/>
          <p:cNvGrpSpPr>
            <a:grpSpLocks/>
          </p:cNvGrpSpPr>
          <p:nvPr/>
        </p:nvGrpSpPr>
        <p:grpSpPr bwMode="auto">
          <a:xfrm>
            <a:off x="-121048" y="4443425"/>
            <a:ext cx="4890871" cy="1779575"/>
            <a:chOff x="-531882" y="1784562"/>
            <a:chExt cx="5386650" cy="1781377"/>
          </a:xfrm>
        </p:grpSpPr>
        <p:sp>
          <p:nvSpPr>
            <p:cNvPr id="21" name="TextBox 28">
              <a:extLst>
                <a:ext uri="{FF2B5EF4-FFF2-40B4-BE49-F238E27FC236}">
                  <a16:creationId xmlns:a16="http://schemas.microsoft.com/office/drawing/2014/main" id="{053C2B99-CDBD-4807-AAE6-1C7E0F270436}"/>
                </a:ext>
              </a:extLst>
            </p:cNvPr>
            <p:cNvSpPr txBox="1"/>
            <p:nvPr/>
          </p:nvSpPr>
          <p:spPr>
            <a:xfrm>
              <a:off x="-312144" y="2549247"/>
              <a:ext cx="5166912" cy="1016692"/>
            </a:xfrm>
            <a:prstGeom prst="rect">
              <a:avLst/>
            </a:prstGeom>
            <a:noFill/>
          </p:spPr>
          <p:txBody>
            <a:bodyPr wrap="square">
              <a:spAutoFit/>
            </a:bodyPr>
            <a:lstStyle/>
            <a:p>
              <a:pPr marL="342900" lvl="1" indent="-342900">
                <a:buFont typeface="Arial" panose="020B0604020202020204" pitchFamily="34" charset="0"/>
                <a:buChar char="•"/>
              </a:pPr>
              <a:r>
                <a:rPr lang="zh-TW" altLang="en-US" sz="2000" b="1" dirty="0"/>
                <a:t>為</a:t>
              </a:r>
              <a:r>
                <a:rPr lang="en-US" altLang="zh-TW" sz="2000" b="1" dirty="0" err="1"/>
                <a:t>Elasticsearch</a:t>
              </a:r>
              <a:r>
                <a:rPr lang="zh-TW" altLang="en-US" sz="2000" b="1" dirty="0"/>
                <a:t>提供分析及可視覺化圖形的</a:t>
              </a:r>
              <a:r>
                <a:rPr lang="en-US" altLang="zh-TW" sz="2000" b="1" dirty="0"/>
                <a:t>Web</a:t>
              </a:r>
              <a:r>
                <a:rPr lang="zh-TW" altLang="en-US" sz="2000" b="1" dirty="0"/>
                <a:t>平台。</a:t>
              </a:r>
              <a:endParaRPr lang="en-US" altLang="zh-TW" sz="2000" b="1" dirty="0"/>
            </a:p>
            <a:p>
              <a:pPr marL="342900" lvl="1" indent="-342900">
                <a:buFont typeface="Arial" panose="020B0604020202020204" pitchFamily="34" charset="0"/>
                <a:buChar char="•"/>
              </a:pPr>
              <a:r>
                <a:rPr lang="zh-TW" altLang="en-US" sz="2000" b="1" dirty="0"/>
                <a:t>由</a:t>
              </a:r>
              <a:r>
                <a:rPr lang="en-US" altLang="zh-TW" sz="2000" b="1" dirty="0"/>
                <a:t>Node.js</a:t>
              </a:r>
              <a:r>
                <a:rPr lang="zh-TW" altLang="en-US" sz="2000" b="1" dirty="0"/>
                <a:t>編寫。</a:t>
              </a:r>
              <a:endParaRPr lang="en-US" altLang="zh-TW" sz="2000" b="1" dirty="0"/>
            </a:p>
          </p:txBody>
        </p:sp>
        <p:sp>
          <p:nvSpPr>
            <p:cNvPr id="22" name="TextBox 29"/>
            <p:cNvSpPr txBox="1">
              <a:spLocks noChangeArrowheads="1"/>
            </p:cNvSpPr>
            <p:nvPr/>
          </p:nvSpPr>
          <p:spPr bwMode="auto">
            <a:xfrm>
              <a:off x="-531882" y="1784562"/>
              <a:ext cx="5150852" cy="646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Font typeface="Arial" panose="020B0604020202020204" pitchFamily="34" charset="0"/>
                <a:buChar char="•"/>
                <a:defRPr sz="2800">
                  <a:solidFill>
                    <a:srgbClr val="3B3838"/>
                  </a:solidFill>
                  <a:latin typeface="微軟正黑體" panose="020B0604030504040204" pitchFamily="34" charset="-120"/>
                  <a:ea typeface="微軟正黑體" panose="020B0604030504040204" pitchFamily="34" charset="-120"/>
                </a:defRPr>
              </a:lvl1pPr>
              <a:lvl2pPr marL="742950" indent="-285750">
                <a:spcBef>
                  <a:spcPts val="500"/>
                </a:spcBef>
                <a:buFont typeface="Arial" panose="020B0604020202020204" pitchFamily="34" charset="0"/>
                <a:buChar char="•"/>
                <a:defRPr sz="2400">
                  <a:solidFill>
                    <a:srgbClr val="3B3838"/>
                  </a:solidFill>
                  <a:latin typeface="微軟正黑體" panose="020B0604030504040204" pitchFamily="34" charset="-120"/>
                  <a:ea typeface="微軟正黑體" panose="020B0604030504040204" pitchFamily="34" charset="-120"/>
                </a:defRPr>
              </a:lvl2pPr>
              <a:lvl3pPr marL="1143000" indent="-228600">
                <a:spcBef>
                  <a:spcPts val="500"/>
                </a:spcBef>
                <a:buFont typeface="Arial" panose="020B0604020202020204" pitchFamily="34" charset="0"/>
                <a:buChar char="•"/>
                <a:defRPr sz="2000">
                  <a:solidFill>
                    <a:srgbClr val="3B3838"/>
                  </a:solidFill>
                  <a:latin typeface="微軟正黑體" panose="020B0604030504040204" pitchFamily="34" charset="-120"/>
                  <a:ea typeface="微軟正黑體" panose="020B0604030504040204" pitchFamily="34" charset="-120"/>
                </a:defRPr>
              </a:lvl3pPr>
              <a:lvl4pPr marL="1600200" indent="-228600">
                <a:spcBef>
                  <a:spcPts val="500"/>
                </a:spcBef>
                <a:buFont typeface="Arial" panose="020B0604020202020204" pitchFamily="34" charset="0"/>
                <a:buChar char="•"/>
                <a:defRPr>
                  <a:solidFill>
                    <a:srgbClr val="3B3838"/>
                  </a:solidFill>
                  <a:latin typeface="微軟正黑體" panose="020B0604030504040204" pitchFamily="34" charset="-120"/>
                  <a:ea typeface="微軟正黑體" panose="020B0604030504040204" pitchFamily="34" charset="-120"/>
                </a:defRPr>
              </a:lvl4pPr>
              <a:lvl5pPr marL="2057400" indent="-228600">
                <a:spcBef>
                  <a:spcPts val="500"/>
                </a:spcBef>
                <a:buFont typeface="Arial" panose="020B0604020202020204" pitchFamily="34" charset="0"/>
                <a:buChar char="•"/>
                <a:defRPr>
                  <a:solidFill>
                    <a:srgbClr val="3B3838"/>
                  </a:solidFill>
                  <a:latin typeface="微軟正黑體" panose="020B0604030504040204" pitchFamily="34" charset="-120"/>
                  <a:ea typeface="微軟正黑體" panose="020B0604030504040204" pitchFamily="34" charset="-120"/>
                </a:defRPr>
              </a:lvl5pPr>
              <a:lvl6pPr marL="2514600" indent="-228600" eaLnBrk="0" fontAlgn="base" hangingPunct="0">
                <a:spcBef>
                  <a:spcPts val="500"/>
                </a:spcBef>
                <a:spcAft>
                  <a:spcPct val="0"/>
                </a:spcAft>
                <a:buFont typeface="Arial" panose="020B0604020202020204" pitchFamily="34" charset="0"/>
                <a:buChar char="•"/>
                <a:defRPr>
                  <a:solidFill>
                    <a:srgbClr val="3B3838"/>
                  </a:solidFill>
                  <a:latin typeface="微軟正黑體" panose="020B0604030504040204" pitchFamily="34" charset="-120"/>
                  <a:ea typeface="微軟正黑體" panose="020B0604030504040204" pitchFamily="34" charset="-120"/>
                </a:defRPr>
              </a:lvl6pPr>
              <a:lvl7pPr marL="2971800" indent="-228600" eaLnBrk="0" fontAlgn="base" hangingPunct="0">
                <a:spcBef>
                  <a:spcPts val="500"/>
                </a:spcBef>
                <a:spcAft>
                  <a:spcPct val="0"/>
                </a:spcAft>
                <a:buFont typeface="Arial" panose="020B0604020202020204" pitchFamily="34" charset="0"/>
                <a:buChar char="•"/>
                <a:defRPr>
                  <a:solidFill>
                    <a:srgbClr val="3B3838"/>
                  </a:solidFill>
                  <a:latin typeface="微軟正黑體" panose="020B0604030504040204" pitchFamily="34" charset="-120"/>
                  <a:ea typeface="微軟正黑體" panose="020B0604030504040204" pitchFamily="34" charset="-120"/>
                </a:defRPr>
              </a:lvl7pPr>
              <a:lvl8pPr marL="3429000" indent="-228600" eaLnBrk="0" fontAlgn="base" hangingPunct="0">
                <a:spcBef>
                  <a:spcPts val="500"/>
                </a:spcBef>
                <a:spcAft>
                  <a:spcPct val="0"/>
                </a:spcAft>
                <a:buFont typeface="Arial" panose="020B0604020202020204" pitchFamily="34" charset="0"/>
                <a:buChar char="•"/>
                <a:defRPr>
                  <a:solidFill>
                    <a:srgbClr val="3B3838"/>
                  </a:solidFill>
                  <a:latin typeface="微軟正黑體" panose="020B0604030504040204" pitchFamily="34" charset="-120"/>
                  <a:ea typeface="微軟正黑體" panose="020B0604030504040204" pitchFamily="34" charset="-120"/>
                </a:defRPr>
              </a:lvl8pPr>
              <a:lvl9pPr marL="3886200" indent="-228600" eaLnBrk="0" fontAlgn="base" hangingPunct="0">
                <a:spcBef>
                  <a:spcPts val="500"/>
                </a:spcBef>
                <a:spcAft>
                  <a:spcPct val="0"/>
                </a:spcAft>
                <a:buFont typeface="Arial" panose="020B0604020202020204" pitchFamily="34" charset="0"/>
                <a:buChar char="•"/>
                <a:defRPr>
                  <a:solidFill>
                    <a:srgbClr val="3B3838"/>
                  </a:solidFill>
                  <a:latin typeface="微軟正黑體" panose="020B0604030504040204" pitchFamily="34" charset="-120"/>
                  <a:ea typeface="微軟正黑體" panose="020B0604030504040204" pitchFamily="34" charset="-12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zh-TW" sz="3600" b="1" dirty="0" err="1">
                  <a:solidFill>
                    <a:srgbClr val="DEA900"/>
                  </a:solidFill>
                </a:rPr>
                <a:t>K</a:t>
              </a:r>
              <a:r>
                <a:rPr kumimoji="0" lang="en-US" altLang="zh-TW" sz="3600" b="1" i="0" u="none" strike="noStrike" kern="1200" cap="none" spc="0" normalizeH="0" baseline="0" noProof="0" dirty="0" err="1">
                  <a:ln>
                    <a:noFill/>
                  </a:ln>
                  <a:solidFill>
                    <a:srgbClr val="DEA900"/>
                  </a:solidFill>
                  <a:effectLst/>
                  <a:uLnTx/>
                  <a:uFillTx/>
                  <a:latin typeface="微軟正黑體" panose="020B0604030504040204" pitchFamily="34" charset="-120"/>
                  <a:ea typeface="微軟正黑體" panose="020B0604030504040204" pitchFamily="34" charset="-120"/>
                  <a:cs typeface="+mn-cs"/>
                </a:rPr>
                <a:t>ibana</a:t>
              </a:r>
              <a:endParaRPr kumimoji="0" lang="en-US" altLang="zh-TW" sz="3600" b="1" i="0" u="none" strike="noStrike" kern="1200" cap="none" spc="0" normalizeH="0" baseline="0" noProof="0" dirty="0">
                <a:ln>
                  <a:noFill/>
                </a:ln>
                <a:solidFill>
                  <a:srgbClr val="DEA900"/>
                </a:solidFill>
                <a:effectLst/>
                <a:uLnTx/>
                <a:uFillTx/>
                <a:latin typeface="微軟正黑體" panose="020B0604030504040204" pitchFamily="34" charset="-120"/>
                <a:ea typeface="微軟正黑體" panose="020B0604030504040204" pitchFamily="34" charset="-120"/>
                <a:cs typeface="+mn-cs"/>
              </a:endParaRPr>
            </a:p>
          </p:txBody>
        </p:sp>
      </p:grpSp>
      <p:cxnSp>
        <p:nvCxnSpPr>
          <p:cNvPr id="38" name="Straight Connector 34">
            <a:extLst>
              <a:ext uri="{FF2B5EF4-FFF2-40B4-BE49-F238E27FC236}">
                <a16:creationId xmlns:a16="http://schemas.microsoft.com/office/drawing/2014/main" id="{8ABE571B-339A-44EB-8AA5-3B111379D8B3}"/>
              </a:ext>
            </a:extLst>
          </p:cNvPr>
          <p:cNvCxnSpPr/>
          <p:nvPr/>
        </p:nvCxnSpPr>
        <p:spPr>
          <a:xfrm>
            <a:off x="284460" y="5090459"/>
            <a:ext cx="3600450" cy="0"/>
          </a:xfrm>
          <a:prstGeom prst="line">
            <a:avLst/>
          </a:prstGeom>
          <a:ln w="38100">
            <a:solidFill>
              <a:srgbClr val="DEA900"/>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39" name="群組 4"/>
          <p:cNvGrpSpPr>
            <a:grpSpLocks/>
          </p:cNvGrpSpPr>
          <p:nvPr/>
        </p:nvGrpSpPr>
        <p:grpSpPr bwMode="auto">
          <a:xfrm>
            <a:off x="6871028" y="4434301"/>
            <a:ext cx="5029424" cy="1752771"/>
            <a:chOff x="7598074" y="4402036"/>
            <a:chExt cx="5027532" cy="1753178"/>
          </a:xfrm>
        </p:grpSpPr>
        <p:grpSp>
          <p:nvGrpSpPr>
            <p:cNvPr id="40" name="그룹 6"/>
            <p:cNvGrpSpPr>
              <a:grpSpLocks/>
            </p:cNvGrpSpPr>
            <p:nvPr/>
          </p:nvGrpSpPr>
          <p:grpSpPr bwMode="auto">
            <a:xfrm>
              <a:off x="7598074" y="4402036"/>
              <a:ext cx="5027532" cy="1753178"/>
              <a:chOff x="6866294" y="1828448"/>
              <a:chExt cx="5535502" cy="1753719"/>
            </a:xfrm>
          </p:grpSpPr>
          <p:sp>
            <p:nvSpPr>
              <p:cNvPr id="42" name="TextBox 24">
                <a:extLst>
                  <a:ext uri="{FF2B5EF4-FFF2-40B4-BE49-F238E27FC236}">
                    <a16:creationId xmlns:a16="http://schemas.microsoft.com/office/drawing/2014/main" id="{DB91767F-183E-42EC-981F-D786131DD9B2}"/>
                  </a:ext>
                </a:extLst>
              </p:cNvPr>
              <p:cNvSpPr txBox="1"/>
              <p:nvPr/>
            </p:nvSpPr>
            <p:spPr>
              <a:xfrm>
                <a:off x="6866294" y="2565955"/>
                <a:ext cx="5535502" cy="1016212"/>
              </a:xfrm>
              <a:prstGeom prst="rect">
                <a:avLst/>
              </a:prstGeom>
              <a:noFill/>
            </p:spPr>
            <p:txBody>
              <a:bodyPr wrap="square">
                <a:spAutoFit/>
              </a:bodyPr>
              <a:lstStyle/>
              <a:p>
                <a:pPr marL="342900" lvl="1" indent="-342900">
                  <a:buFont typeface="Arial" panose="020B0604020202020204" pitchFamily="34" charset="0"/>
                  <a:buChar char="•"/>
                </a:pPr>
                <a:r>
                  <a:rPr lang="en-US" altLang="zh-TW" sz="2000" b="1" dirty="0"/>
                  <a:t>Log</a:t>
                </a:r>
                <a:r>
                  <a:rPr lang="zh-TW" altLang="en-US" sz="2000" b="1" dirty="0"/>
                  <a:t>蒐集工具，由</a:t>
                </a:r>
                <a:r>
                  <a:rPr lang="en-US" altLang="zh-TW" sz="2000" b="1" dirty="0"/>
                  <a:t>Ruby</a:t>
                </a:r>
                <a:r>
                  <a:rPr lang="zh-TW" altLang="en-US" sz="2000" b="1" dirty="0"/>
                  <a:t>編寫。</a:t>
                </a:r>
                <a:endParaRPr lang="en-US" altLang="zh-TW" sz="2000" b="1" dirty="0"/>
              </a:p>
              <a:p>
                <a:pPr marL="342900" lvl="1" indent="-342900">
                  <a:buFont typeface="Arial" panose="020B0604020202020204" pitchFamily="34" charset="0"/>
                  <a:buChar char="•"/>
                </a:pPr>
                <a:r>
                  <a:rPr lang="zh-TW" altLang="en-US" sz="2000" b="1" dirty="0"/>
                  <a:t>透過定義設定檔中</a:t>
                </a:r>
                <a:r>
                  <a:rPr lang="en-US" altLang="zh-TW" sz="2000" b="1" dirty="0"/>
                  <a:t>input</a:t>
                </a:r>
                <a:r>
                  <a:rPr lang="zh-TW" altLang="en-US" sz="2000" b="1" dirty="0"/>
                  <a:t>、</a:t>
                </a:r>
                <a:r>
                  <a:rPr lang="en-US" altLang="zh-TW" sz="2000" b="1" dirty="0"/>
                  <a:t>filter</a:t>
                </a:r>
                <a:r>
                  <a:rPr lang="zh-TW" altLang="en-US" sz="2000" b="1" dirty="0"/>
                  <a:t>、</a:t>
                </a:r>
                <a:r>
                  <a:rPr lang="en-US" altLang="zh-TW" sz="2000" b="1" dirty="0"/>
                  <a:t>output</a:t>
                </a:r>
                <a:r>
                  <a:rPr lang="zh-TW" altLang="en-US" sz="2000" b="1" dirty="0"/>
                  <a:t>可讓資料整體的流向更加彈性。</a:t>
                </a:r>
                <a:endParaRPr lang="en-US" altLang="zh-TW" sz="2000" b="1" dirty="0"/>
              </a:p>
            </p:txBody>
          </p:sp>
          <p:sp>
            <p:nvSpPr>
              <p:cNvPr id="43" name="TextBox 25"/>
              <p:cNvSpPr txBox="1">
                <a:spLocks noChangeArrowheads="1"/>
              </p:cNvSpPr>
              <p:nvPr/>
            </p:nvSpPr>
            <p:spPr bwMode="auto">
              <a:xfrm>
                <a:off x="7653348" y="1828448"/>
                <a:ext cx="3946161" cy="646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Font typeface="Arial" panose="020B0604020202020204" pitchFamily="34" charset="0"/>
                  <a:buChar char="•"/>
                  <a:defRPr sz="2800">
                    <a:solidFill>
                      <a:srgbClr val="3B3838"/>
                    </a:solidFill>
                    <a:latin typeface="微軟正黑體" panose="020B0604030504040204" pitchFamily="34" charset="-120"/>
                    <a:ea typeface="微軟正黑體" panose="020B0604030504040204" pitchFamily="34" charset="-120"/>
                  </a:defRPr>
                </a:lvl1pPr>
                <a:lvl2pPr marL="742950" indent="-285750">
                  <a:spcBef>
                    <a:spcPts val="500"/>
                  </a:spcBef>
                  <a:buFont typeface="Arial" panose="020B0604020202020204" pitchFamily="34" charset="0"/>
                  <a:buChar char="•"/>
                  <a:defRPr sz="2400">
                    <a:solidFill>
                      <a:srgbClr val="3B3838"/>
                    </a:solidFill>
                    <a:latin typeface="微軟正黑體" panose="020B0604030504040204" pitchFamily="34" charset="-120"/>
                    <a:ea typeface="微軟正黑體" panose="020B0604030504040204" pitchFamily="34" charset="-120"/>
                  </a:defRPr>
                </a:lvl2pPr>
                <a:lvl3pPr marL="1143000" indent="-228600">
                  <a:spcBef>
                    <a:spcPts val="500"/>
                  </a:spcBef>
                  <a:buFont typeface="Arial" panose="020B0604020202020204" pitchFamily="34" charset="0"/>
                  <a:buChar char="•"/>
                  <a:defRPr sz="2000">
                    <a:solidFill>
                      <a:srgbClr val="3B3838"/>
                    </a:solidFill>
                    <a:latin typeface="微軟正黑體" panose="020B0604030504040204" pitchFamily="34" charset="-120"/>
                    <a:ea typeface="微軟正黑體" panose="020B0604030504040204" pitchFamily="34" charset="-120"/>
                  </a:defRPr>
                </a:lvl3pPr>
                <a:lvl4pPr marL="1600200" indent="-228600">
                  <a:spcBef>
                    <a:spcPts val="500"/>
                  </a:spcBef>
                  <a:buFont typeface="Arial" panose="020B0604020202020204" pitchFamily="34" charset="0"/>
                  <a:buChar char="•"/>
                  <a:defRPr>
                    <a:solidFill>
                      <a:srgbClr val="3B3838"/>
                    </a:solidFill>
                    <a:latin typeface="微軟正黑體" panose="020B0604030504040204" pitchFamily="34" charset="-120"/>
                    <a:ea typeface="微軟正黑體" panose="020B0604030504040204" pitchFamily="34" charset="-120"/>
                  </a:defRPr>
                </a:lvl4pPr>
                <a:lvl5pPr marL="2057400" indent="-228600">
                  <a:spcBef>
                    <a:spcPts val="500"/>
                  </a:spcBef>
                  <a:buFont typeface="Arial" panose="020B0604020202020204" pitchFamily="34" charset="0"/>
                  <a:buChar char="•"/>
                  <a:defRPr>
                    <a:solidFill>
                      <a:srgbClr val="3B3838"/>
                    </a:solidFill>
                    <a:latin typeface="微軟正黑體" panose="020B0604030504040204" pitchFamily="34" charset="-120"/>
                    <a:ea typeface="微軟正黑體" panose="020B0604030504040204" pitchFamily="34" charset="-120"/>
                  </a:defRPr>
                </a:lvl5pPr>
                <a:lvl6pPr marL="2514600" indent="-228600" eaLnBrk="0" fontAlgn="base" hangingPunct="0">
                  <a:spcBef>
                    <a:spcPts val="500"/>
                  </a:spcBef>
                  <a:spcAft>
                    <a:spcPct val="0"/>
                  </a:spcAft>
                  <a:buFont typeface="Arial" panose="020B0604020202020204" pitchFamily="34" charset="0"/>
                  <a:buChar char="•"/>
                  <a:defRPr>
                    <a:solidFill>
                      <a:srgbClr val="3B3838"/>
                    </a:solidFill>
                    <a:latin typeface="微軟正黑體" panose="020B0604030504040204" pitchFamily="34" charset="-120"/>
                    <a:ea typeface="微軟正黑體" panose="020B0604030504040204" pitchFamily="34" charset="-120"/>
                  </a:defRPr>
                </a:lvl6pPr>
                <a:lvl7pPr marL="2971800" indent="-228600" eaLnBrk="0" fontAlgn="base" hangingPunct="0">
                  <a:spcBef>
                    <a:spcPts val="500"/>
                  </a:spcBef>
                  <a:spcAft>
                    <a:spcPct val="0"/>
                  </a:spcAft>
                  <a:buFont typeface="Arial" panose="020B0604020202020204" pitchFamily="34" charset="0"/>
                  <a:buChar char="•"/>
                  <a:defRPr>
                    <a:solidFill>
                      <a:srgbClr val="3B3838"/>
                    </a:solidFill>
                    <a:latin typeface="微軟正黑體" panose="020B0604030504040204" pitchFamily="34" charset="-120"/>
                    <a:ea typeface="微軟正黑體" panose="020B0604030504040204" pitchFamily="34" charset="-120"/>
                  </a:defRPr>
                </a:lvl7pPr>
                <a:lvl8pPr marL="3429000" indent="-228600" eaLnBrk="0" fontAlgn="base" hangingPunct="0">
                  <a:spcBef>
                    <a:spcPts val="500"/>
                  </a:spcBef>
                  <a:spcAft>
                    <a:spcPct val="0"/>
                  </a:spcAft>
                  <a:buFont typeface="Arial" panose="020B0604020202020204" pitchFamily="34" charset="0"/>
                  <a:buChar char="•"/>
                  <a:defRPr>
                    <a:solidFill>
                      <a:srgbClr val="3B3838"/>
                    </a:solidFill>
                    <a:latin typeface="微軟正黑體" panose="020B0604030504040204" pitchFamily="34" charset="-120"/>
                    <a:ea typeface="微軟正黑體" panose="020B0604030504040204" pitchFamily="34" charset="-120"/>
                  </a:defRPr>
                </a:lvl8pPr>
                <a:lvl9pPr marL="3886200" indent="-228600" eaLnBrk="0" fontAlgn="base" hangingPunct="0">
                  <a:spcBef>
                    <a:spcPts val="500"/>
                  </a:spcBef>
                  <a:spcAft>
                    <a:spcPct val="0"/>
                  </a:spcAft>
                  <a:buFont typeface="Arial" panose="020B0604020202020204" pitchFamily="34" charset="0"/>
                  <a:buChar char="•"/>
                  <a:defRPr>
                    <a:solidFill>
                      <a:srgbClr val="3B3838"/>
                    </a:solidFill>
                    <a:latin typeface="微軟正黑體" panose="020B0604030504040204" pitchFamily="34" charset="-120"/>
                    <a:ea typeface="微軟正黑體" panose="020B0604030504040204" pitchFamily="34" charset="-12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zh-TW" sz="3600" b="1" dirty="0" err="1">
                    <a:solidFill>
                      <a:srgbClr val="E76F72"/>
                    </a:solidFill>
                  </a:rPr>
                  <a:t>F</a:t>
                </a:r>
                <a:r>
                  <a:rPr kumimoji="0" lang="en-US" altLang="zh-TW" sz="3600" b="1" i="0" u="none" strike="noStrike" kern="1200" cap="none" spc="0" normalizeH="0" baseline="0" noProof="0" dirty="0" err="1">
                    <a:ln>
                      <a:noFill/>
                    </a:ln>
                    <a:solidFill>
                      <a:srgbClr val="E76F72"/>
                    </a:solidFill>
                    <a:effectLst/>
                    <a:uLnTx/>
                    <a:uFillTx/>
                    <a:latin typeface="微軟正黑體" panose="020B0604030504040204" pitchFamily="34" charset="-120"/>
                    <a:ea typeface="微軟正黑體" panose="020B0604030504040204" pitchFamily="34" charset="-120"/>
                    <a:cs typeface="+mn-cs"/>
                  </a:rPr>
                  <a:t>luentd</a:t>
                </a:r>
                <a:endParaRPr kumimoji="0" lang="zh-TW" altLang="en-US" sz="3600" b="1" i="0" u="none" strike="noStrike" kern="1200" cap="none" spc="0" normalizeH="0" baseline="0" noProof="0" dirty="0">
                  <a:ln>
                    <a:noFill/>
                  </a:ln>
                  <a:solidFill>
                    <a:srgbClr val="E76F72"/>
                  </a:solidFill>
                  <a:effectLst/>
                  <a:uLnTx/>
                  <a:uFillTx/>
                  <a:latin typeface="微軟正黑體" panose="020B0604030504040204" pitchFamily="34" charset="-120"/>
                  <a:ea typeface="微軟正黑體" panose="020B0604030504040204" pitchFamily="34" charset="-120"/>
                  <a:cs typeface="+mn-cs"/>
                </a:endParaRPr>
              </a:p>
            </p:txBody>
          </p:sp>
        </p:grpSp>
        <p:cxnSp>
          <p:nvCxnSpPr>
            <p:cNvPr id="41" name="Straight Connector 34">
              <a:extLst>
                <a:ext uri="{FF2B5EF4-FFF2-40B4-BE49-F238E27FC236}">
                  <a16:creationId xmlns:a16="http://schemas.microsoft.com/office/drawing/2014/main" id="{8ABE571B-339A-44EB-8AA5-3B111379D8B3}"/>
                </a:ext>
              </a:extLst>
            </p:cNvPr>
            <p:cNvCxnSpPr/>
            <p:nvPr/>
          </p:nvCxnSpPr>
          <p:spPr bwMode="auto">
            <a:xfrm>
              <a:off x="8202632" y="5048298"/>
              <a:ext cx="3598646" cy="0"/>
            </a:xfrm>
            <a:prstGeom prst="line">
              <a:avLst/>
            </a:prstGeom>
            <a:ln w="38100">
              <a:solidFill>
                <a:srgbClr val="E76F72"/>
              </a:solidFill>
              <a:headEnd type="oval"/>
              <a:tailEnd type="oval"/>
            </a:ln>
          </p:spPr>
          <p:style>
            <a:lnRef idx="1">
              <a:schemeClr val="accent1"/>
            </a:lnRef>
            <a:fillRef idx="0">
              <a:schemeClr val="accent1"/>
            </a:fillRef>
            <a:effectRef idx="0">
              <a:schemeClr val="accent1"/>
            </a:effectRef>
            <a:fontRef idx="minor">
              <a:schemeClr val="tx1"/>
            </a:fontRef>
          </p:style>
        </p:cxnSp>
      </p:grpSp>
      <p:pic>
        <p:nvPicPr>
          <p:cNvPr id="46" name="Picture 2" descr="愛耍酷的Style: 如何在CentOS 7 環境中安裝Kibana 教學"/>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0" b="100000" l="0" r="100000">
                        <a14:foregroundMark x1="9444" y1="28571" x2="9444" y2="58571"/>
                        <a14:foregroundMark x1="8333" y1="45714" x2="13889" y2="70000"/>
                        <a14:foregroundMark x1="6111" y1="70000" x2="21111" y2="77143"/>
                        <a14:foregroundMark x1="9444" y1="24286" x2="11667" y2="58571"/>
                        <a14:foregroundMark x1="41667" y1="47143" x2="41667" y2="47143"/>
                        <a14:foregroundMark x1="39444" y1="32857" x2="39444" y2="32857"/>
                        <a14:foregroundMark x1="50000" y1="45714" x2="50000" y2="45714"/>
                        <a14:foregroundMark x1="49444" y1="30000" x2="49444" y2="30000"/>
                        <a14:foregroundMark x1="56111" y1="45714" x2="56111" y2="45714"/>
                        <a14:foregroundMark x1="71667" y1="50000" x2="71667" y2="50000"/>
                        <a14:foregroundMark x1="83333" y1="44286" x2="83333" y2="44286"/>
                        <a14:foregroundMark x1="95000" y1="48571" x2="95000" y2="48571"/>
                        <a14:foregroundMark x1="16667" y1="22857" x2="11111" y2="31429"/>
                      </a14:backgroundRemoval>
                    </a14:imgEffect>
                  </a14:imgLayer>
                </a14:imgProps>
              </a:ext>
              <a:ext uri="{28A0092B-C50C-407E-A947-70E740481C1C}">
                <a14:useLocalDpi xmlns:a14="http://schemas.microsoft.com/office/drawing/2010/main" val="0"/>
              </a:ext>
            </a:extLst>
          </a:blip>
          <a:srcRect r="73327" b="7952"/>
          <a:stretch/>
        </p:blipFill>
        <p:spPr bwMode="auto">
          <a:xfrm>
            <a:off x="3771683" y="3977801"/>
            <a:ext cx="665872" cy="893633"/>
          </a:xfrm>
          <a:prstGeom prst="rect">
            <a:avLst/>
          </a:prstGeom>
          <a:noFill/>
          <a:extLst>
            <a:ext uri="{909E8E84-426E-40DD-AFC4-6F175D3DCCD1}">
              <a14:hiddenFill xmlns:a14="http://schemas.microsoft.com/office/drawing/2010/main">
                <a:solidFill>
                  <a:srgbClr val="FFFFFF"/>
                </a:solidFill>
              </a14:hiddenFill>
            </a:ext>
          </a:extLst>
        </p:spPr>
      </p:pic>
      <p:pic>
        <p:nvPicPr>
          <p:cNvPr id="48" name="圖片 47"/>
          <p:cNvPicPr>
            <a:picLocks noChangeAspect="1"/>
          </p:cNvPicPr>
          <p:nvPr/>
        </p:nvPicPr>
        <p:blipFill rotWithShape="1">
          <a:blip r:embed="rId6" cstate="print">
            <a:extLst>
              <a:ext uri="{28A0092B-C50C-407E-A947-70E740481C1C}">
                <a14:useLocalDpi xmlns:a14="http://schemas.microsoft.com/office/drawing/2010/main" val="0"/>
              </a:ext>
            </a:extLst>
          </a:blip>
          <a:srcRect b="30558"/>
          <a:stretch/>
        </p:blipFill>
        <p:spPr>
          <a:xfrm>
            <a:off x="6074027" y="4062684"/>
            <a:ext cx="1267756" cy="785027"/>
          </a:xfrm>
          <a:prstGeom prst="rect">
            <a:avLst/>
          </a:prstGeom>
        </p:spPr>
      </p:pic>
      <p:grpSp>
        <p:nvGrpSpPr>
          <p:cNvPr id="49" name="그룹 7"/>
          <p:cNvGrpSpPr>
            <a:grpSpLocks/>
          </p:cNvGrpSpPr>
          <p:nvPr/>
        </p:nvGrpSpPr>
        <p:grpSpPr bwMode="auto">
          <a:xfrm>
            <a:off x="6087287" y="1227343"/>
            <a:ext cx="6326888" cy="1485832"/>
            <a:chOff x="-690464" y="1784562"/>
            <a:chExt cx="6968235" cy="1487336"/>
          </a:xfrm>
        </p:grpSpPr>
        <p:sp>
          <p:nvSpPr>
            <p:cNvPr id="50" name="TextBox 28">
              <a:extLst>
                <a:ext uri="{FF2B5EF4-FFF2-40B4-BE49-F238E27FC236}">
                  <a16:creationId xmlns:a16="http://schemas.microsoft.com/office/drawing/2014/main" id="{053C2B99-CDBD-4807-AAE6-1C7E0F270436}"/>
                </a:ext>
              </a:extLst>
            </p:cNvPr>
            <p:cNvSpPr txBox="1"/>
            <p:nvPr/>
          </p:nvSpPr>
          <p:spPr>
            <a:xfrm>
              <a:off x="-690464" y="2563295"/>
              <a:ext cx="6968235" cy="708603"/>
            </a:xfrm>
            <a:prstGeom prst="rect">
              <a:avLst/>
            </a:prstGeom>
            <a:noFill/>
          </p:spPr>
          <p:txBody>
            <a:bodyPr wrap="square">
              <a:spAutoFit/>
            </a:bodyPr>
            <a:lstStyle/>
            <a:p>
              <a:pPr marL="342900" lvl="1" indent="-342900">
                <a:buFont typeface="Arial" panose="020B0604020202020204" pitchFamily="34" charset="0"/>
                <a:buChar char="•"/>
              </a:pPr>
              <a:r>
                <a:rPr lang="zh-TW" altLang="en-US" sz="2000" b="1" dirty="0"/>
                <a:t>分散式搜尋引擎，核心建構在</a:t>
              </a:r>
              <a:r>
                <a:rPr lang="en-US" altLang="zh-TW" sz="2000" b="1" dirty="0"/>
                <a:t>Apache </a:t>
              </a:r>
              <a:r>
                <a:rPr lang="en-US" altLang="zh-TW" sz="2000" b="1" dirty="0" err="1"/>
                <a:t>Lucene</a:t>
              </a:r>
              <a:r>
                <a:rPr lang="zh-TW" altLang="en-US" sz="2000" b="1" dirty="0"/>
                <a:t>上。</a:t>
              </a:r>
              <a:endParaRPr lang="en-US" altLang="zh-TW" sz="2000" b="1" dirty="0"/>
            </a:p>
            <a:p>
              <a:pPr marL="342900" lvl="1" indent="-342900">
                <a:buFont typeface="Arial" panose="020B0604020202020204" pitchFamily="34" charset="0"/>
                <a:buChar char="•"/>
              </a:pPr>
              <a:r>
                <a:rPr lang="zh-TW" altLang="en-US" sz="2000" b="1" dirty="0"/>
                <a:t>接收</a:t>
              </a:r>
              <a:r>
                <a:rPr lang="en-US" altLang="zh-TW" sz="2000" b="1" dirty="0"/>
                <a:t>JSON</a:t>
              </a:r>
              <a:r>
                <a:rPr lang="zh-TW" altLang="en-US" sz="2000" b="1" dirty="0"/>
                <a:t>格式，支援使用</a:t>
              </a:r>
              <a:r>
                <a:rPr lang="en-US" altLang="zh-TW" sz="2000" b="1" dirty="0"/>
                <a:t>REST</a:t>
              </a:r>
              <a:r>
                <a:rPr lang="zh-TW" altLang="en-US" sz="2000" b="1" dirty="0"/>
                <a:t> </a:t>
              </a:r>
              <a:r>
                <a:rPr lang="en-US" altLang="zh-TW" sz="2000" b="1" dirty="0"/>
                <a:t>API</a:t>
              </a:r>
              <a:r>
                <a:rPr lang="zh-TW" altLang="en-US" sz="2000" b="1" dirty="0"/>
                <a:t>。</a:t>
              </a:r>
              <a:endParaRPr lang="en-US" altLang="zh-TW" sz="2000" b="1" dirty="0"/>
            </a:p>
          </p:txBody>
        </p:sp>
        <p:sp>
          <p:nvSpPr>
            <p:cNvPr id="51" name="TextBox 29"/>
            <p:cNvSpPr txBox="1">
              <a:spLocks noChangeArrowheads="1"/>
            </p:cNvSpPr>
            <p:nvPr/>
          </p:nvSpPr>
          <p:spPr bwMode="auto">
            <a:xfrm>
              <a:off x="-531882" y="1784562"/>
              <a:ext cx="5150852" cy="646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Font typeface="Arial" panose="020B0604020202020204" pitchFamily="34" charset="0"/>
                <a:buChar char="•"/>
                <a:defRPr sz="2800">
                  <a:solidFill>
                    <a:srgbClr val="3B3838"/>
                  </a:solidFill>
                  <a:latin typeface="微軟正黑體" panose="020B0604030504040204" pitchFamily="34" charset="-120"/>
                  <a:ea typeface="微軟正黑體" panose="020B0604030504040204" pitchFamily="34" charset="-120"/>
                </a:defRPr>
              </a:lvl1pPr>
              <a:lvl2pPr marL="742950" indent="-285750">
                <a:spcBef>
                  <a:spcPts val="500"/>
                </a:spcBef>
                <a:buFont typeface="Arial" panose="020B0604020202020204" pitchFamily="34" charset="0"/>
                <a:buChar char="•"/>
                <a:defRPr sz="2400">
                  <a:solidFill>
                    <a:srgbClr val="3B3838"/>
                  </a:solidFill>
                  <a:latin typeface="微軟正黑體" panose="020B0604030504040204" pitchFamily="34" charset="-120"/>
                  <a:ea typeface="微軟正黑體" panose="020B0604030504040204" pitchFamily="34" charset="-120"/>
                </a:defRPr>
              </a:lvl2pPr>
              <a:lvl3pPr marL="1143000" indent="-228600">
                <a:spcBef>
                  <a:spcPts val="500"/>
                </a:spcBef>
                <a:buFont typeface="Arial" panose="020B0604020202020204" pitchFamily="34" charset="0"/>
                <a:buChar char="•"/>
                <a:defRPr sz="2000">
                  <a:solidFill>
                    <a:srgbClr val="3B3838"/>
                  </a:solidFill>
                  <a:latin typeface="微軟正黑體" panose="020B0604030504040204" pitchFamily="34" charset="-120"/>
                  <a:ea typeface="微軟正黑體" panose="020B0604030504040204" pitchFamily="34" charset="-120"/>
                </a:defRPr>
              </a:lvl3pPr>
              <a:lvl4pPr marL="1600200" indent="-228600">
                <a:spcBef>
                  <a:spcPts val="500"/>
                </a:spcBef>
                <a:buFont typeface="Arial" panose="020B0604020202020204" pitchFamily="34" charset="0"/>
                <a:buChar char="•"/>
                <a:defRPr>
                  <a:solidFill>
                    <a:srgbClr val="3B3838"/>
                  </a:solidFill>
                  <a:latin typeface="微軟正黑體" panose="020B0604030504040204" pitchFamily="34" charset="-120"/>
                  <a:ea typeface="微軟正黑體" panose="020B0604030504040204" pitchFamily="34" charset="-120"/>
                </a:defRPr>
              </a:lvl4pPr>
              <a:lvl5pPr marL="2057400" indent="-228600">
                <a:spcBef>
                  <a:spcPts val="500"/>
                </a:spcBef>
                <a:buFont typeface="Arial" panose="020B0604020202020204" pitchFamily="34" charset="0"/>
                <a:buChar char="•"/>
                <a:defRPr>
                  <a:solidFill>
                    <a:srgbClr val="3B3838"/>
                  </a:solidFill>
                  <a:latin typeface="微軟正黑體" panose="020B0604030504040204" pitchFamily="34" charset="-120"/>
                  <a:ea typeface="微軟正黑體" panose="020B0604030504040204" pitchFamily="34" charset="-120"/>
                </a:defRPr>
              </a:lvl5pPr>
              <a:lvl6pPr marL="2514600" indent="-228600" eaLnBrk="0" fontAlgn="base" hangingPunct="0">
                <a:spcBef>
                  <a:spcPts val="500"/>
                </a:spcBef>
                <a:spcAft>
                  <a:spcPct val="0"/>
                </a:spcAft>
                <a:buFont typeface="Arial" panose="020B0604020202020204" pitchFamily="34" charset="0"/>
                <a:buChar char="•"/>
                <a:defRPr>
                  <a:solidFill>
                    <a:srgbClr val="3B3838"/>
                  </a:solidFill>
                  <a:latin typeface="微軟正黑體" panose="020B0604030504040204" pitchFamily="34" charset="-120"/>
                  <a:ea typeface="微軟正黑體" panose="020B0604030504040204" pitchFamily="34" charset="-120"/>
                </a:defRPr>
              </a:lvl6pPr>
              <a:lvl7pPr marL="2971800" indent="-228600" eaLnBrk="0" fontAlgn="base" hangingPunct="0">
                <a:spcBef>
                  <a:spcPts val="500"/>
                </a:spcBef>
                <a:spcAft>
                  <a:spcPct val="0"/>
                </a:spcAft>
                <a:buFont typeface="Arial" panose="020B0604020202020204" pitchFamily="34" charset="0"/>
                <a:buChar char="•"/>
                <a:defRPr>
                  <a:solidFill>
                    <a:srgbClr val="3B3838"/>
                  </a:solidFill>
                  <a:latin typeface="微軟正黑體" panose="020B0604030504040204" pitchFamily="34" charset="-120"/>
                  <a:ea typeface="微軟正黑體" panose="020B0604030504040204" pitchFamily="34" charset="-120"/>
                </a:defRPr>
              </a:lvl7pPr>
              <a:lvl8pPr marL="3429000" indent="-228600" eaLnBrk="0" fontAlgn="base" hangingPunct="0">
                <a:spcBef>
                  <a:spcPts val="500"/>
                </a:spcBef>
                <a:spcAft>
                  <a:spcPct val="0"/>
                </a:spcAft>
                <a:buFont typeface="Arial" panose="020B0604020202020204" pitchFamily="34" charset="0"/>
                <a:buChar char="•"/>
                <a:defRPr>
                  <a:solidFill>
                    <a:srgbClr val="3B3838"/>
                  </a:solidFill>
                  <a:latin typeface="微軟正黑體" panose="020B0604030504040204" pitchFamily="34" charset="-120"/>
                  <a:ea typeface="微軟正黑體" panose="020B0604030504040204" pitchFamily="34" charset="-120"/>
                </a:defRPr>
              </a:lvl8pPr>
              <a:lvl9pPr marL="3886200" indent="-228600" eaLnBrk="0" fontAlgn="base" hangingPunct="0">
                <a:spcBef>
                  <a:spcPts val="500"/>
                </a:spcBef>
                <a:spcAft>
                  <a:spcPct val="0"/>
                </a:spcAft>
                <a:buFont typeface="Arial" panose="020B0604020202020204" pitchFamily="34" charset="0"/>
                <a:buChar char="•"/>
                <a:defRPr>
                  <a:solidFill>
                    <a:srgbClr val="3B3838"/>
                  </a:solidFill>
                  <a:latin typeface="微軟正黑體" panose="020B0604030504040204" pitchFamily="34" charset="-120"/>
                  <a:ea typeface="微軟正黑體" panose="020B0604030504040204" pitchFamily="34" charset="-120"/>
                </a:defRPr>
              </a:lvl9pPr>
            </a:lstStyle>
            <a:p>
              <a:pPr lvl="0" algn="ctr">
                <a:spcBef>
                  <a:spcPct val="0"/>
                </a:spcBef>
                <a:buNone/>
                <a:defRPr/>
              </a:pPr>
              <a:r>
                <a:rPr lang="en-US" altLang="zh-TW" sz="3600" b="1" dirty="0" err="1">
                  <a:solidFill>
                    <a:srgbClr val="4462B8"/>
                  </a:solidFill>
                </a:rPr>
                <a:t>Elasticsearch</a:t>
              </a:r>
              <a:endParaRPr kumimoji="0" lang="en-US" altLang="zh-TW" sz="3600" b="1" i="0" u="none" strike="noStrike" kern="1200" cap="none" spc="0" normalizeH="0" baseline="0" noProof="0" dirty="0">
                <a:ln>
                  <a:noFill/>
                </a:ln>
                <a:solidFill>
                  <a:srgbClr val="4462B8"/>
                </a:solidFill>
                <a:effectLst/>
                <a:uLnTx/>
                <a:uFillTx/>
              </a:endParaRPr>
            </a:p>
          </p:txBody>
        </p:sp>
      </p:grpSp>
      <p:cxnSp>
        <p:nvCxnSpPr>
          <p:cNvPr id="52" name="Straight Connector 34">
            <a:extLst>
              <a:ext uri="{FF2B5EF4-FFF2-40B4-BE49-F238E27FC236}">
                <a16:creationId xmlns:a16="http://schemas.microsoft.com/office/drawing/2014/main" id="{8ABE571B-339A-44EB-8AA5-3B111379D8B3}"/>
              </a:ext>
            </a:extLst>
          </p:cNvPr>
          <p:cNvCxnSpPr/>
          <p:nvPr/>
        </p:nvCxnSpPr>
        <p:spPr>
          <a:xfrm>
            <a:off x="6810375" y="1890657"/>
            <a:ext cx="3600450" cy="0"/>
          </a:xfrm>
          <a:prstGeom prst="line">
            <a:avLst/>
          </a:prstGeom>
          <a:ln w="38100">
            <a:solidFill>
              <a:srgbClr val="4462B8"/>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3" name="標題 1"/>
          <p:cNvSpPr>
            <a:spLocks noGrp="1"/>
          </p:cNvSpPr>
          <p:nvPr>
            <p:ph type="title"/>
          </p:nvPr>
        </p:nvSpPr>
        <p:spPr>
          <a:xfrm>
            <a:off x="284460" y="205517"/>
            <a:ext cx="6761527" cy="801688"/>
          </a:xfrm>
        </p:spPr>
        <p:txBody>
          <a:bodyPr/>
          <a:lstStyle/>
          <a:p>
            <a:r>
              <a:rPr lang="en-US" altLang="zh-TW" dirty="0"/>
              <a:t>ALP(1/2)</a:t>
            </a:r>
            <a:endParaRPr lang="zh-TW" altLang="en-US" dirty="0">
              <a:hlinkClick r:id="rId7" action="ppaction://hlinksldjump"/>
            </a:endParaRPr>
          </a:p>
        </p:txBody>
      </p:sp>
      <p:sp>
        <p:nvSpPr>
          <p:cNvPr id="2" name="文字方塊 1"/>
          <p:cNvSpPr txBox="1"/>
          <p:nvPr/>
        </p:nvSpPr>
        <p:spPr>
          <a:xfrm>
            <a:off x="5046494" y="3474940"/>
            <a:ext cx="740908" cy="400110"/>
          </a:xfrm>
          <a:prstGeom prst="rect">
            <a:avLst/>
          </a:prstGeom>
          <a:noFill/>
        </p:spPr>
        <p:txBody>
          <a:bodyPr wrap="none" rtlCol="0">
            <a:spAutoFit/>
          </a:bodyPr>
          <a:lstStyle/>
          <a:p>
            <a:r>
              <a:rPr lang="en-US" altLang="zh-TW" sz="2000" b="1" dirty="0">
                <a:latin typeface="Arial Black" panose="020B0A04020102020204" pitchFamily="34" charset="0"/>
                <a:ea typeface="+mj-ea"/>
              </a:rPr>
              <a:t>ALP</a:t>
            </a:r>
            <a:endParaRPr lang="zh-TW" altLang="en-US" sz="2000" b="1" dirty="0">
              <a:latin typeface="Arial Black" panose="020B0A04020102020204" pitchFamily="34" charset="0"/>
              <a:ea typeface="+mj-ea"/>
            </a:endParaRPr>
          </a:p>
        </p:txBody>
      </p:sp>
    </p:spTree>
    <p:extLst>
      <p:ext uri="{BB962C8B-B14F-4D97-AF65-F5344CB8AC3E}">
        <p14:creationId xmlns:p14="http://schemas.microsoft.com/office/powerpoint/2010/main" val="873493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nodeType="with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pPr>
              <a:defRPr/>
            </a:pPr>
            <a:fld id="{6F4810E0-922B-46C5-9D05-1A3F79146D36}" type="slidenum">
              <a:rPr lang="zh-TW" altLang="en-US" smtClean="0"/>
              <a:pPr>
                <a:defRPr/>
              </a:pPr>
              <a:t>24</a:t>
            </a:fld>
            <a:endParaRPr lang="zh-TW" altLang="en-US"/>
          </a:p>
        </p:txBody>
      </p:sp>
      <p:sp>
        <p:nvSpPr>
          <p:cNvPr id="48" name="標題 1"/>
          <p:cNvSpPr>
            <a:spLocks noGrp="1"/>
          </p:cNvSpPr>
          <p:nvPr>
            <p:ph type="title"/>
          </p:nvPr>
        </p:nvSpPr>
        <p:spPr>
          <a:xfrm>
            <a:off x="284460" y="205517"/>
            <a:ext cx="6761527" cy="801688"/>
          </a:xfrm>
        </p:spPr>
        <p:txBody>
          <a:bodyPr/>
          <a:lstStyle/>
          <a:p>
            <a:r>
              <a:rPr lang="en-US" altLang="zh-TW" dirty="0">
                <a:hlinkClick r:id="rId3" action="ppaction://hlinksldjump"/>
              </a:rPr>
              <a:t>ALP(2/2)</a:t>
            </a:r>
            <a:endParaRPr lang="zh-TW" altLang="en-US" dirty="0">
              <a:hlinkClick r:id="rId3" action="ppaction://hlinksldjump"/>
            </a:endParaRPr>
          </a:p>
        </p:txBody>
      </p:sp>
      <p:sp>
        <p:nvSpPr>
          <p:cNvPr id="58" name="矩形 57"/>
          <p:cNvSpPr/>
          <p:nvPr/>
        </p:nvSpPr>
        <p:spPr>
          <a:xfrm rot="10800000">
            <a:off x="-12737" y="977077"/>
            <a:ext cx="9160031" cy="131657"/>
          </a:xfrm>
          <a:prstGeom prst="rect">
            <a:avLst/>
          </a:prstGeom>
          <a:gradFill flip="none" rotWithShape="1">
            <a:gsLst>
              <a:gs pos="56000">
                <a:srgbClr val="E5EFF0">
                  <a:alpha val="70000"/>
                </a:srgbClr>
              </a:gs>
              <a:gs pos="0">
                <a:srgbClr val="51848E">
                  <a:lumMod val="40000"/>
                  <a:lumOff val="60000"/>
                </a:srgbClr>
              </a:gs>
              <a:gs pos="100000">
                <a:sysClr val="window" lastClr="FFFFFF"/>
              </a:gs>
            </a:gsLst>
            <a:lin ang="10800000" scaled="1"/>
            <a:tileRect/>
          </a:gradFill>
          <a:ln w="19050" cap="flat" cmpd="sng" algn="ctr">
            <a:no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0" cap="none" spc="0" normalizeH="0" baseline="0" noProof="0">
              <a:ln>
                <a:noFill/>
              </a:ln>
              <a:solidFill>
                <a:prstClr val="white"/>
              </a:solidFill>
              <a:effectLst/>
              <a:uLnTx/>
              <a:uFillTx/>
              <a:latin typeface="Georgia"/>
              <a:ea typeface="新細明體" panose="02020500000000000000" pitchFamily="18" charset="-120"/>
              <a:cs typeface="+mn-cs"/>
            </a:endParaRPr>
          </a:p>
        </p:txBody>
      </p:sp>
      <p:grpSp>
        <p:nvGrpSpPr>
          <p:cNvPr id="7" name="群組 6">
            <a:extLst>
              <a:ext uri="{FF2B5EF4-FFF2-40B4-BE49-F238E27FC236}">
                <a16:creationId xmlns:a16="http://schemas.microsoft.com/office/drawing/2014/main" id="{989D2B3B-8ED0-8644-816C-12D79DE1A200}"/>
              </a:ext>
            </a:extLst>
          </p:cNvPr>
          <p:cNvGrpSpPr/>
          <p:nvPr/>
        </p:nvGrpSpPr>
        <p:grpSpPr>
          <a:xfrm>
            <a:off x="410124" y="1889785"/>
            <a:ext cx="3645165" cy="3540360"/>
            <a:chOff x="690914" y="2560658"/>
            <a:chExt cx="2139577" cy="2311669"/>
          </a:xfrm>
        </p:grpSpPr>
        <p:sp>
          <p:nvSpPr>
            <p:cNvPr id="8" name="橢圓 7">
              <a:extLst>
                <a:ext uri="{FF2B5EF4-FFF2-40B4-BE49-F238E27FC236}">
                  <a16:creationId xmlns:a16="http://schemas.microsoft.com/office/drawing/2014/main" id="{C623A55D-B4FA-0C46-BBEC-F59DEFCA2A20}"/>
                </a:ext>
              </a:extLst>
            </p:cNvPr>
            <p:cNvSpPr>
              <a:spLocks noChangeAspect="1"/>
            </p:cNvSpPr>
            <p:nvPr/>
          </p:nvSpPr>
          <p:spPr>
            <a:xfrm>
              <a:off x="972991" y="2560658"/>
              <a:ext cx="1627011" cy="1627011"/>
            </a:xfrm>
            <a:prstGeom prst="ellipse">
              <a:avLst/>
            </a:prstGeom>
            <a:solidFill>
              <a:schemeClr val="bg1"/>
            </a:solidFill>
            <a:ln w="381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rgbClr val="FFFFFF"/>
                </a:solidFill>
                <a:effectLst/>
                <a:uLnTx/>
                <a:uFillTx/>
                <a:latin typeface="微軟正黑體" panose="020B0604030504040204" pitchFamily="34" charset="-120"/>
                <a:ea typeface="微軟正黑體" panose="020B0604030504040204" pitchFamily="34" charset="-120"/>
                <a:cs typeface="+mn-cs"/>
              </a:endParaRPr>
            </a:p>
          </p:txBody>
        </p:sp>
        <p:sp>
          <p:nvSpPr>
            <p:cNvPr id="9" name="橢圓 8">
              <a:extLst>
                <a:ext uri="{FF2B5EF4-FFF2-40B4-BE49-F238E27FC236}">
                  <a16:creationId xmlns:a16="http://schemas.microsoft.com/office/drawing/2014/main" id="{089E2713-F09E-4B40-98AE-D7085940FCE8}"/>
                </a:ext>
              </a:extLst>
            </p:cNvPr>
            <p:cNvSpPr/>
            <p:nvPr/>
          </p:nvSpPr>
          <p:spPr>
            <a:xfrm>
              <a:off x="1030496" y="2618163"/>
              <a:ext cx="1512000" cy="1512000"/>
            </a:xfrm>
            <a:prstGeom prst="ellipse">
              <a:avLst/>
            </a:prstGeom>
            <a:solidFill>
              <a:srgbClr val="FF9933">
                <a:alpha val="25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rgbClr val="FFFFFF"/>
                </a:solidFill>
                <a:effectLst/>
                <a:uLnTx/>
                <a:uFillTx/>
                <a:latin typeface="微軟正黑體" panose="020B0604030504040204" pitchFamily="34" charset="-120"/>
                <a:ea typeface="微軟正黑體" panose="020B0604030504040204" pitchFamily="34" charset="-120"/>
                <a:cs typeface="+mn-cs"/>
              </a:endParaRPr>
            </a:p>
          </p:txBody>
        </p:sp>
        <p:grpSp>
          <p:nvGrpSpPr>
            <p:cNvPr id="10" name="群組 9">
              <a:extLst>
                <a:ext uri="{FF2B5EF4-FFF2-40B4-BE49-F238E27FC236}">
                  <a16:creationId xmlns:a16="http://schemas.microsoft.com/office/drawing/2014/main" id="{5DFDA0C6-042F-904A-84B8-5FBA5EA24541}"/>
                </a:ext>
              </a:extLst>
            </p:cNvPr>
            <p:cNvGrpSpPr/>
            <p:nvPr/>
          </p:nvGrpSpPr>
          <p:grpSpPr>
            <a:xfrm>
              <a:off x="690914" y="4362238"/>
              <a:ext cx="2139577" cy="510089"/>
              <a:chOff x="1070073" y="4026246"/>
              <a:chExt cx="2139577" cy="510089"/>
            </a:xfrm>
          </p:grpSpPr>
          <p:sp>
            <p:nvSpPr>
              <p:cNvPr id="11" name="圓角矩形 10">
                <a:extLst>
                  <a:ext uri="{FF2B5EF4-FFF2-40B4-BE49-F238E27FC236}">
                    <a16:creationId xmlns:a16="http://schemas.microsoft.com/office/drawing/2014/main" id="{3B5FE6BD-9D9D-8342-9D4A-96ADE36B86C6}"/>
                  </a:ext>
                </a:extLst>
              </p:cNvPr>
              <p:cNvSpPr/>
              <p:nvPr/>
            </p:nvSpPr>
            <p:spPr>
              <a:xfrm>
                <a:off x="1070073" y="4026246"/>
                <a:ext cx="2139577" cy="507771"/>
              </a:xfrm>
              <a:prstGeom prst="roundRect">
                <a:avLst>
                  <a:gd name="adj" fmla="val 50000"/>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600" b="0" i="0" u="none" strike="noStrike" kern="1200" cap="none" spc="0" normalizeH="0" baseline="0" noProof="0">
                  <a:ln>
                    <a:noFill/>
                  </a:ln>
                  <a:solidFill>
                    <a:srgbClr val="FFFFFF"/>
                  </a:solidFill>
                  <a:effectLst/>
                  <a:uLnTx/>
                  <a:uFillTx/>
                  <a:latin typeface="微軟正黑體" panose="020B0604030504040204" pitchFamily="34" charset="-120"/>
                  <a:ea typeface="微軟正黑體" panose="020B0604030504040204" pitchFamily="34" charset="-120"/>
                  <a:cs typeface="+mn-cs"/>
                </a:endParaRPr>
              </a:p>
            </p:txBody>
          </p:sp>
          <p:sp>
            <p:nvSpPr>
              <p:cNvPr id="12" name="矩形 11">
                <a:extLst>
                  <a:ext uri="{FF2B5EF4-FFF2-40B4-BE49-F238E27FC236}">
                    <a16:creationId xmlns:a16="http://schemas.microsoft.com/office/drawing/2014/main" id="{9885B5B9-AE09-CC46-8153-7D22D983640B}"/>
                  </a:ext>
                </a:extLst>
              </p:cNvPr>
              <p:cNvSpPr/>
              <p:nvPr/>
            </p:nvSpPr>
            <p:spPr>
              <a:xfrm>
                <a:off x="1248677" y="4079415"/>
                <a:ext cx="1833954" cy="456920"/>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TW" sz="1800" b="1" i="0" u="none" strike="noStrike" kern="12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mn-cs"/>
                  </a:rPr>
                  <a:t>Log</a:t>
                </a:r>
                <a:r>
                  <a:rPr kumimoji="0" lang="zh-TW" altLang="en-US" sz="1800" b="1" i="0" u="none" strike="noStrike" kern="12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mn-cs"/>
                  </a:rPr>
                  <a:t>集中化管理</a:t>
                </a:r>
                <a:endParaRPr kumimoji="0" lang="en-US" altLang="zh-TW" sz="1800" b="1" i="0" u="none" strike="noStrike" kern="12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mn-cs"/>
                </a:endParaRPr>
              </a:p>
            </p:txBody>
          </p:sp>
        </p:grpSp>
      </p:grpSp>
      <p:grpSp>
        <p:nvGrpSpPr>
          <p:cNvPr id="13" name="群組 12"/>
          <p:cNvGrpSpPr/>
          <p:nvPr/>
        </p:nvGrpSpPr>
        <p:grpSpPr>
          <a:xfrm>
            <a:off x="4269102" y="1899898"/>
            <a:ext cx="3644081" cy="3542052"/>
            <a:chOff x="4994480" y="2218906"/>
            <a:chExt cx="2139577" cy="2309351"/>
          </a:xfrm>
        </p:grpSpPr>
        <p:grpSp>
          <p:nvGrpSpPr>
            <p:cNvPr id="14" name="群組 13">
              <a:extLst>
                <a:ext uri="{FF2B5EF4-FFF2-40B4-BE49-F238E27FC236}">
                  <a16:creationId xmlns:a16="http://schemas.microsoft.com/office/drawing/2014/main" id="{BEFC7266-E3C6-9C48-B357-80C10FC55BEC}"/>
                </a:ext>
              </a:extLst>
            </p:cNvPr>
            <p:cNvGrpSpPr/>
            <p:nvPr/>
          </p:nvGrpSpPr>
          <p:grpSpPr>
            <a:xfrm>
              <a:off x="4994480" y="2218906"/>
              <a:ext cx="2139577" cy="2309351"/>
              <a:chOff x="690914" y="2560658"/>
              <a:chExt cx="2139577" cy="2309351"/>
            </a:xfrm>
          </p:grpSpPr>
          <p:sp>
            <p:nvSpPr>
              <p:cNvPr id="16" name="橢圓 15">
                <a:extLst>
                  <a:ext uri="{FF2B5EF4-FFF2-40B4-BE49-F238E27FC236}">
                    <a16:creationId xmlns:a16="http://schemas.microsoft.com/office/drawing/2014/main" id="{5E90A0E3-EAB9-594B-9982-70A528D216A3}"/>
                  </a:ext>
                </a:extLst>
              </p:cNvPr>
              <p:cNvSpPr>
                <a:spLocks noChangeAspect="1"/>
              </p:cNvSpPr>
              <p:nvPr/>
            </p:nvSpPr>
            <p:spPr>
              <a:xfrm>
                <a:off x="972991" y="2560658"/>
                <a:ext cx="1627011" cy="1627011"/>
              </a:xfrm>
              <a:prstGeom prst="ellipse">
                <a:avLst/>
              </a:prstGeom>
              <a:solidFill>
                <a:schemeClr val="bg1"/>
              </a:solidFill>
              <a:ln w="381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rgbClr val="FFFFFF"/>
                  </a:solidFill>
                  <a:effectLst/>
                  <a:uLnTx/>
                  <a:uFillTx/>
                  <a:latin typeface="微軟正黑體" panose="020B0604030504040204" pitchFamily="34" charset="-120"/>
                  <a:ea typeface="微軟正黑體" panose="020B0604030504040204" pitchFamily="34" charset="-120"/>
                  <a:cs typeface="+mn-cs"/>
                </a:endParaRPr>
              </a:p>
            </p:txBody>
          </p:sp>
          <p:sp>
            <p:nvSpPr>
              <p:cNvPr id="17" name="橢圓 16">
                <a:extLst>
                  <a:ext uri="{FF2B5EF4-FFF2-40B4-BE49-F238E27FC236}">
                    <a16:creationId xmlns:a16="http://schemas.microsoft.com/office/drawing/2014/main" id="{B6ADD815-ED81-F24E-B5FF-7610DDA4928C}"/>
                  </a:ext>
                </a:extLst>
              </p:cNvPr>
              <p:cNvSpPr/>
              <p:nvPr/>
            </p:nvSpPr>
            <p:spPr>
              <a:xfrm>
                <a:off x="1030496" y="2618163"/>
                <a:ext cx="1512000" cy="1512000"/>
              </a:xfrm>
              <a:prstGeom prst="ellipse">
                <a:avLst/>
              </a:prstGeom>
              <a:solidFill>
                <a:schemeClr val="accent5">
                  <a:lumMod val="75000"/>
                  <a:alpha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rgbClr val="FFFFFF"/>
                  </a:solidFill>
                  <a:effectLst/>
                  <a:uLnTx/>
                  <a:uFillTx/>
                  <a:latin typeface="微軟正黑體" panose="020B0604030504040204" pitchFamily="34" charset="-120"/>
                  <a:ea typeface="微軟正黑體" panose="020B0604030504040204" pitchFamily="34" charset="-120"/>
                  <a:cs typeface="+mn-cs"/>
                </a:endParaRPr>
              </a:p>
            </p:txBody>
          </p:sp>
          <p:grpSp>
            <p:nvGrpSpPr>
              <p:cNvPr id="18" name="群組 17">
                <a:extLst>
                  <a:ext uri="{FF2B5EF4-FFF2-40B4-BE49-F238E27FC236}">
                    <a16:creationId xmlns:a16="http://schemas.microsoft.com/office/drawing/2014/main" id="{50B600B5-C67D-824C-A154-8723CA4D2F74}"/>
                  </a:ext>
                </a:extLst>
              </p:cNvPr>
              <p:cNvGrpSpPr/>
              <p:nvPr/>
            </p:nvGrpSpPr>
            <p:grpSpPr>
              <a:xfrm>
                <a:off x="690914" y="4362238"/>
                <a:ext cx="2139577" cy="507771"/>
                <a:chOff x="1070073" y="4026246"/>
                <a:chExt cx="2139577" cy="507771"/>
              </a:xfrm>
            </p:grpSpPr>
            <p:sp>
              <p:nvSpPr>
                <p:cNvPr id="19" name="圓角矩形 18">
                  <a:extLst>
                    <a:ext uri="{FF2B5EF4-FFF2-40B4-BE49-F238E27FC236}">
                      <a16:creationId xmlns:a16="http://schemas.microsoft.com/office/drawing/2014/main" id="{8F462499-4BFF-4C40-8900-EEE816F410DD}"/>
                    </a:ext>
                  </a:extLst>
                </p:cNvPr>
                <p:cNvSpPr/>
                <p:nvPr/>
              </p:nvSpPr>
              <p:spPr>
                <a:xfrm>
                  <a:off x="1070073" y="4026246"/>
                  <a:ext cx="2139577" cy="507771"/>
                </a:xfrm>
                <a:prstGeom prst="roundRect">
                  <a:avLst>
                    <a:gd name="adj" fmla="val 5000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600" b="0" i="0" u="none" strike="noStrike" kern="1200" cap="none" spc="0" normalizeH="0" baseline="0" noProof="0">
                    <a:ln>
                      <a:noFill/>
                    </a:ln>
                    <a:solidFill>
                      <a:srgbClr val="FFFFFF"/>
                    </a:solidFill>
                    <a:effectLst/>
                    <a:uLnTx/>
                    <a:uFillTx/>
                    <a:latin typeface="微軟正黑體" panose="020B0604030504040204" pitchFamily="34" charset="-120"/>
                    <a:ea typeface="微軟正黑體" panose="020B0604030504040204" pitchFamily="34" charset="-120"/>
                    <a:cs typeface="+mn-cs"/>
                  </a:endParaRPr>
                </a:p>
              </p:txBody>
            </p:sp>
            <p:sp>
              <p:nvSpPr>
                <p:cNvPr id="20" name="矩形 19">
                  <a:extLst>
                    <a:ext uri="{FF2B5EF4-FFF2-40B4-BE49-F238E27FC236}">
                      <a16:creationId xmlns:a16="http://schemas.microsoft.com/office/drawing/2014/main" id="{6077EF0F-E3BF-4041-BAD7-048936131884}"/>
                    </a:ext>
                  </a:extLst>
                </p:cNvPr>
                <p:cNvSpPr/>
                <p:nvPr/>
              </p:nvSpPr>
              <p:spPr>
                <a:xfrm>
                  <a:off x="1183639" y="4080088"/>
                  <a:ext cx="1964029" cy="379681"/>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mn-cs"/>
                    </a:rPr>
                    <a:t>自助化建立監控儀錶板</a:t>
                  </a:r>
                </a:p>
              </p:txBody>
            </p:sp>
          </p:grpSp>
        </p:grpSp>
        <p:pic>
          <p:nvPicPr>
            <p:cNvPr id="15" name="Picture 8" descr="High performance free icon">
              <a:extLst>
                <a:ext uri="{FF2B5EF4-FFF2-40B4-BE49-F238E27FC236}">
                  <a16:creationId xmlns:a16="http://schemas.microsoft.com/office/drawing/2014/main" id="{7613087F-E456-D54B-A506-FE20875692C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07860" y="2550209"/>
              <a:ext cx="964403" cy="96440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群組 20"/>
          <p:cNvGrpSpPr/>
          <p:nvPr/>
        </p:nvGrpSpPr>
        <p:grpSpPr>
          <a:xfrm>
            <a:off x="8106606" y="1889785"/>
            <a:ext cx="3644081" cy="3546180"/>
            <a:chOff x="9460252" y="2218906"/>
            <a:chExt cx="2139577" cy="2309351"/>
          </a:xfrm>
        </p:grpSpPr>
        <p:grpSp>
          <p:nvGrpSpPr>
            <p:cNvPr id="22" name="群組 21">
              <a:extLst>
                <a:ext uri="{FF2B5EF4-FFF2-40B4-BE49-F238E27FC236}">
                  <a16:creationId xmlns:a16="http://schemas.microsoft.com/office/drawing/2014/main" id="{6DB7749E-F0AB-6849-B175-D8CF3BCAD9EE}"/>
                </a:ext>
              </a:extLst>
            </p:cNvPr>
            <p:cNvGrpSpPr/>
            <p:nvPr/>
          </p:nvGrpSpPr>
          <p:grpSpPr>
            <a:xfrm>
              <a:off x="9460252" y="2218906"/>
              <a:ext cx="2139577" cy="2309351"/>
              <a:chOff x="690914" y="2560658"/>
              <a:chExt cx="2139577" cy="2309351"/>
            </a:xfrm>
          </p:grpSpPr>
          <p:sp>
            <p:nvSpPr>
              <p:cNvPr id="24" name="橢圓 23">
                <a:extLst>
                  <a:ext uri="{FF2B5EF4-FFF2-40B4-BE49-F238E27FC236}">
                    <a16:creationId xmlns:a16="http://schemas.microsoft.com/office/drawing/2014/main" id="{4858BC93-5008-884E-AC0B-BAC9ABEE0443}"/>
                  </a:ext>
                </a:extLst>
              </p:cNvPr>
              <p:cNvSpPr>
                <a:spLocks noChangeAspect="1"/>
              </p:cNvSpPr>
              <p:nvPr/>
            </p:nvSpPr>
            <p:spPr>
              <a:xfrm>
                <a:off x="972991" y="2560658"/>
                <a:ext cx="1627011" cy="1627011"/>
              </a:xfrm>
              <a:prstGeom prst="ellipse">
                <a:avLst/>
              </a:prstGeom>
              <a:solidFill>
                <a:schemeClr val="bg1"/>
              </a:solidFill>
              <a:ln w="381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rgbClr val="FFFFFF"/>
                  </a:solidFill>
                  <a:effectLst/>
                  <a:uLnTx/>
                  <a:uFillTx/>
                  <a:latin typeface="微軟正黑體" panose="020B0604030504040204" pitchFamily="34" charset="-120"/>
                  <a:ea typeface="微軟正黑體" panose="020B0604030504040204" pitchFamily="34" charset="-120"/>
                  <a:cs typeface="+mn-cs"/>
                </a:endParaRPr>
              </a:p>
            </p:txBody>
          </p:sp>
          <p:sp>
            <p:nvSpPr>
              <p:cNvPr id="25" name="橢圓 24">
                <a:extLst>
                  <a:ext uri="{FF2B5EF4-FFF2-40B4-BE49-F238E27FC236}">
                    <a16:creationId xmlns:a16="http://schemas.microsoft.com/office/drawing/2014/main" id="{68B15183-BA31-E741-8F20-E500F1E00EAC}"/>
                  </a:ext>
                </a:extLst>
              </p:cNvPr>
              <p:cNvSpPr/>
              <p:nvPr/>
            </p:nvSpPr>
            <p:spPr>
              <a:xfrm>
                <a:off x="1030496" y="2618163"/>
                <a:ext cx="1512000" cy="1512000"/>
              </a:xfrm>
              <a:prstGeom prst="ellipse">
                <a:avLst/>
              </a:prstGeom>
              <a:solidFill>
                <a:srgbClr val="005493">
                  <a:alpha val="25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rgbClr val="FFFFFF"/>
                  </a:solidFill>
                  <a:effectLst/>
                  <a:uLnTx/>
                  <a:uFillTx/>
                  <a:latin typeface="微軟正黑體" panose="020B0604030504040204" pitchFamily="34" charset="-120"/>
                  <a:ea typeface="微軟正黑體" panose="020B0604030504040204" pitchFamily="34" charset="-120"/>
                  <a:cs typeface="+mn-cs"/>
                </a:endParaRPr>
              </a:p>
            </p:txBody>
          </p:sp>
          <p:grpSp>
            <p:nvGrpSpPr>
              <p:cNvPr id="26" name="群組 25">
                <a:extLst>
                  <a:ext uri="{FF2B5EF4-FFF2-40B4-BE49-F238E27FC236}">
                    <a16:creationId xmlns:a16="http://schemas.microsoft.com/office/drawing/2014/main" id="{99EEA54E-FDE2-5E47-BAC2-6020FE7A6E76}"/>
                  </a:ext>
                </a:extLst>
              </p:cNvPr>
              <p:cNvGrpSpPr/>
              <p:nvPr/>
            </p:nvGrpSpPr>
            <p:grpSpPr>
              <a:xfrm>
                <a:off x="690914" y="4362238"/>
                <a:ext cx="2139577" cy="507771"/>
                <a:chOff x="1070073" y="4026246"/>
                <a:chExt cx="2139577" cy="507771"/>
              </a:xfrm>
            </p:grpSpPr>
            <p:sp>
              <p:nvSpPr>
                <p:cNvPr id="27" name="圓角矩形 26">
                  <a:extLst>
                    <a:ext uri="{FF2B5EF4-FFF2-40B4-BE49-F238E27FC236}">
                      <a16:creationId xmlns:a16="http://schemas.microsoft.com/office/drawing/2014/main" id="{E01F65B2-4C1C-4041-928B-205AF62DB07F}"/>
                    </a:ext>
                  </a:extLst>
                </p:cNvPr>
                <p:cNvSpPr/>
                <p:nvPr/>
              </p:nvSpPr>
              <p:spPr>
                <a:xfrm>
                  <a:off x="1070073" y="4026246"/>
                  <a:ext cx="2139577" cy="507771"/>
                </a:xfrm>
                <a:prstGeom prst="roundRect">
                  <a:avLst>
                    <a:gd name="adj" fmla="val 50000"/>
                  </a:avLst>
                </a:prstGeom>
                <a:solidFill>
                  <a:srgbClr val="0054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600" b="0" i="0" u="none" strike="noStrike" kern="1200" cap="none" spc="0" normalizeH="0" baseline="0" noProof="0">
                    <a:ln>
                      <a:noFill/>
                    </a:ln>
                    <a:solidFill>
                      <a:srgbClr val="FFFFFF"/>
                    </a:solidFill>
                    <a:effectLst/>
                    <a:uLnTx/>
                    <a:uFillTx/>
                    <a:latin typeface="微軟正黑體" panose="020B0604030504040204" pitchFamily="34" charset="-120"/>
                    <a:ea typeface="微軟正黑體" panose="020B0604030504040204" pitchFamily="34" charset="-120"/>
                    <a:cs typeface="+mn-cs"/>
                  </a:endParaRPr>
                </a:p>
              </p:txBody>
            </p:sp>
            <p:sp>
              <p:nvSpPr>
                <p:cNvPr id="28" name="矩形 27">
                  <a:extLst>
                    <a:ext uri="{FF2B5EF4-FFF2-40B4-BE49-F238E27FC236}">
                      <a16:creationId xmlns:a16="http://schemas.microsoft.com/office/drawing/2014/main" id="{AA420406-9811-574A-BD08-E7C35B6BA5F2}"/>
                    </a:ext>
                  </a:extLst>
                </p:cNvPr>
                <p:cNvSpPr/>
                <p:nvPr/>
              </p:nvSpPr>
              <p:spPr>
                <a:xfrm>
                  <a:off x="1167584" y="4083459"/>
                  <a:ext cx="1944554" cy="379239"/>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mn-cs"/>
                    </a:rPr>
                    <a:t>服務告警建立</a:t>
                  </a:r>
                </a:p>
              </p:txBody>
            </p:sp>
          </p:grpSp>
        </p:grpSp>
        <p:pic>
          <p:nvPicPr>
            <p:cNvPr id="23" name="Picture 10" descr="Time free icon">
              <a:extLst>
                <a:ext uri="{FF2B5EF4-FFF2-40B4-BE49-F238E27FC236}">
                  <a16:creationId xmlns:a16="http://schemas.microsoft.com/office/drawing/2014/main" id="{220984A3-CC1A-794C-A743-14BC8693489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104132" y="2582293"/>
              <a:ext cx="909218" cy="909218"/>
            </a:xfrm>
            <a:prstGeom prst="rect">
              <a:avLst/>
            </a:prstGeom>
            <a:noFill/>
            <a:extLst>
              <a:ext uri="{909E8E84-426E-40DD-AFC4-6F175D3DCCD1}">
                <a14:hiddenFill xmlns:a14="http://schemas.microsoft.com/office/drawing/2010/main">
                  <a:solidFill>
                    <a:srgbClr val="FFFFFF"/>
                  </a:solidFill>
                </a14:hiddenFill>
              </a:ext>
            </a:extLst>
          </p:spPr>
        </p:pic>
      </p:grpSp>
      <p:pic>
        <p:nvPicPr>
          <p:cNvPr id="29" name="圖片 28">
            <a:extLst>
              <a:ext uri="{FF2B5EF4-FFF2-40B4-BE49-F238E27FC236}">
                <a16:creationId xmlns:a16="http://schemas.microsoft.com/office/drawing/2014/main" id="{77727DF1-4811-401F-9FF4-9D10D7C2CAA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98685" y="2408046"/>
            <a:ext cx="1588245" cy="1588245"/>
          </a:xfrm>
          <a:prstGeom prst="rect">
            <a:avLst/>
          </a:prstGeom>
        </p:spPr>
      </p:pic>
      <p:pic>
        <p:nvPicPr>
          <p:cNvPr id="30" name="圖片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466" y="1294660"/>
            <a:ext cx="11767072" cy="5160780"/>
          </a:xfrm>
          <a:prstGeom prst="rect">
            <a:avLst/>
          </a:prstGeom>
        </p:spPr>
      </p:pic>
    </p:spTree>
    <p:extLst>
      <p:ext uri="{BB962C8B-B14F-4D97-AF65-F5344CB8AC3E}">
        <p14:creationId xmlns:p14="http://schemas.microsoft.com/office/powerpoint/2010/main" val="874821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矩形 173"/>
          <p:cNvSpPr/>
          <p:nvPr/>
        </p:nvSpPr>
        <p:spPr>
          <a:xfrm>
            <a:off x="10293089" y="1552308"/>
            <a:ext cx="1727977" cy="4947314"/>
          </a:xfrm>
          <a:prstGeom prst="rect">
            <a:avLst/>
          </a:prstGeom>
          <a:solidFill>
            <a:srgbClr val="E76F5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6" name="矩形 145"/>
          <p:cNvSpPr/>
          <p:nvPr/>
        </p:nvSpPr>
        <p:spPr>
          <a:xfrm rot="10800000">
            <a:off x="-12737" y="977077"/>
            <a:ext cx="9160031" cy="131657"/>
          </a:xfrm>
          <a:prstGeom prst="rect">
            <a:avLst/>
          </a:prstGeom>
          <a:gradFill flip="none" rotWithShape="1">
            <a:gsLst>
              <a:gs pos="56000">
                <a:srgbClr val="E5EFF0">
                  <a:alpha val="70000"/>
                </a:srgbClr>
              </a:gs>
              <a:gs pos="0">
                <a:srgbClr val="51848E">
                  <a:lumMod val="40000"/>
                  <a:lumOff val="60000"/>
                </a:srgbClr>
              </a:gs>
              <a:gs pos="100000">
                <a:sysClr val="window" lastClr="FFFFFF"/>
              </a:gs>
            </a:gsLst>
            <a:lin ang="10800000" scaled="1"/>
            <a:tileRect/>
          </a:gradFill>
          <a:ln w="19050" cap="flat" cmpd="sng" algn="ctr">
            <a:no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0" cap="none" spc="0" normalizeH="0" baseline="0" noProof="0">
              <a:ln>
                <a:noFill/>
              </a:ln>
              <a:solidFill>
                <a:prstClr val="white"/>
              </a:solidFill>
              <a:effectLst/>
              <a:uLnTx/>
              <a:uFillTx/>
              <a:latin typeface="Georgia"/>
              <a:ea typeface="新細明體" panose="02020500000000000000" pitchFamily="18" charset="-120"/>
              <a:cs typeface="+mn-cs"/>
            </a:endParaRPr>
          </a:p>
        </p:txBody>
      </p:sp>
      <p:sp>
        <p:nvSpPr>
          <p:cNvPr id="165" name="矩形 164"/>
          <p:cNvSpPr/>
          <p:nvPr/>
        </p:nvSpPr>
        <p:spPr>
          <a:xfrm>
            <a:off x="1216392" y="5527304"/>
            <a:ext cx="3511873" cy="97446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6" name="矩形 165"/>
          <p:cNvSpPr/>
          <p:nvPr/>
        </p:nvSpPr>
        <p:spPr>
          <a:xfrm>
            <a:off x="1215480" y="1538683"/>
            <a:ext cx="3551055" cy="3608389"/>
          </a:xfrm>
          <a:prstGeom prst="rect">
            <a:avLst/>
          </a:prstGeom>
          <a:solidFill>
            <a:srgbClr val="E9C46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7" name="矩形 166"/>
          <p:cNvSpPr/>
          <p:nvPr/>
        </p:nvSpPr>
        <p:spPr>
          <a:xfrm>
            <a:off x="1216391" y="1549551"/>
            <a:ext cx="750631" cy="2152173"/>
          </a:xfrm>
          <a:prstGeom prst="rect">
            <a:avLst/>
          </a:prstGeom>
          <a:solidFill>
            <a:srgbClr val="D4D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8" name="矩形 167"/>
          <p:cNvSpPr/>
          <p:nvPr/>
        </p:nvSpPr>
        <p:spPr>
          <a:xfrm>
            <a:off x="1222636" y="1198186"/>
            <a:ext cx="728393" cy="360000"/>
          </a:xfrm>
          <a:prstGeom prst="rect">
            <a:avLst/>
          </a:prstGeom>
          <a:solidFill>
            <a:srgbClr val="264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9" name="矩形 168"/>
          <p:cNvSpPr/>
          <p:nvPr/>
        </p:nvSpPr>
        <p:spPr>
          <a:xfrm>
            <a:off x="4773719" y="1546883"/>
            <a:ext cx="5546754" cy="4946924"/>
          </a:xfrm>
          <a:prstGeom prst="rect">
            <a:avLst/>
          </a:prstGeom>
          <a:solidFill>
            <a:srgbClr val="F4A26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70" name="肘形接點 169"/>
          <p:cNvCxnSpPr>
            <a:stCxn id="199" idx="1"/>
            <a:endCxn id="203" idx="0"/>
          </p:cNvCxnSpPr>
          <p:nvPr/>
        </p:nvCxnSpPr>
        <p:spPr>
          <a:xfrm>
            <a:off x="9656658" y="4008264"/>
            <a:ext cx="286773" cy="1565808"/>
          </a:xfrm>
          <a:prstGeom prst="bentConnector2">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直線接點 170"/>
          <p:cNvCxnSpPr/>
          <p:nvPr/>
        </p:nvCxnSpPr>
        <p:spPr>
          <a:xfrm flipH="1">
            <a:off x="10272617" y="1558168"/>
            <a:ext cx="20473" cy="4796749"/>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2" name="直線接點 171"/>
          <p:cNvCxnSpPr/>
          <p:nvPr/>
        </p:nvCxnSpPr>
        <p:spPr>
          <a:xfrm flipH="1">
            <a:off x="4761457" y="1541261"/>
            <a:ext cx="12262" cy="4952546"/>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73" name="矩形 172"/>
          <p:cNvSpPr/>
          <p:nvPr/>
        </p:nvSpPr>
        <p:spPr>
          <a:xfrm>
            <a:off x="225357" y="1556520"/>
            <a:ext cx="997200" cy="4941269"/>
          </a:xfrm>
          <a:prstGeom prst="rect">
            <a:avLst/>
          </a:prstGeom>
          <a:solidFill>
            <a:srgbClr val="2A9D8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5" name="矩形 174"/>
          <p:cNvSpPr/>
          <p:nvPr/>
        </p:nvSpPr>
        <p:spPr>
          <a:xfrm>
            <a:off x="225357" y="1198186"/>
            <a:ext cx="997279" cy="360000"/>
          </a:xfrm>
          <a:prstGeom prst="rect">
            <a:avLst/>
          </a:prstGeom>
          <a:solidFill>
            <a:srgbClr val="2A9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6" name="矩形 175"/>
          <p:cNvSpPr/>
          <p:nvPr/>
        </p:nvSpPr>
        <p:spPr>
          <a:xfrm>
            <a:off x="1951030" y="1198186"/>
            <a:ext cx="2910052" cy="360000"/>
          </a:xfrm>
          <a:prstGeom prst="rect">
            <a:avLst/>
          </a:prstGeom>
          <a:solidFill>
            <a:srgbClr val="E9C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7" name="矩形 176"/>
          <p:cNvSpPr/>
          <p:nvPr/>
        </p:nvSpPr>
        <p:spPr>
          <a:xfrm>
            <a:off x="4773718" y="1198186"/>
            <a:ext cx="5519373" cy="360000"/>
          </a:xfrm>
          <a:prstGeom prst="rect">
            <a:avLst/>
          </a:prstGeom>
          <a:solidFill>
            <a:srgbClr val="F4A2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8" name="矩形 177"/>
          <p:cNvSpPr/>
          <p:nvPr/>
        </p:nvSpPr>
        <p:spPr>
          <a:xfrm>
            <a:off x="10293091" y="1198186"/>
            <a:ext cx="1727976" cy="360000"/>
          </a:xfrm>
          <a:prstGeom prst="rect">
            <a:avLst/>
          </a:prstGeom>
          <a:solidFill>
            <a:srgbClr val="E76F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9" name="文字方塊 178"/>
          <p:cNvSpPr txBox="1"/>
          <p:nvPr/>
        </p:nvSpPr>
        <p:spPr>
          <a:xfrm>
            <a:off x="266321" y="1202600"/>
            <a:ext cx="890373" cy="369332"/>
          </a:xfrm>
          <a:prstGeom prst="rect">
            <a:avLst/>
          </a:prstGeom>
          <a:noFill/>
        </p:spPr>
        <p:txBody>
          <a:bodyPr wrap="square" rtlCol="0">
            <a:spAutoFit/>
          </a:bodyPr>
          <a:lstStyle/>
          <a:p>
            <a:pPr algn="ctr"/>
            <a:r>
              <a:rPr lang="en-US" altLang="zh-TW" b="1" dirty="0">
                <a:solidFill>
                  <a:schemeClr val="bg1">
                    <a:lumMod val="95000"/>
                  </a:schemeClr>
                </a:solidFill>
              </a:rPr>
              <a:t>Client</a:t>
            </a:r>
            <a:endParaRPr lang="zh-TW" altLang="en-US" b="1" dirty="0">
              <a:solidFill>
                <a:schemeClr val="bg1">
                  <a:lumMod val="95000"/>
                </a:schemeClr>
              </a:solidFill>
            </a:endParaRPr>
          </a:p>
        </p:txBody>
      </p:sp>
      <p:sp>
        <p:nvSpPr>
          <p:cNvPr id="180" name="文字方塊 179"/>
          <p:cNvSpPr txBox="1"/>
          <p:nvPr/>
        </p:nvSpPr>
        <p:spPr>
          <a:xfrm>
            <a:off x="1129367" y="1239296"/>
            <a:ext cx="893697" cy="292388"/>
          </a:xfrm>
          <a:prstGeom prst="rect">
            <a:avLst/>
          </a:prstGeom>
          <a:noFill/>
        </p:spPr>
        <p:txBody>
          <a:bodyPr wrap="square" rtlCol="0">
            <a:spAutoFit/>
          </a:bodyPr>
          <a:lstStyle/>
          <a:p>
            <a:pPr algn="ctr"/>
            <a:r>
              <a:rPr lang="zh-TW" altLang="en-US" sz="1300" b="1" dirty="0">
                <a:solidFill>
                  <a:schemeClr val="bg1">
                    <a:lumMod val="95000"/>
                  </a:schemeClr>
                </a:solidFill>
              </a:rPr>
              <a:t>管理網段</a:t>
            </a:r>
          </a:p>
        </p:txBody>
      </p:sp>
      <p:sp>
        <p:nvSpPr>
          <p:cNvPr id="181" name="文字方塊 180"/>
          <p:cNvSpPr txBox="1"/>
          <p:nvPr/>
        </p:nvSpPr>
        <p:spPr>
          <a:xfrm>
            <a:off x="6905790" y="1168588"/>
            <a:ext cx="984244" cy="369332"/>
          </a:xfrm>
          <a:prstGeom prst="rect">
            <a:avLst/>
          </a:prstGeom>
          <a:noFill/>
        </p:spPr>
        <p:txBody>
          <a:bodyPr wrap="none" rtlCol="0">
            <a:spAutoFit/>
          </a:bodyPr>
          <a:lstStyle/>
          <a:p>
            <a:r>
              <a:rPr lang="en-US" altLang="zh-TW" b="1" dirty="0">
                <a:solidFill>
                  <a:schemeClr val="bg1">
                    <a:lumMod val="95000"/>
                  </a:schemeClr>
                </a:solidFill>
              </a:rPr>
              <a:t>AP Tier</a:t>
            </a:r>
            <a:endParaRPr lang="zh-TW" altLang="en-US" b="1" dirty="0">
              <a:solidFill>
                <a:schemeClr val="bg1">
                  <a:lumMod val="95000"/>
                </a:schemeClr>
              </a:solidFill>
            </a:endParaRPr>
          </a:p>
        </p:txBody>
      </p:sp>
      <p:sp>
        <p:nvSpPr>
          <p:cNvPr id="182" name="文字方塊 181"/>
          <p:cNvSpPr txBox="1"/>
          <p:nvPr/>
        </p:nvSpPr>
        <p:spPr>
          <a:xfrm>
            <a:off x="10677083" y="1195888"/>
            <a:ext cx="1001236" cy="369332"/>
          </a:xfrm>
          <a:prstGeom prst="rect">
            <a:avLst/>
          </a:prstGeom>
          <a:noFill/>
        </p:spPr>
        <p:txBody>
          <a:bodyPr wrap="none" rtlCol="0">
            <a:spAutoFit/>
          </a:bodyPr>
          <a:lstStyle/>
          <a:p>
            <a:r>
              <a:rPr lang="en-US" altLang="zh-TW" b="1" dirty="0">
                <a:solidFill>
                  <a:schemeClr val="bg1">
                    <a:lumMod val="95000"/>
                  </a:schemeClr>
                </a:solidFill>
              </a:rPr>
              <a:t>DB Tier</a:t>
            </a:r>
            <a:endParaRPr lang="zh-TW" altLang="en-US" b="1" dirty="0">
              <a:solidFill>
                <a:schemeClr val="bg1">
                  <a:lumMod val="95000"/>
                </a:schemeClr>
              </a:solidFill>
            </a:endParaRPr>
          </a:p>
        </p:txBody>
      </p:sp>
      <p:pic>
        <p:nvPicPr>
          <p:cNvPr id="183" name="圖片 18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07850" y="3411692"/>
            <a:ext cx="380156" cy="380156"/>
          </a:xfrm>
          <a:prstGeom prst="rect">
            <a:avLst/>
          </a:prstGeom>
        </p:spPr>
      </p:pic>
      <p:pic>
        <p:nvPicPr>
          <p:cNvPr id="184" name="圖片 18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1524" y="4675609"/>
            <a:ext cx="476751" cy="476751"/>
          </a:xfrm>
          <a:prstGeom prst="rect">
            <a:avLst/>
          </a:prstGeom>
        </p:spPr>
      </p:pic>
      <p:sp>
        <p:nvSpPr>
          <p:cNvPr id="185" name="文字方塊 184"/>
          <p:cNvSpPr txBox="1"/>
          <p:nvPr/>
        </p:nvSpPr>
        <p:spPr>
          <a:xfrm>
            <a:off x="363256" y="5122807"/>
            <a:ext cx="636456" cy="307777"/>
          </a:xfrm>
          <a:prstGeom prst="rect">
            <a:avLst/>
          </a:prstGeom>
          <a:noFill/>
        </p:spPr>
        <p:txBody>
          <a:bodyPr wrap="none" rtlCol="0">
            <a:spAutoFit/>
          </a:bodyPr>
          <a:lstStyle/>
          <a:p>
            <a:r>
              <a:rPr lang="en-US" altLang="zh-TW" sz="1400" b="1" dirty="0"/>
              <a:t>IT</a:t>
            </a:r>
            <a:r>
              <a:rPr lang="zh-TW" altLang="en-US" sz="1400" b="1" dirty="0"/>
              <a:t> </a:t>
            </a:r>
            <a:r>
              <a:rPr lang="en-US" altLang="zh-TW" sz="1400" b="1" dirty="0"/>
              <a:t>AP</a:t>
            </a:r>
            <a:endParaRPr lang="zh-TW" altLang="en-US" sz="1400" b="1" dirty="0"/>
          </a:p>
        </p:txBody>
      </p:sp>
      <p:cxnSp>
        <p:nvCxnSpPr>
          <p:cNvPr id="186" name="肘形接點 185"/>
          <p:cNvCxnSpPr>
            <a:stCxn id="216" idx="2"/>
            <a:endCxn id="227" idx="1"/>
          </p:cNvCxnSpPr>
          <p:nvPr/>
        </p:nvCxnSpPr>
        <p:spPr>
          <a:xfrm rot="16200000" flipH="1">
            <a:off x="777943" y="4107273"/>
            <a:ext cx="96668" cy="277714"/>
          </a:xfrm>
          <a:prstGeom prst="bentConnector2">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7" name="圓角矩形 186"/>
          <p:cNvSpPr/>
          <p:nvPr/>
        </p:nvSpPr>
        <p:spPr>
          <a:xfrm>
            <a:off x="3007251" y="4753045"/>
            <a:ext cx="1193760" cy="318114"/>
          </a:xfrm>
          <a:prstGeom prst="roundRect">
            <a:avLst>
              <a:gd name="adj" fmla="val 8667"/>
            </a:avLst>
          </a:prstGeom>
          <a:solidFill>
            <a:srgbClr val="D8E2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188" name="Picture 4" descr="Kibana ElasticSearch Logstash徽标数据可视化-弹性PNG图片素材免费下载_图片编号4295766-PNG素材网"/>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973" t="14662" r="70101" b="18461"/>
          <a:stretch/>
        </p:blipFill>
        <p:spPr bwMode="auto">
          <a:xfrm>
            <a:off x="3079126" y="4764670"/>
            <a:ext cx="210956" cy="258849"/>
          </a:xfrm>
          <a:prstGeom prst="rect">
            <a:avLst/>
          </a:prstGeom>
          <a:noFill/>
          <a:extLst>
            <a:ext uri="{909E8E84-426E-40DD-AFC4-6F175D3DCCD1}">
              <a14:hiddenFill xmlns:a14="http://schemas.microsoft.com/office/drawing/2010/main">
                <a:solidFill>
                  <a:srgbClr val="FFFFFF"/>
                </a:solidFill>
              </a14:hiddenFill>
            </a:ext>
          </a:extLst>
        </p:spPr>
      </p:pic>
      <p:sp>
        <p:nvSpPr>
          <p:cNvPr id="189" name="文字方塊 188"/>
          <p:cNvSpPr txBox="1"/>
          <p:nvPr/>
        </p:nvSpPr>
        <p:spPr>
          <a:xfrm>
            <a:off x="3331361" y="4738180"/>
            <a:ext cx="825867" cy="323165"/>
          </a:xfrm>
          <a:prstGeom prst="rect">
            <a:avLst/>
          </a:prstGeom>
          <a:noFill/>
        </p:spPr>
        <p:txBody>
          <a:bodyPr wrap="none" rtlCol="0">
            <a:spAutoFit/>
          </a:bodyPr>
          <a:lstStyle/>
          <a:p>
            <a:r>
              <a:rPr lang="en-US" altLang="zh-TW" sz="1500" b="1" dirty="0" err="1">
                <a:solidFill>
                  <a:schemeClr val="tx1">
                    <a:lumMod val="65000"/>
                    <a:lumOff val="35000"/>
                  </a:schemeClr>
                </a:solidFill>
              </a:rPr>
              <a:t>Kibana</a:t>
            </a:r>
            <a:endParaRPr lang="zh-TW" altLang="en-US" sz="1500" b="1" dirty="0">
              <a:solidFill>
                <a:schemeClr val="tx1">
                  <a:lumMod val="65000"/>
                  <a:lumOff val="35000"/>
                </a:schemeClr>
              </a:solidFill>
            </a:endParaRPr>
          </a:p>
        </p:txBody>
      </p:sp>
      <p:cxnSp>
        <p:nvCxnSpPr>
          <p:cNvPr id="190" name="直線單箭頭接點 189"/>
          <p:cNvCxnSpPr>
            <a:stCxn id="227" idx="3"/>
            <a:endCxn id="236" idx="1"/>
          </p:cNvCxnSpPr>
          <p:nvPr/>
        </p:nvCxnSpPr>
        <p:spPr>
          <a:xfrm flipV="1">
            <a:off x="1345290" y="4280378"/>
            <a:ext cx="88704" cy="14086"/>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1" name="TextBox 60">
            <a:extLst>
              <a:ext uri="{FF2B5EF4-FFF2-40B4-BE49-F238E27FC236}">
                <a16:creationId xmlns:a16="http://schemas.microsoft.com/office/drawing/2014/main" id="{F53910CF-CD44-4053-BD97-24A6107FAE6C}"/>
              </a:ext>
            </a:extLst>
          </p:cNvPr>
          <p:cNvSpPr txBox="1"/>
          <p:nvPr/>
        </p:nvSpPr>
        <p:spPr>
          <a:xfrm>
            <a:off x="1259396" y="1534703"/>
            <a:ext cx="686861" cy="276999"/>
          </a:xfrm>
          <a:prstGeom prst="rect">
            <a:avLst/>
          </a:prstGeom>
          <a:noFill/>
        </p:spPr>
        <p:txBody>
          <a:bodyPr wrap="square" rtlCol="0">
            <a:spAutoFit/>
          </a:bodyPr>
          <a:lstStyle/>
          <a:p>
            <a:pPr algn="ctr"/>
            <a:r>
              <a:rPr lang="en-US" altLang="zh-TW" sz="1200" b="1" dirty="0">
                <a:latin typeface="微軟正黑體" panose="020B0604030504040204" pitchFamily="34" charset="-120"/>
                <a:ea typeface="微軟正黑體" panose="020B0604030504040204" pitchFamily="34" charset="-120"/>
              </a:rPr>
              <a:t>ADFS</a:t>
            </a:r>
            <a:endParaRPr lang="zh-TW" altLang="en-US" sz="1200" b="1" dirty="0">
              <a:latin typeface="微軟正黑體" panose="020B0604030504040204" pitchFamily="34" charset="-120"/>
              <a:ea typeface="微軟正黑體" panose="020B0604030504040204" pitchFamily="34" charset="-120"/>
            </a:endParaRPr>
          </a:p>
        </p:txBody>
      </p:sp>
      <p:pic>
        <p:nvPicPr>
          <p:cNvPr id="192" name="圖片 86">
            <a:extLst>
              <a:ext uri="{FF2B5EF4-FFF2-40B4-BE49-F238E27FC236}">
                <a16:creationId xmlns:a16="http://schemas.microsoft.com/office/drawing/2014/main" id="{7453F839-EA4C-42D6-BEC8-923FF479FAE4}"/>
              </a:ext>
            </a:extLst>
          </p:cNvPr>
          <p:cNvPicPr>
            <a:picLocks noChangeAspect="1"/>
          </p:cNvPicPr>
          <p:nvPr/>
        </p:nvPicPr>
        <p:blipFill>
          <a:blip r:embed="rId6"/>
          <a:stretch>
            <a:fillRect/>
          </a:stretch>
        </p:blipFill>
        <p:spPr>
          <a:xfrm>
            <a:off x="1411376" y="2485064"/>
            <a:ext cx="366342" cy="558730"/>
          </a:xfrm>
          <a:prstGeom prst="rect">
            <a:avLst/>
          </a:prstGeom>
        </p:spPr>
      </p:pic>
      <p:pic>
        <p:nvPicPr>
          <p:cNvPr id="193" name="圖片 86">
            <a:extLst>
              <a:ext uri="{FF2B5EF4-FFF2-40B4-BE49-F238E27FC236}">
                <a16:creationId xmlns:a16="http://schemas.microsoft.com/office/drawing/2014/main" id="{7453F839-EA4C-42D6-BEC8-923FF479FAE4}"/>
              </a:ext>
            </a:extLst>
          </p:cNvPr>
          <p:cNvPicPr>
            <a:picLocks noChangeAspect="1"/>
          </p:cNvPicPr>
          <p:nvPr/>
        </p:nvPicPr>
        <p:blipFill>
          <a:blip r:embed="rId6"/>
          <a:stretch>
            <a:fillRect/>
          </a:stretch>
        </p:blipFill>
        <p:spPr>
          <a:xfrm>
            <a:off x="1411376" y="1753146"/>
            <a:ext cx="366342" cy="558730"/>
          </a:xfrm>
          <a:prstGeom prst="rect">
            <a:avLst/>
          </a:prstGeom>
        </p:spPr>
      </p:pic>
      <p:cxnSp>
        <p:nvCxnSpPr>
          <p:cNvPr id="194" name="直線單箭頭接點 193"/>
          <p:cNvCxnSpPr>
            <a:stCxn id="192" idx="0"/>
            <a:endCxn id="193" idx="2"/>
          </p:cNvCxnSpPr>
          <p:nvPr/>
        </p:nvCxnSpPr>
        <p:spPr>
          <a:xfrm flipV="1">
            <a:off x="1594547" y="2311876"/>
            <a:ext cx="0" cy="173188"/>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95" name="圖片 86">
            <a:hlinkClick r:id="rId7" action="ppaction://hlinksldjump"/>
            <a:extLst>
              <a:ext uri="{FF2B5EF4-FFF2-40B4-BE49-F238E27FC236}">
                <a16:creationId xmlns:a16="http://schemas.microsoft.com/office/drawing/2014/main" id="{7453F839-EA4C-42D6-BEC8-923FF479FAE4}"/>
              </a:ext>
            </a:extLst>
          </p:cNvPr>
          <p:cNvPicPr>
            <a:picLocks noChangeAspect="1"/>
          </p:cNvPicPr>
          <p:nvPr/>
        </p:nvPicPr>
        <p:blipFill>
          <a:blip r:embed="rId6"/>
          <a:stretch>
            <a:fillRect/>
          </a:stretch>
        </p:blipFill>
        <p:spPr>
          <a:xfrm>
            <a:off x="5240011" y="5684340"/>
            <a:ext cx="335950" cy="512377"/>
          </a:xfrm>
          <a:prstGeom prst="rect">
            <a:avLst/>
          </a:prstGeom>
        </p:spPr>
      </p:pic>
      <p:sp>
        <p:nvSpPr>
          <p:cNvPr id="196" name="文字方塊 195"/>
          <p:cNvSpPr txBox="1"/>
          <p:nvPr/>
        </p:nvSpPr>
        <p:spPr>
          <a:xfrm>
            <a:off x="5462757" y="6042828"/>
            <a:ext cx="543739" cy="307777"/>
          </a:xfrm>
          <a:prstGeom prst="rect">
            <a:avLst/>
          </a:prstGeom>
          <a:noFill/>
        </p:spPr>
        <p:txBody>
          <a:bodyPr wrap="none" rtlCol="0">
            <a:spAutoFit/>
          </a:bodyPr>
          <a:lstStyle/>
          <a:p>
            <a:r>
              <a:rPr lang="en-US" altLang="zh-TW" sz="1400" b="1" dirty="0"/>
              <a:t>ALP</a:t>
            </a:r>
            <a:endParaRPr lang="zh-TW" altLang="en-US" sz="1400" b="1" dirty="0"/>
          </a:p>
        </p:txBody>
      </p:sp>
      <p:cxnSp>
        <p:nvCxnSpPr>
          <p:cNvPr id="197" name="直線單箭頭接點 196"/>
          <p:cNvCxnSpPr>
            <a:stCxn id="184" idx="3"/>
            <a:endCxn id="187" idx="1"/>
          </p:cNvCxnSpPr>
          <p:nvPr/>
        </p:nvCxnSpPr>
        <p:spPr>
          <a:xfrm flipV="1">
            <a:off x="928275" y="4912102"/>
            <a:ext cx="2078976" cy="1883"/>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直線單箭頭接點 197"/>
          <p:cNvCxnSpPr>
            <a:stCxn id="187" idx="3"/>
            <a:endCxn id="195" idx="1"/>
          </p:cNvCxnSpPr>
          <p:nvPr/>
        </p:nvCxnSpPr>
        <p:spPr>
          <a:xfrm>
            <a:off x="4201011" y="4912102"/>
            <a:ext cx="1039000" cy="1028427"/>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9" name="Rectangle 92">
            <a:extLst>
              <a:ext uri="{FF2B5EF4-FFF2-40B4-BE49-F238E27FC236}">
                <a16:creationId xmlns:a16="http://schemas.microsoft.com/office/drawing/2014/main" id="{C02CCEF5-7120-4C66-9F27-44DE858844D5}"/>
              </a:ext>
            </a:extLst>
          </p:cNvPr>
          <p:cNvSpPr/>
          <p:nvPr/>
        </p:nvSpPr>
        <p:spPr>
          <a:xfrm flipH="1">
            <a:off x="4978760" y="2793389"/>
            <a:ext cx="4677898" cy="2429749"/>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0" name="Rectangle 177">
            <a:extLst>
              <a:ext uri="{FF2B5EF4-FFF2-40B4-BE49-F238E27FC236}">
                <a16:creationId xmlns:a16="http://schemas.microsoft.com/office/drawing/2014/main" id="{217B66A0-4153-4C32-94AC-BC0135FD8718}"/>
              </a:ext>
            </a:extLst>
          </p:cNvPr>
          <p:cNvSpPr/>
          <p:nvPr/>
        </p:nvSpPr>
        <p:spPr>
          <a:xfrm>
            <a:off x="5061272" y="2921251"/>
            <a:ext cx="3836403" cy="2102268"/>
          </a:xfrm>
          <a:prstGeom prst="rect">
            <a:avLst/>
          </a:prstGeom>
          <a:solidFill>
            <a:schemeClr val="bg2"/>
          </a:solid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TW" sz="1667" b="0" i="0" u="none" strike="noStrike" kern="1200" cap="none" spc="0" normalizeH="0" baseline="0" noProof="0" dirty="0">
              <a:ln>
                <a:noFill/>
              </a:ln>
              <a:solidFill>
                <a:srgbClr val="051243"/>
              </a:solidFill>
              <a:effectLst/>
              <a:uLnTx/>
              <a:uFillTx/>
              <a:latin typeface="微軟正黑體" panose="020B0604030504040204" pitchFamily="34" charset="-120"/>
              <a:ea typeface="微軟正黑體" panose="020B0604030504040204" pitchFamily="34" charset="-120"/>
            </a:endParaRPr>
          </a:p>
        </p:txBody>
      </p:sp>
      <p:sp>
        <p:nvSpPr>
          <p:cNvPr id="201" name="文字方塊 200"/>
          <p:cNvSpPr txBox="1"/>
          <p:nvPr/>
        </p:nvSpPr>
        <p:spPr>
          <a:xfrm>
            <a:off x="8023298" y="5800725"/>
            <a:ext cx="702375" cy="507831"/>
          </a:xfrm>
          <a:prstGeom prst="rect">
            <a:avLst/>
          </a:prstGeom>
          <a:noFill/>
        </p:spPr>
        <p:txBody>
          <a:bodyPr wrap="square" rtlCol="0">
            <a:spAutoFit/>
          </a:bodyPr>
          <a:lstStyle/>
          <a:p>
            <a:pPr algn="ctr"/>
            <a:r>
              <a:rPr lang="zh-TW" altLang="en-US" sz="900" b="1" dirty="0">
                <a:solidFill>
                  <a:schemeClr val="tx1">
                    <a:lumMod val="65000"/>
                    <a:lumOff val="35000"/>
                  </a:schemeClr>
                </a:solidFill>
              </a:rPr>
              <a:t>介接</a:t>
            </a:r>
            <a:r>
              <a:rPr lang="en-US" altLang="zh-TW" sz="900" b="1" dirty="0">
                <a:solidFill>
                  <a:schemeClr val="tx1">
                    <a:lumMod val="65000"/>
                    <a:lumOff val="35000"/>
                  </a:schemeClr>
                </a:solidFill>
              </a:rPr>
              <a:t>49</a:t>
            </a:r>
            <a:r>
              <a:rPr lang="zh-TW" altLang="en-US" sz="900" b="1" dirty="0">
                <a:solidFill>
                  <a:schemeClr val="tx1">
                    <a:lumMod val="65000"/>
                    <a:lumOff val="35000"/>
                  </a:schemeClr>
                </a:solidFill>
              </a:rPr>
              <a:t>個內部周邊系統</a:t>
            </a:r>
            <a:endParaRPr lang="en-US" altLang="zh-TW" sz="900" b="1" dirty="0">
              <a:solidFill>
                <a:schemeClr val="tx1">
                  <a:lumMod val="65000"/>
                  <a:lumOff val="35000"/>
                </a:schemeClr>
              </a:solidFill>
            </a:endParaRPr>
          </a:p>
        </p:txBody>
      </p:sp>
      <p:pic>
        <p:nvPicPr>
          <p:cNvPr id="202" name="圖片 86">
            <a:extLst>
              <a:ext uri="{FF2B5EF4-FFF2-40B4-BE49-F238E27FC236}">
                <a16:creationId xmlns:a16="http://schemas.microsoft.com/office/drawing/2014/main" id="{7453F839-EA4C-42D6-BEC8-923FF479FAE4}"/>
              </a:ext>
            </a:extLst>
          </p:cNvPr>
          <p:cNvPicPr>
            <a:picLocks noChangeAspect="1"/>
          </p:cNvPicPr>
          <p:nvPr/>
        </p:nvPicPr>
        <p:blipFill>
          <a:blip r:embed="rId6"/>
          <a:stretch>
            <a:fillRect/>
          </a:stretch>
        </p:blipFill>
        <p:spPr>
          <a:xfrm>
            <a:off x="7771075" y="5720662"/>
            <a:ext cx="335950" cy="512377"/>
          </a:xfrm>
          <a:prstGeom prst="rect">
            <a:avLst/>
          </a:prstGeom>
        </p:spPr>
      </p:pic>
      <p:pic>
        <p:nvPicPr>
          <p:cNvPr id="203" name="圖片 86">
            <a:extLst>
              <a:ext uri="{FF2B5EF4-FFF2-40B4-BE49-F238E27FC236}">
                <a16:creationId xmlns:a16="http://schemas.microsoft.com/office/drawing/2014/main" id="{7453F839-EA4C-42D6-BEC8-923FF479FAE4}"/>
              </a:ext>
            </a:extLst>
          </p:cNvPr>
          <p:cNvPicPr>
            <a:picLocks noChangeAspect="1"/>
          </p:cNvPicPr>
          <p:nvPr/>
        </p:nvPicPr>
        <p:blipFill>
          <a:blip r:embed="rId6"/>
          <a:stretch>
            <a:fillRect/>
          </a:stretch>
        </p:blipFill>
        <p:spPr>
          <a:xfrm>
            <a:off x="9775456" y="5574072"/>
            <a:ext cx="335950" cy="512377"/>
          </a:xfrm>
          <a:prstGeom prst="rect">
            <a:avLst/>
          </a:prstGeom>
        </p:spPr>
      </p:pic>
      <p:sp>
        <p:nvSpPr>
          <p:cNvPr id="204" name="文字方塊 203"/>
          <p:cNvSpPr txBox="1"/>
          <p:nvPr/>
        </p:nvSpPr>
        <p:spPr>
          <a:xfrm>
            <a:off x="9177714" y="5966713"/>
            <a:ext cx="930310" cy="430887"/>
          </a:xfrm>
          <a:prstGeom prst="rect">
            <a:avLst/>
          </a:prstGeom>
          <a:noFill/>
        </p:spPr>
        <p:txBody>
          <a:bodyPr wrap="square" rtlCol="0">
            <a:spAutoFit/>
          </a:bodyPr>
          <a:lstStyle/>
          <a:p>
            <a:pPr algn="ctr"/>
            <a:r>
              <a:rPr lang="en-US" altLang="zh-TW" sz="1100" b="1" dirty="0">
                <a:solidFill>
                  <a:schemeClr val="tx1">
                    <a:lumMod val="65000"/>
                    <a:lumOff val="35000"/>
                  </a:schemeClr>
                </a:solidFill>
              </a:rPr>
              <a:t>Kafka</a:t>
            </a:r>
          </a:p>
          <a:p>
            <a:pPr algn="ctr"/>
            <a:r>
              <a:rPr lang="en-US" altLang="zh-TW" sz="1100" b="1" dirty="0">
                <a:solidFill>
                  <a:schemeClr val="tx1">
                    <a:lumMod val="65000"/>
                    <a:lumOff val="35000"/>
                  </a:schemeClr>
                </a:solidFill>
              </a:rPr>
              <a:t>(Audit Log)</a:t>
            </a:r>
          </a:p>
        </p:txBody>
      </p:sp>
      <p:cxnSp>
        <p:nvCxnSpPr>
          <p:cNvPr id="205" name="直線單箭頭接點 204"/>
          <p:cNvCxnSpPr/>
          <p:nvPr/>
        </p:nvCxnSpPr>
        <p:spPr>
          <a:xfrm>
            <a:off x="9656658" y="3601774"/>
            <a:ext cx="451192" cy="0"/>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6" name="圓角矩形 205"/>
          <p:cNvSpPr/>
          <p:nvPr/>
        </p:nvSpPr>
        <p:spPr>
          <a:xfrm>
            <a:off x="10581187" y="2280134"/>
            <a:ext cx="1301767" cy="1611044"/>
          </a:xfrm>
          <a:prstGeom prst="roundRect">
            <a:avLst>
              <a:gd name="adj" fmla="val 4881"/>
            </a:avLst>
          </a:prstGeom>
          <a:solidFill>
            <a:schemeClr val="accent6">
              <a:lumMod val="20000"/>
              <a:lumOff val="8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7" name="圓角矩形 206"/>
          <p:cNvSpPr/>
          <p:nvPr/>
        </p:nvSpPr>
        <p:spPr>
          <a:xfrm>
            <a:off x="10683524" y="2446837"/>
            <a:ext cx="1082085" cy="307698"/>
          </a:xfrm>
          <a:prstGeom prst="roundRect">
            <a:avLst>
              <a:gd name="adj" fmla="val 4881"/>
            </a:avLst>
          </a:prstGeom>
          <a:solidFill>
            <a:schemeClr val="accent1">
              <a:lumMod val="20000"/>
              <a:lumOff val="80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08" name="文字方塊 207"/>
          <p:cNvSpPr txBox="1"/>
          <p:nvPr/>
        </p:nvSpPr>
        <p:spPr>
          <a:xfrm>
            <a:off x="10673781" y="2477535"/>
            <a:ext cx="1101570" cy="276999"/>
          </a:xfrm>
          <a:prstGeom prst="rect">
            <a:avLst/>
          </a:prstGeom>
          <a:noFill/>
        </p:spPr>
        <p:txBody>
          <a:bodyPr wrap="square" rtlCol="0">
            <a:spAutoFit/>
          </a:bodyPr>
          <a:lstStyle/>
          <a:p>
            <a:pPr algn="ctr"/>
            <a:r>
              <a:rPr lang="zh-TW" altLang="en-US" sz="1200" b="1" dirty="0">
                <a:solidFill>
                  <a:schemeClr val="tx1">
                    <a:lumMod val="65000"/>
                    <a:lumOff val="35000"/>
                  </a:schemeClr>
                </a:solidFill>
                <a:latin typeface="+mj-ea"/>
                <a:ea typeface="+mj-ea"/>
              </a:rPr>
              <a:t>開戶</a:t>
            </a:r>
            <a:endParaRPr lang="en-US" altLang="zh-TW" sz="1200" b="1" dirty="0">
              <a:solidFill>
                <a:schemeClr val="tx1">
                  <a:lumMod val="65000"/>
                  <a:lumOff val="35000"/>
                </a:schemeClr>
              </a:solidFill>
              <a:latin typeface="+mj-ea"/>
              <a:ea typeface="+mj-ea"/>
            </a:endParaRPr>
          </a:p>
        </p:txBody>
      </p:sp>
      <p:sp>
        <p:nvSpPr>
          <p:cNvPr id="209" name="圓角矩形 208"/>
          <p:cNvSpPr/>
          <p:nvPr/>
        </p:nvSpPr>
        <p:spPr>
          <a:xfrm>
            <a:off x="10682955" y="2804257"/>
            <a:ext cx="1083222" cy="314495"/>
          </a:xfrm>
          <a:prstGeom prst="roundRect">
            <a:avLst>
              <a:gd name="adj" fmla="val 4881"/>
            </a:avLst>
          </a:prstGeom>
          <a:solidFill>
            <a:schemeClr val="accent1">
              <a:lumMod val="20000"/>
              <a:lumOff val="80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0" name="文字方塊 209"/>
          <p:cNvSpPr txBox="1"/>
          <p:nvPr/>
        </p:nvSpPr>
        <p:spPr>
          <a:xfrm>
            <a:off x="10703690" y="2823005"/>
            <a:ext cx="1041753" cy="276999"/>
          </a:xfrm>
          <a:prstGeom prst="rect">
            <a:avLst/>
          </a:prstGeom>
          <a:noFill/>
        </p:spPr>
        <p:txBody>
          <a:bodyPr wrap="square" rtlCol="0">
            <a:spAutoFit/>
          </a:bodyPr>
          <a:lstStyle/>
          <a:p>
            <a:pPr algn="ctr"/>
            <a:r>
              <a:rPr lang="zh-TW" altLang="en-US" sz="1200" b="1" dirty="0">
                <a:solidFill>
                  <a:schemeClr val="tx1">
                    <a:lumMod val="65000"/>
                    <a:lumOff val="35000"/>
                  </a:schemeClr>
                </a:solidFill>
                <a:latin typeface="+mj-ea"/>
                <a:ea typeface="+mj-ea"/>
              </a:rPr>
              <a:t>流程</a:t>
            </a:r>
            <a:endParaRPr lang="en-US" altLang="zh-TW" sz="1200" b="1" dirty="0">
              <a:solidFill>
                <a:schemeClr val="tx1">
                  <a:lumMod val="65000"/>
                  <a:lumOff val="35000"/>
                </a:schemeClr>
              </a:solidFill>
              <a:latin typeface="+mj-ea"/>
              <a:ea typeface="+mj-ea"/>
            </a:endParaRPr>
          </a:p>
        </p:txBody>
      </p:sp>
      <p:sp>
        <p:nvSpPr>
          <p:cNvPr id="211" name="文字方塊 210"/>
          <p:cNvSpPr txBox="1"/>
          <p:nvPr/>
        </p:nvSpPr>
        <p:spPr>
          <a:xfrm>
            <a:off x="10666559" y="1970141"/>
            <a:ext cx="1116011" cy="323165"/>
          </a:xfrm>
          <a:prstGeom prst="rect">
            <a:avLst/>
          </a:prstGeom>
          <a:noFill/>
        </p:spPr>
        <p:txBody>
          <a:bodyPr wrap="none" rtlCol="0">
            <a:spAutoFit/>
          </a:bodyPr>
          <a:lstStyle/>
          <a:p>
            <a:r>
              <a:rPr lang="en-US" altLang="zh-TW" sz="1500" b="1" dirty="0"/>
              <a:t>Oracle DB</a:t>
            </a:r>
            <a:endParaRPr lang="zh-TW" altLang="en-US" sz="1500" b="1" dirty="0"/>
          </a:p>
        </p:txBody>
      </p:sp>
      <p:pic>
        <p:nvPicPr>
          <p:cNvPr id="212" name="圖片 2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768701" y="5643573"/>
            <a:ext cx="422024" cy="422024"/>
          </a:xfrm>
          <a:prstGeom prst="rect">
            <a:avLst/>
          </a:prstGeom>
        </p:spPr>
      </p:pic>
      <p:cxnSp>
        <p:nvCxnSpPr>
          <p:cNvPr id="213" name="直線單箭頭接點 212"/>
          <p:cNvCxnSpPr>
            <a:stCxn id="212" idx="1"/>
            <a:endCxn id="203" idx="3"/>
          </p:cNvCxnSpPr>
          <p:nvPr/>
        </p:nvCxnSpPr>
        <p:spPr>
          <a:xfrm flipH="1" flipV="1">
            <a:off x="10111406" y="5830261"/>
            <a:ext cx="657295" cy="24324"/>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4" name="文字方塊 213"/>
          <p:cNvSpPr txBox="1"/>
          <p:nvPr/>
        </p:nvSpPr>
        <p:spPr>
          <a:xfrm>
            <a:off x="11230879" y="5640871"/>
            <a:ext cx="848845" cy="430887"/>
          </a:xfrm>
          <a:prstGeom prst="rect">
            <a:avLst/>
          </a:prstGeom>
          <a:noFill/>
        </p:spPr>
        <p:txBody>
          <a:bodyPr wrap="square" rtlCol="0">
            <a:spAutoFit/>
          </a:bodyPr>
          <a:lstStyle/>
          <a:p>
            <a:pPr algn="ctr"/>
            <a:r>
              <a:rPr lang="zh-TW" altLang="en-US" sz="1100" b="1" dirty="0">
                <a:solidFill>
                  <a:schemeClr val="tx1">
                    <a:lumMod val="65000"/>
                    <a:lumOff val="35000"/>
                  </a:schemeClr>
                </a:solidFill>
              </a:rPr>
              <a:t>營運資料</a:t>
            </a:r>
            <a:endParaRPr lang="en-US" altLang="zh-TW" sz="1100" b="1" dirty="0">
              <a:solidFill>
                <a:schemeClr val="tx1">
                  <a:lumMod val="65000"/>
                  <a:lumOff val="35000"/>
                </a:schemeClr>
              </a:solidFill>
            </a:endParaRPr>
          </a:p>
          <a:p>
            <a:pPr algn="ctr"/>
            <a:r>
              <a:rPr lang="en-US" altLang="zh-TW" sz="1100" b="1" dirty="0">
                <a:solidFill>
                  <a:schemeClr val="tx1">
                    <a:lumMod val="65000"/>
                    <a:lumOff val="35000"/>
                  </a:schemeClr>
                </a:solidFill>
              </a:rPr>
              <a:t>ODS</a:t>
            </a:r>
          </a:p>
        </p:txBody>
      </p:sp>
      <p:pic>
        <p:nvPicPr>
          <p:cNvPr id="215" name="圖片 2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302" y="3453281"/>
            <a:ext cx="476751" cy="476751"/>
          </a:xfrm>
          <a:prstGeom prst="rect">
            <a:avLst/>
          </a:prstGeom>
        </p:spPr>
      </p:pic>
      <p:sp>
        <p:nvSpPr>
          <p:cNvPr id="216" name="文字方塊 215"/>
          <p:cNvSpPr txBox="1"/>
          <p:nvPr/>
        </p:nvSpPr>
        <p:spPr>
          <a:xfrm>
            <a:off x="395513" y="3890019"/>
            <a:ext cx="583814" cy="307777"/>
          </a:xfrm>
          <a:prstGeom prst="rect">
            <a:avLst/>
          </a:prstGeom>
          <a:noFill/>
        </p:spPr>
        <p:txBody>
          <a:bodyPr wrap="none" rtlCol="0">
            <a:spAutoFit/>
          </a:bodyPr>
          <a:lstStyle/>
          <a:p>
            <a:r>
              <a:rPr lang="en-US" altLang="zh-TW" sz="1400" b="1" dirty="0"/>
              <a:t>User</a:t>
            </a:r>
            <a:endParaRPr lang="zh-TW" altLang="en-US" sz="1400" b="1" dirty="0"/>
          </a:p>
        </p:txBody>
      </p:sp>
      <p:cxnSp>
        <p:nvCxnSpPr>
          <p:cNvPr id="217" name="直線接點 216"/>
          <p:cNvCxnSpPr/>
          <p:nvPr/>
        </p:nvCxnSpPr>
        <p:spPr>
          <a:xfrm flipH="1">
            <a:off x="1194746" y="1558168"/>
            <a:ext cx="27891" cy="4943601"/>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18" name="圓角矩形 217"/>
          <p:cNvSpPr/>
          <p:nvPr/>
        </p:nvSpPr>
        <p:spPr>
          <a:xfrm>
            <a:off x="2108133" y="2304470"/>
            <a:ext cx="2400555" cy="1893326"/>
          </a:xfrm>
          <a:prstGeom prst="roundRect">
            <a:avLst>
              <a:gd name="adj" fmla="val 1884"/>
            </a:avLst>
          </a:prstGeom>
          <a:solidFill>
            <a:schemeClr val="accent4"/>
          </a:solidFill>
          <a:ln w="28575">
            <a:solidFill>
              <a:srgbClr val="FEC8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9" name="Rectangle 195">
            <a:extLst>
              <a:ext uri="{FF2B5EF4-FFF2-40B4-BE49-F238E27FC236}">
                <a16:creationId xmlns:a16="http://schemas.microsoft.com/office/drawing/2014/main" id="{9ADAD8CB-2455-4587-A34D-555BD052CB47}"/>
              </a:ext>
            </a:extLst>
          </p:cNvPr>
          <p:cNvSpPr/>
          <p:nvPr/>
        </p:nvSpPr>
        <p:spPr>
          <a:xfrm>
            <a:off x="7257587" y="4046853"/>
            <a:ext cx="1259650" cy="396000"/>
          </a:xfrm>
          <a:prstGeom prst="rect">
            <a:avLst/>
          </a:prstGeom>
          <a:solidFill>
            <a:srgbClr val="F4A26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defTabSz="914363" rtl="0" eaLnBrk="1" fontAlgn="auto" latinLnBrk="0" hangingPunct="1">
              <a:lnSpc>
                <a:spcPct val="100000"/>
              </a:lnSpc>
              <a:spcBef>
                <a:spcPts val="0"/>
              </a:spcBef>
              <a:spcAft>
                <a:spcPts val="0"/>
              </a:spcAft>
              <a:buClrTx/>
              <a:buSzTx/>
              <a:buFontTx/>
              <a:buNone/>
              <a:tabLst/>
              <a:defRPr/>
            </a:pPr>
            <a:r>
              <a:rPr lang="zh-TW" altLang="en-US" sz="1200" b="1" dirty="0">
                <a:solidFill>
                  <a:schemeClr val="tx1"/>
                </a:solidFill>
                <a:latin typeface="微軟正黑體" panose="020B0604030504040204" pitchFamily="34" charset="-120"/>
                <a:ea typeface="微軟正黑體" panose="020B0604030504040204" pitchFamily="34" charset="-120"/>
              </a:rPr>
              <a:t>預約服務</a:t>
            </a:r>
            <a:endParaRPr kumimoji="0" lang="en-TW" sz="1200" b="1" i="0" u="none" strike="noStrike" kern="1200" cap="none" spc="0" normalizeH="0" baseline="0" noProof="0" dirty="0">
              <a:ln>
                <a:noFill/>
              </a:ln>
              <a:solidFill>
                <a:schemeClr val="tx1"/>
              </a:solidFill>
              <a:effectLst/>
              <a:uLnTx/>
              <a:uFillTx/>
              <a:latin typeface="微軟正黑體" panose="020B0604030504040204" pitchFamily="34" charset="-120"/>
              <a:ea typeface="微軟正黑體" panose="020B0604030504040204" pitchFamily="34" charset="-120"/>
            </a:endParaRPr>
          </a:p>
        </p:txBody>
      </p:sp>
      <p:sp>
        <p:nvSpPr>
          <p:cNvPr id="220" name="Rectangle 195">
            <a:extLst>
              <a:ext uri="{FF2B5EF4-FFF2-40B4-BE49-F238E27FC236}">
                <a16:creationId xmlns:a16="http://schemas.microsoft.com/office/drawing/2014/main" id="{9ADAD8CB-2455-4587-A34D-555BD052CB47}"/>
              </a:ext>
            </a:extLst>
          </p:cNvPr>
          <p:cNvSpPr/>
          <p:nvPr/>
        </p:nvSpPr>
        <p:spPr>
          <a:xfrm>
            <a:off x="5112126" y="3520366"/>
            <a:ext cx="1259650" cy="396000"/>
          </a:xfrm>
          <a:prstGeom prst="rect">
            <a:avLst/>
          </a:prstGeom>
          <a:solidFill>
            <a:srgbClr val="F4A26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defTabSz="914363" rtl="0" eaLnBrk="1" fontAlgn="auto" latinLnBrk="0" hangingPunct="1">
              <a:lnSpc>
                <a:spcPct val="100000"/>
              </a:lnSpc>
              <a:spcBef>
                <a:spcPts val="0"/>
              </a:spcBef>
              <a:spcAft>
                <a:spcPts val="0"/>
              </a:spcAft>
              <a:buClrTx/>
              <a:buSzTx/>
              <a:buFontTx/>
              <a:buNone/>
              <a:tabLst/>
              <a:defRPr/>
            </a:pPr>
            <a:r>
              <a:rPr lang="zh-TW" altLang="en-US" sz="1200" b="1" noProof="0" dirty="0">
                <a:solidFill>
                  <a:schemeClr val="tx1"/>
                </a:solidFill>
                <a:latin typeface="微軟正黑體" panose="020B0604030504040204" pitchFamily="34" charset="-120"/>
                <a:ea typeface="微軟正黑體" panose="020B0604030504040204" pitchFamily="34" charset="-120"/>
              </a:rPr>
              <a:t>後台</a:t>
            </a:r>
            <a:r>
              <a:rPr lang="zh-TW" altLang="en-US" sz="1200" b="1" dirty="0">
                <a:solidFill>
                  <a:schemeClr val="tx1"/>
                </a:solidFill>
                <a:latin typeface="微軟正黑體" panose="020B0604030504040204" pitchFamily="34" charset="-120"/>
                <a:ea typeface="微軟正黑體" panose="020B0604030504040204" pitchFamily="34" charset="-120"/>
              </a:rPr>
              <a:t>管理</a:t>
            </a:r>
            <a:endParaRPr kumimoji="0" lang="en-TW" sz="1200" b="1" i="0" u="none" strike="noStrike" kern="1200" cap="none" spc="0" normalizeH="0" baseline="0" noProof="0" dirty="0">
              <a:ln>
                <a:noFill/>
              </a:ln>
              <a:solidFill>
                <a:schemeClr val="tx1"/>
              </a:solidFill>
              <a:effectLst/>
              <a:uLnTx/>
              <a:uFillTx/>
              <a:latin typeface="微軟正黑體" panose="020B0604030504040204" pitchFamily="34" charset="-120"/>
              <a:ea typeface="微軟正黑體" panose="020B0604030504040204" pitchFamily="34" charset="-120"/>
            </a:endParaRPr>
          </a:p>
        </p:txBody>
      </p:sp>
      <p:sp>
        <p:nvSpPr>
          <p:cNvPr id="221" name="矩形 220"/>
          <p:cNvSpPr/>
          <p:nvPr/>
        </p:nvSpPr>
        <p:spPr>
          <a:xfrm>
            <a:off x="5963930" y="3519675"/>
            <a:ext cx="1226485" cy="396000"/>
          </a:xfrm>
          <a:prstGeom prst="rect">
            <a:avLst/>
          </a:prstGeom>
          <a:solidFill>
            <a:srgbClr val="E9C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b="1" dirty="0">
                <a:latin typeface="微軟正黑體" panose="020B0604030504040204" pitchFamily="34" charset="-120"/>
                <a:ea typeface="微軟正黑體" panose="020B0604030504040204" pitchFamily="34" charset="-120"/>
              </a:rPr>
              <a:t>platform</a:t>
            </a:r>
            <a:endParaRPr lang="zh-TW" altLang="en-US" sz="1200" b="1" dirty="0">
              <a:latin typeface="微軟正黑體" panose="020B0604030504040204" pitchFamily="34" charset="-120"/>
              <a:ea typeface="微軟正黑體" panose="020B0604030504040204" pitchFamily="34" charset="-120"/>
            </a:endParaRPr>
          </a:p>
        </p:txBody>
      </p:sp>
      <p:sp>
        <p:nvSpPr>
          <p:cNvPr id="222" name="Rectangle 195">
            <a:extLst>
              <a:ext uri="{FF2B5EF4-FFF2-40B4-BE49-F238E27FC236}">
                <a16:creationId xmlns:a16="http://schemas.microsoft.com/office/drawing/2014/main" id="{9ADAD8CB-2455-4587-A34D-555BD052CB47}"/>
              </a:ext>
            </a:extLst>
          </p:cNvPr>
          <p:cNvSpPr/>
          <p:nvPr/>
        </p:nvSpPr>
        <p:spPr>
          <a:xfrm>
            <a:off x="5119692" y="4058442"/>
            <a:ext cx="1259650" cy="396000"/>
          </a:xfrm>
          <a:prstGeom prst="rect">
            <a:avLst/>
          </a:prstGeom>
          <a:solidFill>
            <a:srgbClr val="F4A26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defTabSz="914363" rtl="0" eaLnBrk="1" fontAlgn="auto" latinLnBrk="0" hangingPunct="1">
              <a:lnSpc>
                <a:spcPct val="100000"/>
              </a:lnSpc>
              <a:spcBef>
                <a:spcPts val="0"/>
              </a:spcBef>
              <a:spcAft>
                <a:spcPts val="0"/>
              </a:spcAft>
              <a:buClrTx/>
              <a:buSzTx/>
              <a:buFontTx/>
              <a:buNone/>
              <a:tabLst/>
              <a:defRPr/>
            </a:pPr>
            <a:r>
              <a:rPr lang="zh-TW" altLang="en-US" sz="1200" b="1" noProof="0" dirty="0">
                <a:solidFill>
                  <a:schemeClr val="tx1"/>
                </a:solidFill>
                <a:latin typeface="微軟正黑體" panose="020B0604030504040204" pitchFamily="34" charset="-120"/>
                <a:ea typeface="微軟正黑體" panose="020B0604030504040204" pitchFamily="34" charset="-120"/>
              </a:rPr>
              <a:t>開戶服務</a:t>
            </a:r>
            <a:endParaRPr kumimoji="0" lang="en-TW" sz="1200" b="1" i="0" u="none" strike="noStrike" kern="1200" cap="none" spc="0" normalizeH="0" baseline="0" noProof="0" dirty="0">
              <a:ln>
                <a:noFill/>
              </a:ln>
              <a:solidFill>
                <a:schemeClr val="tx1"/>
              </a:solidFill>
              <a:effectLst/>
              <a:uLnTx/>
              <a:uFillTx/>
              <a:latin typeface="微軟正黑體" panose="020B0604030504040204" pitchFamily="34" charset="-120"/>
              <a:ea typeface="微軟正黑體" panose="020B0604030504040204" pitchFamily="34" charset="-120"/>
            </a:endParaRPr>
          </a:p>
        </p:txBody>
      </p:sp>
      <p:sp>
        <p:nvSpPr>
          <p:cNvPr id="223" name="矩形 222"/>
          <p:cNvSpPr/>
          <p:nvPr/>
        </p:nvSpPr>
        <p:spPr>
          <a:xfrm>
            <a:off x="5963281" y="4052659"/>
            <a:ext cx="1226485" cy="396000"/>
          </a:xfrm>
          <a:prstGeom prst="rect">
            <a:avLst/>
          </a:prstGeom>
          <a:solidFill>
            <a:srgbClr val="E9C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b="1" dirty="0" err="1">
                <a:latin typeface="微軟正黑體" panose="020B0604030504040204" pitchFamily="34" charset="-120"/>
                <a:ea typeface="微軟正黑體" panose="020B0604030504040204" pitchFamily="34" charset="-120"/>
              </a:rPr>
              <a:t>openAccount</a:t>
            </a:r>
            <a:endParaRPr lang="zh-TW" altLang="en-US" sz="1200" b="1" dirty="0">
              <a:latin typeface="微軟正黑體" panose="020B0604030504040204" pitchFamily="34" charset="-120"/>
              <a:ea typeface="微軟正黑體" panose="020B0604030504040204" pitchFamily="34" charset="-120"/>
            </a:endParaRPr>
          </a:p>
        </p:txBody>
      </p:sp>
      <p:sp>
        <p:nvSpPr>
          <p:cNvPr id="224" name="Rectangle 195">
            <a:extLst>
              <a:ext uri="{FF2B5EF4-FFF2-40B4-BE49-F238E27FC236}">
                <a16:creationId xmlns:a16="http://schemas.microsoft.com/office/drawing/2014/main" id="{9ADAD8CB-2455-4587-A34D-555BD052CB47}"/>
              </a:ext>
            </a:extLst>
          </p:cNvPr>
          <p:cNvSpPr/>
          <p:nvPr/>
        </p:nvSpPr>
        <p:spPr>
          <a:xfrm>
            <a:off x="7251237" y="2994695"/>
            <a:ext cx="1259650" cy="396000"/>
          </a:xfrm>
          <a:prstGeom prst="rect">
            <a:avLst/>
          </a:prstGeom>
          <a:solidFill>
            <a:srgbClr val="F4A26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defTabSz="914363" rtl="0" eaLnBrk="1" fontAlgn="auto" latinLnBrk="0" hangingPunct="1">
              <a:lnSpc>
                <a:spcPct val="100000"/>
              </a:lnSpc>
              <a:spcBef>
                <a:spcPts val="0"/>
              </a:spcBef>
              <a:spcAft>
                <a:spcPts val="0"/>
              </a:spcAft>
              <a:buClrTx/>
              <a:buSzTx/>
              <a:buFontTx/>
              <a:buNone/>
              <a:tabLst/>
              <a:defRPr/>
            </a:pPr>
            <a:r>
              <a:rPr lang="zh-TW" altLang="en-US" sz="1200" b="1" dirty="0">
                <a:solidFill>
                  <a:schemeClr val="tx1"/>
                </a:solidFill>
                <a:latin typeface="微軟正黑體" panose="020B0604030504040204" pitchFamily="34" charset="-120"/>
                <a:ea typeface="微軟正黑體" panose="020B0604030504040204" pitchFamily="34" charset="-120"/>
              </a:rPr>
              <a:t>案件管理</a:t>
            </a:r>
            <a:endParaRPr kumimoji="0" lang="en-TW" sz="1200" b="1" i="0" u="none" strike="noStrike" kern="1200" cap="none" spc="0" normalizeH="0" baseline="0" noProof="0" dirty="0">
              <a:ln>
                <a:noFill/>
              </a:ln>
              <a:solidFill>
                <a:schemeClr val="tx1"/>
              </a:solidFill>
              <a:effectLst/>
              <a:uLnTx/>
              <a:uFillTx/>
              <a:latin typeface="微軟正黑體" panose="020B0604030504040204" pitchFamily="34" charset="-120"/>
              <a:ea typeface="微軟正黑體" panose="020B0604030504040204" pitchFamily="34" charset="-120"/>
            </a:endParaRPr>
          </a:p>
        </p:txBody>
      </p:sp>
      <p:sp>
        <p:nvSpPr>
          <p:cNvPr id="225" name="矩形 224"/>
          <p:cNvSpPr/>
          <p:nvPr/>
        </p:nvSpPr>
        <p:spPr>
          <a:xfrm>
            <a:off x="8010203" y="2994695"/>
            <a:ext cx="828000" cy="396000"/>
          </a:xfrm>
          <a:prstGeom prst="rect">
            <a:avLst/>
          </a:prstGeom>
          <a:solidFill>
            <a:srgbClr val="E9C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b="1" dirty="0" err="1">
                <a:latin typeface="微軟正黑體" panose="020B0604030504040204" pitchFamily="34" charset="-120"/>
                <a:ea typeface="微軟正黑體" panose="020B0604030504040204" pitchFamily="34" charset="-120"/>
              </a:rPr>
              <a:t>caseM</a:t>
            </a:r>
            <a:endParaRPr lang="zh-TW" altLang="en-US" sz="1200" b="1" dirty="0">
              <a:latin typeface="微軟正黑體" panose="020B0604030504040204" pitchFamily="34" charset="-120"/>
              <a:ea typeface="微軟正黑體" panose="020B0604030504040204" pitchFamily="34" charset="-120"/>
            </a:endParaRPr>
          </a:p>
        </p:txBody>
      </p:sp>
      <p:sp>
        <p:nvSpPr>
          <p:cNvPr id="226" name="矩形 225"/>
          <p:cNvSpPr/>
          <p:nvPr/>
        </p:nvSpPr>
        <p:spPr>
          <a:xfrm>
            <a:off x="8000668" y="4043527"/>
            <a:ext cx="828000" cy="396000"/>
          </a:xfrm>
          <a:prstGeom prst="rect">
            <a:avLst/>
          </a:prstGeom>
          <a:solidFill>
            <a:srgbClr val="E9C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b="1" dirty="0">
                <a:latin typeface="微軟正黑體" panose="020B0604030504040204" pitchFamily="34" charset="-120"/>
                <a:ea typeface="微軟正黑體" panose="020B0604030504040204" pitchFamily="34" charset="-120"/>
              </a:rPr>
              <a:t>reserve</a:t>
            </a:r>
            <a:endParaRPr lang="zh-TW" altLang="en-US" sz="1200" b="1" dirty="0">
              <a:latin typeface="微軟正黑體" panose="020B0604030504040204" pitchFamily="34" charset="-120"/>
              <a:ea typeface="微軟正黑體" panose="020B0604030504040204" pitchFamily="34" charset="-120"/>
            </a:endParaRPr>
          </a:p>
        </p:txBody>
      </p:sp>
      <p:pic>
        <p:nvPicPr>
          <p:cNvPr id="227" name="圖片 2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5134" y="4104386"/>
            <a:ext cx="380156" cy="380156"/>
          </a:xfrm>
          <a:prstGeom prst="rect">
            <a:avLst/>
          </a:prstGeom>
        </p:spPr>
      </p:pic>
      <p:sp>
        <p:nvSpPr>
          <p:cNvPr id="228" name="TextBox 60">
            <a:extLst>
              <a:ext uri="{FF2B5EF4-FFF2-40B4-BE49-F238E27FC236}">
                <a16:creationId xmlns:a16="http://schemas.microsoft.com/office/drawing/2014/main" id="{F53910CF-CD44-4053-BD97-24A6107FAE6C}"/>
              </a:ext>
            </a:extLst>
          </p:cNvPr>
          <p:cNvSpPr txBox="1"/>
          <p:nvPr/>
        </p:nvSpPr>
        <p:spPr>
          <a:xfrm>
            <a:off x="1046582" y="2981345"/>
            <a:ext cx="1080809" cy="553998"/>
          </a:xfrm>
          <a:prstGeom prst="rect">
            <a:avLst/>
          </a:prstGeom>
          <a:noFill/>
        </p:spPr>
        <p:txBody>
          <a:bodyPr wrap="square" rtlCol="0">
            <a:spAutoFit/>
          </a:bodyPr>
          <a:lstStyle/>
          <a:p>
            <a:pPr algn="ctr"/>
            <a:r>
              <a:rPr lang="en-US" altLang="zh-TW" sz="1000" b="1" dirty="0">
                <a:latin typeface="微軟正黑體" panose="020B0604030504040204" pitchFamily="34" charset="-120"/>
              </a:rPr>
              <a:t>KeyCloak</a:t>
            </a:r>
          </a:p>
          <a:p>
            <a:pPr algn="ctr"/>
            <a:r>
              <a:rPr lang="en-US" altLang="zh-TW" sz="1000" b="1" dirty="0">
                <a:latin typeface="微軟正黑體" panose="020B0604030504040204" pitchFamily="34" charset="-120"/>
              </a:rPr>
              <a:t>Red Hat</a:t>
            </a:r>
            <a:r>
              <a:rPr lang="zh-TW" altLang="en-US" sz="1000" b="1" dirty="0">
                <a:latin typeface="微軟正黑體" panose="020B0604030504040204" pitchFamily="34" charset="-120"/>
              </a:rPr>
              <a:t> </a:t>
            </a:r>
            <a:endParaRPr lang="en-US" altLang="zh-TW" sz="1000" b="1" dirty="0">
              <a:latin typeface="微軟正黑體" panose="020B0604030504040204" pitchFamily="34" charset="-120"/>
            </a:endParaRPr>
          </a:p>
          <a:p>
            <a:pPr algn="ctr"/>
            <a:r>
              <a:rPr lang="en-US" altLang="zh-TW" sz="1000" b="1" dirty="0">
                <a:latin typeface="微軟正黑體" panose="020B0604030504040204" pitchFamily="34" charset="-120"/>
              </a:rPr>
              <a:t>SSO</a:t>
            </a:r>
            <a:endParaRPr lang="zh-TW" altLang="en-US" sz="1000" b="1" dirty="0">
              <a:latin typeface="微軟正黑體" panose="020B0604030504040204" pitchFamily="34" charset="-120"/>
            </a:endParaRPr>
          </a:p>
        </p:txBody>
      </p:sp>
      <p:sp>
        <p:nvSpPr>
          <p:cNvPr id="229" name="圓角矩形 228"/>
          <p:cNvSpPr/>
          <p:nvPr/>
        </p:nvSpPr>
        <p:spPr>
          <a:xfrm>
            <a:off x="10683524" y="3157284"/>
            <a:ext cx="1082085" cy="307698"/>
          </a:xfrm>
          <a:prstGeom prst="roundRect">
            <a:avLst>
              <a:gd name="adj" fmla="val 4881"/>
            </a:avLst>
          </a:prstGeom>
          <a:solidFill>
            <a:schemeClr val="accent1">
              <a:lumMod val="20000"/>
              <a:lumOff val="80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30" name="文字方塊 229"/>
          <p:cNvSpPr txBox="1"/>
          <p:nvPr/>
        </p:nvSpPr>
        <p:spPr>
          <a:xfrm>
            <a:off x="10673781" y="3187982"/>
            <a:ext cx="1101570" cy="276999"/>
          </a:xfrm>
          <a:prstGeom prst="rect">
            <a:avLst/>
          </a:prstGeom>
          <a:noFill/>
        </p:spPr>
        <p:txBody>
          <a:bodyPr wrap="square" rtlCol="0">
            <a:spAutoFit/>
          </a:bodyPr>
          <a:lstStyle/>
          <a:p>
            <a:pPr algn="ctr"/>
            <a:r>
              <a:rPr lang="zh-TW" altLang="en-US" sz="1200" b="1" dirty="0">
                <a:solidFill>
                  <a:schemeClr val="tx1">
                    <a:lumMod val="65000"/>
                    <a:lumOff val="35000"/>
                  </a:schemeClr>
                </a:solidFill>
                <a:latin typeface="+mj-ea"/>
                <a:ea typeface="+mj-ea"/>
              </a:rPr>
              <a:t>交易紀錄</a:t>
            </a:r>
            <a:endParaRPr lang="en-US" altLang="zh-TW" sz="1200" b="1" dirty="0">
              <a:solidFill>
                <a:schemeClr val="tx1">
                  <a:lumMod val="65000"/>
                  <a:lumOff val="35000"/>
                </a:schemeClr>
              </a:solidFill>
              <a:latin typeface="+mj-ea"/>
              <a:ea typeface="+mj-ea"/>
            </a:endParaRPr>
          </a:p>
        </p:txBody>
      </p:sp>
      <p:sp>
        <p:nvSpPr>
          <p:cNvPr id="231" name="圓角矩形 230"/>
          <p:cNvSpPr/>
          <p:nvPr/>
        </p:nvSpPr>
        <p:spPr>
          <a:xfrm>
            <a:off x="10682955" y="3514704"/>
            <a:ext cx="1083222" cy="314495"/>
          </a:xfrm>
          <a:prstGeom prst="roundRect">
            <a:avLst>
              <a:gd name="adj" fmla="val 4881"/>
            </a:avLst>
          </a:prstGeom>
          <a:solidFill>
            <a:schemeClr val="accent1">
              <a:lumMod val="20000"/>
              <a:lumOff val="80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2" name="文字方塊 231"/>
          <p:cNvSpPr txBox="1"/>
          <p:nvPr/>
        </p:nvSpPr>
        <p:spPr>
          <a:xfrm>
            <a:off x="10703690" y="3533452"/>
            <a:ext cx="1041753" cy="276999"/>
          </a:xfrm>
          <a:prstGeom prst="rect">
            <a:avLst/>
          </a:prstGeom>
          <a:noFill/>
        </p:spPr>
        <p:txBody>
          <a:bodyPr wrap="square" rtlCol="0">
            <a:spAutoFit/>
          </a:bodyPr>
          <a:lstStyle/>
          <a:p>
            <a:pPr algn="ctr"/>
            <a:r>
              <a:rPr lang="zh-TW" altLang="en-US" sz="1200" b="1" dirty="0">
                <a:solidFill>
                  <a:schemeClr val="tx1">
                    <a:lumMod val="65000"/>
                    <a:lumOff val="35000"/>
                  </a:schemeClr>
                </a:solidFill>
                <a:latin typeface="+mj-ea"/>
                <a:ea typeface="+mj-ea"/>
              </a:rPr>
              <a:t>參數管理</a:t>
            </a:r>
            <a:endParaRPr lang="en-US" altLang="zh-TW" sz="1200" b="1" dirty="0">
              <a:solidFill>
                <a:schemeClr val="tx1">
                  <a:lumMod val="65000"/>
                  <a:lumOff val="35000"/>
                </a:schemeClr>
              </a:solidFill>
              <a:latin typeface="+mj-ea"/>
              <a:ea typeface="+mj-ea"/>
            </a:endParaRPr>
          </a:p>
        </p:txBody>
      </p:sp>
      <p:cxnSp>
        <p:nvCxnSpPr>
          <p:cNvPr id="233" name="直線單箭頭接點 232"/>
          <p:cNvCxnSpPr>
            <a:stCxn id="183" idx="3"/>
          </p:cNvCxnSpPr>
          <p:nvPr/>
        </p:nvCxnSpPr>
        <p:spPr>
          <a:xfrm flipV="1">
            <a:off x="10488006" y="3565067"/>
            <a:ext cx="102337" cy="36703"/>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直線接點 233"/>
          <p:cNvCxnSpPr/>
          <p:nvPr/>
        </p:nvCxnSpPr>
        <p:spPr>
          <a:xfrm flipH="1">
            <a:off x="4786357" y="5384851"/>
            <a:ext cx="7242915" cy="48802"/>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35" name="圓角矩形 234"/>
          <p:cNvSpPr/>
          <p:nvPr/>
        </p:nvSpPr>
        <p:spPr>
          <a:xfrm>
            <a:off x="8660381" y="2778779"/>
            <a:ext cx="1006538" cy="323540"/>
          </a:xfrm>
          <a:prstGeom prst="roundRect">
            <a:avLst/>
          </a:prstGeom>
          <a:solidFill>
            <a:srgbClr val="E76F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500" b="1" dirty="0">
                <a:latin typeface="微軟正黑體" panose="020B0604030504040204" pitchFamily="34" charset="-120"/>
                <a:ea typeface="微軟正黑體" panose="020B0604030504040204" pitchFamily="34" charset="-120"/>
              </a:rPr>
              <a:t>NBS</a:t>
            </a:r>
            <a:r>
              <a:rPr lang="zh-TW" altLang="en-US" sz="1500" b="1" dirty="0">
                <a:latin typeface="微軟正黑體" panose="020B0604030504040204" pitchFamily="34" charset="-120"/>
                <a:ea typeface="微軟正黑體" panose="020B0604030504040204" pitchFamily="34" charset="-120"/>
              </a:rPr>
              <a:t>前台</a:t>
            </a:r>
          </a:p>
        </p:txBody>
      </p:sp>
      <p:pic>
        <p:nvPicPr>
          <p:cNvPr id="236" name="Picture 6" descr="F5 Networks Logo Transparent Clipart (#5197927) - PinClipart"/>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4555" t="3929" r="9512" b="7866"/>
          <a:stretch/>
        </p:blipFill>
        <p:spPr bwMode="auto">
          <a:xfrm>
            <a:off x="1433994" y="4124397"/>
            <a:ext cx="310766" cy="311961"/>
          </a:xfrm>
          <a:prstGeom prst="rect">
            <a:avLst/>
          </a:prstGeom>
          <a:noFill/>
          <a:extLst>
            <a:ext uri="{909E8E84-426E-40DD-AFC4-6F175D3DCCD1}">
              <a14:hiddenFill xmlns:a14="http://schemas.microsoft.com/office/drawing/2010/main">
                <a:solidFill>
                  <a:srgbClr val="FFFFFF"/>
                </a:solidFill>
              </a14:hiddenFill>
            </a:ext>
          </a:extLst>
        </p:spPr>
      </p:pic>
      <p:sp>
        <p:nvSpPr>
          <p:cNvPr id="237" name="圓角矩形 236"/>
          <p:cNvSpPr/>
          <p:nvPr/>
        </p:nvSpPr>
        <p:spPr>
          <a:xfrm>
            <a:off x="2209877" y="2398304"/>
            <a:ext cx="2247938" cy="1755838"/>
          </a:xfrm>
          <a:prstGeom prst="roundRect">
            <a:avLst>
              <a:gd name="adj" fmla="val 4234"/>
            </a:avLst>
          </a:prstGeom>
          <a:solidFill>
            <a:srgbClr val="FEC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38" name="群組 237"/>
          <p:cNvGrpSpPr/>
          <p:nvPr/>
        </p:nvGrpSpPr>
        <p:grpSpPr>
          <a:xfrm>
            <a:off x="3004102" y="2969654"/>
            <a:ext cx="1339964" cy="276999"/>
            <a:chOff x="2734611" y="2877978"/>
            <a:chExt cx="1339964" cy="357979"/>
          </a:xfrm>
        </p:grpSpPr>
        <p:sp>
          <p:nvSpPr>
            <p:cNvPr id="239" name="圓角矩形 238"/>
            <p:cNvSpPr/>
            <p:nvPr/>
          </p:nvSpPr>
          <p:spPr>
            <a:xfrm>
              <a:off x="2743478" y="2884862"/>
              <a:ext cx="1331097" cy="333268"/>
            </a:xfrm>
            <a:prstGeom prst="roundRect">
              <a:avLst>
                <a:gd name="adj" fmla="val 4881"/>
              </a:avLst>
            </a:prstGeom>
            <a:solidFill>
              <a:schemeClr val="accent1">
                <a:lumMod val="20000"/>
                <a:lumOff val="80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40" name="文字方塊 239"/>
            <p:cNvSpPr txBox="1"/>
            <p:nvPr/>
          </p:nvSpPr>
          <p:spPr>
            <a:xfrm>
              <a:off x="2734611" y="2877978"/>
              <a:ext cx="1331096" cy="357979"/>
            </a:xfrm>
            <a:prstGeom prst="rect">
              <a:avLst/>
            </a:prstGeom>
            <a:noFill/>
          </p:spPr>
          <p:txBody>
            <a:bodyPr wrap="square" rtlCol="0">
              <a:spAutoFit/>
            </a:bodyPr>
            <a:lstStyle/>
            <a:p>
              <a:pPr algn="ctr"/>
              <a:r>
                <a:rPr lang="en-US" altLang="zh-TW" sz="1200" dirty="0"/>
                <a:t>portal</a:t>
              </a:r>
              <a:endParaRPr lang="zh-TW" altLang="en-US" sz="1000" b="1" dirty="0">
                <a:solidFill>
                  <a:schemeClr val="tx1">
                    <a:lumMod val="65000"/>
                    <a:lumOff val="35000"/>
                  </a:schemeClr>
                </a:solidFill>
                <a:latin typeface="+mj-ea"/>
                <a:ea typeface="+mj-ea"/>
              </a:endParaRPr>
            </a:p>
          </p:txBody>
        </p:sp>
      </p:grpSp>
      <p:grpSp>
        <p:nvGrpSpPr>
          <p:cNvPr id="241" name="群組 240"/>
          <p:cNvGrpSpPr/>
          <p:nvPr/>
        </p:nvGrpSpPr>
        <p:grpSpPr>
          <a:xfrm>
            <a:off x="3016044" y="3441591"/>
            <a:ext cx="1331097" cy="290959"/>
            <a:chOff x="2750982" y="3416111"/>
            <a:chExt cx="1331097" cy="473530"/>
          </a:xfrm>
        </p:grpSpPr>
        <p:sp>
          <p:nvSpPr>
            <p:cNvPr id="242" name="圓角矩形 241"/>
            <p:cNvSpPr/>
            <p:nvPr/>
          </p:nvSpPr>
          <p:spPr>
            <a:xfrm>
              <a:off x="2750982" y="3416111"/>
              <a:ext cx="1331097" cy="468714"/>
            </a:xfrm>
            <a:prstGeom prst="roundRect">
              <a:avLst>
                <a:gd name="adj" fmla="val 4881"/>
              </a:avLst>
            </a:prstGeom>
            <a:solidFill>
              <a:schemeClr val="accent1">
                <a:lumMod val="20000"/>
                <a:lumOff val="80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3" name="文字方塊 242"/>
            <p:cNvSpPr txBox="1"/>
            <p:nvPr/>
          </p:nvSpPr>
          <p:spPr>
            <a:xfrm>
              <a:off x="2750983" y="3438831"/>
              <a:ext cx="1331096" cy="450810"/>
            </a:xfrm>
            <a:prstGeom prst="rect">
              <a:avLst/>
            </a:prstGeom>
            <a:noFill/>
          </p:spPr>
          <p:txBody>
            <a:bodyPr wrap="square" rtlCol="0">
              <a:spAutoFit/>
            </a:bodyPr>
            <a:lstStyle/>
            <a:p>
              <a:pPr algn="ctr"/>
              <a:r>
                <a:rPr lang="zh-TW" altLang="en-US" sz="1200" b="1" dirty="0">
                  <a:solidFill>
                    <a:schemeClr val="tx1">
                      <a:lumMod val="65000"/>
                      <a:lumOff val="35000"/>
                    </a:schemeClr>
                  </a:solidFill>
                  <a:latin typeface="+mj-ea"/>
                  <a:ea typeface="+mj-ea"/>
                </a:rPr>
                <a:t>交易 </a:t>
              </a:r>
              <a:r>
                <a:rPr lang="en-US" altLang="zh-TW" sz="1200" b="1" dirty="0" err="1">
                  <a:solidFill>
                    <a:schemeClr val="tx1">
                      <a:lumMod val="65000"/>
                      <a:lumOff val="35000"/>
                    </a:schemeClr>
                  </a:solidFill>
                  <a:latin typeface="+mj-ea"/>
                  <a:ea typeface="+mj-ea"/>
                </a:rPr>
                <a:t>txn</a:t>
              </a:r>
              <a:endParaRPr lang="zh-TW" altLang="en-US" sz="1200" b="1" dirty="0">
                <a:solidFill>
                  <a:schemeClr val="tx1">
                    <a:lumMod val="65000"/>
                    <a:lumOff val="35000"/>
                  </a:schemeClr>
                </a:solidFill>
                <a:latin typeface="+mj-ea"/>
                <a:ea typeface="+mj-ea"/>
              </a:endParaRPr>
            </a:p>
          </p:txBody>
        </p:sp>
      </p:grpSp>
      <p:sp>
        <p:nvSpPr>
          <p:cNvPr id="244" name="文字方塊 243"/>
          <p:cNvSpPr txBox="1"/>
          <p:nvPr/>
        </p:nvSpPr>
        <p:spPr>
          <a:xfrm>
            <a:off x="4103029" y="4010819"/>
            <a:ext cx="453970" cy="307777"/>
          </a:xfrm>
          <a:prstGeom prst="rect">
            <a:avLst/>
          </a:prstGeom>
          <a:noFill/>
        </p:spPr>
        <p:txBody>
          <a:bodyPr wrap="none" rtlCol="0">
            <a:spAutoFit/>
          </a:bodyPr>
          <a:lstStyle/>
          <a:p>
            <a:r>
              <a:rPr lang="en-US" altLang="zh-TW" sz="1400" b="1" dirty="0"/>
              <a:t>VM</a:t>
            </a:r>
            <a:endParaRPr lang="zh-TW" altLang="en-US" sz="1400" b="1" dirty="0"/>
          </a:p>
        </p:txBody>
      </p:sp>
      <p:pic>
        <p:nvPicPr>
          <p:cNvPr id="245" name="Picture 6" descr="File:Nginx logo.svg - 維基百科，自由的百科全書"/>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234285" y="2481889"/>
            <a:ext cx="692983" cy="146176"/>
          </a:xfrm>
          <a:prstGeom prst="rect">
            <a:avLst/>
          </a:prstGeom>
          <a:noFill/>
          <a:extLst>
            <a:ext uri="{909E8E84-426E-40DD-AFC4-6F175D3DCCD1}">
              <a14:hiddenFill xmlns:a14="http://schemas.microsoft.com/office/drawing/2010/main">
                <a:solidFill>
                  <a:srgbClr val="FFFFFF"/>
                </a:solidFill>
              </a14:hiddenFill>
            </a:ext>
          </a:extLst>
        </p:spPr>
      </p:pic>
      <p:cxnSp>
        <p:nvCxnSpPr>
          <p:cNvPr id="246" name="肘形接點 245"/>
          <p:cNvCxnSpPr>
            <a:stCxn id="237" idx="0"/>
            <a:endCxn id="248" idx="1"/>
          </p:cNvCxnSpPr>
          <p:nvPr/>
        </p:nvCxnSpPr>
        <p:spPr>
          <a:xfrm rot="5400000" flipH="1" flipV="1">
            <a:off x="3836058" y="1648646"/>
            <a:ext cx="247447" cy="1251870"/>
          </a:xfrm>
          <a:prstGeom prst="bentConnector2">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7" name="文字方塊 246"/>
          <p:cNvSpPr txBox="1"/>
          <p:nvPr/>
        </p:nvSpPr>
        <p:spPr>
          <a:xfrm>
            <a:off x="2493226" y="1186119"/>
            <a:ext cx="1601570" cy="369332"/>
          </a:xfrm>
          <a:prstGeom prst="rect">
            <a:avLst/>
          </a:prstGeom>
          <a:noFill/>
        </p:spPr>
        <p:txBody>
          <a:bodyPr wrap="square" rtlCol="0">
            <a:spAutoFit/>
          </a:bodyPr>
          <a:lstStyle/>
          <a:p>
            <a:r>
              <a:rPr lang="en-US" altLang="zh-TW" b="1" dirty="0">
                <a:solidFill>
                  <a:schemeClr val="bg1">
                    <a:lumMod val="95000"/>
                  </a:schemeClr>
                </a:solidFill>
              </a:rPr>
              <a:t>Web Server</a:t>
            </a:r>
            <a:endParaRPr lang="zh-TW" altLang="en-US" b="1" dirty="0">
              <a:solidFill>
                <a:schemeClr val="bg1">
                  <a:lumMod val="95000"/>
                </a:schemeClr>
              </a:solidFill>
            </a:endParaRPr>
          </a:p>
        </p:txBody>
      </p:sp>
      <p:pic>
        <p:nvPicPr>
          <p:cNvPr id="248" name="圖片 2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85716" y="1960779"/>
            <a:ext cx="380156" cy="380156"/>
          </a:xfrm>
          <a:prstGeom prst="rect">
            <a:avLst/>
          </a:prstGeom>
        </p:spPr>
      </p:pic>
      <p:pic>
        <p:nvPicPr>
          <p:cNvPr id="249" name="Picture 6" descr="F5 Networks Logo Transparent Clipart (#5197927) - PinClipart"/>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3951" t="3733" r="9066" b="7780"/>
          <a:stretch/>
        </p:blipFill>
        <p:spPr bwMode="auto">
          <a:xfrm>
            <a:off x="4985360" y="1971213"/>
            <a:ext cx="309563" cy="307976"/>
          </a:xfrm>
          <a:prstGeom prst="rect">
            <a:avLst/>
          </a:prstGeom>
          <a:noFill/>
          <a:extLst>
            <a:ext uri="{909E8E84-426E-40DD-AFC4-6F175D3DCCD1}">
              <a14:hiddenFill xmlns:a14="http://schemas.microsoft.com/office/drawing/2010/main">
                <a:solidFill>
                  <a:srgbClr val="FFFFFF"/>
                </a:solidFill>
              </a14:hiddenFill>
            </a:ext>
          </a:extLst>
        </p:spPr>
      </p:pic>
      <p:cxnSp>
        <p:nvCxnSpPr>
          <p:cNvPr id="250" name="肘形接點 249"/>
          <p:cNvCxnSpPr>
            <a:stCxn id="236" idx="3"/>
            <a:endCxn id="237" idx="2"/>
          </p:cNvCxnSpPr>
          <p:nvPr/>
        </p:nvCxnSpPr>
        <p:spPr>
          <a:xfrm flipV="1">
            <a:off x="1744760" y="4154142"/>
            <a:ext cx="1589086" cy="126236"/>
          </a:xfrm>
          <a:prstGeom prst="bentConnector2">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1" name="矩形 250"/>
          <p:cNvSpPr/>
          <p:nvPr/>
        </p:nvSpPr>
        <p:spPr>
          <a:xfrm>
            <a:off x="7254141" y="5268229"/>
            <a:ext cx="749967" cy="461665"/>
          </a:xfrm>
          <a:prstGeom prst="rect">
            <a:avLst/>
          </a:prstGeom>
        </p:spPr>
        <p:txBody>
          <a:bodyPr wrap="square">
            <a:spAutoFit/>
          </a:bodyPr>
          <a:lstStyle/>
          <a:p>
            <a:pPr algn="ctr"/>
            <a:r>
              <a:rPr lang="en-US" altLang="zh-TW" sz="1200" b="1" dirty="0">
                <a:latin typeface="微軟正黑體" panose="020B0604030504040204" pitchFamily="34" charset="-120"/>
              </a:rPr>
              <a:t>ESIP</a:t>
            </a:r>
          </a:p>
          <a:p>
            <a:pPr algn="ctr"/>
            <a:r>
              <a:rPr lang="en-US" altLang="zh-TW" sz="1200" b="1" dirty="0">
                <a:latin typeface="微軟正黑體" panose="020B0604030504040204" pitchFamily="34" charset="-120"/>
              </a:rPr>
              <a:t>ECSG</a:t>
            </a:r>
          </a:p>
        </p:txBody>
      </p:sp>
      <p:cxnSp>
        <p:nvCxnSpPr>
          <p:cNvPr id="252" name="直線接點 251"/>
          <p:cNvCxnSpPr/>
          <p:nvPr/>
        </p:nvCxnSpPr>
        <p:spPr>
          <a:xfrm flipH="1" flipV="1">
            <a:off x="1207120" y="3691656"/>
            <a:ext cx="752148" cy="20724"/>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253" name="圖片 25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8406" y="2568251"/>
            <a:ext cx="496052" cy="496052"/>
          </a:xfrm>
          <a:prstGeom prst="rect">
            <a:avLst/>
          </a:prstGeom>
        </p:spPr>
      </p:pic>
      <p:cxnSp>
        <p:nvCxnSpPr>
          <p:cNvPr id="254" name="直線單箭頭接點 253"/>
          <p:cNvCxnSpPr>
            <a:stCxn id="215" idx="0"/>
            <a:endCxn id="253" idx="2"/>
          </p:cNvCxnSpPr>
          <p:nvPr/>
        </p:nvCxnSpPr>
        <p:spPr>
          <a:xfrm flipV="1">
            <a:off x="693678" y="3064303"/>
            <a:ext cx="2754" cy="388978"/>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55" name="圖片 25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88495" y="1854357"/>
            <a:ext cx="414777" cy="414777"/>
          </a:xfrm>
          <a:prstGeom prst="rect">
            <a:avLst/>
          </a:prstGeom>
        </p:spPr>
      </p:pic>
      <p:cxnSp>
        <p:nvCxnSpPr>
          <p:cNvPr id="256" name="直線單箭頭接點 255"/>
          <p:cNvCxnSpPr>
            <a:stCxn id="253" idx="0"/>
            <a:endCxn id="255" idx="2"/>
          </p:cNvCxnSpPr>
          <p:nvPr/>
        </p:nvCxnSpPr>
        <p:spPr>
          <a:xfrm flipH="1" flipV="1">
            <a:off x="695884" y="2269134"/>
            <a:ext cx="548" cy="299117"/>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7" name="文字方塊 256"/>
          <p:cNvSpPr txBox="1"/>
          <p:nvPr/>
        </p:nvSpPr>
        <p:spPr>
          <a:xfrm>
            <a:off x="166889" y="2862030"/>
            <a:ext cx="992662" cy="246221"/>
          </a:xfrm>
          <a:prstGeom prst="rect">
            <a:avLst/>
          </a:prstGeom>
          <a:noFill/>
        </p:spPr>
        <p:txBody>
          <a:bodyPr wrap="square" rtlCol="0">
            <a:spAutoFit/>
          </a:bodyPr>
          <a:lstStyle/>
          <a:p>
            <a:pPr algn="ctr"/>
            <a:r>
              <a:rPr lang="en-US" altLang="zh-TW" sz="1000" b="1" dirty="0"/>
              <a:t>Device Agent</a:t>
            </a:r>
            <a:endParaRPr lang="zh-TW" altLang="en-US" sz="1000" b="1" dirty="0"/>
          </a:p>
        </p:txBody>
      </p:sp>
      <p:sp>
        <p:nvSpPr>
          <p:cNvPr id="258" name="文字方塊 257"/>
          <p:cNvSpPr txBox="1"/>
          <p:nvPr/>
        </p:nvSpPr>
        <p:spPr>
          <a:xfrm>
            <a:off x="209762" y="1623378"/>
            <a:ext cx="992662" cy="246221"/>
          </a:xfrm>
          <a:prstGeom prst="rect">
            <a:avLst/>
          </a:prstGeom>
          <a:noFill/>
        </p:spPr>
        <p:txBody>
          <a:bodyPr wrap="square" rtlCol="0">
            <a:spAutoFit/>
          </a:bodyPr>
          <a:lstStyle/>
          <a:p>
            <a:pPr algn="ctr"/>
            <a:r>
              <a:rPr lang="en-US" altLang="zh-TW" sz="1000" b="1" dirty="0"/>
              <a:t>Peripherals</a:t>
            </a:r>
            <a:endParaRPr lang="zh-TW" altLang="en-US" sz="1000" b="1" dirty="0"/>
          </a:p>
        </p:txBody>
      </p:sp>
      <p:cxnSp>
        <p:nvCxnSpPr>
          <p:cNvPr id="259" name="直線接點 258"/>
          <p:cNvCxnSpPr/>
          <p:nvPr/>
        </p:nvCxnSpPr>
        <p:spPr>
          <a:xfrm>
            <a:off x="1951029" y="1558168"/>
            <a:ext cx="16478" cy="2118760"/>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0" name="直線單箭頭接點 259"/>
          <p:cNvCxnSpPr>
            <a:stCxn id="236" idx="0"/>
            <a:endCxn id="228" idx="2"/>
          </p:cNvCxnSpPr>
          <p:nvPr/>
        </p:nvCxnSpPr>
        <p:spPr>
          <a:xfrm flipH="1" flipV="1">
            <a:off x="1586987" y="3535343"/>
            <a:ext cx="2390" cy="589054"/>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1" name="矩形 260"/>
          <p:cNvSpPr/>
          <p:nvPr/>
        </p:nvSpPr>
        <p:spPr>
          <a:xfrm>
            <a:off x="1202160" y="5124293"/>
            <a:ext cx="3551005" cy="40301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2" name="文字方塊 261"/>
          <p:cNvSpPr txBox="1"/>
          <p:nvPr/>
        </p:nvSpPr>
        <p:spPr>
          <a:xfrm>
            <a:off x="2314599" y="5121671"/>
            <a:ext cx="1364404" cy="369332"/>
          </a:xfrm>
          <a:prstGeom prst="rect">
            <a:avLst/>
          </a:prstGeom>
          <a:noFill/>
        </p:spPr>
        <p:txBody>
          <a:bodyPr wrap="square" rtlCol="0">
            <a:spAutoFit/>
          </a:bodyPr>
          <a:lstStyle/>
          <a:p>
            <a:r>
              <a:rPr lang="en-US" altLang="zh-TW" b="1" dirty="0">
                <a:solidFill>
                  <a:schemeClr val="bg1">
                    <a:lumMod val="95000"/>
                  </a:schemeClr>
                </a:solidFill>
              </a:rPr>
              <a:t>DMZ</a:t>
            </a:r>
            <a:r>
              <a:rPr lang="zh-TW" altLang="en-US" b="1" dirty="0">
                <a:solidFill>
                  <a:schemeClr val="bg1">
                    <a:lumMod val="95000"/>
                  </a:schemeClr>
                </a:solidFill>
              </a:rPr>
              <a:t> </a:t>
            </a:r>
            <a:r>
              <a:rPr lang="en-US" altLang="zh-TW" b="1" dirty="0">
                <a:solidFill>
                  <a:schemeClr val="bg1">
                    <a:lumMod val="95000"/>
                  </a:schemeClr>
                </a:solidFill>
              </a:rPr>
              <a:t>Zone</a:t>
            </a:r>
            <a:endParaRPr lang="zh-TW" altLang="en-US" b="1" dirty="0">
              <a:solidFill>
                <a:schemeClr val="bg1">
                  <a:lumMod val="95000"/>
                </a:schemeClr>
              </a:solidFill>
            </a:endParaRPr>
          </a:p>
        </p:txBody>
      </p:sp>
      <p:pic>
        <p:nvPicPr>
          <p:cNvPr id="263" name="圖片 2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1524" y="5655267"/>
            <a:ext cx="476751" cy="476751"/>
          </a:xfrm>
          <a:prstGeom prst="rect">
            <a:avLst/>
          </a:prstGeom>
        </p:spPr>
      </p:pic>
      <p:sp>
        <p:nvSpPr>
          <p:cNvPr id="264" name="文字方塊 263"/>
          <p:cNvSpPr txBox="1"/>
          <p:nvPr/>
        </p:nvSpPr>
        <p:spPr>
          <a:xfrm>
            <a:off x="414056" y="6071758"/>
            <a:ext cx="543739" cy="307777"/>
          </a:xfrm>
          <a:prstGeom prst="rect">
            <a:avLst/>
          </a:prstGeom>
          <a:noFill/>
        </p:spPr>
        <p:txBody>
          <a:bodyPr wrap="none" rtlCol="0">
            <a:spAutoFit/>
          </a:bodyPr>
          <a:lstStyle/>
          <a:p>
            <a:r>
              <a:rPr lang="zh-TW" altLang="en-US" sz="1400" b="1" dirty="0"/>
              <a:t>顧客</a:t>
            </a:r>
          </a:p>
        </p:txBody>
      </p:sp>
      <p:pic>
        <p:nvPicPr>
          <p:cNvPr id="265" name="圖片 86">
            <a:extLst>
              <a:ext uri="{FF2B5EF4-FFF2-40B4-BE49-F238E27FC236}">
                <a16:creationId xmlns:a16="http://schemas.microsoft.com/office/drawing/2014/main" id="{7453F839-EA4C-42D6-BEC8-923FF479FAE4}"/>
              </a:ext>
            </a:extLst>
          </p:cNvPr>
          <p:cNvPicPr>
            <a:picLocks noChangeAspect="1"/>
          </p:cNvPicPr>
          <p:nvPr/>
        </p:nvPicPr>
        <p:blipFill>
          <a:blip r:embed="rId6"/>
          <a:stretch>
            <a:fillRect/>
          </a:stretch>
        </p:blipFill>
        <p:spPr>
          <a:xfrm>
            <a:off x="2826345" y="5653005"/>
            <a:ext cx="335950" cy="512377"/>
          </a:xfrm>
          <a:prstGeom prst="rect">
            <a:avLst/>
          </a:prstGeom>
        </p:spPr>
      </p:pic>
      <p:cxnSp>
        <p:nvCxnSpPr>
          <p:cNvPr id="266" name="直線單箭頭接點 265"/>
          <p:cNvCxnSpPr>
            <a:stCxn id="263" idx="3"/>
            <a:endCxn id="265" idx="1"/>
          </p:cNvCxnSpPr>
          <p:nvPr/>
        </p:nvCxnSpPr>
        <p:spPr>
          <a:xfrm>
            <a:off x="928275" y="5893643"/>
            <a:ext cx="1898070" cy="15551"/>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7" name="TextBox 184">
            <a:extLst>
              <a:ext uri="{FF2B5EF4-FFF2-40B4-BE49-F238E27FC236}">
                <a16:creationId xmlns:a16="http://schemas.microsoft.com/office/drawing/2014/main" id="{AEFA04E4-0A93-42CC-8E76-EC1E17C0BE7F}"/>
              </a:ext>
            </a:extLst>
          </p:cNvPr>
          <p:cNvSpPr txBox="1"/>
          <p:nvPr/>
        </p:nvSpPr>
        <p:spPr>
          <a:xfrm>
            <a:off x="2511463" y="6151464"/>
            <a:ext cx="991575" cy="276390"/>
          </a:xfrm>
          <a:prstGeom prst="rect">
            <a:avLst/>
          </a:prstGeom>
        </p:spPr>
        <p:txBody>
          <a:bodyPr wrap="none" lIns="76200" tIns="38100" rIns="76200" bIns="38100" rtlCol="0">
            <a:noAutofit/>
          </a:bodyPr>
          <a:lstStyle/>
          <a:p>
            <a:pPr marL="0" marR="0" lvl="0" indent="0" algn="ctr" defTabSz="914363" rtl="0" eaLnBrk="1" fontAlgn="auto" latinLnBrk="0" hangingPunct="1">
              <a:lnSpc>
                <a:spcPct val="105000"/>
              </a:lnSpc>
              <a:spcBef>
                <a:spcPts val="0"/>
              </a:spcBef>
              <a:spcAft>
                <a:spcPts val="0"/>
              </a:spcAft>
              <a:buClrTx/>
              <a:buSzTx/>
              <a:buFontTx/>
              <a:buNone/>
              <a:tabLst/>
              <a:defRPr/>
            </a:pPr>
            <a:r>
              <a:rPr kumimoji="0" lang="zh-TW" altLang="en-US" sz="1300" b="1" i="0" u="none" strike="noStrike" kern="1200" cap="none" spc="0" normalizeH="0" baseline="0" noProof="0" dirty="0">
                <a:ln>
                  <a:noFill/>
                </a:ln>
                <a:effectLst/>
                <a:uLnTx/>
                <a:uFillTx/>
                <a:latin typeface="微軟正黑體" panose="020B0604030504040204" pitchFamily="34" charset="-120"/>
                <a:ea typeface="微軟正黑體" panose="020B0604030504040204" pitchFamily="34" charset="-120"/>
                <a:cs typeface="IBM Plex Sans" charset="0"/>
              </a:rPr>
              <a:t>預約服務</a:t>
            </a:r>
            <a:r>
              <a:rPr lang="zh-TW" altLang="en-US" sz="1300" b="1" dirty="0">
                <a:latin typeface="微軟正黑體" panose="020B0604030504040204" pitchFamily="34" charset="-120"/>
                <a:cs typeface="IBM Plex Sans" charset="0"/>
              </a:rPr>
              <a:t> </a:t>
            </a:r>
            <a:r>
              <a:rPr lang="en-US" altLang="zh-TW" sz="1300" b="1" dirty="0">
                <a:latin typeface="微軟正黑體" panose="020B0604030504040204" pitchFamily="34" charset="-120"/>
                <a:cs typeface="IBM Plex Sans" charset="0"/>
              </a:rPr>
              <a:t>Web Server</a:t>
            </a:r>
          </a:p>
        </p:txBody>
      </p:sp>
      <p:cxnSp>
        <p:nvCxnSpPr>
          <p:cNvPr id="268" name="肘形接點 267"/>
          <p:cNvCxnSpPr>
            <a:stCxn id="265" idx="3"/>
            <a:endCxn id="248" idx="2"/>
          </p:cNvCxnSpPr>
          <p:nvPr/>
        </p:nvCxnSpPr>
        <p:spPr>
          <a:xfrm flipV="1">
            <a:off x="3162295" y="2340935"/>
            <a:ext cx="1613499" cy="3568259"/>
          </a:xfrm>
          <a:prstGeom prst="bentConnector2">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9" name="直線單箭頭接點 268"/>
          <p:cNvCxnSpPr>
            <a:endCxn id="195" idx="0"/>
          </p:cNvCxnSpPr>
          <p:nvPr/>
        </p:nvCxnSpPr>
        <p:spPr>
          <a:xfrm>
            <a:off x="5407986" y="5023519"/>
            <a:ext cx="0" cy="660821"/>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70" name="圖片 86">
            <a:extLst>
              <a:ext uri="{FF2B5EF4-FFF2-40B4-BE49-F238E27FC236}">
                <a16:creationId xmlns:a16="http://schemas.microsoft.com/office/drawing/2014/main" id="{7453F839-EA4C-42D6-BEC8-923FF479FAE4}"/>
              </a:ext>
            </a:extLst>
          </p:cNvPr>
          <p:cNvPicPr>
            <a:picLocks noChangeAspect="1"/>
          </p:cNvPicPr>
          <p:nvPr/>
        </p:nvPicPr>
        <p:blipFill>
          <a:blip r:embed="rId6"/>
          <a:stretch>
            <a:fillRect/>
          </a:stretch>
        </p:blipFill>
        <p:spPr>
          <a:xfrm>
            <a:off x="9284394" y="1638180"/>
            <a:ext cx="335950" cy="512377"/>
          </a:xfrm>
          <a:prstGeom prst="rect">
            <a:avLst/>
          </a:prstGeom>
        </p:spPr>
      </p:pic>
      <p:sp>
        <p:nvSpPr>
          <p:cNvPr id="271" name="矩形 270"/>
          <p:cNvSpPr/>
          <p:nvPr/>
        </p:nvSpPr>
        <p:spPr>
          <a:xfrm>
            <a:off x="9511218" y="1663536"/>
            <a:ext cx="842432" cy="461665"/>
          </a:xfrm>
          <a:prstGeom prst="rect">
            <a:avLst/>
          </a:prstGeom>
        </p:spPr>
        <p:txBody>
          <a:bodyPr wrap="square">
            <a:spAutoFit/>
          </a:bodyPr>
          <a:lstStyle/>
          <a:p>
            <a:pPr algn="ctr"/>
            <a:r>
              <a:rPr lang="zh-TW" altLang="en-US" sz="1200" b="1" dirty="0">
                <a:latin typeface="微軟正黑體" panose="020B0604030504040204" pitchFamily="34" charset="-120"/>
              </a:rPr>
              <a:t>影像調閱</a:t>
            </a:r>
            <a:br>
              <a:rPr lang="en-US" altLang="zh-TW" sz="1200" b="1" dirty="0">
                <a:latin typeface="微軟正黑體" panose="020B0604030504040204" pitchFamily="34" charset="-120"/>
              </a:rPr>
            </a:br>
            <a:r>
              <a:rPr lang="en-US" altLang="zh-TW" sz="1200" b="1" dirty="0">
                <a:latin typeface="微軟正黑體" panose="020B0604030504040204" pitchFamily="34" charset="-120"/>
              </a:rPr>
              <a:t>(DIMS)</a:t>
            </a:r>
          </a:p>
        </p:txBody>
      </p:sp>
      <p:pic>
        <p:nvPicPr>
          <p:cNvPr id="272" name="圖片 86">
            <a:extLst>
              <a:ext uri="{FF2B5EF4-FFF2-40B4-BE49-F238E27FC236}">
                <a16:creationId xmlns:a16="http://schemas.microsoft.com/office/drawing/2014/main" id="{7453F839-EA4C-42D6-BEC8-923FF479FAE4}"/>
              </a:ext>
            </a:extLst>
          </p:cNvPr>
          <p:cNvPicPr>
            <a:picLocks noChangeAspect="1"/>
          </p:cNvPicPr>
          <p:nvPr/>
        </p:nvPicPr>
        <p:blipFill>
          <a:blip r:embed="rId6"/>
          <a:stretch>
            <a:fillRect/>
          </a:stretch>
        </p:blipFill>
        <p:spPr>
          <a:xfrm>
            <a:off x="9797803" y="2190429"/>
            <a:ext cx="335950" cy="512377"/>
          </a:xfrm>
          <a:prstGeom prst="rect">
            <a:avLst/>
          </a:prstGeom>
        </p:spPr>
      </p:pic>
      <p:cxnSp>
        <p:nvCxnSpPr>
          <p:cNvPr id="273" name="肘形接點 272"/>
          <p:cNvCxnSpPr>
            <a:endCxn id="183" idx="1"/>
          </p:cNvCxnSpPr>
          <p:nvPr/>
        </p:nvCxnSpPr>
        <p:spPr>
          <a:xfrm rot="16200000" flipH="1">
            <a:off x="9622162" y="3116081"/>
            <a:ext cx="692403" cy="278974"/>
          </a:xfrm>
          <a:prstGeom prst="bentConnector2">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4" name="矩形 273"/>
          <p:cNvSpPr/>
          <p:nvPr/>
        </p:nvSpPr>
        <p:spPr>
          <a:xfrm>
            <a:off x="9603130" y="2624623"/>
            <a:ext cx="749967" cy="292388"/>
          </a:xfrm>
          <a:prstGeom prst="rect">
            <a:avLst/>
          </a:prstGeom>
        </p:spPr>
        <p:txBody>
          <a:bodyPr wrap="square">
            <a:spAutoFit/>
          </a:bodyPr>
          <a:lstStyle/>
          <a:p>
            <a:pPr algn="ctr"/>
            <a:r>
              <a:rPr lang="en-US" altLang="zh-TW" sz="1300" b="1" dirty="0">
                <a:solidFill>
                  <a:schemeClr val="tx1">
                    <a:lumMod val="65000"/>
                    <a:lumOff val="35000"/>
                  </a:schemeClr>
                </a:solidFill>
              </a:rPr>
              <a:t>BATCH</a:t>
            </a:r>
          </a:p>
        </p:txBody>
      </p:sp>
      <p:sp>
        <p:nvSpPr>
          <p:cNvPr id="275" name="矩形 274"/>
          <p:cNvSpPr/>
          <p:nvPr/>
        </p:nvSpPr>
        <p:spPr>
          <a:xfrm>
            <a:off x="3246403" y="4323652"/>
            <a:ext cx="749967" cy="276999"/>
          </a:xfrm>
          <a:prstGeom prst="rect">
            <a:avLst/>
          </a:prstGeom>
        </p:spPr>
        <p:txBody>
          <a:bodyPr wrap="square">
            <a:spAutoFit/>
          </a:bodyPr>
          <a:lstStyle/>
          <a:p>
            <a:pPr algn="ctr"/>
            <a:r>
              <a:rPr lang="en-US" altLang="zh-TW" sz="1200" b="1" dirty="0">
                <a:solidFill>
                  <a:schemeClr val="tx1">
                    <a:lumMod val="65000"/>
                    <a:lumOff val="35000"/>
                  </a:schemeClr>
                </a:solidFill>
              </a:rPr>
              <a:t>REDIS</a:t>
            </a:r>
          </a:p>
        </p:txBody>
      </p:sp>
      <p:grpSp>
        <p:nvGrpSpPr>
          <p:cNvPr id="276" name="群組 275"/>
          <p:cNvGrpSpPr/>
          <p:nvPr/>
        </p:nvGrpSpPr>
        <p:grpSpPr>
          <a:xfrm>
            <a:off x="2997645" y="2564540"/>
            <a:ext cx="1339964" cy="276999"/>
            <a:chOff x="2734611" y="2877979"/>
            <a:chExt cx="1339964" cy="357979"/>
          </a:xfrm>
        </p:grpSpPr>
        <p:sp>
          <p:nvSpPr>
            <p:cNvPr id="277" name="圓角矩形 276"/>
            <p:cNvSpPr/>
            <p:nvPr/>
          </p:nvSpPr>
          <p:spPr>
            <a:xfrm>
              <a:off x="2743478" y="2884862"/>
              <a:ext cx="1331097" cy="333268"/>
            </a:xfrm>
            <a:prstGeom prst="roundRect">
              <a:avLst>
                <a:gd name="adj" fmla="val 4881"/>
              </a:avLst>
            </a:prstGeom>
            <a:solidFill>
              <a:schemeClr val="accent1">
                <a:lumMod val="20000"/>
                <a:lumOff val="80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78" name="文字方塊 277"/>
            <p:cNvSpPr txBox="1"/>
            <p:nvPr/>
          </p:nvSpPr>
          <p:spPr>
            <a:xfrm>
              <a:off x="2734611" y="2877979"/>
              <a:ext cx="1331096" cy="357979"/>
            </a:xfrm>
            <a:prstGeom prst="rect">
              <a:avLst/>
            </a:prstGeom>
            <a:noFill/>
          </p:spPr>
          <p:txBody>
            <a:bodyPr wrap="square" rtlCol="0">
              <a:spAutoFit/>
            </a:bodyPr>
            <a:lstStyle/>
            <a:p>
              <a:pPr algn="ctr"/>
              <a:r>
                <a:rPr lang="en-US" altLang="zh-TW" sz="1200" dirty="0"/>
                <a:t>header</a:t>
              </a:r>
              <a:endParaRPr lang="zh-TW" altLang="en-US" sz="1000" b="1" dirty="0">
                <a:solidFill>
                  <a:schemeClr val="tx1">
                    <a:lumMod val="65000"/>
                    <a:lumOff val="35000"/>
                  </a:schemeClr>
                </a:solidFill>
                <a:latin typeface="+mj-ea"/>
                <a:ea typeface="+mj-ea"/>
              </a:endParaRPr>
            </a:p>
          </p:txBody>
        </p:sp>
      </p:grpSp>
      <p:cxnSp>
        <p:nvCxnSpPr>
          <p:cNvPr id="279" name="肘形接點 278"/>
          <p:cNvCxnSpPr/>
          <p:nvPr/>
        </p:nvCxnSpPr>
        <p:spPr>
          <a:xfrm rot="10800000" flipV="1">
            <a:off x="1583197" y="1753146"/>
            <a:ext cx="6265225" cy="2192124"/>
          </a:xfrm>
          <a:prstGeom prst="bentConnector3">
            <a:avLst>
              <a:gd name="adj1" fmla="val 92753"/>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0" name="肘形接點 279"/>
          <p:cNvCxnSpPr>
            <a:stCxn id="249" idx="3"/>
          </p:cNvCxnSpPr>
          <p:nvPr/>
        </p:nvCxnSpPr>
        <p:spPr>
          <a:xfrm>
            <a:off x="5294923" y="2125201"/>
            <a:ext cx="2022786" cy="668189"/>
          </a:xfrm>
          <a:prstGeom prst="bentConnector2">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1" name="直線接點 280"/>
          <p:cNvCxnSpPr/>
          <p:nvPr/>
        </p:nvCxnSpPr>
        <p:spPr>
          <a:xfrm>
            <a:off x="7833877" y="1745934"/>
            <a:ext cx="16917" cy="102046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282" name="圖片 86">
            <a:extLst>
              <a:ext uri="{FF2B5EF4-FFF2-40B4-BE49-F238E27FC236}">
                <a16:creationId xmlns:a16="http://schemas.microsoft.com/office/drawing/2014/main" id="{7453F839-EA4C-42D6-BEC8-923FF479FAE4}"/>
              </a:ext>
            </a:extLst>
          </p:cNvPr>
          <p:cNvPicPr>
            <a:picLocks noChangeAspect="1"/>
          </p:cNvPicPr>
          <p:nvPr/>
        </p:nvPicPr>
        <p:blipFill>
          <a:blip r:embed="rId6"/>
          <a:stretch>
            <a:fillRect/>
          </a:stretch>
        </p:blipFill>
        <p:spPr>
          <a:xfrm>
            <a:off x="8424203" y="1614868"/>
            <a:ext cx="335950" cy="512377"/>
          </a:xfrm>
          <a:prstGeom prst="rect">
            <a:avLst/>
          </a:prstGeom>
        </p:spPr>
      </p:pic>
      <p:cxnSp>
        <p:nvCxnSpPr>
          <p:cNvPr id="283" name="直線單箭頭接點 282"/>
          <p:cNvCxnSpPr>
            <a:stCxn id="272" idx="1"/>
            <a:endCxn id="270" idx="2"/>
          </p:cNvCxnSpPr>
          <p:nvPr/>
        </p:nvCxnSpPr>
        <p:spPr>
          <a:xfrm flipH="1" flipV="1">
            <a:off x="9452369" y="2150557"/>
            <a:ext cx="345434" cy="296061"/>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4" name="矩形 283"/>
          <p:cNvSpPr/>
          <p:nvPr/>
        </p:nvSpPr>
        <p:spPr>
          <a:xfrm>
            <a:off x="8220668" y="2087059"/>
            <a:ext cx="708847" cy="276999"/>
          </a:xfrm>
          <a:prstGeom prst="rect">
            <a:avLst/>
          </a:prstGeom>
        </p:spPr>
        <p:txBody>
          <a:bodyPr wrap="square">
            <a:spAutoFit/>
          </a:bodyPr>
          <a:lstStyle/>
          <a:p>
            <a:pPr algn="ctr"/>
            <a:r>
              <a:rPr lang="en-US" altLang="zh-TW" sz="1200" b="1" dirty="0">
                <a:latin typeface="微軟正黑體" panose="020B0604030504040204" pitchFamily="34" charset="-120"/>
              </a:rPr>
              <a:t>ERMS</a:t>
            </a:r>
          </a:p>
        </p:txBody>
      </p:sp>
      <p:cxnSp>
        <p:nvCxnSpPr>
          <p:cNvPr id="285" name="直線單箭頭接點 284"/>
          <p:cNvCxnSpPr/>
          <p:nvPr/>
        </p:nvCxnSpPr>
        <p:spPr>
          <a:xfrm flipV="1">
            <a:off x="8546327" y="2293306"/>
            <a:ext cx="0" cy="473643"/>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6" name="Rectangle 195">
            <a:extLst>
              <a:ext uri="{FF2B5EF4-FFF2-40B4-BE49-F238E27FC236}">
                <a16:creationId xmlns:a16="http://schemas.microsoft.com/office/drawing/2014/main" id="{9ADAD8CB-2455-4587-A34D-555BD052CB47}"/>
              </a:ext>
            </a:extLst>
          </p:cNvPr>
          <p:cNvSpPr/>
          <p:nvPr/>
        </p:nvSpPr>
        <p:spPr>
          <a:xfrm>
            <a:off x="5109815" y="3003773"/>
            <a:ext cx="1371338" cy="396000"/>
          </a:xfrm>
          <a:prstGeom prst="rect">
            <a:avLst/>
          </a:prstGeom>
          <a:solidFill>
            <a:srgbClr val="F4A26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defTabSz="914363" rtl="0" eaLnBrk="1" fontAlgn="auto" latinLnBrk="0" hangingPunct="1">
              <a:lnSpc>
                <a:spcPct val="100000"/>
              </a:lnSpc>
              <a:spcBef>
                <a:spcPts val="0"/>
              </a:spcBef>
              <a:spcAft>
                <a:spcPts val="0"/>
              </a:spcAft>
              <a:buClrTx/>
              <a:buSzTx/>
              <a:buFontTx/>
              <a:buNone/>
              <a:tabLst/>
              <a:defRPr/>
            </a:pPr>
            <a:r>
              <a:rPr lang="zh-TW" altLang="en-US" sz="1200" b="1" noProof="0" dirty="0">
                <a:solidFill>
                  <a:schemeClr val="tx1"/>
                </a:solidFill>
                <a:latin typeface="微軟正黑體" panose="020B0604030504040204" pitchFamily="34" charset="-120"/>
                <a:ea typeface="微軟正黑體" panose="020B0604030504040204" pitchFamily="34" charset="-120"/>
              </a:rPr>
              <a:t>管理性</a:t>
            </a:r>
            <a:r>
              <a:rPr lang="zh-TW" altLang="en-US" sz="1200" b="1" dirty="0">
                <a:solidFill>
                  <a:schemeClr val="tx1"/>
                </a:solidFill>
                <a:latin typeface="微軟正黑體" panose="020B0604030504040204" pitchFamily="34" charset="-120"/>
                <a:ea typeface="微軟正黑體" panose="020B0604030504040204" pitchFamily="34" charset="-120"/>
              </a:rPr>
              <a:t>交易</a:t>
            </a:r>
            <a:endParaRPr kumimoji="0" lang="en-TW" sz="1200" b="1" i="0" u="none" strike="noStrike" kern="1200" cap="none" spc="0" normalizeH="0" baseline="0" noProof="0" dirty="0">
              <a:ln>
                <a:noFill/>
              </a:ln>
              <a:solidFill>
                <a:schemeClr val="tx1"/>
              </a:solidFill>
              <a:effectLst/>
              <a:uLnTx/>
              <a:uFillTx/>
              <a:latin typeface="微軟正黑體" panose="020B0604030504040204" pitchFamily="34" charset="-120"/>
              <a:ea typeface="微軟正黑體" panose="020B0604030504040204" pitchFamily="34" charset="-120"/>
            </a:endParaRPr>
          </a:p>
        </p:txBody>
      </p:sp>
      <p:sp>
        <p:nvSpPr>
          <p:cNvPr id="287" name="矩形 286"/>
          <p:cNvSpPr/>
          <p:nvPr/>
        </p:nvSpPr>
        <p:spPr>
          <a:xfrm>
            <a:off x="5970279" y="3002573"/>
            <a:ext cx="1225322" cy="396000"/>
          </a:xfrm>
          <a:prstGeom prst="rect">
            <a:avLst/>
          </a:prstGeom>
          <a:solidFill>
            <a:srgbClr val="E9C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b="1" dirty="0">
                <a:latin typeface="微軟正黑體" panose="020B0604030504040204" pitchFamily="34" charset="-120"/>
                <a:ea typeface="微軟正黑體" panose="020B0604030504040204" pitchFamily="34" charset="-120"/>
              </a:rPr>
              <a:t>maintain</a:t>
            </a:r>
            <a:endParaRPr lang="zh-TW" altLang="en-US" sz="1200" b="1" dirty="0">
              <a:latin typeface="微軟正黑體" panose="020B0604030504040204" pitchFamily="34" charset="-120"/>
              <a:ea typeface="微軟正黑體" panose="020B0604030504040204" pitchFamily="34" charset="-120"/>
            </a:endParaRPr>
          </a:p>
        </p:txBody>
      </p:sp>
      <p:cxnSp>
        <p:nvCxnSpPr>
          <p:cNvPr id="288" name="直線單箭頭接點 287"/>
          <p:cNvCxnSpPr>
            <a:endCxn id="202" idx="0"/>
          </p:cNvCxnSpPr>
          <p:nvPr/>
        </p:nvCxnSpPr>
        <p:spPr>
          <a:xfrm>
            <a:off x="7939050" y="5023519"/>
            <a:ext cx="0" cy="697143"/>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89" name="圖片 288"/>
          <p:cNvPicPr>
            <a:picLocks noChangeAspect="1"/>
          </p:cNvPicPr>
          <p:nvPr/>
        </p:nvPicPr>
        <p:blipFill rotWithShape="1">
          <a:blip r:embed="rId13">
            <a:extLst>
              <a:ext uri="{BEBA8EAE-BF5A-486C-A8C5-ECC9F3942E4B}">
                <a14:imgProps xmlns:a14="http://schemas.microsoft.com/office/drawing/2010/main">
                  <a14:imgLayer r:embed="rId14">
                    <a14:imgEffect>
                      <a14:backgroundRemoval t="10000" b="90000" l="10000" r="90000">
                        <a14:foregroundMark x1="38148" y1="36559" x2="50370" y2="43011"/>
                        <a14:foregroundMark x1="51111" y1="30645" x2="58148" y2="38172"/>
                        <a14:foregroundMark x1="58148" y1="35484" x2="61852" y2="40860"/>
                      </a14:backgroundRemoval>
                    </a14:imgEffect>
                  </a14:imgLayer>
                </a14:imgProps>
              </a:ext>
              <a:ext uri="{28A0092B-C50C-407E-A947-70E740481C1C}">
                <a14:useLocalDpi xmlns:a14="http://schemas.microsoft.com/office/drawing/2010/main" val="0"/>
              </a:ext>
            </a:extLst>
          </a:blip>
          <a:srcRect l="25324" t="21411" r="24916" b="21835"/>
          <a:stretch/>
        </p:blipFill>
        <p:spPr>
          <a:xfrm>
            <a:off x="9084421" y="3538958"/>
            <a:ext cx="572004" cy="449430"/>
          </a:xfrm>
          <a:prstGeom prst="rect">
            <a:avLst/>
          </a:prstGeom>
        </p:spPr>
      </p:pic>
      <p:sp>
        <p:nvSpPr>
          <p:cNvPr id="290" name="矩形 289"/>
          <p:cNvSpPr/>
          <p:nvPr/>
        </p:nvSpPr>
        <p:spPr>
          <a:xfrm>
            <a:off x="8951112" y="3919868"/>
            <a:ext cx="749967" cy="276999"/>
          </a:xfrm>
          <a:prstGeom prst="rect">
            <a:avLst/>
          </a:prstGeom>
        </p:spPr>
        <p:txBody>
          <a:bodyPr wrap="square">
            <a:spAutoFit/>
          </a:bodyPr>
          <a:lstStyle/>
          <a:p>
            <a:pPr algn="ctr"/>
            <a:r>
              <a:rPr lang="en-US" altLang="zh-TW" sz="1200" b="1" dirty="0">
                <a:solidFill>
                  <a:schemeClr val="tx1">
                    <a:lumMod val="65000"/>
                    <a:lumOff val="35000"/>
                  </a:schemeClr>
                </a:solidFill>
              </a:rPr>
              <a:t>REDIS</a:t>
            </a:r>
          </a:p>
        </p:txBody>
      </p:sp>
      <p:cxnSp>
        <p:nvCxnSpPr>
          <p:cNvPr id="291" name="直線單箭頭接點 290"/>
          <p:cNvCxnSpPr>
            <a:stCxn id="270" idx="1"/>
            <a:endCxn id="282" idx="3"/>
          </p:cNvCxnSpPr>
          <p:nvPr/>
        </p:nvCxnSpPr>
        <p:spPr>
          <a:xfrm flipH="1" flipV="1">
            <a:off x="8760153" y="1871057"/>
            <a:ext cx="524241" cy="23312"/>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2" name="Rectangle 195">
            <a:extLst>
              <a:ext uri="{FF2B5EF4-FFF2-40B4-BE49-F238E27FC236}">
                <a16:creationId xmlns:a16="http://schemas.microsoft.com/office/drawing/2014/main" id="{9ADAD8CB-2455-4587-A34D-555BD052CB47}"/>
              </a:ext>
            </a:extLst>
          </p:cNvPr>
          <p:cNvSpPr/>
          <p:nvPr/>
        </p:nvSpPr>
        <p:spPr>
          <a:xfrm>
            <a:off x="7248548" y="3524220"/>
            <a:ext cx="1311447" cy="396000"/>
          </a:xfrm>
          <a:prstGeom prst="rect">
            <a:avLst/>
          </a:prstGeom>
          <a:solidFill>
            <a:srgbClr val="F4A26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defTabSz="914363" rtl="0" eaLnBrk="1" fontAlgn="auto" latinLnBrk="0" hangingPunct="1">
              <a:lnSpc>
                <a:spcPct val="100000"/>
              </a:lnSpc>
              <a:spcBef>
                <a:spcPts val="0"/>
              </a:spcBef>
              <a:spcAft>
                <a:spcPts val="0"/>
              </a:spcAft>
              <a:buClrTx/>
              <a:buSzTx/>
              <a:buFontTx/>
              <a:buNone/>
              <a:tabLst/>
              <a:defRPr/>
            </a:pPr>
            <a:r>
              <a:rPr kumimoji="0" lang="zh-TW" altLang="en-US" sz="1200" b="1" i="0" u="none" strike="noStrike" kern="1200" cap="none" spc="0" normalizeH="0" baseline="0" noProof="0" dirty="0">
                <a:ln>
                  <a:noFill/>
                </a:ln>
                <a:solidFill>
                  <a:schemeClr val="tx1"/>
                </a:solidFill>
                <a:effectLst/>
                <a:uLnTx/>
                <a:uFillTx/>
                <a:latin typeface="微軟正黑體" panose="020B0604030504040204" pitchFamily="34" charset="-120"/>
                <a:ea typeface="微軟正黑體" panose="020B0604030504040204" pitchFamily="34" charset="-120"/>
              </a:rPr>
              <a:t>迎賓行銷</a:t>
            </a:r>
            <a:endParaRPr kumimoji="0" lang="en-TW" sz="1200" b="1" i="0" u="none" strike="noStrike" kern="1200" cap="none" spc="0" normalizeH="0" baseline="0" noProof="0" dirty="0">
              <a:ln>
                <a:noFill/>
              </a:ln>
              <a:solidFill>
                <a:schemeClr val="tx1"/>
              </a:solidFill>
              <a:effectLst/>
              <a:uLnTx/>
              <a:uFillTx/>
              <a:latin typeface="微軟正黑體" panose="020B0604030504040204" pitchFamily="34" charset="-120"/>
              <a:ea typeface="微軟正黑體" panose="020B0604030504040204" pitchFamily="34" charset="-120"/>
            </a:endParaRPr>
          </a:p>
        </p:txBody>
      </p:sp>
      <p:sp>
        <p:nvSpPr>
          <p:cNvPr id="293" name="矩形 292"/>
          <p:cNvSpPr/>
          <p:nvPr/>
        </p:nvSpPr>
        <p:spPr>
          <a:xfrm>
            <a:off x="8010270" y="3526211"/>
            <a:ext cx="828238" cy="396000"/>
          </a:xfrm>
          <a:prstGeom prst="rect">
            <a:avLst/>
          </a:prstGeom>
          <a:solidFill>
            <a:srgbClr val="E9C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b="1" dirty="0">
                <a:latin typeface="微軟正黑體" panose="020B0604030504040204" pitchFamily="34" charset="-120"/>
                <a:ea typeface="微軟正黑體" panose="020B0604030504040204" pitchFamily="34" charset="-120"/>
              </a:rPr>
              <a:t>greeting</a:t>
            </a:r>
            <a:endParaRPr lang="zh-TW" altLang="en-US" sz="1200" b="1" dirty="0">
              <a:latin typeface="微軟正黑體" panose="020B0604030504040204" pitchFamily="34" charset="-120"/>
              <a:ea typeface="微軟正黑體" panose="020B0604030504040204" pitchFamily="34" charset="-120"/>
            </a:endParaRPr>
          </a:p>
        </p:txBody>
      </p:sp>
      <p:pic>
        <p:nvPicPr>
          <p:cNvPr id="294" name="Picture 8" descr="OpenShift - Wikipedia"/>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267055" y="4264721"/>
            <a:ext cx="361804" cy="386527"/>
          </a:xfrm>
          <a:prstGeom prst="rect">
            <a:avLst/>
          </a:prstGeom>
          <a:noFill/>
          <a:extLst>
            <a:ext uri="{909E8E84-426E-40DD-AFC4-6F175D3DCCD1}">
              <a14:hiddenFill xmlns:a14="http://schemas.microsoft.com/office/drawing/2010/main">
                <a:solidFill>
                  <a:srgbClr val="FFFFFF"/>
                </a:solidFill>
              </a14:hiddenFill>
            </a:ext>
          </a:extLst>
        </p:spPr>
      </p:pic>
      <p:cxnSp>
        <p:nvCxnSpPr>
          <p:cNvPr id="295" name="直線單箭頭接點 294"/>
          <p:cNvCxnSpPr>
            <a:stCxn id="200" idx="3"/>
            <a:endCxn id="289" idx="1"/>
          </p:cNvCxnSpPr>
          <p:nvPr/>
        </p:nvCxnSpPr>
        <p:spPr>
          <a:xfrm flipV="1">
            <a:off x="8897675" y="3763673"/>
            <a:ext cx="186746" cy="208712"/>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6" name="Rectangle 195">
            <a:extLst>
              <a:ext uri="{FF2B5EF4-FFF2-40B4-BE49-F238E27FC236}">
                <a16:creationId xmlns:a16="http://schemas.microsoft.com/office/drawing/2014/main" id="{9ADAD8CB-2455-4587-A34D-555BD052CB47}"/>
              </a:ext>
            </a:extLst>
          </p:cNvPr>
          <p:cNvSpPr/>
          <p:nvPr/>
        </p:nvSpPr>
        <p:spPr>
          <a:xfrm>
            <a:off x="5118786" y="4565596"/>
            <a:ext cx="1259650" cy="396000"/>
          </a:xfrm>
          <a:prstGeom prst="rect">
            <a:avLst/>
          </a:prstGeom>
          <a:solidFill>
            <a:srgbClr val="F4A26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defTabSz="914363" rtl="0" eaLnBrk="1" fontAlgn="auto" latinLnBrk="0" hangingPunct="1">
              <a:lnSpc>
                <a:spcPct val="100000"/>
              </a:lnSpc>
              <a:spcBef>
                <a:spcPts val="0"/>
              </a:spcBef>
              <a:spcAft>
                <a:spcPts val="0"/>
              </a:spcAft>
              <a:buClrTx/>
              <a:buSzTx/>
              <a:buFontTx/>
              <a:buNone/>
              <a:tabLst/>
              <a:defRPr/>
            </a:pPr>
            <a:r>
              <a:rPr lang="zh-TW" altLang="en-US" sz="1200" b="1" dirty="0">
                <a:solidFill>
                  <a:schemeClr val="tx1"/>
                </a:solidFill>
                <a:latin typeface="微軟正黑體" panose="020B0604030504040204" pitchFamily="34" charset="-120"/>
                <a:ea typeface="微軟正黑體" panose="020B0604030504040204" pitchFamily="34" charset="-120"/>
              </a:rPr>
              <a:t>備查簿</a:t>
            </a:r>
            <a:endParaRPr kumimoji="0" lang="en-TW" sz="1200" b="1" i="0" u="none" strike="noStrike" kern="1200" cap="none" spc="0" normalizeH="0" baseline="0" noProof="0" dirty="0">
              <a:ln>
                <a:noFill/>
              </a:ln>
              <a:solidFill>
                <a:schemeClr val="tx1"/>
              </a:solidFill>
              <a:effectLst/>
              <a:uLnTx/>
              <a:uFillTx/>
              <a:latin typeface="微軟正黑體" panose="020B0604030504040204" pitchFamily="34" charset="-120"/>
              <a:ea typeface="微軟正黑體" panose="020B0604030504040204" pitchFamily="34" charset="-120"/>
            </a:endParaRPr>
          </a:p>
        </p:txBody>
      </p:sp>
      <p:sp>
        <p:nvSpPr>
          <p:cNvPr id="297" name="矩形 296"/>
          <p:cNvSpPr/>
          <p:nvPr/>
        </p:nvSpPr>
        <p:spPr>
          <a:xfrm>
            <a:off x="5970833" y="4565596"/>
            <a:ext cx="1218800" cy="396000"/>
          </a:xfrm>
          <a:prstGeom prst="rect">
            <a:avLst/>
          </a:prstGeom>
          <a:solidFill>
            <a:srgbClr val="E9C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b="1" dirty="0" err="1">
                <a:latin typeface="微軟正黑體" panose="020B0604030504040204" pitchFamily="34" charset="-120"/>
              </a:rPr>
              <a:t>memoflow</a:t>
            </a:r>
            <a:endParaRPr lang="zh-TW" altLang="en-US" sz="1200" b="1" dirty="0">
              <a:latin typeface="微軟正黑體" panose="020B0604030504040204" pitchFamily="34" charset="-120"/>
              <a:ea typeface="微軟正黑體" panose="020B0604030504040204" pitchFamily="34" charset="-120"/>
            </a:endParaRPr>
          </a:p>
        </p:txBody>
      </p:sp>
      <p:sp>
        <p:nvSpPr>
          <p:cNvPr id="2" name="標題 1"/>
          <p:cNvSpPr>
            <a:spLocks noGrp="1"/>
          </p:cNvSpPr>
          <p:nvPr>
            <p:ph type="title"/>
          </p:nvPr>
        </p:nvSpPr>
        <p:spPr>
          <a:xfrm>
            <a:off x="284461" y="205517"/>
            <a:ext cx="5532680" cy="801688"/>
          </a:xfrm>
        </p:spPr>
        <p:txBody>
          <a:bodyPr/>
          <a:lstStyle/>
          <a:p>
            <a:r>
              <a:rPr lang="zh-TW" altLang="en-US" dirty="0"/>
              <a:t>系統架構圖</a:t>
            </a:r>
          </a:p>
        </p:txBody>
      </p:sp>
      <p:sp>
        <p:nvSpPr>
          <p:cNvPr id="3" name="矩形 2"/>
          <p:cNvSpPr/>
          <p:nvPr/>
        </p:nvSpPr>
        <p:spPr>
          <a:xfrm>
            <a:off x="1046582" y="1007205"/>
            <a:ext cx="1163295" cy="364404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 name="肘形接點 9"/>
          <p:cNvCxnSpPr>
            <a:cxnSpLocks/>
            <a:stCxn id="3" idx="3"/>
          </p:cNvCxnSpPr>
          <p:nvPr/>
        </p:nvCxnSpPr>
        <p:spPr>
          <a:xfrm flipV="1">
            <a:off x="2209877" y="1190016"/>
            <a:ext cx="795362" cy="1639211"/>
          </a:xfrm>
          <a:prstGeom prst="bentConnector3">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1" name="矩形 150"/>
          <p:cNvSpPr/>
          <p:nvPr/>
        </p:nvSpPr>
        <p:spPr>
          <a:xfrm>
            <a:off x="137641" y="1009827"/>
            <a:ext cx="1163295" cy="364404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2" name="矩形 151"/>
          <p:cNvSpPr/>
          <p:nvPr/>
        </p:nvSpPr>
        <p:spPr>
          <a:xfrm>
            <a:off x="1957997" y="1176696"/>
            <a:ext cx="8324723" cy="532507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8" name="矩形 297"/>
          <p:cNvSpPr/>
          <p:nvPr/>
        </p:nvSpPr>
        <p:spPr>
          <a:xfrm>
            <a:off x="7993814" y="4043527"/>
            <a:ext cx="828000" cy="396000"/>
          </a:xfrm>
          <a:prstGeom prst="rect">
            <a:avLst/>
          </a:prstGeom>
          <a:solidFill>
            <a:srgbClr val="E9C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b="1" dirty="0">
                <a:latin typeface="微軟正黑體" panose="020B0604030504040204" pitchFamily="34" charset="-120"/>
                <a:ea typeface="微軟正黑體" panose="020B0604030504040204" pitchFamily="34" charset="-120"/>
              </a:rPr>
              <a:t>reserve</a:t>
            </a:r>
            <a:endParaRPr lang="zh-TW" altLang="en-US" sz="1200" b="1" dirty="0">
              <a:latin typeface="微軟正黑體" panose="020B0604030504040204" pitchFamily="34" charset="-120"/>
              <a:ea typeface="微軟正黑體" panose="020B0604030504040204" pitchFamily="34" charset="-120"/>
            </a:endParaRPr>
          </a:p>
        </p:txBody>
      </p:sp>
      <p:sp>
        <p:nvSpPr>
          <p:cNvPr id="300" name="矩形 299"/>
          <p:cNvSpPr/>
          <p:nvPr/>
        </p:nvSpPr>
        <p:spPr>
          <a:xfrm>
            <a:off x="8007506" y="4050834"/>
            <a:ext cx="828000" cy="396000"/>
          </a:xfrm>
          <a:prstGeom prst="rect">
            <a:avLst/>
          </a:prstGeom>
          <a:solidFill>
            <a:srgbClr val="E9C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b="1" dirty="0">
                <a:latin typeface="微軟正黑體" panose="020B0604030504040204" pitchFamily="34" charset="-120"/>
                <a:ea typeface="微軟正黑體" panose="020B0604030504040204" pitchFamily="34" charset="-120"/>
              </a:rPr>
              <a:t>reserve</a:t>
            </a:r>
            <a:endParaRPr lang="zh-TW" altLang="en-US" sz="1200" b="1" dirty="0">
              <a:latin typeface="微軟正黑體" panose="020B0604030504040204" pitchFamily="34" charset="-120"/>
              <a:ea typeface="微軟正黑體" panose="020B0604030504040204" pitchFamily="34" charset="-120"/>
            </a:endParaRPr>
          </a:p>
        </p:txBody>
      </p:sp>
      <p:sp>
        <p:nvSpPr>
          <p:cNvPr id="5" name="投影片編號版面配置區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80EB8E-84E7-456E-AE3A-B6E3D9C67162}" type="slidenum">
              <a:rPr kumimoji="1" lang="zh-TW" altLang="en-US" sz="1200" b="0" i="0" u="none" strike="noStrike" kern="1200" cap="none" spc="0" normalizeH="0" baseline="0" noProof="0" smtClean="0">
                <a:ln>
                  <a:noFill/>
                </a:ln>
                <a:solidFill>
                  <a:srgbClr val="898989"/>
                </a:solidFill>
                <a:effectLst/>
                <a:uLnTx/>
                <a:uFillTx/>
                <a:latin typeface="微軟正黑體" panose="020B0604030504040204" pitchFamily="34" charset="-120"/>
                <a:ea typeface="微軟正黑體" panose="020B0604030504040204" pitchFamily="34"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zh-TW" altLang="en-US" sz="1200" b="0" i="0" u="none" strike="noStrike" kern="1200" cap="none" spc="0" normalizeH="0" baseline="0" noProof="0">
              <a:ln>
                <a:noFill/>
              </a:ln>
              <a:solidFill>
                <a:srgbClr val="898989"/>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2572340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1"/>
                                        </p:tgtEl>
                                        <p:attrNameLst>
                                          <p:attrName>style.visibility</p:attrName>
                                        </p:attrNameLst>
                                      </p:cBhvr>
                                      <p:to>
                                        <p:strVal val="visible"/>
                                      </p:to>
                                    </p:set>
                                    <p:animEffect transition="in" filter="fade">
                                      <p:cBhvr>
                                        <p:cTn id="7" dur="500"/>
                                        <p:tgtEl>
                                          <p:spTgt spid="15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151"/>
                                        </p:tgtEl>
                                        <p:attrNameLst>
                                          <p:attrName>style.visibility</p:attrName>
                                        </p:attrNameLst>
                                      </p:cBhvr>
                                      <p:to>
                                        <p:strVal val="hidden"/>
                                      </p:to>
                                    </p:set>
                                  </p:childTnLst>
                                </p:cTn>
                              </p:par>
                            </p:childTnLst>
                          </p:cTn>
                        </p:par>
                        <p:par>
                          <p:cTn id="12" fill="hold">
                            <p:stCondLst>
                              <p:cond delay="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1" nodeType="clickEffect">
                                  <p:stCondLst>
                                    <p:cond delay="0"/>
                                  </p:stCondLst>
                                  <p:childTnLst>
                                    <p:set>
                                      <p:cBhvr>
                                        <p:cTn id="23" dur="1" fill="hold">
                                          <p:stCondLst>
                                            <p:cond delay="0"/>
                                          </p:stCondLst>
                                        </p:cTn>
                                        <p:tgtEl>
                                          <p:spTgt spid="3"/>
                                        </p:tgtEl>
                                        <p:attrNameLst>
                                          <p:attrName>style.visibility</p:attrName>
                                        </p:attrNameLst>
                                      </p:cBhvr>
                                      <p:to>
                                        <p:strVal val="hidden"/>
                                      </p:to>
                                    </p:set>
                                  </p:childTnLst>
                                </p:cTn>
                              </p:par>
                              <p:par>
                                <p:cTn id="24" presetID="1" presetClass="exit" presetSubtype="0" fill="hold" nodeType="withEffect">
                                  <p:stCondLst>
                                    <p:cond delay="0"/>
                                  </p:stCondLst>
                                  <p:childTnLst>
                                    <p:set>
                                      <p:cBhvr>
                                        <p:cTn id="25" dur="1" fill="hold">
                                          <p:stCondLst>
                                            <p:cond delay="0"/>
                                          </p:stCondLst>
                                        </p:cTn>
                                        <p:tgtEl>
                                          <p:spTgt spid="10"/>
                                        </p:tgtEl>
                                        <p:attrNameLst>
                                          <p:attrName>style.visibility</p:attrName>
                                        </p:attrNameLst>
                                      </p:cBhvr>
                                      <p:to>
                                        <p:strVal val="hidden"/>
                                      </p:to>
                                    </p:set>
                                  </p:childTnLst>
                                </p:cTn>
                              </p:par>
                              <p:par>
                                <p:cTn id="26" presetID="10" presetClass="entr" presetSubtype="0" fill="hold" grpId="0" nodeType="withEffect">
                                  <p:stCondLst>
                                    <p:cond delay="0"/>
                                  </p:stCondLst>
                                  <p:childTnLst>
                                    <p:set>
                                      <p:cBhvr>
                                        <p:cTn id="27" dur="1" fill="hold">
                                          <p:stCondLst>
                                            <p:cond delay="0"/>
                                          </p:stCondLst>
                                        </p:cTn>
                                        <p:tgtEl>
                                          <p:spTgt spid="152"/>
                                        </p:tgtEl>
                                        <p:attrNameLst>
                                          <p:attrName>style.visibility</p:attrName>
                                        </p:attrNameLst>
                                      </p:cBhvr>
                                      <p:to>
                                        <p:strVal val="visible"/>
                                      </p:to>
                                    </p:set>
                                    <p:animEffect transition="in" filter="fade">
                                      <p:cBhvr>
                                        <p:cTn id="28"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51" grpId="0" animBg="1"/>
      <p:bldP spid="151" grpId="1" animBg="1"/>
      <p:bldP spid="15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84460" y="205517"/>
            <a:ext cx="6761527" cy="801688"/>
          </a:xfrm>
        </p:spPr>
        <p:txBody>
          <a:bodyPr/>
          <a:lstStyle/>
          <a:p>
            <a:r>
              <a:rPr lang="zh-TW" altLang="en-US" dirty="0">
                <a:hlinkClick r:id="rId3" action="ppaction://hlinksldjump"/>
              </a:rPr>
              <a:t>驗證機制</a:t>
            </a:r>
          </a:p>
        </p:txBody>
      </p:sp>
      <p:sp>
        <p:nvSpPr>
          <p:cNvPr id="18" name="矩形 17"/>
          <p:cNvSpPr/>
          <p:nvPr/>
        </p:nvSpPr>
        <p:spPr>
          <a:xfrm rot="10800000">
            <a:off x="-12737" y="977077"/>
            <a:ext cx="9160031" cy="131657"/>
          </a:xfrm>
          <a:prstGeom prst="rect">
            <a:avLst/>
          </a:prstGeom>
          <a:gradFill flip="none" rotWithShape="1">
            <a:gsLst>
              <a:gs pos="56000">
                <a:srgbClr val="E5EFF0">
                  <a:alpha val="70000"/>
                </a:srgbClr>
              </a:gs>
              <a:gs pos="0">
                <a:srgbClr val="51848E">
                  <a:lumMod val="40000"/>
                  <a:lumOff val="60000"/>
                </a:srgbClr>
              </a:gs>
              <a:gs pos="100000">
                <a:sysClr val="window" lastClr="FFFFFF"/>
              </a:gs>
            </a:gsLst>
            <a:lin ang="10800000" scaled="1"/>
            <a:tileRect/>
          </a:gradFill>
          <a:ln w="19050" cap="flat" cmpd="sng" algn="ctr">
            <a:no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0" cap="none" spc="0" normalizeH="0" baseline="0" noProof="0">
              <a:ln>
                <a:noFill/>
              </a:ln>
              <a:solidFill>
                <a:prstClr val="white"/>
              </a:solidFill>
              <a:effectLst/>
              <a:uLnTx/>
              <a:uFillTx/>
              <a:latin typeface="Georgia"/>
              <a:ea typeface="新細明體" panose="02020500000000000000" pitchFamily="18" charset="-120"/>
              <a:cs typeface="+mn-cs"/>
            </a:endParaRPr>
          </a:p>
        </p:txBody>
      </p:sp>
      <p:sp>
        <p:nvSpPr>
          <p:cNvPr id="5" name="投影片編號版面配置區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7D101EC-4666-4D00-9ABD-FC0D4C6D266D}" type="slidenum">
              <a:rPr kumimoji="1" lang="zh-TW" altLang="en-US" sz="1200" b="0" i="0" u="none" strike="noStrike" kern="1200" cap="none" spc="0" normalizeH="0" baseline="0" noProof="0" smtClean="0">
                <a:ln>
                  <a:noFill/>
                </a:ln>
                <a:solidFill>
                  <a:srgbClr val="898989"/>
                </a:solidFill>
                <a:effectLst/>
                <a:uLnTx/>
                <a:uFillTx/>
                <a:latin typeface="微軟正黑體" panose="020B0604030504040204" pitchFamily="34" charset="-120"/>
                <a:ea typeface="微軟正黑體" panose="020B0604030504040204" pitchFamily="34"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1" lang="zh-TW" altLang="en-US" sz="1200" b="0" i="0" u="none" strike="noStrike" kern="1200" cap="none" spc="0" normalizeH="0" baseline="0" noProof="0">
              <a:ln>
                <a:noFill/>
              </a:ln>
              <a:solidFill>
                <a:srgbClr val="898989"/>
              </a:solidFill>
              <a:effectLst/>
              <a:uLnTx/>
              <a:uFillTx/>
              <a:latin typeface="微軟正黑體" panose="020B0604030504040204" pitchFamily="34" charset="-120"/>
              <a:ea typeface="微軟正黑體" panose="020B0604030504040204" pitchFamily="34" charset="-120"/>
              <a:cs typeface="+mn-cs"/>
            </a:endParaRPr>
          </a:p>
        </p:txBody>
      </p:sp>
      <p:sp>
        <p:nvSpPr>
          <p:cNvPr id="148" name="矩形 147"/>
          <p:cNvSpPr/>
          <p:nvPr/>
        </p:nvSpPr>
        <p:spPr>
          <a:xfrm>
            <a:off x="2030963" y="2234809"/>
            <a:ext cx="3551055" cy="3234256"/>
          </a:xfrm>
          <a:prstGeom prst="rect">
            <a:avLst/>
          </a:prstGeom>
          <a:solidFill>
            <a:srgbClr val="E9C46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9" name="矩形 148"/>
          <p:cNvSpPr/>
          <p:nvPr/>
        </p:nvSpPr>
        <p:spPr>
          <a:xfrm>
            <a:off x="2031874" y="2245676"/>
            <a:ext cx="750631" cy="2152173"/>
          </a:xfrm>
          <a:prstGeom prst="rect">
            <a:avLst/>
          </a:prstGeom>
          <a:solidFill>
            <a:srgbClr val="D4D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0" name="矩形 149"/>
          <p:cNvSpPr/>
          <p:nvPr/>
        </p:nvSpPr>
        <p:spPr>
          <a:xfrm>
            <a:off x="2038119" y="1894311"/>
            <a:ext cx="728393" cy="360000"/>
          </a:xfrm>
          <a:prstGeom prst="rect">
            <a:avLst/>
          </a:prstGeom>
          <a:solidFill>
            <a:srgbClr val="264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1" name="矩形 150"/>
          <p:cNvSpPr/>
          <p:nvPr/>
        </p:nvSpPr>
        <p:spPr>
          <a:xfrm>
            <a:off x="5572187" y="2139195"/>
            <a:ext cx="5546754" cy="3329870"/>
          </a:xfrm>
          <a:prstGeom prst="rect">
            <a:avLst/>
          </a:prstGeom>
          <a:solidFill>
            <a:srgbClr val="F4A26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52" name="直線接點 151"/>
          <p:cNvCxnSpPr/>
          <p:nvPr/>
        </p:nvCxnSpPr>
        <p:spPr>
          <a:xfrm flipH="1">
            <a:off x="5589201" y="2237386"/>
            <a:ext cx="1" cy="3185916"/>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53" name="矩形 152"/>
          <p:cNvSpPr/>
          <p:nvPr/>
        </p:nvSpPr>
        <p:spPr>
          <a:xfrm>
            <a:off x="1040840" y="2252646"/>
            <a:ext cx="997200" cy="3224854"/>
          </a:xfrm>
          <a:prstGeom prst="rect">
            <a:avLst/>
          </a:prstGeom>
          <a:solidFill>
            <a:srgbClr val="2A9D8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4" name="矩形 153"/>
          <p:cNvSpPr/>
          <p:nvPr/>
        </p:nvSpPr>
        <p:spPr>
          <a:xfrm>
            <a:off x="1040840" y="1894311"/>
            <a:ext cx="997279" cy="360000"/>
          </a:xfrm>
          <a:prstGeom prst="rect">
            <a:avLst/>
          </a:prstGeom>
          <a:solidFill>
            <a:srgbClr val="2A9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5" name="矩形 154"/>
          <p:cNvSpPr/>
          <p:nvPr/>
        </p:nvSpPr>
        <p:spPr>
          <a:xfrm>
            <a:off x="2766513" y="1894311"/>
            <a:ext cx="2910052" cy="360000"/>
          </a:xfrm>
          <a:prstGeom prst="rect">
            <a:avLst/>
          </a:prstGeom>
          <a:solidFill>
            <a:srgbClr val="E9C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6" name="矩形 155"/>
          <p:cNvSpPr/>
          <p:nvPr/>
        </p:nvSpPr>
        <p:spPr>
          <a:xfrm>
            <a:off x="5589201" y="1894311"/>
            <a:ext cx="5519373" cy="360000"/>
          </a:xfrm>
          <a:prstGeom prst="rect">
            <a:avLst/>
          </a:prstGeom>
          <a:solidFill>
            <a:srgbClr val="F4A2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7" name="文字方塊 156"/>
          <p:cNvSpPr txBox="1"/>
          <p:nvPr/>
        </p:nvSpPr>
        <p:spPr>
          <a:xfrm>
            <a:off x="1081804" y="1898725"/>
            <a:ext cx="890373" cy="369332"/>
          </a:xfrm>
          <a:prstGeom prst="rect">
            <a:avLst/>
          </a:prstGeom>
          <a:noFill/>
        </p:spPr>
        <p:txBody>
          <a:bodyPr wrap="square" rtlCol="0">
            <a:spAutoFit/>
          </a:bodyPr>
          <a:lstStyle/>
          <a:p>
            <a:pPr algn="ctr"/>
            <a:r>
              <a:rPr lang="en-US" altLang="zh-TW" b="1" dirty="0">
                <a:solidFill>
                  <a:schemeClr val="bg1">
                    <a:lumMod val="95000"/>
                  </a:schemeClr>
                </a:solidFill>
              </a:rPr>
              <a:t>Client</a:t>
            </a:r>
            <a:endParaRPr lang="zh-TW" altLang="en-US" b="1" dirty="0">
              <a:solidFill>
                <a:schemeClr val="bg1">
                  <a:lumMod val="95000"/>
                </a:schemeClr>
              </a:solidFill>
            </a:endParaRPr>
          </a:p>
        </p:txBody>
      </p:sp>
      <p:sp>
        <p:nvSpPr>
          <p:cNvPr id="158" name="文字方塊 157"/>
          <p:cNvSpPr txBox="1"/>
          <p:nvPr/>
        </p:nvSpPr>
        <p:spPr>
          <a:xfrm>
            <a:off x="1944850" y="1935421"/>
            <a:ext cx="893697" cy="292388"/>
          </a:xfrm>
          <a:prstGeom prst="rect">
            <a:avLst/>
          </a:prstGeom>
          <a:noFill/>
        </p:spPr>
        <p:txBody>
          <a:bodyPr wrap="square" rtlCol="0">
            <a:spAutoFit/>
          </a:bodyPr>
          <a:lstStyle/>
          <a:p>
            <a:pPr algn="ctr"/>
            <a:r>
              <a:rPr lang="zh-TW" altLang="en-US" sz="1300" b="1" dirty="0">
                <a:solidFill>
                  <a:schemeClr val="bg1">
                    <a:lumMod val="95000"/>
                  </a:schemeClr>
                </a:solidFill>
              </a:rPr>
              <a:t>管理網段</a:t>
            </a:r>
          </a:p>
        </p:txBody>
      </p:sp>
      <p:sp>
        <p:nvSpPr>
          <p:cNvPr id="159" name="文字方塊 158"/>
          <p:cNvSpPr txBox="1"/>
          <p:nvPr/>
        </p:nvSpPr>
        <p:spPr>
          <a:xfrm>
            <a:off x="7721273" y="1864713"/>
            <a:ext cx="984244" cy="369332"/>
          </a:xfrm>
          <a:prstGeom prst="rect">
            <a:avLst/>
          </a:prstGeom>
          <a:noFill/>
        </p:spPr>
        <p:txBody>
          <a:bodyPr wrap="none" rtlCol="0">
            <a:spAutoFit/>
          </a:bodyPr>
          <a:lstStyle/>
          <a:p>
            <a:r>
              <a:rPr lang="en-US" altLang="zh-TW" b="1" dirty="0">
                <a:solidFill>
                  <a:schemeClr val="bg1">
                    <a:lumMod val="95000"/>
                  </a:schemeClr>
                </a:solidFill>
              </a:rPr>
              <a:t>AP Tier</a:t>
            </a:r>
            <a:endParaRPr lang="zh-TW" altLang="en-US" b="1" dirty="0">
              <a:solidFill>
                <a:schemeClr val="bg1">
                  <a:lumMod val="95000"/>
                </a:schemeClr>
              </a:solidFill>
            </a:endParaRPr>
          </a:p>
        </p:txBody>
      </p:sp>
      <p:cxnSp>
        <p:nvCxnSpPr>
          <p:cNvPr id="160" name="肘形接點 159"/>
          <p:cNvCxnSpPr>
            <a:stCxn id="168" idx="2"/>
            <a:endCxn id="174" idx="1"/>
          </p:cNvCxnSpPr>
          <p:nvPr/>
        </p:nvCxnSpPr>
        <p:spPr>
          <a:xfrm rot="16200000" flipH="1">
            <a:off x="1574177" y="4379887"/>
            <a:ext cx="135166" cy="277714"/>
          </a:xfrm>
          <a:prstGeom prst="bentConnector2">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直線單箭頭接點 160"/>
          <p:cNvCxnSpPr>
            <a:stCxn id="174" idx="3"/>
            <a:endCxn id="180" idx="1"/>
          </p:cNvCxnSpPr>
          <p:nvPr/>
        </p:nvCxnSpPr>
        <p:spPr>
          <a:xfrm>
            <a:off x="2160773" y="4586327"/>
            <a:ext cx="88704" cy="5165"/>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2" name="TextBox 60">
            <a:extLst>
              <a:ext uri="{FF2B5EF4-FFF2-40B4-BE49-F238E27FC236}">
                <a16:creationId xmlns:a16="http://schemas.microsoft.com/office/drawing/2014/main" id="{F53910CF-CD44-4053-BD97-24A6107FAE6C}"/>
              </a:ext>
            </a:extLst>
          </p:cNvPr>
          <p:cNvSpPr txBox="1"/>
          <p:nvPr/>
        </p:nvSpPr>
        <p:spPr>
          <a:xfrm>
            <a:off x="2074879" y="2230828"/>
            <a:ext cx="686861" cy="276999"/>
          </a:xfrm>
          <a:prstGeom prst="rect">
            <a:avLst/>
          </a:prstGeom>
          <a:noFill/>
        </p:spPr>
        <p:txBody>
          <a:bodyPr wrap="square" rtlCol="0">
            <a:spAutoFit/>
          </a:bodyPr>
          <a:lstStyle/>
          <a:p>
            <a:pPr algn="ctr"/>
            <a:r>
              <a:rPr lang="en-US" altLang="zh-TW" sz="1200" b="1" dirty="0">
                <a:latin typeface="微軟正黑體" panose="020B0604030504040204" pitchFamily="34" charset="-120"/>
                <a:ea typeface="微軟正黑體" panose="020B0604030504040204" pitchFamily="34" charset="-120"/>
              </a:rPr>
              <a:t>ADFS</a:t>
            </a:r>
            <a:endParaRPr lang="zh-TW" altLang="en-US" sz="1200" b="1" dirty="0">
              <a:latin typeface="微軟正黑體" panose="020B0604030504040204" pitchFamily="34" charset="-120"/>
              <a:ea typeface="微軟正黑體" panose="020B0604030504040204" pitchFamily="34" charset="-120"/>
            </a:endParaRPr>
          </a:p>
        </p:txBody>
      </p:sp>
      <p:pic>
        <p:nvPicPr>
          <p:cNvPr id="163" name="圖片 86">
            <a:extLst>
              <a:ext uri="{FF2B5EF4-FFF2-40B4-BE49-F238E27FC236}">
                <a16:creationId xmlns:a16="http://schemas.microsoft.com/office/drawing/2014/main" id="{7453F839-EA4C-42D6-BEC8-923FF479FAE4}"/>
              </a:ext>
            </a:extLst>
          </p:cNvPr>
          <p:cNvPicPr>
            <a:picLocks noChangeAspect="1"/>
          </p:cNvPicPr>
          <p:nvPr/>
        </p:nvPicPr>
        <p:blipFill>
          <a:blip r:embed="rId4"/>
          <a:stretch>
            <a:fillRect/>
          </a:stretch>
        </p:blipFill>
        <p:spPr>
          <a:xfrm>
            <a:off x="2226859" y="2449271"/>
            <a:ext cx="366342" cy="558730"/>
          </a:xfrm>
          <a:prstGeom prst="rect">
            <a:avLst/>
          </a:prstGeom>
        </p:spPr>
      </p:pic>
      <p:cxnSp>
        <p:nvCxnSpPr>
          <p:cNvPr id="164" name="直線單箭頭接點 163"/>
          <p:cNvCxnSpPr>
            <a:endCxn id="163" idx="2"/>
          </p:cNvCxnSpPr>
          <p:nvPr/>
        </p:nvCxnSpPr>
        <p:spPr>
          <a:xfrm flipV="1">
            <a:off x="2410030" y="3008001"/>
            <a:ext cx="0" cy="173188"/>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5" name="Rectangle 92">
            <a:extLst>
              <a:ext uri="{FF2B5EF4-FFF2-40B4-BE49-F238E27FC236}">
                <a16:creationId xmlns:a16="http://schemas.microsoft.com/office/drawing/2014/main" id="{C02CCEF5-7120-4C66-9F27-44DE858844D5}"/>
              </a:ext>
            </a:extLst>
          </p:cNvPr>
          <p:cNvSpPr/>
          <p:nvPr/>
        </p:nvSpPr>
        <p:spPr>
          <a:xfrm flipH="1">
            <a:off x="6559631" y="3137085"/>
            <a:ext cx="4486806" cy="1314076"/>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6" name="Rectangle 177">
            <a:extLst>
              <a:ext uri="{FF2B5EF4-FFF2-40B4-BE49-F238E27FC236}">
                <a16:creationId xmlns:a16="http://schemas.microsoft.com/office/drawing/2014/main" id="{217B66A0-4153-4C32-94AC-BC0135FD8718}"/>
              </a:ext>
            </a:extLst>
          </p:cNvPr>
          <p:cNvSpPr/>
          <p:nvPr/>
        </p:nvSpPr>
        <p:spPr>
          <a:xfrm>
            <a:off x="6617728" y="3297182"/>
            <a:ext cx="3399004" cy="975544"/>
          </a:xfrm>
          <a:prstGeom prst="rect">
            <a:avLst/>
          </a:prstGeom>
          <a:solidFill>
            <a:schemeClr val="bg2"/>
          </a:solid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TW" sz="1667" b="0" i="0" u="none" strike="noStrike" kern="1200" cap="none" spc="0" normalizeH="0" baseline="0" noProof="0" dirty="0">
              <a:ln>
                <a:noFill/>
              </a:ln>
              <a:solidFill>
                <a:srgbClr val="051243"/>
              </a:solidFill>
              <a:effectLst/>
              <a:uLnTx/>
              <a:uFillTx/>
              <a:latin typeface="微軟正黑體" panose="020B0604030504040204" pitchFamily="34" charset="-120"/>
              <a:ea typeface="微軟正黑體" panose="020B0604030504040204" pitchFamily="34" charset="-120"/>
            </a:endParaRPr>
          </a:p>
        </p:txBody>
      </p:sp>
      <p:pic>
        <p:nvPicPr>
          <p:cNvPr id="167" name="圖片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78722" y="3733262"/>
            <a:ext cx="476751" cy="476751"/>
          </a:xfrm>
          <a:prstGeom prst="rect">
            <a:avLst/>
          </a:prstGeom>
        </p:spPr>
      </p:pic>
      <p:sp>
        <p:nvSpPr>
          <p:cNvPr id="168" name="文字方塊 167"/>
          <p:cNvSpPr txBox="1"/>
          <p:nvPr/>
        </p:nvSpPr>
        <p:spPr>
          <a:xfrm>
            <a:off x="1210996" y="4143384"/>
            <a:ext cx="583814" cy="307777"/>
          </a:xfrm>
          <a:prstGeom prst="rect">
            <a:avLst/>
          </a:prstGeom>
          <a:noFill/>
        </p:spPr>
        <p:txBody>
          <a:bodyPr wrap="none" rtlCol="0">
            <a:spAutoFit/>
          </a:bodyPr>
          <a:lstStyle/>
          <a:p>
            <a:r>
              <a:rPr lang="en-US" altLang="zh-TW" sz="1400" b="1" dirty="0"/>
              <a:t>User</a:t>
            </a:r>
            <a:endParaRPr lang="zh-TW" altLang="en-US" sz="1400" b="1" dirty="0"/>
          </a:p>
        </p:txBody>
      </p:sp>
      <p:cxnSp>
        <p:nvCxnSpPr>
          <p:cNvPr id="169" name="直線接點 168"/>
          <p:cNvCxnSpPr/>
          <p:nvPr/>
        </p:nvCxnSpPr>
        <p:spPr>
          <a:xfrm flipH="1">
            <a:off x="2038040" y="2254293"/>
            <a:ext cx="81" cy="3214772"/>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70" name="圓角矩形 169"/>
          <p:cNvSpPr/>
          <p:nvPr/>
        </p:nvSpPr>
        <p:spPr>
          <a:xfrm>
            <a:off x="2923616" y="3000595"/>
            <a:ext cx="2400555" cy="765538"/>
          </a:xfrm>
          <a:prstGeom prst="roundRect">
            <a:avLst>
              <a:gd name="adj" fmla="val 1884"/>
            </a:avLst>
          </a:prstGeom>
          <a:solidFill>
            <a:schemeClr val="accent4"/>
          </a:solidFill>
          <a:ln w="28575">
            <a:solidFill>
              <a:srgbClr val="FEC8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71" name="Picture 8" descr="OpenShift - Wikipedi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576087" y="4007706"/>
            <a:ext cx="304768" cy="325594"/>
          </a:xfrm>
          <a:prstGeom prst="rect">
            <a:avLst/>
          </a:prstGeom>
          <a:noFill/>
          <a:extLst>
            <a:ext uri="{909E8E84-426E-40DD-AFC4-6F175D3DCCD1}">
              <a14:hiddenFill xmlns:a14="http://schemas.microsoft.com/office/drawing/2010/main">
                <a:solidFill>
                  <a:srgbClr val="FFFFFF"/>
                </a:solidFill>
              </a14:hiddenFill>
            </a:ext>
          </a:extLst>
        </p:spPr>
      </p:pic>
      <p:sp>
        <p:nvSpPr>
          <p:cNvPr id="172" name="Rectangle 195">
            <a:extLst>
              <a:ext uri="{FF2B5EF4-FFF2-40B4-BE49-F238E27FC236}">
                <a16:creationId xmlns:a16="http://schemas.microsoft.com/office/drawing/2014/main" id="{9ADAD8CB-2455-4587-A34D-555BD052CB47}"/>
              </a:ext>
            </a:extLst>
          </p:cNvPr>
          <p:cNvSpPr/>
          <p:nvPr/>
        </p:nvSpPr>
        <p:spPr>
          <a:xfrm>
            <a:off x="8515939" y="3596719"/>
            <a:ext cx="1259650" cy="401029"/>
          </a:xfrm>
          <a:prstGeom prst="rect">
            <a:avLst/>
          </a:prstGeom>
          <a:solidFill>
            <a:srgbClr val="F4A26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defTabSz="914363" rtl="0" eaLnBrk="1" fontAlgn="auto" latinLnBrk="0" hangingPunct="1">
              <a:lnSpc>
                <a:spcPct val="100000"/>
              </a:lnSpc>
              <a:spcBef>
                <a:spcPts val="0"/>
              </a:spcBef>
              <a:spcAft>
                <a:spcPts val="0"/>
              </a:spcAft>
              <a:buClrTx/>
              <a:buSzTx/>
              <a:buFontTx/>
              <a:buNone/>
              <a:tabLst/>
              <a:defRPr/>
            </a:pPr>
            <a:r>
              <a:rPr kumimoji="0" lang="zh-TW" altLang="en-US" sz="1200" b="1" i="0" u="none" strike="noStrike" kern="1200" cap="none" spc="0" normalizeH="0" baseline="0" noProof="0" dirty="0">
                <a:ln>
                  <a:noFill/>
                </a:ln>
                <a:solidFill>
                  <a:schemeClr val="tx1"/>
                </a:solidFill>
                <a:effectLst/>
                <a:uLnTx/>
                <a:uFillTx/>
                <a:latin typeface="微軟正黑體" panose="020B0604030504040204" pitchFamily="34" charset="-120"/>
                <a:ea typeface="微軟正黑體" panose="020B0604030504040204" pitchFamily="34" charset="-120"/>
              </a:rPr>
              <a:t>權限</a:t>
            </a:r>
            <a:endParaRPr kumimoji="0" lang="en-TW" sz="1200" b="1" i="0" u="none" strike="noStrike" kern="1200" cap="none" spc="0" normalizeH="0" baseline="0" noProof="0" dirty="0">
              <a:ln>
                <a:noFill/>
              </a:ln>
              <a:solidFill>
                <a:schemeClr val="tx1"/>
              </a:solidFill>
              <a:effectLst/>
              <a:uLnTx/>
              <a:uFillTx/>
              <a:latin typeface="微軟正黑體" panose="020B0604030504040204" pitchFamily="34" charset="-120"/>
              <a:ea typeface="微軟正黑體" panose="020B0604030504040204" pitchFamily="34" charset="-120"/>
            </a:endParaRPr>
          </a:p>
        </p:txBody>
      </p:sp>
      <p:sp>
        <p:nvSpPr>
          <p:cNvPr id="173" name="矩形 172"/>
          <p:cNvSpPr/>
          <p:nvPr/>
        </p:nvSpPr>
        <p:spPr>
          <a:xfrm>
            <a:off x="9291619" y="3596719"/>
            <a:ext cx="482885" cy="401029"/>
          </a:xfrm>
          <a:prstGeom prst="rect">
            <a:avLst/>
          </a:prstGeom>
          <a:solidFill>
            <a:srgbClr val="E9C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b="1" dirty="0">
                <a:latin typeface="微軟正黑體" panose="020B0604030504040204" pitchFamily="34" charset="-120"/>
                <a:ea typeface="微軟正黑體" panose="020B0604030504040204" pitchFamily="34" charset="-120"/>
              </a:rPr>
              <a:t>BFF</a:t>
            </a:r>
            <a:endParaRPr lang="zh-TW" altLang="en-US" sz="1200" b="1" dirty="0">
              <a:latin typeface="微軟正黑體" panose="020B0604030504040204" pitchFamily="34" charset="-120"/>
              <a:ea typeface="微軟正黑體" panose="020B0604030504040204" pitchFamily="34" charset="-120"/>
            </a:endParaRPr>
          </a:p>
        </p:txBody>
      </p:sp>
      <p:pic>
        <p:nvPicPr>
          <p:cNvPr id="174" name="圖片 17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80617" y="4396249"/>
            <a:ext cx="380156" cy="380156"/>
          </a:xfrm>
          <a:prstGeom prst="rect">
            <a:avLst/>
          </a:prstGeom>
        </p:spPr>
      </p:pic>
      <p:sp>
        <p:nvSpPr>
          <p:cNvPr id="175" name="TextBox 60">
            <a:extLst>
              <a:ext uri="{FF2B5EF4-FFF2-40B4-BE49-F238E27FC236}">
                <a16:creationId xmlns:a16="http://schemas.microsoft.com/office/drawing/2014/main" id="{F53910CF-CD44-4053-BD97-24A6107FAE6C}"/>
              </a:ext>
            </a:extLst>
          </p:cNvPr>
          <p:cNvSpPr txBox="1"/>
          <p:nvPr/>
        </p:nvSpPr>
        <p:spPr>
          <a:xfrm>
            <a:off x="1862065" y="3677470"/>
            <a:ext cx="1080809" cy="553998"/>
          </a:xfrm>
          <a:prstGeom prst="rect">
            <a:avLst/>
          </a:prstGeom>
          <a:noFill/>
        </p:spPr>
        <p:txBody>
          <a:bodyPr wrap="square" rtlCol="0">
            <a:spAutoFit/>
          </a:bodyPr>
          <a:lstStyle/>
          <a:p>
            <a:pPr algn="ctr"/>
            <a:r>
              <a:rPr lang="en-US" altLang="zh-TW" sz="1000" b="1" dirty="0">
                <a:latin typeface="微軟正黑體" panose="020B0604030504040204" pitchFamily="34" charset="-120"/>
              </a:rPr>
              <a:t>KeyCloak</a:t>
            </a:r>
          </a:p>
          <a:p>
            <a:pPr algn="ctr"/>
            <a:r>
              <a:rPr lang="en-US" altLang="zh-TW" sz="1000" b="1" dirty="0">
                <a:latin typeface="微軟正黑體" panose="020B0604030504040204" pitchFamily="34" charset="-120"/>
              </a:rPr>
              <a:t>Red Hat</a:t>
            </a:r>
            <a:r>
              <a:rPr lang="zh-TW" altLang="en-US" sz="1000" b="1" dirty="0">
                <a:latin typeface="微軟正黑體" panose="020B0604030504040204" pitchFamily="34" charset="-120"/>
              </a:rPr>
              <a:t> </a:t>
            </a:r>
            <a:endParaRPr lang="en-US" altLang="zh-TW" sz="1000" b="1" dirty="0">
              <a:latin typeface="微軟正黑體" panose="020B0604030504040204" pitchFamily="34" charset="-120"/>
            </a:endParaRPr>
          </a:p>
          <a:p>
            <a:pPr algn="ctr"/>
            <a:r>
              <a:rPr lang="en-US" altLang="zh-TW" sz="1000" b="1" dirty="0">
                <a:latin typeface="微軟正黑體" panose="020B0604030504040204" pitchFamily="34" charset="-120"/>
              </a:rPr>
              <a:t>SSO</a:t>
            </a:r>
            <a:endParaRPr lang="zh-TW" altLang="en-US" sz="1000" b="1" dirty="0">
              <a:latin typeface="微軟正黑體" panose="020B0604030504040204" pitchFamily="34" charset="-120"/>
            </a:endParaRPr>
          </a:p>
        </p:txBody>
      </p:sp>
      <p:sp>
        <p:nvSpPr>
          <p:cNvPr id="176" name="圓角矩形 175"/>
          <p:cNvSpPr/>
          <p:nvPr/>
        </p:nvSpPr>
        <p:spPr>
          <a:xfrm>
            <a:off x="9989722" y="3165747"/>
            <a:ext cx="1040878" cy="274859"/>
          </a:xfrm>
          <a:prstGeom prst="roundRect">
            <a:avLst/>
          </a:prstGeom>
          <a:solidFill>
            <a:srgbClr val="E76F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500" b="1" dirty="0">
                <a:latin typeface="微軟正黑體" panose="020B0604030504040204" pitchFamily="34" charset="-120"/>
                <a:ea typeface="微軟正黑體" panose="020B0604030504040204" pitchFamily="34" charset="-120"/>
              </a:rPr>
              <a:t>NBS</a:t>
            </a:r>
            <a:r>
              <a:rPr lang="zh-TW" altLang="en-US" sz="1500" b="1" dirty="0">
                <a:latin typeface="微軟正黑體" panose="020B0604030504040204" pitchFamily="34" charset="-120"/>
                <a:ea typeface="微軟正黑體" panose="020B0604030504040204" pitchFamily="34" charset="-120"/>
              </a:rPr>
              <a:t>前台</a:t>
            </a:r>
          </a:p>
        </p:txBody>
      </p:sp>
      <p:pic>
        <p:nvPicPr>
          <p:cNvPr id="180" name="Picture 6" descr="F5 Networks Logo Transparent Clipart (#5197927) - PinClipart"/>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4555" t="3929" r="9512" b="7866"/>
          <a:stretch/>
        </p:blipFill>
        <p:spPr bwMode="auto">
          <a:xfrm>
            <a:off x="2249477" y="4435511"/>
            <a:ext cx="310766" cy="311961"/>
          </a:xfrm>
          <a:prstGeom prst="rect">
            <a:avLst/>
          </a:prstGeom>
          <a:noFill/>
          <a:extLst>
            <a:ext uri="{909E8E84-426E-40DD-AFC4-6F175D3DCCD1}">
              <a14:hiddenFill xmlns:a14="http://schemas.microsoft.com/office/drawing/2010/main">
                <a:solidFill>
                  <a:srgbClr val="FFFFFF"/>
                </a:solidFill>
              </a14:hiddenFill>
            </a:ext>
          </a:extLst>
        </p:spPr>
      </p:pic>
      <p:sp>
        <p:nvSpPr>
          <p:cNvPr id="181" name="圓角矩形 180"/>
          <p:cNvSpPr/>
          <p:nvPr/>
        </p:nvSpPr>
        <p:spPr>
          <a:xfrm>
            <a:off x="3025360" y="3094430"/>
            <a:ext cx="2247938" cy="623462"/>
          </a:xfrm>
          <a:prstGeom prst="roundRect">
            <a:avLst>
              <a:gd name="adj" fmla="val 4234"/>
            </a:avLst>
          </a:prstGeom>
          <a:solidFill>
            <a:srgbClr val="FEC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5" name="文字方塊 184"/>
          <p:cNvSpPr txBox="1"/>
          <p:nvPr/>
        </p:nvSpPr>
        <p:spPr>
          <a:xfrm>
            <a:off x="4876864" y="3596719"/>
            <a:ext cx="453970" cy="307777"/>
          </a:xfrm>
          <a:prstGeom prst="rect">
            <a:avLst/>
          </a:prstGeom>
          <a:noFill/>
        </p:spPr>
        <p:txBody>
          <a:bodyPr wrap="none" rtlCol="0">
            <a:spAutoFit/>
          </a:bodyPr>
          <a:lstStyle/>
          <a:p>
            <a:r>
              <a:rPr lang="en-US" altLang="zh-TW" sz="1400" b="1" dirty="0"/>
              <a:t>VM</a:t>
            </a:r>
            <a:endParaRPr lang="zh-TW" altLang="en-US" sz="1400" b="1" dirty="0"/>
          </a:p>
        </p:txBody>
      </p:sp>
      <p:pic>
        <p:nvPicPr>
          <p:cNvPr id="186" name="Picture 6" descr="File:Nginx logo.svg - 維基百科，自由的百科全書"/>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49768" y="3178014"/>
            <a:ext cx="692983" cy="146176"/>
          </a:xfrm>
          <a:prstGeom prst="rect">
            <a:avLst/>
          </a:prstGeom>
          <a:noFill/>
          <a:extLst>
            <a:ext uri="{909E8E84-426E-40DD-AFC4-6F175D3DCCD1}">
              <a14:hiddenFill xmlns:a14="http://schemas.microsoft.com/office/drawing/2010/main">
                <a:solidFill>
                  <a:srgbClr val="FFFFFF"/>
                </a:solidFill>
              </a14:hiddenFill>
            </a:ext>
          </a:extLst>
        </p:spPr>
      </p:pic>
      <p:cxnSp>
        <p:nvCxnSpPr>
          <p:cNvPr id="187" name="肘形接點 186"/>
          <p:cNvCxnSpPr>
            <a:stCxn id="181" idx="0"/>
            <a:endCxn id="189" idx="1"/>
          </p:cNvCxnSpPr>
          <p:nvPr/>
        </p:nvCxnSpPr>
        <p:spPr>
          <a:xfrm rot="16200000" flipH="1">
            <a:off x="4615611" y="2628147"/>
            <a:ext cx="487399" cy="1419964"/>
          </a:xfrm>
          <a:prstGeom prst="bentConnector4">
            <a:avLst>
              <a:gd name="adj1" fmla="val -46902"/>
              <a:gd name="adj2" fmla="val 89577"/>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8" name="文字方塊 187"/>
          <p:cNvSpPr txBox="1"/>
          <p:nvPr/>
        </p:nvSpPr>
        <p:spPr>
          <a:xfrm>
            <a:off x="3308709" y="1882244"/>
            <a:ext cx="1601570" cy="369332"/>
          </a:xfrm>
          <a:prstGeom prst="rect">
            <a:avLst/>
          </a:prstGeom>
          <a:noFill/>
        </p:spPr>
        <p:txBody>
          <a:bodyPr wrap="square" rtlCol="0">
            <a:spAutoFit/>
          </a:bodyPr>
          <a:lstStyle/>
          <a:p>
            <a:r>
              <a:rPr lang="en-US" altLang="zh-TW" b="1" dirty="0">
                <a:solidFill>
                  <a:schemeClr val="bg1">
                    <a:lumMod val="95000"/>
                  </a:schemeClr>
                </a:solidFill>
              </a:rPr>
              <a:t>Web Server</a:t>
            </a:r>
            <a:endParaRPr lang="zh-TW" altLang="en-US" b="1" dirty="0">
              <a:solidFill>
                <a:schemeClr val="bg1">
                  <a:lumMod val="95000"/>
                </a:schemeClr>
              </a:solidFill>
            </a:endParaRPr>
          </a:p>
        </p:txBody>
      </p:sp>
      <p:pic>
        <p:nvPicPr>
          <p:cNvPr id="189" name="圖片 18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69293" y="3391751"/>
            <a:ext cx="380156" cy="380156"/>
          </a:xfrm>
          <a:prstGeom prst="rect">
            <a:avLst/>
          </a:prstGeom>
        </p:spPr>
      </p:pic>
      <p:pic>
        <p:nvPicPr>
          <p:cNvPr id="190" name="Picture 6" descr="F5 Networks Logo Transparent Clipart (#5197927) - PinClipart"/>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951" t="3733" r="9066" b="7780"/>
          <a:stretch/>
        </p:blipFill>
        <p:spPr bwMode="auto">
          <a:xfrm>
            <a:off x="5872368" y="3462436"/>
            <a:ext cx="309563" cy="307976"/>
          </a:xfrm>
          <a:prstGeom prst="rect">
            <a:avLst/>
          </a:prstGeom>
          <a:noFill/>
          <a:extLst>
            <a:ext uri="{909E8E84-426E-40DD-AFC4-6F175D3DCCD1}">
              <a14:hiddenFill xmlns:a14="http://schemas.microsoft.com/office/drawing/2010/main">
                <a:solidFill>
                  <a:srgbClr val="FFFFFF"/>
                </a:solidFill>
              </a14:hiddenFill>
            </a:ext>
          </a:extLst>
        </p:spPr>
      </p:pic>
      <p:cxnSp>
        <p:nvCxnSpPr>
          <p:cNvPr id="191" name="肘形接點 190"/>
          <p:cNvCxnSpPr>
            <a:stCxn id="180" idx="3"/>
            <a:endCxn id="170" idx="2"/>
          </p:cNvCxnSpPr>
          <p:nvPr/>
        </p:nvCxnSpPr>
        <p:spPr>
          <a:xfrm flipV="1">
            <a:off x="2560243" y="3766133"/>
            <a:ext cx="1563651" cy="825359"/>
          </a:xfrm>
          <a:prstGeom prst="bentConnector2">
            <a:avLst/>
          </a:prstGeom>
          <a:ln w="28575">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直線接點 191"/>
          <p:cNvCxnSpPr/>
          <p:nvPr/>
        </p:nvCxnSpPr>
        <p:spPr>
          <a:xfrm flipH="1" flipV="1">
            <a:off x="2022603" y="4387781"/>
            <a:ext cx="752148" cy="20724"/>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3" name="直線接點 192"/>
          <p:cNvCxnSpPr/>
          <p:nvPr/>
        </p:nvCxnSpPr>
        <p:spPr>
          <a:xfrm>
            <a:off x="2766512" y="2254293"/>
            <a:ext cx="16478" cy="2118760"/>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4" name="直線單箭頭接點 193"/>
          <p:cNvCxnSpPr>
            <a:stCxn id="180" idx="0"/>
            <a:endCxn id="175" idx="2"/>
          </p:cNvCxnSpPr>
          <p:nvPr/>
        </p:nvCxnSpPr>
        <p:spPr>
          <a:xfrm flipH="1" flipV="1">
            <a:off x="2402470" y="4231468"/>
            <a:ext cx="2390" cy="204043"/>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95" name="群組 194"/>
          <p:cNvGrpSpPr/>
          <p:nvPr/>
        </p:nvGrpSpPr>
        <p:grpSpPr>
          <a:xfrm>
            <a:off x="3792219" y="3293829"/>
            <a:ext cx="1339964" cy="288000"/>
            <a:chOff x="2734611" y="2877979"/>
            <a:chExt cx="1339964" cy="372196"/>
          </a:xfrm>
        </p:grpSpPr>
        <p:sp>
          <p:nvSpPr>
            <p:cNvPr id="196" name="圓角矩形 195"/>
            <p:cNvSpPr/>
            <p:nvPr/>
          </p:nvSpPr>
          <p:spPr>
            <a:xfrm>
              <a:off x="2743478" y="2884862"/>
              <a:ext cx="1331097" cy="333268"/>
            </a:xfrm>
            <a:prstGeom prst="roundRect">
              <a:avLst>
                <a:gd name="adj" fmla="val 4881"/>
              </a:avLst>
            </a:prstGeom>
            <a:solidFill>
              <a:schemeClr val="accent1">
                <a:lumMod val="20000"/>
                <a:lumOff val="80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97" name="文字方塊 196"/>
            <p:cNvSpPr txBox="1"/>
            <p:nvPr/>
          </p:nvSpPr>
          <p:spPr>
            <a:xfrm>
              <a:off x="2734611" y="2877979"/>
              <a:ext cx="1331096" cy="372196"/>
            </a:xfrm>
            <a:prstGeom prst="rect">
              <a:avLst/>
            </a:prstGeom>
            <a:noFill/>
          </p:spPr>
          <p:txBody>
            <a:bodyPr wrap="square" rtlCol="0">
              <a:spAutoFit/>
            </a:bodyPr>
            <a:lstStyle/>
            <a:p>
              <a:pPr algn="ctr"/>
              <a:r>
                <a:rPr lang="en-US" altLang="zh-TW" sz="1200" b="1" dirty="0">
                  <a:solidFill>
                    <a:schemeClr val="tx1">
                      <a:lumMod val="65000"/>
                      <a:lumOff val="35000"/>
                    </a:schemeClr>
                  </a:solidFill>
                  <a:latin typeface="+mj-ea"/>
                  <a:ea typeface="+mj-ea"/>
                </a:rPr>
                <a:t>Portal</a:t>
              </a:r>
              <a:endParaRPr lang="zh-TW" altLang="en-US" sz="1000" b="1" dirty="0">
                <a:solidFill>
                  <a:schemeClr val="tx1">
                    <a:lumMod val="65000"/>
                    <a:lumOff val="35000"/>
                  </a:schemeClr>
                </a:solidFill>
                <a:latin typeface="+mj-ea"/>
                <a:ea typeface="+mj-ea"/>
              </a:endParaRPr>
            </a:p>
          </p:txBody>
        </p:sp>
      </p:grpSp>
      <p:cxnSp>
        <p:nvCxnSpPr>
          <p:cNvPr id="198" name="肘形接點 197"/>
          <p:cNvCxnSpPr>
            <a:endCxn id="166" idx="1"/>
          </p:cNvCxnSpPr>
          <p:nvPr/>
        </p:nvCxnSpPr>
        <p:spPr>
          <a:xfrm>
            <a:off x="6200355" y="3620120"/>
            <a:ext cx="417373" cy="164834"/>
          </a:xfrm>
          <a:prstGeom prst="bentConnector3">
            <a:avLst>
              <a:gd name="adj1" fmla="val 50000"/>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9" name="矩形 208"/>
          <p:cNvSpPr/>
          <p:nvPr/>
        </p:nvSpPr>
        <p:spPr>
          <a:xfrm>
            <a:off x="6641466" y="3350265"/>
            <a:ext cx="794372" cy="887716"/>
          </a:xfrm>
          <a:prstGeom prst="rect">
            <a:avLst/>
          </a:prstGeom>
          <a:solidFill>
            <a:schemeClr val="accent4">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500" b="1" dirty="0">
                <a:solidFill>
                  <a:schemeClr val="tx1">
                    <a:lumMod val="95000"/>
                    <a:lumOff val="5000"/>
                  </a:schemeClr>
                </a:solidFill>
              </a:rPr>
              <a:t>AOP</a:t>
            </a:r>
          </a:p>
          <a:p>
            <a:pPr algn="ctr"/>
            <a:r>
              <a:rPr lang="en-US" altLang="zh-TW" sz="1500" b="1" dirty="0">
                <a:solidFill>
                  <a:schemeClr val="tx1">
                    <a:lumMod val="95000"/>
                    <a:lumOff val="5000"/>
                  </a:schemeClr>
                </a:solidFill>
              </a:rPr>
              <a:t>Token</a:t>
            </a:r>
            <a:r>
              <a:rPr lang="zh-TW" altLang="en-US" sz="1500" b="1" dirty="0">
                <a:solidFill>
                  <a:schemeClr val="tx1">
                    <a:lumMod val="95000"/>
                    <a:lumOff val="5000"/>
                  </a:schemeClr>
                </a:solidFill>
              </a:rPr>
              <a:t>驗證</a:t>
            </a:r>
            <a:endParaRPr lang="en-US" altLang="zh-TW" sz="1500" b="1" dirty="0">
              <a:solidFill>
                <a:schemeClr val="tx1">
                  <a:lumMod val="95000"/>
                  <a:lumOff val="5000"/>
                </a:schemeClr>
              </a:solidFill>
            </a:endParaRPr>
          </a:p>
        </p:txBody>
      </p:sp>
      <p:cxnSp>
        <p:nvCxnSpPr>
          <p:cNvPr id="221" name="直線單箭頭接點 220"/>
          <p:cNvCxnSpPr>
            <a:stCxn id="209" idx="3"/>
            <a:endCxn id="172" idx="1"/>
          </p:cNvCxnSpPr>
          <p:nvPr/>
        </p:nvCxnSpPr>
        <p:spPr>
          <a:xfrm>
            <a:off x="7435838" y="3794123"/>
            <a:ext cx="1080101" cy="3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2" name="圖片 86">
            <a:extLst>
              <a:ext uri="{FF2B5EF4-FFF2-40B4-BE49-F238E27FC236}">
                <a16:creationId xmlns:a16="http://schemas.microsoft.com/office/drawing/2014/main" id="{7453F839-EA4C-42D6-BEC8-923FF479FAE4}"/>
              </a:ext>
            </a:extLst>
          </p:cNvPr>
          <p:cNvPicPr>
            <a:picLocks noChangeAspect="1"/>
          </p:cNvPicPr>
          <p:nvPr/>
        </p:nvPicPr>
        <p:blipFill>
          <a:blip r:embed="rId4"/>
          <a:stretch>
            <a:fillRect/>
          </a:stretch>
        </p:blipFill>
        <p:spPr>
          <a:xfrm>
            <a:off x="2235138" y="3143241"/>
            <a:ext cx="366342" cy="558730"/>
          </a:xfrm>
          <a:prstGeom prst="rect">
            <a:avLst/>
          </a:prstGeom>
        </p:spPr>
      </p:pic>
      <p:sp>
        <p:nvSpPr>
          <p:cNvPr id="223" name="矩形 222"/>
          <p:cNvSpPr/>
          <p:nvPr/>
        </p:nvSpPr>
        <p:spPr>
          <a:xfrm>
            <a:off x="1315848" y="4883417"/>
            <a:ext cx="1689849" cy="499514"/>
          </a:xfrm>
          <a:prstGeom prst="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b="1" dirty="0">
                <a:solidFill>
                  <a:schemeClr val="tx1">
                    <a:lumMod val="95000"/>
                    <a:lumOff val="5000"/>
                  </a:schemeClr>
                </a:solidFill>
              </a:rPr>
              <a:t>1.</a:t>
            </a:r>
            <a:r>
              <a:rPr lang="zh-TW" altLang="en-US" sz="1200" b="1" dirty="0">
                <a:solidFill>
                  <a:schemeClr val="tx1">
                    <a:lumMod val="95000"/>
                    <a:lumOff val="5000"/>
                  </a:schemeClr>
                </a:solidFill>
              </a:rPr>
              <a:t>使用者透過</a:t>
            </a:r>
            <a:r>
              <a:rPr lang="en-US" altLang="zh-TW" sz="1200" b="1">
                <a:solidFill>
                  <a:schemeClr val="tx1">
                    <a:lumMod val="95000"/>
                    <a:lumOff val="5000"/>
                  </a:schemeClr>
                </a:solidFill>
              </a:rPr>
              <a:t>SSO</a:t>
            </a:r>
            <a:r>
              <a:rPr lang="zh-TW" altLang="en-US" sz="1200" b="1">
                <a:solidFill>
                  <a:schemeClr val="tx1">
                    <a:lumMod val="95000"/>
                    <a:lumOff val="5000"/>
                  </a:schemeClr>
                </a:solidFill>
              </a:rPr>
              <a:t>進行</a:t>
            </a:r>
            <a:r>
              <a:rPr lang="zh-TW" altLang="en-US" sz="1200" b="1" dirty="0">
                <a:solidFill>
                  <a:schemeClr val="tx1">
                    <a:lumMod val="95000"/>
                    <a:lumOff val="5000"/>
                  </a:schemeClr>
                </a:solidFill>
              </a:rPr>
              <a:t>驗證取得</a:t>
            </a:r>
            <a:r>
              <a:rPr lang="en-US" altLang="zh-TW" sz="1200" b="1" dirty="0">
                <a:solidFill>
                  <a:schemeClr val="tx1">
                    <a:lumMod val="95000"/>
                    <a:lumOff val="5000"/>
                  </a:schemeClr>
                </a:solidFill>
              </a:rPr>
              <a:t>Token</a:t>
            </a:r>
            <a:endParaRPr lang="zh-TW" altLang="en-US" sz="1200" b="1" dirty="0">
              <a:solidFill>
                <a:schemeClr val="tx1">
                  <a:lumMod val="95000"/>
                  <a:lumOff val="5000"/>
                </a:schemeClr>
              </a:solidFill>
            </a:endParaRPr>
          </a:p>
        </p:txBody>
      </p:sp>
      <p:sp>
        <p:nvSpPr>
          <p:cNvPr id="224" name="矩形 223"/>
          <p:cNvSpPr/>
          <p:nvPr/>
        </p:nvSpPr>
        <p:spPr>
          <a:xfrm>
            <a:off x="5971657" y="4627473"/>
            <a:ext cx="1689849" cy="499514"/>
          </a:xfrm>
          <a:prstGeom prst="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b="1" dirty="0">
                <a:solidFill>
                  <a:schemeClr val="tx1">
                    <a:lumMod val="95000"/>
                    <a:lumOff val="5000"/>
                  </a:schemeClr>
                </a:solidFill>
              </a:rPr>
              <a:t>2.Token</a:t>
            </a:r>
            <a:r>
              <a:rPr lang="zh-TW" altLang="en-US" sz="1200" b="1" dirty="0">
                <a:solidFill>
                  <a:schemeClr val="tx1">
                    <a:lumMod val="95000"/>
                    <a:lumOff val="5000"/>
                  </a:schemeClr>
                </a:solidFill>
              </a:rPr>
              <a:t>透過取得</a:t>
            </a:r>
            <a:r>
              <a:rPr lang="en-US" altLang="zh-TW" sz="1200" b="1" dirty="0">
                <a:solidFill>
                  <a:schemeClr val="tx1">
                    <a:lumMod val="95000"/>
                    <a:lumOff val="5000"/>
                  </a:schemeClr>
                </a:solidFill>
              </a:rPr>
              <a:t>Public Key</a:t>
            </a:r>
            <a:r>
              <a:rPr lang="zh-TW" altLang="en-US" sz="1200" b="1" dirty="0">
                <a:solidFill>
                  <a:schemeClr val="tx1">
                    <a:lumMod val="95000"/>
                    <a:lumOff val="5000"/>
                  </a:schemeClr>
                </a:solidFill>
              </a:rPr>
              <a:t>來驗證</a:t>
            </a:r>
          </a:p>
        </p:txBody>
      </p:sp>
      <p:sp>
        <p:nvSpPr>
          <p:cNvPr id="226" name="文字方塊 225"/>
          <p:cNvSpPr txBox="1"/>
          <p:nvPr/>
        </p:nvSpPr>
        <p:spPr>
          <a:xfrm>
            <a:off x="4684694" y="4015214"/>
            <a:ext cx="947119" cy="276999"/>
          </a:xfrm>
          <a:prstGeom prst="rect">
            <a:avLst/>
          </a:prstGeom>
          <a:noFill/>
        </p:spPr>
        <p:txBody>
          <a:bodyPr wrap="none" rtlCol="0">
            <a:spAutoFit/>
          </a:bodyPr>
          <a:lstStyle/>
          <a:p>
            <a:r>
              <a:rPr lang="en-US" altLang="zh-TW" sz="1200" b="1" dirty="0">
                <a:latin typeface="微軟正黑體" panose="020B0604030504040204" pitchFamily="34" charset="-120"/>
              </a:rPr>
              <a:t>Public Key</a:t>
            </a:r>
            <a:endParaRPr lang="zh-TW" altLang="en-US" sz="1200" b="1" dirty="0">
              <a:latin typeface="微軟正黑體" panose="020B0604030504040204" pitchFamily="34" charset="-120"/>
            </a:endParaRPr>
          </a:p>
        </p:txBody>
      </p:sp>
      <p:sp>
        <p:nvSpPr>
          <p:cNvPr id="227" name="矩形 226"/>
          <p:cNvSpPr/>
          <p:nvPr/>
        </p:nvSpPr>
        <p:spPr>
          <a:xfrm>
            <a:off x="8566782" y="4627473"/>
            <a:ext cx="1689849" cy="499514"/>
          </a:xfrm>
          <a:prstGeom prst="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b="1" dirty="0">
                <a:solidFill>
                  <a:schemeClr val="tx1">
                    <a:lumMod val="95000"/>
                    <a:lumOff val="5000"/>
                  </a:schemeClr>
                </a:solidFill>
              </a:rPr>
              <a:t>3.</a:t>
            </a:r>
            <a:r>
              <a:rPr lang="zh-TW" altLang="en-US" sz="1200" b="1" dirty="0">
                <a:solidFill>
                  <a:schemeClr val="tx1">
                    <a:lumMod val="95000"/>
                    <a:lumOff val="5000"/>
                  </a:schemeClr>
                </a:solidFill>
              </a:rPr>
              <a:t>到</a:t>
            </a:r>
            <a:r>
              <a:rPr lang="en-US" altLang="zh-TW" sz="1200" b="1" dirty="0">
                <a:solidFill>
                  <a:schemeClr val="tx1">
                    <a:lumMod val="95000"/>
                    <a:lumOff val="5000"/>
                  </a:schemeClr>
                </a:solidFill>
              </a:rPr>
              <a:t>NBS</a:t>
            </a:r>
            <a:r>
              <a:rPr lang="zh-TW" altLang="en-US" sz="1200" b="1" dirty="0">
                <a:solidFill>
                  <a:schemeClr val="tx1">
                    <a:lumMod val="95000"/>
                    <a:lumOff val="5000"/>
                  </a:schemeClr>
                </a:solidFill>
              </a:rPr>
              <a:t>取得靜態資源權限</a:t>
            </a:r>
          </a:p>
        </p:txBody>
      </p:sp>
      <p:sp>
        <p:nvSpPr>
          <p:cNvPr id="98" name="文字方塊 97"/>
          <p:cNvSpPr txBox="1"/>
          <p:nvPr/>
        </p:nvSpPr>
        <p:spPr>
          <a:xfrm>
            <a:off x="3072091" y="2384073"/>
            <a:ext cx="947119" cy="276999"/>
          </a:xfrm>
          <a:prstGeom prst="rect">
            <a:avLst/>
          </a:prstGeom>
          <a:noFill/>
        </p:spPr>
        <p:txBody>
          <a:bodyPr wrap="none" rtlCol="0">
            <a:spAutoFit/>
          </a:bodyPr>
          <a:lstStyle/>
          <a:p>
            <a:r>
              <a:rPr lang="en-US" altLang="zh-TW" sz="1200" b="1" dirty="0">
                <a:latin typeface="微軟正黑體" panose="020B0604030504040204" pitchFamily="34" charset="-120"/>
              </a:rPr>
              <a:t>Public Key</a:t>
            </a:r>
            <a:endParaRPr lang="zh-TW" altLang="en-US" sz="1200" b="1" dirty="0">
              <a:latin typeface="微軟正黑體" panose="020B0604030504040204" pitchFamily="34" charset="-120"/>
            </a:endParaRPr>
          </a:p>
        </p:txBody>
      </p:sp>
      <p:cxnSp>
        <p:nvCxnSpPr>
          <p:cNvPr id="22" name="肘形接點 21"/>
          <p:cNvCxnSpPr>
            <a:endCxn id="162" idx="3"/>
          </p:cNvCxnSpPr>
          <p:nvPr/>
        </p:nvCxnSpPr>
        <p:spPr>
          <a:xfrm rot="10800000">
            <a:off x="2761741" y="2369329"/>
            <a:ext cx="4005521" cy="301459"/>
          </a:xfrm>
          <a:prstGeom prst="bentConnector3">
            <a:avLst>
              <a:gd name="adj1" fmla="val 50000"/>
            </a:avLst>
          </a:prstGeom>
          <a:ln w="28575">
            <a:solidFill>
              <a:srgbClr val="9E9C97"/>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接點 90"/>
          <p:cNvCxnSpPr/>
          <p:nvPr/>
        </p:nvCxnSpPr>
        <p:spPr>
          <a:xfrm>
            <a:off x="6765986" y="2655332"/>
            <a:ext cx="736" cy="439097"/>
          </a:xfrm>
          <a:prstGeom prst="line">
            <a:avLst/>
          </a:prstGeom>
          <a:ln w="28575">
            <a:solidFill>
              <a:srgbClr val="C2BA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82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4"/>
                                        </p:tgtEl>
                                        <p:attrNameLst>
                                          <p:attrName>style.visibility</p:attrName>
                                        </p:attrNameLst>
                                      </p:cBhvr>
                                      <p:to>
                                        <p:strVal val="visible"/>
                                      </p:to>
                                    </p:set>
                                    <p:animEffect transition="in" filter="fade">
                                      <p:cBhvr>
                                        <p:cTn id="7" dur="500"/>
                                        <p:tgtEl>
                                          <p:spTgt spid="2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7"/>
                                        </p:tgtEl>
                                        <p:attrNameLst>
                                          <p:attrName>style.visibility</p:attrName>
                                        </p:attrNameLst>
                                      </p:cBhvr>
                                      <p:to>
                                        <p:strVal val="visible"/>
                                      </p:to>
                                    </p:set>
                                    <p:animEffect transition="in" filter="fade">
                                      <p:cBhvr>
                                        <p:cTn id="12" dur="500"/>
                                        <p:tgtEl>
                                          <p:spTgt spid="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 grpId="0" animBg="1"/>
      <p:bldP spid="2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pPr>
              <a:defRPr/>
            </a:pPr>
            <a:fld id="{6F4810E0-922B-46C5-9D05-1A3F79146D36}" type="slidenum">
              <a:rPr lang="zh-TW" altLang="en-US" smtClean="0"/>
              <a:pPr>
                <a:defRPr/>
              </a:pPr>
              <a:t>5</a:t>
            </a:fld>
            <a:endParaRPr lang="zh-TW" altLang="en-US"/>
          </a:p>
        </p:txBody>
      </p:sp>
      <p:sp>
        <p:nvSpPr>
          <p:cNvPr id="42" name="矩形 41"/>
          <p:cNvSpPr/>
          <p:nvPr/>
        </p:nvSpPr>
        <p:spPr>
          <a:xfrm>
            <a:off x="1216380" y="4970267"/>
            <a:ext cx="3247318" cy="97446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矩形 43"/>
          <p:cNvSpPr/>
          <p:nvPr/>
        </p:nvSpPr>
        <p:spPr>
          <a:xfrm>
            <a:off x="1202148" y="4567256"/>
            <a:ext cx="3283502" cy="40301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文字方塊 44"/>
          <p:cNvSpPr txBox="1"/>
          <p:nvPr/>
        </p:nvSpPr>
        <p:spPr>
          <a:xfrm>
            <a:off x="2314586" y="4564634"/>
            <a:ext cx="1364404" cy="369332"/>
          </a:xfrm>
          <a:prstGeom prst="rect">
            <a:avLst/>
          </a:prstGeom>
          <a:noFill/>
        </p:spPr>
        <p:txBody>
          <a:bodyPr wrap="square" rtlCol="0">
            <a:spAutoFit/>
          </a:bodyPr>
          <a:lstStyle/>
          <a:p>
            <a:r>
              <a:rPr lang="en-US" altLang="zh-TW" b="1" dirty="0">
                <a:solidFill>
                  <a:schemeClr val="bg1">
                    <a:lumMod val="95000"/>
                  </a:schemeClr>
                </a:solidFill>
              </a:rPr>
              <a:t>DMZ</a:t>
            </a:r>
            <a:r>
              <a:rPr lang="zh-TW" altLang="en-US" b="1" dirty="0">
                <a:solidFill>
                  <a:schemeClr val="bg1">
                    <a:lumMod val="95000"/>
                  </a:schemeClr>
                </a:solidFill>
              </a:rPr>
              <a:t> </a:t>
            </a:r>
            <a:r>
              <a:rPr lang="en-US" altLang="zh-TW" b="1" dirty="0">
                <a:solidFill>
                  <a:schemeClr val="bg1">
                    <a:lumMod val="95000"/>
                  </a:schemeClr>
                </a:solidFill>
              </a:rPr>
              <a:t>Zone</a:t>
            </a:r>
            <a:endParaRPr lang="zh-TW" altLang="en-US" b="1" dirty="0">
              <a:solidFill>
                <a:schemeClr val="bg1">
                  <a:lumMod val="95000"/>
                </a:schemeClr>
              </a:solidFill>
            </a:endParaRPr>
          </a:p>
        </p:txBody>
      </p:sp>
      <p:pic>
        <p:nvPicPr>
          <p:cNvPr id="46" name="圖片 86">
            <a:extLst>
              <a:ext uri="{FF2B5EF4-FFF2-40B4-BE49-F238E27FC236}">
                <a16:creationId xmlns:a16="http://schemas.microsoft.com/office/drawing/2014/main" id="{7453F839-EA4C-42D6-BEC8-923FF479FAE4}"/>
              </a:ext>
            </a:extLst>
          </p:cNvPr>
          <p:cNvPicPr>
            <a:picLocks noChangeAspect="1"/>
          </p:cNvPicPr>
          <p:nvPr/>
        </p:nvPicPr>
        <p:blipFill>
          <a:blip r:embed="rId3"/>
          <a:stretch>
            <a:fillRect/>
          </a:stretch>
        </p:blipFill>
        <p:spPr>
          <a:xfrm>
            <a:off x="2826332" y="5095968"/>
            <a:ext cx="335950" cy="512377"/>
          </a:xfrm>
          <a:prstGeom prst="rect">
            <a:avLst/>
          </a:prstGeom>
        </p:spPr>
      </p:pic>
      <p:sp>
        <p:nvSpPr>
          <p:cNvPr id="47" name="TextBox 184">
            <a:extLst>
              <a:ext uri="{FF2B5EF4-FFF2-40B4-BE49-F238E27FC236}">
                <a16:creationId xmlns:a16="http://schemas.microsoft.com/office/drawing/2014/main" id="{AEFA04E4-0A93-42CC-8E76-EC1E17C0BE7F}"/>
              </a:ext>
            </a:extLst>
          </p:cNvPr>
          <p:cNvSpPr txBox="1"/>
          <p:nvPr/>
        </p:nvSpPr>
        <p:spPr>
          <a:xfrm>
            <a:off x="2511450" y="5594427"/>
            <a:ext cx="991575" cy="276390"/>
          </a:xfrm>
          <a:prstGeom prst="rect">
            <a:avLst/>
          </a:prstGeom>
        </p:spPr>
        <p:txBody>
          <a:bodyPr wrap="none" lIns="76200" tIns="38100" rIns="76200" bIns="38100" rtlCol="0">
            <a:noAutofit/>
          </a:bodyPr>
          <a:lstStyle/>
          <a:p>
            <a:pPr marL="0" marR="0" lvl="0" indent="0" algn="ctr" defTabSz="914363" rtl="0" eaLnBrk="1" fontAlgn="auto" latinLnBrk="0" hangingPunct="1">
              <a:lnSpc>
                <a:spcPct val="105000"/>
              </a:lnSpc>
              <a:spcBef>
                <a:spcPts val="0"/>
              </a:spcBef>
              <a:spcAft>
                <a:spcPts val="0"/>
              </a:spcAft>
              <a:buClrTx/>
              <a:buSzTx/>
              <a:buFontTx/>
              <a:buNone/>
              <a:tabLst/>
              <a:defRPr/>
            </a:pPr>
            <a:r>
              <a:rPr kumimoji="0" lang="zh-TW" altLang="en-US" sz="1300" b="1" i="0" u="none" strike="noStrike" kern="1200" cap="none" spc="0" normalizeH="0" baseline="0" noProof="0" dirty="0">
                <a:ln>
                  <a:noFill/>
                </a:ln>
                <a:effectLst/>
                <a:uLnTx/>
                <a:uFillTx/>
                <a:latin typeface="微軟正黑體" panose="020B0604030504040204" pitchFamily="34" charset="-120"/>
                <a:ea typeface="微軟正黑體" panose="020B0604030504040204" pitchFamily="34" charset="-120"/>
                <a:cs typeface="IBM Plex Sans" charset="0"/>
              </a:rPr>
              <a:t>預約服務</a:t>
            </a:r>
            <a:r>
              <a:rPr lang="zh-TW" altLang="en-US" sz="1300" b="1" dirty="0">
                <a:latin typeface="微軟正黑體" panose="020B0604030504040204" pitchFamily="34" charset="-120"/>
                <a:cs typeface="IBM Plex Sans" charset="0"/>
              </a:rPr>
              <a:t> </a:t>
            </a:r>
            <a:r>
              <a:rPr lang="en-US" altLang="zh-TW" sz="1300" b="1" dirty="0">
                <a:latin typeface="微軟正黑體" panose="020B0604030504040204" pitchFamily="34" charset="-120"/>
                <a:cs typeface="IBM Plex Sans" charset="0"/>
              </a:rPr>
              <a:t>Web Server</a:t>
            </a:r>
          </a:p>
        </p:txBody>
      </p:sp>
      <p:sp>
        <p:nvSpPr>
          <p:cNvPr id="49" name="Rectangle 177">
            <a:extLst>
              <a:ext uri="{FF2B5EF4-FFF2-40B4-BE49-F238E27FC236}">
                <a16:creationId xmlns:a16="http://schemas.microsoft.com/office/drawing/2014/main" id="{217B66A0-4153-4C32-94AC-BC0135FD8718}"/>
              </a:ext>
            </a:extLst>
          </p:cNvPr>
          <p:cNvSpPr/>
          <p:nvPr/>
        </p:nvSpPr>
        <p:spPr>
          <a:xfrm>
            <a:off x="6208148" y="1410051"/>
            <a:ext cx="3668454" cy="4837662"/>
          </a:xfrm>
          <a:prstGeom prst="rect">
            <a:avLst/>
          </a:prstGeom>
          <a:solidFill>
            <a:schemeClr val="bg2"/>
          </a:solid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TW" sz="1667" b="0" i="0" u="none" strike="noStrike" kern="1200" cap="none" spc="0" normalizeH="0" baseline="0" noProof="0" dirty="0">
              <a:ln>
                <a:noFill/>
              </a:ln>
              <a:solidFill>
                <a:srgbClr val="051243"/>
              </a:solidFill>
              <a:effectLst/>
              <a:uLnTx/>
              <a:uFillTx/>
              <a:latin typeface="微軟正黑體" panose="020B0604030504040204" pitchFamily="34" charset="-120"/>
              <a:ea typeface="微軟正黑體" panose="020B0604030504040204" pitchFamily="34" charset="-120"/>
            </a:endParaRPr>
          </a:p>
        </p:txBody>
      </p:sp>
      <p:grpSp>
        <p:nvGrpSpPr>
          <p:cNvPr id="73" name="群組 72"/>
          <p:cNvGrpSpPr/>
          <p:nvPr/>
        </p:nvGrpSpPr>
        <p:grpSpPr>
          <a:xfrm>
            <a:off x="6795057" y="3941529"/>
            <a:ext cx="2665940" cy="543882"/>
            <a:chOff x="7018006" y="4005189"/>
            <a:chExt cx="1897045" cy="360125"/>
          </a:xfrm>
        </p:grpSpPr>
        <p:sp>
          <p:nvSpPr>
            <p:cNvPr id="51" name="Rectangle 195">
              <a:extLst>
                <a:ext uri="{FF2B5EF4-FFF2-40B4-BE49-F238E27FC236}">
                  <a16:creationId xmlns:a16="http://schemas.microsoft.com/office/drawing/2014/main" id="{9ADAD8CB-2455-4587-A34D-555BD052CB47}"/>
                </a:ext>
              </a:extLst>
            </p:cNvPr>
            <p:cNvSpPr/>
            <p:nvPr/>
          </p:nvSpPr>
          <p:spPr>
            <a:xfrm>
              <a:off x="7018006" y="4007760"/>
              <a:ext cx="1259650" cy="357554"/>
            </a:xfrm>
            <a:prstGeom prst="rect">
              <a:avLst/>
            </a:prstGeom>
            <a:solidFill>
              <a:srgbClr val="F4A26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defTabSz="914363" rtl="0" eaLnBrk="1" fontAlgn="auto" latinLnBrk="0" hangingPunct="1">
                <a:lnSpc>
                  <a:spcPct val="100000"/>
                </a:lnSpc>
                <a:spcBef>
                  <a:spcPts val="0"/>
                </a:spcBef>
                <a:spcAft>
                  <a:spcPts val="0"/>
                </a:spcAft>
                <a:buClrTx/>
                <a:buSzTx/>
                <a:buFontTx/>
                <a:buNone/>
                <a:tabLst/>
                <a:defRPr/>
              </a:pPr>
              <a:r>
                <a:rPr lang="zh-TW" altLang="en-US" sz="1200" b="1" noProof="0" dirty="0">
                  <a:solidFill>
                    <a:schemeClr val="tx1"/>
                  </a:solidFill>
                  <a:latin typeface="微軟正黑體" panose="020B0604030504040204" pitchFamily="34" charset="-120"/>
                  <a:ea typeface="微軟正黑體" panose="020B0604030504040204" pitchFamily="34" charset="-120"/>
                </a:rPr>
                <a:t>後台</a:t>
              </a:r>
              <a:r>
                <a:rPr lang="zh-TW" altLang="en-US" sz="1200" b="1" dirty="0">
                  <a:solidFill>
                    <a:schemeClr val="tx1"/>
                  </a:solidFill>
                  <a:latin typeface="微軟正黑體" panose="020B0604030504040204" pitchFamily="34" charset="-120"/>
                  <a:ea typeface="微軟正黑體" panose="020B0604030504040204" pitchFamily="34" charset="-120"/>
                </a:rPr>
                <a:t>管理</a:t>
              </a:r>
              <a:endParaRPr kumimoji="0" lang="en-TW" sz="1200" b="1" i="0" u="none" strike="noStrike" kern="1200" cap="none" spc="0" normalizeH="0" baseline="0" noProof="0" dirty="0">
                <a:ln>
                  <a:noFill/>
                </a:ln>
                <a:solidFill>
                  <a:schemeClr val="tx1"/>
                </a:solidFill>
                <a:effectLst/>
                <a:uLnTx/>
                <a:uFillTx/>
                <a:latin typeface="微軟正黑體" panose="020B0604030504040204" pitchFamily="34" charset="-120"/>
                <a:ea typeface="微軟正黑體" panose="020B0604030504040204" pitchFamily="34" charset="-120"/>
              </a:endParaRPr>
            </a:p>
          </p:txBody>
        </p:sp>
        <p:sp>
          <p:nvSpPr>
            <p:cNvPr id="52" name="矩形 51"/>
            <p:cNvSpPr/>
            <p:nvPr/>
          </p:nvSpPr>
          <p:spPr>
            <a:xfrm>
              <a:off x="7662069" y="4005189"/>
              <a:ext cx="1252982" cy="357554"/>
            </a:xfrm>
            <a:prstGeom prst="rect">
              <a:avLst/>
            </a:prstGeom>
            <a:solidFill>
              <a:srgbClr val="E9C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b="1" dirty="0">
                  <a:latin typeface="微軟正黑體" panose="020B0604030504040204" pitchFamily="34" charset="-120"/>
                  <a:ea typeface="微軟正黑體" panose="020B0604030504040204" pitchFamily="34" charset="-120"/>
                </a:rPr>
                <a:t>platform</a:t>
              </a:r>
              <a:endParaRPr lang="zh-TW" altLang="en-US" sz="1200" b="1" dirty="0">
                <a:latin typeface="微軟正黑體" panose="020B0604030504040204" pitchFamily="34" charset="-120"/>
                <a:ea typeface="微軟正黑體" panose="020B0604030504040204" pitchFamily="34" charset="-120"/>
              </a:endParaRPr>
            </a:p>
          </p:txBody>
        </p:sp>
      </p:grpSp>
      <p:grpSp>
        <p:nvGrpSpPr>
          <p:cNvPr id="74" name="群組 73"/>
          <p:cNvGrpSpPr/>
          <p:nvPr/>
        </p:nvGrpSpPr>
        <p:grpSpPr>
          <a:xfrm>
            <a:off x="6795057" y="3115893"/>
            <a:ext cx="2665940" cy="543660"/>
            <a:chOff x="7025572" y="4543083"/>
            <a:chExt cx="1921893" cy="408735"/>
          </a:xfrm>
        </p:grpSpPr>
        <p:sp>
          <p:nvSpPr>
            <p:cNvPr id="53" name="Rectangle 195">
              <a:extLst>
                <a:ext uri="{FF2B5EF4-FFF2-40B4-BE49-F238E27FC236}">
                  <a16:creationId xmlns:a16="http://schemas.microsoft.com/office/drawing/2014/main" id="{9ADAD8CB-2455-4587-A34D-555BD052CB47}"/>
                </a:ext>
              </a:extLst>
            </p:cNvPr>
            <p:cNvSpPr/>
            <p:nvPr/>
          </p:nvSpPr>
          <p:spPr>
            <a:xfrm>
              <a:off x="7025572" y="4545835"/>
              <a:ext cx="1259650" cy="405983"/>
            </a:xfrm>
            <a:prstGeom prst="rect">
              <a:avLst/>
            </a:prstGeom>
            <a:solidFill>
              <a:srgbClr val="F4A26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defTabSz="914363" rtl="0" eaLnBrk="1" fontAlgn="auto" latinLnBrk="0" hangingPunct="1">
                <a:lnSpc>
                  <a:spcPct val="100000"/>
                </a:lnSpc>
                <a:spcBef>
                  <a:spcPts val="0"/>
                </a:spcBef>
                <a:spcAft>
                  <a:spcPts val="0"/>
                </a:spcAft>
                <a:buClrTx/>
                <a:buSzTx/>
                <a:buFontTx/>
                <a:buNone/>
                <a:tabLst/>
                <a:defRPr/>
              </a:pPr>
              <a:r>
                <a:rPr lang="zh-TW" altLang="en-US" sz="1200" b="1" noProof="0" dirty="0">
                  <a:solidFill>
                    <a:schemeClr val="tx1"/>
                  </a:solidFill>
                  <a:latin typeface="微軟正黑體" panose="020B0604030504040204" pitchFamily="34" charset="-120"/>
                  <a:ea typeface="微軟正黑體" panose="020B0604030504040204" pitchFamily="34" charset="-120"/>
                </a:rPr>
                <a:t>開戶服務</a:t>
              </a:r>
              <a:endParaRPr kumimoji="0" lang="en-TW" sz="1200" b="1" i="0" u="none" strike="noStrike" kern="1200" cap="none" spc="0" normalizeH="0" baseline="0" noProof="0" dirty="0">
                <a:ln>
                  <a:noFill/>
                </a:ln>
                <a:solidFill>
                  <a:schemeClr val="tx1"/>
                </a:solidFill>
                <a:effectLst/>
                <a:uLnTx/>
                <a:uFillTx/>
                <a:latin typeface="微軟正黑體" panose="020B0604030504040204" pitchFamily="34" charset="-120"/>
                <a:ea typeface="微軟正黑體" panose="020B0604030504040204" pitchFamily="34" charset="-120"/>
              </a:endParaRPr>
            </a:p>
          </p:txBody>
        </p:sp>
        <p:sp>
          <p:nvSpPr>
            <p:cNvPr id="54" name="矩形 53"/>
            <p:cNvSpPr/>
            <p:nvPr/>
          </p:nvSpPr>
          <p:spPr>
            <a:xfrm>
              <a:off x="7678071" y="4543083"/>
              <a:ext cx="1269394" cy="405983"/>
            </a:xfrm>
            <a:prstGeom prst="rect">
              <a:avLst/>
            </a:prstGeom>
            <a:solidFill>
              <a:srgbClr val="E9C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b="1" dirty="0" err="1">
                  <a:latin typeface="微軟正黑體" panose="020B0604030504040204" pitchFamily="34" charset="-120"/>
                  <a:ea typeface="微軟正黑體" panose="020B0604030504040204" pitchFamily="34" charset="-120"/>
                </a:rPr>
                <a:t>openAccount</a:t>
              </a:r>
              <a:endParaRPr lang="zh-TW" altLang="en-US" sz="1200" b="1" dirty="0">
                <a:latin typeface="微軟正黑體" panose="020B0604030504040204" pitchFamily="34" charset="-120"/>
                <a:ea typeface="微軟正黑體" panose="020B0604030504040204" pitchFamily="34" charset="-120"/>
              </a:endParaRPr>
            </a:p>
          </p:txBody>
        </p:sp>
      </p:grpSp>
      <p:grpSp>
        <p:nvGrpSpPr>
          <p:cNvPr id="71" name="群組 70"/>
          <p:cNvGrpSpPr/>
          <p:nvPr/>
        </p:nvGrpSpPr>
        <p:grpSpPr>
          <a:xfrm>
            <a:off x="6798130" y="2293916"/>
            <a:ext cx="2665940" cy="540001"/>
            <a:chOff x="8972837" y="3472394"/>
            <a:chExt cx="2665940" cy="410181"/>
          </a:xfrm>
        </p:grpSpPr>
        <p:sp>
          <p:nvSpPr>
            <p:cNvPr id="55" name="Rectangle 195">
              <a:extLst>
                <a:ext uri="{FF2B5EF4-FFF2-40B4-BE49-F238E27FC236}">
                  <a16:creationId xmlns:a16="http://schemas.microsoft.com/office/drawing/2014/main" id="{9ADAD8CB-2455-4587-A34D-555BD052CB47}"/>
                </a:ext>
              </a:extLst>
            </p:cNvPr>
            <p:cNvSpPr/>
            <p:nvPr/>
          </p:nvSpPr>
          <p:spPr>
            <a:xfrm>
              <a:off x="8972837" y="3472394"/>
              <a:ext cx="1259650" cy="410180"/>
            </a:xfrm>
            <a:prstGeom prst="rect">
              <a:avLst/>
            </a:prstGeom>
            <a:solidFill>
              <a:srgbClr val="F4A26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defTabSz="914363" rtl="0" eaLnBrk="1" fontAlgn="auto" latinLnBrk="0" hangingPunct="1">
                <a:lnSpc>
                  <a:spcPct val="100000"/>
                </a:lnSpc>
                <a:spcBef>
                  <a:spcPts val="0"/>
                </a:spcBef>
                <a:spcAft>
                  <a:spcPts val="0"/>
                </a:spcAft>
                <a:buClrTx/>
                <a:buSzTx/>
                <a:buFontTx/>
                <a:buNone/>
                <a:tabLst/>
                <a:defRPr/>
              </a:pPr>
              <a:r>
                <a:rPr lang="zh-TW" altLang="en-US" sz="1200" b="1" dirty="0">
                  <a:solidFill>
                    <a:schemeClr val="tx1"/>
                  </a:solidFill>
                  <a:latin typeface="微軟正黑體" panose="020B0604030504040204" pitchFamily="34" charset="-120"/>
                  <a:ea typeface="微軟正黑體" panose="020B0604030504040204" pitchFamily="34" charset="-120"/>
                </a:rPr>
                <a:t>案件管理</a:t>
              </a:r>
              <a:endParaRPr kumimoji="0" lang="en-TW" sz="1200" b="1" i="0" u="none" strike="noStrike" kern="1200" cap="none" spc="0" normalizeH="0" baseline="0" noProof="0" dirty="0">
                <a:ln>
                  <a:noFill/>
                </a:ln>
                <a:solidFill>
                  <a:schemeClr val="tx1"/>
                </a:solidFill>
                <a:effectLst/>
                <a:uLnTx/>
                <a:uFillTx/>
                <a:latin typeface="微軟正黑體" panose="020B0604030504040204" pitchFamily="34" charset="-120"/>
                <a:ea typeface="微軟正黑體" panose="020B0604030504040204" pitchFamily="34" charset="-120"/>
              </a:endParaRPr>
            </a:p>
          </p:txBody>
        </p:sp>
        <p:sp>
          <p:nvSpPr>
            <p:cNvPr id="56" name="矩形 55"/>
            <p:cNvSpPr/>
            <p:nvPr/>
          </p:nvSpPr>
          <p:spPr>
            <a:xfrm>
              <a:off x="9877947" y="3472395"/>
              <a:ext cx="1760830" cy="410180"/>
            </a:xfrm>
            <a:prstGeom prst="rect">
              <a:avLst/>
            </a:prstGeom>
            <a:solidFill>
              <a:srgbClr val="E9C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b="1" dirty="0" err="1">
                  <a:latin typeface="微軟正黑體" panose="020B0604030504040204" pitchFamily="34" charset="-120"/>
                </a:rPr>
                <a:t>caseManagement</a:t>
              </a:r>
              <a:endParaRPr lang="zh-TW" altLang="en-US" sz="1200" b="1" dirty="0">
                <a:latin typeface="微軟正黑體" panose="020B0604030504040204" pitchFamily="34" charset="-120"/>
                <a:ea typeface="微軟正黑體" panose="020B0604030504040204" pitchFamily="34" charset="-120"/>
              </a:endParaRPr>
            </a:p>
          </p:txBody>
        </p:sp>
      </p:grpSp>
      <p:grpSp>
        <p:nvGrpSpPr>
          <p:cNvPr id="72" name="群組 71"/>
          <p:cNvGrpSpPr/>
          <p:nvPr/>
        </p:nvGrpSpPr>
        <p:grpSpPr>
          <a:xfrm>
            <a:off x="6795057" y="5592000"/>
            <a:ext cx="2669013" cy="543235"/>
            <a:chOff x="8970168" y="3983074"/>
            <a:chExt cx="1539293" cy="445158"/>
          </a:xfrm>
        </p:grpSpPr>
        <p:sp>
          <p:nvSpPr>
            <p:cNvPr id="50" name="Rectangle 195">
              <a:extLst>
                <a:ext uri="{FF2B5EF4-FFF2-40B4-BE49-F238E27FC236}">
                  <a16:creationId xmlns:a16="http://schemas.microsoft.com/office/drawing/2014/main" id="{9ADAD8CB-2455-4587-A34D-555BD052CB47}"/>
                </a:ext>
              </a:extLst>
            </p:cNvPr>
            <p:cNvSpPr/>
            <p:nvPr/>
          </p:nvSpPr>
          <p:spPr>
            <a:xfrm>
              <a:off x="8970168" y="3985725"/>
              <a:ext cx="1259650" cy="442507"/>
            </a:xfrm>
            <a:prstGeom prst="rect">
              <a:avLst/>
            </a:prstGeom>
            <a:solidFill>
              <a:srgbClr val="F4A26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defTabSz="914363" rtl="0" eaLnBrk="1" fontAlgn="auto" latinLnBrk="0" hangingPunct="1">
                <a:lnSpc>
                  <a:spcPct val="100000"/>
                </a:lnSpc>
                <a:spcBef>
                  <a:spcPts val="0"/>
                </a:spcBef>
                <a:spcAft>
                  <a:spcPts val="0"/>
                </a:spcAft>
                <a:buClrTx/>
                <a:buSzTx/>
                <a:buFontTx/>
                <a:buNone/>
                <a:tabLst/>
                <a:defRPr/>
              </a:pPr>
              <a:r>
                <a:rPr lang="zh-TW" altLang="en-US" sz="1200" b="1" dirty="0">
                  <a:solidFill>
                    <a:schemeClr val="tx1"/>
                  </a:solidFill>
                  <a:latin typeface="微軟正黑體" panose="020B0604030504040204" pitchFamily="34" charset="-120"/>
                  <a:ea typeface="微軟正黑體" panose="020B0604030504040204" pitchFamily="34" charset="-120"/>
                </a:rPr>
                <a:t>預約服務</a:t>
              </a:r>
              <a:endParaRPr kumimoji="0" lang="en-TW" sz="1200" b="1" i="0" u="none" strike="noStrike" kern="1200" cap="none" spc="0" normalizeH="0" baseline="0" noProof="0" dirty="0">
                <a:ln>
                  <a:noFill/>
                </a:ln>
                <a:solidFill>
                  <a:schemeClr val="tx1"/>
                </a:solidFill>
                <a:effectLst/>
                <a:uLnTx/>
                <a:uFillTx/>
                <a:latin typeface="微軟正黑體" panose="020B0604030504040204" pitchFamily="34" charset="-120"/>
                <a:ea typeface="微軟正黑體" panose="020B0604030504040204" pitchFamily="34" charset="-120"/>
              </a:endParaRPr>
            </a:p>
          </p:txBody>
        </p:sp>
        <p:sp>
          <p:nvSpPr>
            <p:cNvPr id="57" name="矩形 56"/>
            <p:cNvSpPr/>
            <p:nvPr/>
          </p:nvSpPr>
          <p:spPr>
            <a:xfrm>
              <a:off x="9493942" y="3983074"/>
              <a:ext cx="1015519" cy="442508"/>
            </a:xfrm>
            <a:prstGeom prst="rect">
              <a:avLst/>
            </a:prstGeom>
            <a:solidFill>
              <a:srgbClr val="E9C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b="1" dirty="0">
                  <a:latin typeface="微軟正黑體" panose="020B0604030504040204" pitchFamily="34" charset="-120"/>
                  <a:ea typeface="微軟正黑體" panose="020B0604030504040204" pitchFamily="34" charset="-120"/>
                </a:rPr>
                <a:t>reserve</a:t>
              </a:r>
              <a:endParaRPr lang="zh-TW" altLang="en-US" sz="1200" b="1" dirty="0">
                <a:latin typeface="微軟正黑體" panose="020B0604030504040204" pitchFamily="34" charset="-120"/>
                <a:ea typeface="微軟正黑體" panose="020B0604030504040204" pitchFamily="34" charset="-120"/>
              </a:endParaRPr>
            </a:p>
          </p:txBody>
        </p:sp>
      </p:grpSp>
      <p:grpSp>
        <p:nvGrpSpPr>
          <p:cNvPr id="70" name="群組 69"/>
          <p:cNvGrpSpPr/>
          <p:nvPr/>
        </p:nvGrpSpPr>
        <p:grpSpPr>
          <a:xfrm>
            <a:off x="6809276" y="1467549"/>
            <a:ext cx="2665940" cy="544391"/>
            <a:chOff x="7015695" y="3350509"/>
            <a:chExt cx="1899357" cy="441675"/>
          </a:xfrm>
        </p:grpSpPr>
        <p:sp>
          <p:nvSpPr>
            <p:cNvPr id="66" name="Rectangle 195">
              <a:extLst>
                <a:ext uri="{FF2B5EF4-FFF2-40B4-BE49-F238E27FC236}">
                  <a16:creationId xmlns:a16="http://schemas.microsoft.com/office/drawing/2014/main" id="{9ADAD8CB-2455-4587-A34D-555BD052CB47}"/>
                </a:ext>
              </a:extLst>
            </p:cNvPr>
            <p:cNvSpPr/>
            <p:nvPr/>
          </p:nvSpPr>
          <p:spPr>
            <a:xfrm>
              <a:off x="7015695" y="3350509"/>
              <a:ext cx="1371338" cy="438112"/>
            </a:xfrm>
            <a:prstGeom prst="rect">
              <a:avLst/>
            </a:prstGeom>
            <a:solidFill>
              <a:srgbClr val="F4A26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defTabSz="914363" rtl="0" eaLnBrk="1" fontAlgn="auto" latinLnBrk="0" hangingPunct="1">
                <a:lnSpc>
                  <a:spcPct val="100000"/>
                </a:lnSpc>
                <a:spcBef>
                  <a:spcPts val="0"/>
                </a:spcBef>
                <a:spcAft>
                  <a:spcPts val="0"/>
                </a:spcAft>
                <a:buClrTx/>
                <a:buSzTx/>
                <a:buFontTx/>
                <a:buNone/>
                <a:tabLst/>
                <a:defRPr/>
              </a:pPr>
              <a:r>
                <a:rPr lang="zh-TW" altLang="en-US" sz="1200" b="1" noProof="0" dirty="0">
                  <a:solidFill>
                    <a:schemeClr val="tx1"/>
                  </a:solidFill>
                  <a:latin typeface="微軟正黑體" panose="020B0604030504040204" pitchFamily="34" charset="-120"/>
                  <a:ea typeface="微軟正黑體" panose="020B0604030504040204" pitchFamily="34" charset="-120"/>
                </a:rPr>
                <a:t>管理性</a:t>
              </a:r>
              <a:r>
                <a:rPr lang="zh-TW" altLang="en-US" sz="1200" b="1" dirty="0">
                  <a:solidFill>
                    <a:schemeClr val="tx1"/>
                  </a:solidFill>
                  <a:latin typeface="微軟正黑體" panose="020B0604030504040204" pitchFamily="34" charset="-120"/>
                  <a:ea typeface="微軟正黑體" panose="020B0604030504040204" pitchFamily="34" charset="-120"/>
                </a:rPr>
                <a:t>交易</a:t>
              </a:r>
              <a:endParaRPr kumimoji="0" lang="en-TW" sz="1200" b="1" i="0" u="none" strike="noStrike" kern="1200" cap="none" spc="0" normalizeH="0" baseline="0" noProof="0" dirty="0">
                <a:ln>
                  <a:noFill/>
                </a:ln>
                <a:solidFill>
                  <a:schemeClr val="tx1"/>
                </a:solidFill>
                <a:effectLst/>
                <a:uLnTx/>
                <a:uFillTx/>
                <a:latin typeface="微軟正黑體" panose="020B0604030504040204" pitchFamily="34" charset="-120"/>
                <a:ea typeface="微軟正黑體" panose="020B0604030504040204" pitchFamily="34" charset="-120"/>
              </a:endParaRPr>
            </a:p>
          </p:txBody>
        </p:sp>
        <p:sp>
          <p:nvSpPr>
            <p:cNvPr id="67" name="矩形 66"/>
            <p:cNvSpPr/>
            <p:nvPr/>
          </p:nvSpPr>
          <p:spPr>
            <a:xfrm>
              <a:off x="7660543" y="3354072"/>
              <a:ext cx="1254509" cy="438112"/>
            </a:xfrm>
            <a:prstGeom prst="rect">
              <a:avLst/>
            </a:prstGeom>
            <a:solidFill>
              <a:srgbClr val="E9C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b="1" dirty="0">
                  <a:latin typeface="微軟正黑體" panose="020B0604030504040204" pitchFamily="34" charset="-120"/>
                  <a:ea typeface="微軟正黑體" panose="020B0604030504040204" pitchFamily="34" charset="-120"/>
                </a:rPr>
                <a:t>maintain</a:t>
              </a:r>
              <a:endParaRPr lang="zh-TW" altLang="en-US" sz="1200" b="1" dirty="0">
                <a:latin typeface="微軟正黑體" panose="020B0604030504040204" pitchFamily="34" charset="-120"/>
                <a:ea typeface="微軟正黑體" panose="020B0604030504040204" pitchFamily="34" charset="-120"/>
              </a:endParaRPr>
            </a:p>
          </p:txBody>
        </p:sp>
      </p:grpSp>
      <p:sp>
        <p:nvSpPr>
          <p:cNvPr id="75" name="Rectangle 92">
            <a:extLst>
              <a:ext uri="{FF2B5EF4-FFF2-40B4-BE49-F238E27FC236}">
                <a16:creationId xmlns:a16="http://schemas.microsoft.com/office/drawing/2014/main" id="{C02CCEF5-7120-4C66-9F27-44DE858844D5}"/>
              </a:ext>
            </a:extLst>
          </p:cNvPr>
          <p:cNvSpPr/>
          <p:nvPr/>
        </p:nvSpPr>
        <p:spPr>
          <a:xfrm flipH="1">
            <a:off x="5654751" y="1198605"/>
            <a:ext cx="4897918" cy="5288691"/>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6" name="Picture 8" descr="OpenShift - Wikipedi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65098" y="1855785"/>
            <a:ext cx="464900" cy="496668"/>
          </a:xfrm>
          <a:prstGeom prst="rect">
            <a:avLst/>
          </a:prstGeom>
          <a:noFill/>
          <a:extLst>
            <a:ext uri="{909E8E84-426E-40DD-AFC4-6F175D3DCCD1}">
              <a14:hiddenFill xmlns:a14="http://schemas.microsoft.com/office/drawing/2010/main">
                <a:solidFill>
                  <a:srgbClr val="FFFFFF"/>
                </a:solidFill>
              </a14:hiddenFill>
            </a:ext>
          </a:extLst>
        </p:spPr>
      </p:pic>
      <p:cxnSp>
        <p:nvCxnSpPr>
          <p:cNvPr id="87" name="肘形接點 86"/>
          <p:cNvCxnSpPr>
            <a:stCxn id="42" idx="3"/>
            <a:endCxn id="50" idx="1"/>
          </p:cNvCxnSpPr>
          <p:nvPr/>
        </p:nvCxnSpPr>
        <p:spPr>
          <a:xfrm>
            <a:off x="4463698" y="5457500"/>
            <a:ext cx="2331359" cy="407735"/>
          </a:xfrm>
          <a:prstGeom prst="bentConnector3">
            <a:avLst>
              <a:gd name="adj1" fmla="val 50000"/>
            </a:avLst>
          </a:prstGeom>
          <a:ln w="28575">
            <a:solidFill>
              <a:srgbClr val="7777B5"/>
            </a:solidFill>
            <a:tailEnd type="triangle"/>
          </a:ln>
        </p:spPr>
        <p:style>
          <a:lnRef idx="1">
            <a:schemeClr val="accent1"/>
          </a:lnRef>
          <a:fillRef idx="0">
            <a:schemeClr val="accent1"/>
          </a:fillRef>
          <a:effectRef idx="0">
            <a:schemeClr val="accent1"/>
          </a:effectRef>
          <a:fontRef idx="minor">
            <a:schemeClr val="tx1"/>
          </a:fontRef>
        </p:style>
      </p:cxnSp>
      <p:sp>
        <p:nvSpPr>
          <p:cNvPr id="48" name="標題 1"/>
          <p:cNvSpPr>
            <a:spLocks noGrp="1"/>
          </p:cNvSpPr>
          <p:nvPr>
            <p:ph type="title"/>
          </p:nvPr>
        </p:nvSpPr>
        <p:spPr>
          <a:xfrm>
            <a:off x="284460" y="205517"/>
            <a:ext cx="6761527" cy="801688"/>
          </a:xfrm>
        </p:spPr>
        <p:txBody>
          <a:bodyPr/>
          <a:lstStyle/>
          <a:p>
            <a:r>
              <a:rPr lang="zh-TW" altLang="en-US" dirty="0">
                <a:hlinkClick r:id="rId5" action="ppaction://hlinksldjump"/>
              </a:rPr>
              <a:t>系統架構圖</a:t>
            </a:r>
          </a:p>
        </p:txBody>
      </p:sp>
      <p:sp>
        <p:nvSpPr>
          <p:cNvPr id="58" name="矩形 57"/>
          <p:cNvSpPr/>
          <p:nvPr/>
        </p:nvSpPr>
        <p:spPr>
          <a:xfrm rot="10800000">
            <a:off x="-12737" y="977077"/>
            <a:ext cx="9160031" cy="131657"/>
          </a:xfrm>
          <a:prstGeom prst="rect">
            <a:avLst/>
          </a:prstGeom>
          <a:gradFill flip="none" rotWithShape="1">
            <a:gsLst>
              <a:gs pos="56000">
                <a:srgbClr val="E5EFF0">
                  <a:alpha val="70000"/>
                </a:srgbClr>
              </a:gs>
              <a:gs pos="0">
                <a:srgbClr val="51848E">
                  <a:lumMod val="40000"/>
                  <a:lumOff val="60000"/>
                </a:srgbClr>
              </a:gs>
              <a:gs pos="100000">
                <a:sysClr val="window" lastClr="FFFFFF"/>
              </a:gs>
            </a:gsLst>
            <a:lin ang="10800000" scaled="1"/>
            <a:tileRect/>
          </a:gradFill>
          <a:ln w="19050" cap="flat" cmpd="sng" algn="ctr">
            <a:no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0" cap="none" spc="0" normalizeH="0" baseline="0" noProof="0">
              <a:ln>
                <a:noFill/>
              </a:ln>
              <a:solidFill>
                <a:prstClr val="white"/>
              </a:solidFill>
              <a:effectLst/>
              <a:uLnTx/>
              <a:uFillTx/>
              <a:latin typeface="Georgia"/>
              <a:ea typeface="新細明體" panose="02020500000000000000" pitchFamily="18" charset="-120"/>
              <a:cs typeface="+mn-cs"/>
            </a:endParaRPr>
          </a:p>
        </p:txBody>
      </p:sp>
      <p:sp>
        <p:nvSpPr>
          <p:cNvPr id="81" name="圓角矩形 80"/>
          <p:cNvSpPr/>
          <p:nvPr/>
        </p:nvSpPr>
        <p:spPr>
          <a:xfrm>
            <a:off x="1198807" y="1655030"/>
            <a:ext cx="2762248" cy="2344061"/>
          </a:xfrm>
          <a:prstGeom prst="roundRect">
            <a:avLst>
              <a:gd name="adj" fmla="val 1884"/>
            </a:avLst>
          </a:prstGeom>
          <a:solidFill>
            <a:schemeClr val="accent4"/>
          </a:solidFill>
          <a:ln w="28575">
            <a:solidFill>
              <a:srgbClr val="FEC8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3" name="圓角矩形 82">
            <a:hlinkClick r:id="rId6" action="ppaction://hlinksldjump"/>
          </p:cNvPr>
          <p:cNvSpPr/>
          <p:nvPr/>
        </p:nvSpPr>
        <p:spPr>
          <a:xfrm>
            <a:off x="1300550" y="1748865"/>
            <a:ext cx="2586637" cy="2173842"/>
          </a:xfrm>
          <a:prstGeom prst="roundRect">
            <a:avLst>
              <a:gd name="adj" fmla="val 4234"/>
            </a:avLst>
          </a:prstGeom>
          <a:solidFill>
            <a:srgbClr val="FEC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6" name="圓角矩形 85"/>
          <p:cNvSpPr/>
          <p:nvPr/>
        </p:nvSpPr>
        <p:spPr>
          <a:xfrm>
            <a:off x="2227330" y="2626474"/>
            <a:ext cx="1531654" cy="335149"/>
          </a:xfrm>
          <a:prstGeom prst="roundRect">
            <a:avLst>
              <a:gd name="adj" fmla="val 4881"/>
            </a:avLst>
          </a:prstGeom>
          <a:solidFill>
            <a:srgbClr val="00CCFF"/>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1" name="圓角矩形 90"/>
          <p:cNvSpPr/>
          <p:nvPr/>
        </p:nvSpPr>
        <p:spPr>
          <a:xfrm>
            <a:off x="2229070" y="3066775"/>
            <a:ext cx="1531654" cy="356562"/>
          </a:xfrm>
          <a:prstGeom prst="roundRect">
            <a:avLst>
              <a:gd name="adj" fmla="val 4881"/>
            </a:avLst>
          </a:prstGeom>
          <a:solidFill>
            <a:srgbClr val="92D050"/>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3" name="文字方塊 92"/>
          <p:cNvSpPr txBox="1"/>
          <p:nvPr/>
        </p:nvSpPr>
        <p:spPr>
          <a:xfrm>
            <a:off x="3316055" y="3636003"/>
            <a:ext cx="522370" cy="307777"/>
          </a:xfrm>
          <a:prstGeom prst="rect">
            <a:avLst/>
          </a:prstGeom>
          <a:noFill/>
        </p:spPr>
        <p:txBody>
          <a:bodyPr wrap="square" rtlCol="0">
            <a:spAutoFit/>
          </a:bodyPr>
          <a:lstStyle/>
          <a:p>
            <a:r>
              <a:rPr lang="en-US" altLang="zh-TW" sz="1400" b="1" dirty="0"/>
              <a:t>VM</a:t>
            </a:r>
            <a:endParaRPr lang="zh-TW" altLang="en-US" sz="1400" b="1" dirty="0"/>
          </a:p>
        </p:txBody>
      </p:sp>
      <p:pic>
        <p:nvPicPr>
          <p:cNvPr id="94" name="Picture 6" descr="File:Nginx logo.svg - 維基百科，自由的百科全書"/>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24959" y="1832449"/>
            <a:ext cx="857956" cy="180975"/>
          </a:xfrm>
          <a:prstGeom prst="rect">
            <a:avLst/>
          </a:prstGeom>
          <a:noFill/>
          <a:extLst>
            <a:ext uri="{909E8E84-426E-40DD-AFC4-6F175D3DCCD1}">
              <a14:hiddenFill xmlns:a14="http://schemas.microsoft.com/office/drawing/2010/main">
                <a:solidFill>
                  <a:srgbClr val="FFFFFF"/>
                </a:solidFill>
              </a14:hiddenFill>
            </a:ext>
          </a:extLst>
        </p:spPr>
      </p:pic>
      <p:sp>
        <p:nvSpPr>
          <p:cNvPr id="96" name="圓角矩形 95"/>
          <p:cNvSpPr/>
          <p:nvPr/>
        </p:nvSpPr>
        <p:spPr>
          <a:xfrm>
            <a:off x="2220873" y="2196642"/>
            <a:ext cx="1531654" cy="335149"/>
          </a:xfrm>
          <a:prstGeom prst="roundRect">
            <a:avLst>
              <a:gd name="adj" fmla="val 4881"/>
            </a:avLst>
          </a:prstGeom>
          <a:solidFill>
            <a:srgbClr val="CC66FF"/>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99" name="肘形接點 98"/>
          <p:cNvCxnSpPr>
            <a:cxnSpLocks/>
            <a:endCxn id="51" idx="1"/>
          </p:cNvCxnSpPr>
          <p:nvPr/>
        </p:nvCxnSpPr>
        <p:spPr>
          <a:xfrm>
            <a:off x="3732120" y="2767563"/>
            <a:ext cx="3062937" cy="1447849"/>
          </a:xfrm>
          <a:prstGeom prst="bentConnector3">
            <a:avLst>
              <a:gd name="adj1" fmla="val 43989"/>
            </a:avLst>
          </a:prstGeom>
          <a:ln w="28575">
            <a:solidFill>
              <a:srgbClr val="00CCFF"/>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肘形接點 100"/>
          <p:cNvCxnSpPr>
            <a:cxnSpLocks/>
          </p:cNvCxnSpPr>
          <p:nvPr/>
        </p:nvCxnSpPr>
        <p:spPr>
          <a:xfrm flipV="1">
            <a:off x="3760724" y="1855785"/>
            <a:ext cx="3050992" cy="1399745"/>
          </a:xfrm>
          <a:prstGeom prst="bentConnector3">
            <a:avLst>
              <a:gd name="adj1" fmla="val 500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肘形接點 102"/>
          <p:cNvCxnSpPr>
            <a:cxnSpLocks/>
          </p:cNvCxnSpPr>
          <p:nvPr/>
        </p:nvCxnSpPr>
        <p:spPr>
          <a:xfrm>
            <a:off x="3744064" y="3252117"/>
            <a:ext cx="3050993" cy="166011"/>
          </a:xfrm>
          <a:prstGeom prst="bentConnector3">
            <a:avLst>
              <a:gd name="adj1" fmla="val 50416"/>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肘形接點 108"/>
          <p:cNvCxnSpPr>
            <a:cxnSpLocks/>
          </p:cNvCxnSpPr>
          <p:nvPr/>
        </p:nvCxnSpPr>
        <p:spPr>
          <a:xfrm flipV="1">
            <a:off x="3760724" y="2581940"/>
            <a:ext cx="3054066" cy="666291"/>
          </a:xfrm>
          <a:prstGeom prst="bentConnector3">
            <a:avLst>
              <a:gd name="adj1" fmla="val 500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肘形接點 58"/>
          <p:cNvCxnSpPr>
            <a:stCxn id="96" idx="3"/>
          </p:cNvCxnSpPr>
          <p:nvPr/>
        </p:nvCxnSpPr>
        <p:spPr>
          <a:xfrm flipV="1">
            <a:off x="3752527" y="1631102"/>
            <a:ext cx="3073409" cy="733118"/>
          </a:xfrm>
          <a:prstGeom prst="bentConnector3">
            <a:avLst>
              <a:gd name="adj1" fmla="val 44609"/>
            </a:avLst>
          </a:prstGeom>
          <a:ln w="28575">
            <a:solidFill>
              <a:srgbClr val="CC66FF"/>
            </a:solidFill>
            <a:tailEnd type="triangle"/>
          </a:ln>
        </p:spPr>
        <p:style>
          <a:lnRef idx="1">
            <a:schemeClr val="accent1"/>
          </a:lnRef>
          <a:fillRef idx="0">
            <a:schemeClr val="accent1"/>
          </a:fillRef>
          <a:effectRef idx="0">
            <a:schemeClr val="accent1"/>
          </a:effectRef>
          <a:fontRef idx="minor">
            <a:schemeClr val="tx1"/>
          </a:fontRef>
        </p:style>
      </p:cxnSp>
      <p:grpSp>
        <p:nvGrpSpPr>
          <p:cNvPr id="8" name="群組 7">
            <a:extLst>
              <a:ext uri="{FF2B5EF4-FFF2-40B4-BE49-F238E27FC236}">
                <a16:creationId xmlns:a16="http://schemas.microsoft.com/office/drawing/2014/main" id="{F236E0B4-113C-2EB1-AE2D-F1A489D30D1F}"/>
              </a:ext>
            </a:extLst>
          </p:cNvPr>
          <p:cNvGrpSpPr/>
          <p:nvPr/>
        </p:nvGrpSpPr>
        <p:grpSpPr>
          <a:xfrm>
            <a:off x="6795056" y="4767387"/>
            <a:ext cx="2659160" cy="542635"/>
            <a:chOff x="6795056" y="4095050"/>
            <a:chExt cx="2659160" cy="542635"/>
          </a:xfrm>
        </p:grpSpPr>
        <p:sp>
          <p:nvSpPr>
            <p:cNvPr id="64" name="Rectangle 195">
              <a:extLst>
                <a:ext uri="{FF2B5EF4-FFF2-40B4-BE49-F238E27FC236}">
                  <a16:creationId xmlns:a16="http://schemas.microsoft.com/office/drawing/2014/main" id="{9ADAD8CB-2455-4587-A34D-555BD052CB47}"/>
                </a:ext>
              </a:extLst>
            </p:cNvPr>
            <p:cNvSpPr/>
            <p:nvPr/>
          </p:nvSpPr>
          <p:spPr>
            <a:xfrm>
              <a:off x="6795056" y="4097685"/>
              <a:ext cx="1771200" cy="540000"/>
            </a:xfrm>
            <a:prstGeom prst="rect">
              <a:avLst/>
            </a:prstGeom>
            <a:solidFill>
              <a:srgbClr val="F4A26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defTabSz="914363" rtl="0" eaLnBrk="1" fontAlgn="auto" latinLnBrk="0" hangingPunct="1">
                <a:lnSpc>
                  <a:spcPct val="100000"/>
                </a:lnSpc>
                <a:spcBef>
                  <a:spcPts val="0"/>
                </a:spcBef>
                <a:spcAft>
                  <a:spcPts val="0"/>
                </a:spcAft>
                <a:buClrTx/>
                <a:buSzTx/>
                <a:buFontTx/>
                <a:buNone/>
                <a:tabLst/>
                <a:defRPr/>
              </a:pPr>
              <a:r>
                <a:rPr kumimoji="0" lang="zh-TW" altLang="en-US" sz="1200" b="1" i="0" u="none" strike="noStrike" kern="1200" cap="none" spc="0" normalizeH="0" baseline="0" noProof="0" dirty="0">
                  <a:ln>
                    <a:noFill/>
                  </a:ln>
                  <a:solidFill>
                    <a:schemeClr val="tx1"/>
                  </a:solidFill>
                  <a:effectLst/>
                  <a:uLnTx/>
                  <a:uFillTx/>
                  <a:latin typeface="微軟正黑體" panose="020B0604030504040204" pitchFamily="34" charset="-120"/>
                  <a:ea typeface="微軟正黑體" panose="020B0604030504040204" pitchFamily="34" charset="-120"/>
                </a:rPr>
                <a:t>迎賓行銷</a:t>
              </a:r>
              <a:endParaRPr kumimoji="0" lang="en-TW" sz="1200" b="1" i="0" u="none" strike="noStrike" kern="1200" cap="none" spc="0" normalizeH="0" baseline="0" noProof="0" dirty="0">
                <a:ln>
                  <a:noFill/>
                </a:ln>
                <a:solidFill>
                  <a:schemeClr val="tx1"/>
                </a:solidFill>
                <a:effectLst/>
                <a:uLnTx/>
                <a:uFillTx/>
                <a:latin typeface="微軟正黑體" panose="020B0604030504040204" pitchFamily="34" charset="-120"/>
                <a:ea typeface="微軟正黑體" panose="020B0604030504040204" pitchFamily="34" charset="-120"/>
              </a:endParaRPr>
            </a:p>
          </p:txBody>
        </p:sp>
        <p:sp>
          <p:nvSpPr>
            <p:cNvPr id="65" name="矩形 64"/>
            <p:cNvSpPr/>
            <p:nvPr/>
          </p:nvSpPr>
          <p:spPr>
            <a:xfrm>
              <a:off x="7693816" y="4095050"/>
              <a:ext cx="1760400" cy="540000"/>
            </a:xfrm>
            <a:prstGeom prst="rect">
              <a:avLst/>
            </a:prstGeom>
            <a:solidFill>
              <a:srgbClr val="E9C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b="1" dirty="0">
                  <a:latin typeface="微軟正黑體" panose="020B0604030504040204" pitchFamily="34" charset="-120"/>
                  <a:ea typeface="微軟正黑體" panose="020B0604030504040204" pitchFamily="34" charset="-120"/>
                </a:rPr>
                <a:t>greeting</a:t>
              </a:r>
              <a:endParaRPr lang="zh-TW" altLang="en-US" sz="1200" b="1" dirty="0">
                <a:latin typeface="微軟正黑體" panose="020B0604030504040204" pitchFamily="34" charset="-120"/>
                <a:ea typeface="微軟正黑體" panose="020B0604030504040204" pitchFamily="34" charset="-120"/>
              </a:endParaRPr>
            </a:p>
          </p:txBody>
        </p:sp>
      </p:grpSp>
      <p:cxnSp>
        <p:nvCxnSpPr>
          <p:cNvPr id="60" name="肘形接點 59"/>
          <p:cNvCxnSpPr>
            <a:cxnSpLocks/>
            <a:endCxn id="64" idx="1"/>
          </p:cNvCxnSpPr>
          <p:nvPr/>
        </p:nvCxnSpPr>
        <p:spPr>
          <a:xfrm>
            <a:off x="3732120" y="2767563"/>
            <a:ext cx="3062936" cy="2272459"/>
          </a:xfrm>
          <a:prstGeom prst="bentConnector3">
            <a:avLst>
              <a:gd name="adj1" fmla="val 43989"/>
            </a:avLst>
          </a:prstGeom>
          <a:ln w="28575">
            <a:solidFill>
              <a:srgbClr val="00CCFF"/>
            </a:solidFill>
            <a:tailEnd type="triangle"/>
          </a:ln>
        </p:spPr>
        <p:style>
          <a:lnRef idx="1">
            <a:schemeClr val="accent1"/>
          </a:lnRef>
          <a:fillRef idx="0">
            <a:schemeClr val="accent1"/>
          </a:fillRef>
          <a:effectRef idx="0">
            <a:schemeClr val="accent1"/>
          </a:effectRef>
          <a:fontRef idx="minor">
            <a:schemeClr val="tx1"/>
          </a:fontRef>
        </p:style>
      </p:cxnSp>
      <p:sp>
        <p:nvSpPr>
          <p:cNvPr id="5" name="文字方塊 4">
            <a:extLst>
              <a:ext uri="{FF2B5EF4-FFF2-40B4-BE49-F238E27FC236}">
                <a16:creationId xmlns:a16="http://schemas.microsoft.com/office/drawing/2014/main" id="{59F2B16A-BDEC-C57F-0AE3-D44901646250}"/>
              </a:ext>
            </a:extLst>
          </p:cNvPr>
          <p:cNvSpPr txBox="1"/>
          <p:nvPr/>
        </p:nvSpPr>
        <p:spPr>
          <a:xfrm>
            <a:off x="2441291" y="2176776"/>
            <a:ext cx="1103732" cy="369332"/>
          </a:xfrm>
          <a:prstGeom prst="rect">
            <a:avLst/>
          </a:prstGeom>
          <a:noFill/>
        </p:spPr>
        <p:txBody>
          <a:bodyPr wrap="square">
            <a:spAutoFit/>
          </a:bodyPr>
          <a:lstStyle/>
          <a:p>
            <a:pPr algn="ctr"/>
            <a:r>
              <a:rPr lang="en-US" altLang="zh-TW" sz="1800" dirty="0"/>
              <a:t>header</a:t>
            </a:r>
            <a:endParaRPr lang="zh-TW" altLang="en-US" sz="1200" b="1" dirty="0">
              <a:solidFill>
                <a:schemeClr val="tx1">
                  <a:lumMod val="65000"/>
                  <a:lumOff val="35000"/>
                </a:schemeClr>
              </a:solidFill>
              <a:latin typeface="+mj-ea"/>
              <a:ea typeface="+mj-ea"/>
            </a:endParaRPr>
          </a:p>
        </p:txBody>
      </p:sp>
      <p:sp>
        <p:nvSpPr>
          <p:cNvPr id="6" name="文字方塊 5">
            <a:extLst>
              <a:ext uri="{FF2B5EF4-FFF2-40B4-BE49-F238E27FC236}">
                <a16:creationId xmlns:a16="http://schemas.microsoft.com/office/drawing/2014/main" id="{FD2B3D4C-62B0-F122-DF3E-34A5AD7F0C4B}"/>
              </a:ext>
            </a:extLst>
          </p:cNvPr>
          <p:cNvSpPr txBox="1"/>
          <p:nvPr/>
        </p:nvSpPr>
        <p:spPr>
          <a:xfrm>
            <a:off x="2431209" y="2599408"/>
            <a:ext cx="1103732" cy="369332"/>
          </a:xfrm>
          <a:prstGeom prst="rect">
            <a:avLst/>
          </a:prstGeom>
          <a:noFill/>
        </p:spPr>
        <p:txBody>
          <a:bodyPr wrap="square">
            <a:spAutoFit/>
          </a:bodyPr>
          <a:lstStyle/>
          <a:p>
            <a:pPr algn="ctr"/>
            <a:r>
              <a:rPr lang="en-US" altLang="zh-TW" dirty="0"/>
              <a:t>portal</a:t>
            </a:r>
            <a:endParaRPr lang="zh-TW" altLang="en-US" dirty="0"/>
          </a:p>
        </p:txBody>
      </p:sp>
      <p:sp>
        <p:nvSpPr>
          <p:cNvPr id="7" name="文字方塊 6">
            <a:extLst>
              <a:ext uri="{FF2B5EF4-FFF2-40B4-BE49-F238E27FC236}">
                <a16:creationId xmlns:a16="http://schemas.microsoft.com/office/drawing/2014/main" id="{8A17E1E2-331B-318D-2334-080752C63A88}"/>
              </a:ext>
            </a:extLst>
          </p:cNvPr>
          <p:cNvSpPr txBox="1"/>
          <p:nvPr/>
        </p:nvSpPr>
        <p:spPr>
          <a:xfrm>
            <a:off x="2469895" y="3055458"/>
            <a:ext cx="1103732" cy="369332"/>
          </a:xfrm>
          <a:prstGeom prst="rect">
            <a:avLst/>
          </a:prstGeom>
          <a:noFill/>
        </p:spPr>
        <p:txBody>
          <a:bodyPr wrap="square">
            <a:spAutoFit/>
          </a:bodyPr>
          <a:lstStyle/>
          <a:p>
            <a:pPr algn="ctr"/>
            <a:r>
              <a:rPr lang="zh-TW" altLang="en-US" dirty="0"/>
              <a:t>交易</a:t>
            </a:r>
            <a:r>
              <a:rPr lang="en-US" altLang="zh-TW" dirty="0" err="1"/>
              <a:t>txn</a:t>
            </a:r>
            <a:endParaRPr lang="zh-TW" altLang="en-US" dirty="0"/>
          </a:p>
        </p:txBody>
      </p:sp>
    </p:spTree>
    <p:extLst>
      <p:ext uri="{BB962C8B-B14F-4D97-AF65-F5344CB8AC3E}">
        <p14:creationId xmlns:p14="http://schemas.microsoft.com/office/powerpoint/2010/main" val="4110691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p:cNvSpPr/>
          <p:nvPr/>
        </p:nvSpPr>
        <p:spPr>
          <a:xfrm>
            <a:off x="4756704" y="1571931"/>
            <a:ext cx="5546754" cy="4864389"/>
          </a:xfrm>
          <a:prstGeom prst="rect">
            <a:avLst/>
          </a:prstGeom>
          <a:solidFill>
            <a:srgbClr val="F4A26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8" name="矩形 17"/>
          <p:cNvSpPr/>
          <p:nvPr/>
        </p:nvSpPr>
        <p:spPr>
          <a:xfrm rot="10800000">
            <a:off x="-12737" y="977077"/>
            <a:ext cx="9160031" cy="131657"/>
          </a:xfrm>
          <a:prstGeom prst="rect">
            <a:avLst/>
          </a:prstGeom>
          <a:gradFill flip="none" rotWithShape="1">
            <a:gsLst>
              <a:gs pos="56000">
                <a:srgbClr val="E5EFF0">
                  <a:alpha val="70000"/>
                </a:srgbClr>
              </a:gs>
              <a:gs pos="0">
                <a:srgbClr val="51848E">
                  <a:lumMod val="40000"/>
                  <a:lumOff val="60000"/>
                </a:srgbClr>
              </a:gs>
              <a:gs pos="100000">
                <a:sysClr val="window" lastClr="FFFFFF"/>
              </a:gs>
            </a:gsLst>
            <a:lin ang="10800000" scaled="1"/>
            <a:tileRect/>
          </a:gradFill>
          <a:ln w="19050" cap="flat" cmpd="sng" algn="ctr">
            <a:no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0" cap="none" spc="0" normalizeH="0" baseline="0" noProof="0">
              <a:ln>
                <a:noFill/>
              </a:ln>
              <a:solidFill>
                <a:prstClr val="white"/>
              </a:solidFill>
              <a:effectLst/>
              <a:uLnTx/>
              <a:uFillTx/>
              <a:latin typeface="Georgia"/>
              <a:ea typeface="新細明體" panose="02020500000000000000" pitchFamily="18" charset="-120"/>
              <a:cs typeface="+mn-cs"/>
            </a:endParaRPr>
          </a:p>
        </p:txBody>
      </p:sp>
      <p:sp>
        <p:nvSpPr>
          <p:cNvPr id="5" name="投影片編號版面配置區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7D101EC-4666-4D00-9ABD-FC0D4C6D266D}" type="slidenum">
              <a:rPr kumimoji="1" lang="zh-TW" altLang="en-US" sz="1200" b="0" i="0" u="none" strike="noStrike" kern="1200" cap="none" spc="0" normalizeH="0" baseline="0" noProof="0" smtClean="0">
                <a:ln>
                  <a:noFill/>
                </a:ln>
                <a:solidFill>
                  <a:srgbClr val="898989"/>
                </a:solidFill>
                <a:effectLst/>
                <a:uLnTx/>
                <a:uFillTx/>
                <a:latin typeface="微軟正黑體" panose="020B0604030504040204" pitchFamily="34" charset="-120"/>
                <a:ea typeface="微軟正黑體" panose="020B0604030504040204" pitchFamily="34"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1" lang="zh-TW" altLang="en-US" sz="1200" b="0" i="0" u="none" strike="noStrike" kern="1200" cap="none" spc="0" normalizeH="0" baseline="0" noProof="0">
              <a:ln>
                <a:noFill/>
              </a:ln>
              <a:solidFill>
                <a:srgbClr val="898989"/>
              </a:solidFill>
              <a:effectLst/>
              <a:uLnTx/>
              <a:uFillTx/>
              <a:latin typeface="微軟正黑體" panose="020B0604030504040204" pitchFamily="34" charset="-120"/>
              <a:ea typeface="微軟正黑體" panose="020B0604030504040204" pitchFamily="34" charset="-120"/>
              <a:cs typeface="+mn-cs"/>
            </a:endParaRPr>
          </a:p>
        </p:txBody>
      </p:sp>
      <p:sp>
        <p:nvSpPr>
          <p:cNvPr id="60" name="標題 1"/>
          <p:cNvSpPr txBox="1">
            <a:spLocks/>
          </p:cNvSpPr>
          <p:nvPr/>
        </p:nvSpPr>
        <p:spPr bwMode="auto">
          <a:xfrm>
            <a:off x="284460" y="205517"/>
            <a:ext cx="8048009"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3600" b="1" kern="1200">
                <a:solidFill>
                  <a:srgbClr val="10A0A7"/>
                </a:solidFill>
                <a:latin typeface="微軟正黑體" panose="020B0604030504040204" pitchFamily="34" charset="-120"/>
                <a:ea typeface="微軟正黑體" panose="020B0604030504040204" pitchFamily="34" charset="-120"/>
                <a:cs typeface="+mj-cs"/>
              </a:defRPr>
            </a:lvl1pPr>
            <a:lvl2pPr algn="l" rtl="0" eaLnBrk="0" fontAlgn="base" hangingPunct="0">
              <a:lnSpc>
                <a:spcPct val="90000"/>
              </a:lnSpc>
              <a:spcBef>
                <a:spcPct val="0"/>
              </a:spcBef>
              <a:spcAft>
                <a:spcPct val="0"/>
              </a:spcAft>
              <a:defRPr sz="3600" b="1">
                <a:solidFill>
                  <a:srgbClr val="10A0A7"/>
                </a:solidFill>
                <a:latin typeface="微軟正黑體" panose="020B0604030504040204" pitchFamily="34" charset="-120"/>
                <a:ea typeface="微軟正黑體" panose="020B0604030504040204" pitchFamily="34" charset="-120"/>
              </a:defRPr>
            </a:lvl2pPr>
            <a:lvl3pPr algn="l" rtl="0" eaLnBrk="0" fontAlgn="base" hangingPunct="0">
              <a:lnSpc>
                <a:spcPct val="90000"/>
              </a:lnSpc>
              <a:spcBef>
                <a:spcPct val="0"/>
              </a:spcBef>
              <a:spcAft>
                <a:spcPct val="0"/>
              </a:spcAft>
              <a:defRPr sz="3600" b="1">
                <a:solidFill>
                  <a:srgbClr val="10A0A7"/>
                </a:solidFill>
                <a:latin typeface="微軟正黑體" panose="020B0604030504040204" pitchFamily="34" charset="-120"/>
                <a:ea typeface="微軟正黑體" panose="020B0604030504040204" pitchFamily="34" charset="-120"/>
              </a:defRPr>
            </a:lvl3pPr>
            <a:lvl4pPr algn="l" rtl="0" eaLnBrk="0" fontAlgn="base" hangingPunct="0">
              <a:lnSpc>
                <a:spcPct val="90000"/>
              </a:lnSpc>
              <a:spcBef>
                <a:spcPct val="0"/>
              </a:spcBef>
              <a:spcAft>
                <a:spcPct val="0"/>
              </a:spcAft>
              <a:defRPr sz="3600" b="1">
                <a:solidFill>
                  <a:srgbClr val="10A0A7"/>
                </a:solidFill>
                <a:latin typeface="微軟正黑體" panose="020B0604030504040204" pitchFamily="34" charset="-120"/>
                <a:ea typeface="微軟正黑體" panose="020B0604030504040204" pitchFamily="34" charset="-120"/>
              </a:defRPr>
            </a:lvl4pPr>
            <a:lvl5pPr algn="l" rtl="0" eaLnBrk="0" fontAlgn="base" hangingPunct="0">
              <a:lnSpc>
                <a:spcPct val="90000"/>
              </a:lnSpc>
              <a:spcBef>
                <a:spcPct val="0"/>
              </a:spcBef>
              <a:spcAft>
                <a:spcPct val="0"/>
              </a:spcAft>
              <a:defRPr sz="3600" b="1">
                <a:solidFill>
                  <a:srgbClr val="10A0A7"/>
                </a:solidFill>
                <a:latin typeface="微軟正黑體" panose="020B0604030504040204" pitchFamily="34" charset="-120"/>
                <a:ea typeface="微軟正黑體" panose="020B0604030504040204" pitchFamily="34" charset="-120"/>
              </a:defRPr>
            </a:lvl5pPr>
            <a:lvl6pPr marL="457200" algn="l" rtl="0" fontAlgn="base">
              <a:lnSpc>
                <a:spcPct val="90000"/>
              </a:lnSpc>
              <a:spcBef>
                <a:spcPct val="0"/>
              </a:spcBef>
              <a:spcAft>
                <a:spcPct val="0"/>
              </a:spcAft>
              <a:defRPr sz="3600" b="1">
                <a:solidFill>
                  <a:srgbClr val="10A0A7"/>
                </a:solidFill>
                <a:latin typeface="微軟正黑體" panose="020B0604030504040204" pitchFamily="34" charset="-120"/>
                <a:ea typeface="微軟正黑體" panose="020B0604030504040204" pitchFamily="34" charset="-120"/>
              </a:defRPr>
            </a:lvl6pPr>
            <a:lvl7pPr marL="914400" algn="l" rtl="0" fontAlgn="base">
              <a:lnSpc>
                <a:spcPct val="90000"/>
              </a:lnSpc>
              <a:spcBef>
                <a:spcPct val="0"/>
              </a:spcBef>
              <a:spcAft>
                <a:spcPct val="0"/>
              </a:spcAft>
              <a:defRPr sz="3600" b="1">
                <a:solidFill>
                  <a:srgbClr val="10A0A7"/>
                </a:solidFill>
                <a:latin typeface="微軟正黑體" panose="020B0604030504040204" pitchFamily="34" charset="-120"/>
                <a:ea typeface="微軟正黑體" panose="020B0604030504040204" pitchFamily="34" charset="-120"/>
              </a:defRPr>
            </a:lvl7pPr>
            <a:lvl8pPr marL="1371600" algn="l" rtl="0" fontAlgn="base">
              <a:lnSpc>
                <a:spcPct val="90000"/>
              </a:lnSpc>
              <a:spcBef>
                <a:spcPct val="0"/>
              </a:spcBef>
              <a:spcAft>
                <a:spcPct val="0"/>
              </a:spcAft>
              <a:defRPr sz="3600" b="1">
                <a:solidFill>
                  <a:srgbClr val="10A0A7"/>
                </a:solidFill>
                <a:latin typeface="微軟正黑體" panose="020B0604030504040204" pitchFamily="34" charset="-120"/>
                <a:ea typeface="微軟正黑體" panose="020B0604030504040204" pitchFamily="34" charset="-120"/>
              </a:defRPr>
            </a:lvl8pPr>
            <a:lvl9pPr marL="1828800" algn="l" rtl="0" fontAlgn="base">
              <a:lnSpc>
                <a:spcPct val="90000"/>
              </a:lnSpc>
              <a:spcBef>
                <a:spcPct val="0"/>
              </a:spcBef>
              <a:spcAft>
                <a:spcPct val="0"/>
              </a:spcAft>
              <a:defRPr sz="3600" b="1">
                <a:solidFill>
                  <a:srgbClr val="10A0A7"/>
                </a:solidFill>
                <a:latin typeface="微軟正黑體" panose="020B0604030504040204" pitchFamily="34" charset="-120"/>
                <a:ea typeface="微軟正黑體" panose="020B0604030504040204" pitchFamily="34" charset="-120"/>
              </a:defRPr>
            </a:lvl9pPr>
          </a:lstStyle>
          <a:p>
            <a:r>
              <a:rPr lang="zh-TW" altLang="en-US" dirty="0"/>
              <a:t>叫號系統串接架構圖</a:t>
            </a:r>
            <a:endParaRPr lang="zh-TW" altLang="en-US" dirty="0">
              <a:solidFill>
                <a:srgbClr val="FF0000"/>
              </a:solidFill>
            </a:endParaRPr>
          </a:p>
        </p:txBody>
      </p:sp>
      <p:sp>
        <p:nvSpPr>
          <p:cNvPr id="61" name="矩形 60"/>
          <p:cNvSpPr/>
          <p:nvPr/>
        </p:nvSpPr>
        <p:spPr>
          <a:xfrm>
            <a:off x="1215968" y="1558123"/>
            <a:ext cx="3551055" cy="4890442"/>
          </a:xfrm>
          <a:prstGeom prst="rect">
            <a:avLst/>
          </a:prstGeom>
          <a:solidFill>
            <a:srgbClr val="E9C46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3" name="直線接點 62"/>
          <p:cNvCxnSpPr/>
          <p:nvPr/>
        </p:nvCxnSpPr>
        <p:spPr>
          <a:xfrm flipH="1">
            <a:off x="10272617" y="1558168"/>
            <a:ext cx="20473" cy="4796749"/>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4" name="直線接點 63"/>
          <p:cNvCxnSpPr/>
          <p:nvPr/>
        </p:nvCxnSpPr>
        <p:spPr>
          <a:xfrm flipH="1">
            <a:off x="4761457" y="1541261"/>
            <a:ext cx="12262" cy="4952546"/>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225357" y="1556520"/>
            <a:ext cx="997200" cy="4892045"/>
          </a:xfrm>
          <a:prstGeom prst="rect">
            <a:avLst/>
          </a:prstGeom>
          <a:solidFill>
            <a:srgbClr val="2A9D8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矩形 65"/>
          <p:cNvSpPr/>
          <p:nvPr/>
        </p:nvSpPr>
        <p:spPr>
          <a:xfrm>
            <a:off x="10293089" y="1552308"/>
            <a:ext cx="1727977" cy="4884012"/>
          </a:xfrm>
          <a:prstGeom prst="rect">
            <a:avLst/>
          </a:prstGeom>
          <a:solidFill>
            <a:srgbClr val="E76F5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矩形 66"/>
          <p:cNvSpPr/>
          <p:nvPr/>
        </p:nvSpPr>
        <p:spPr>
          <a:xfrm>
            <a:off x="225357" y="1198186"/>
            <a:ext cx="997279" cy="360000"/>
          </a:xfrm>
          <a:prstGeom prst="rect">
            <a:avLst/>
          </a:prstGeom>
          <a:solidFill>
            <a:srgbClr val="2A9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矩形 67"/>
          <p:cNvSpPr/>
          <p:nvPr/>
        </p:nvSpPr>
        <p:spPr>
          <a:xfrm>
            <a:off x="1227137" y="1196197"/>
            <a:ext cx="3631342" cy="362298"/>
          </a:xfrm>
          <a:prstGeom prst="rect">
            <a:avLst/>
          </a:prstGeom>
          <a:solidFill>
            <a:srgbClr val="E9C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矩形 68"/>
          <p:cNvSpPr/>
          <p:nvPr/>
        </p:nvSpPr>
        <p:spPr>
          <a:xfrm>
            <a:off x="4773718" y="1198186"/>
            <a:ext cx="5519373" cy="360000"/>
          </a:xfrm>
          <a:prstGeom prst="rect">
            <a:avLst/>
          </a:prstGeom>
          <a:solidFill>
            <a:srgbClr val="F4A2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矩形 69"/>
          <p:cNvSpPr/>
          <p:nvPr/>
        </p:nvSpPr>
        <p:spPr>
          <a:xfrm>
            <a:off x="10293091" y="1198186"/>
            <a:ext cx="1727976" cy="360000"/>
          </a:xfrm>
          <a:prstGeom prst="rect">
            <a:avLst/>
          </a:prstGeom>
          <a:solidFill>
            <a:srgbClr val="E76F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文字方塊 70"/>
          <p:cNvSpPr txBox="1"/>
          <p:nvPr/>
        </p:nvSpPr>
        <p:spPr>
          <a:xfrm>
            <a:off x="266321" y="1202600"/>
            <a:ext cx="890373" cy="369332"/>
          </a:xfrm>
          <a:prstGeom prst="rect">
            <a:avLst/>
          </a:prstGeom>
          <a:noFill/>
        </p:spPr>
        <p:txBody>
          <a:bodyPr wrap="square" rtlCol="0">
            <a:spAutoFit/>
          </a:bodyPr>
          <a:lstStyle/>
          <a:p>
            <a:pPr algn="ctr"/>
            <a:r>
              <a:rPr lang="en-US" altLang="zh-TW" b="1" dirty="0">
                <a:solidFill>
                  <a:schemeClr val="bg1">
                    <a:lumMod val="95000"/>
                  </a:schemeClr>
                </a:solidFill>
              </a:rPr>
              <a:t>Client</a:t>
            </a:r>
            <a:endParaRPr lang="zh-TW" altLang="en-US" b="1" dirty="0">
              <a:solidFill>
                <a:schemeClr val="bg1">
                  <a:lumMod val="95000"/>
                </a:schemeClr>
              </a:solidFill>
            </a:endParaRPr>
          </a:p>
        </p:txBody>
      </p:sp>
      <p:sp>
        <p:nvSpPr>
          <p:cNvPr id="72" name="文字方塊 71"/>
          <p:cNvSpPr txBox="1"/>
          <p:nvPr/>
        </p:nvSpPr>
        <p:spPr>
          <a:xfrm>
            <a:off x="6905790" y="1168588"/>
            <a:ext cx="984244" cy="369332"/>
          </a:xfrm>
          <a:prstGeom prst="rect">
            <a:avLst/>
          </a:prstGeom>
          <a:noFill/>
        </p:spPr>
        <p:txBody>
          <a:bodyPr wrap="none" rtlCol="0">
            <a:spAutoFit/>
          </a:bodyPr>
          <a:lstStyle/>
          <a:p>
            <a:r>
              <a:rPr lang="en-US" altLang="zh-TW" b="1" dirty="0">
                <a:solidFill>
                  <a:schemeClr val="bg1">
                    <a:lumMod val="95000"/>
                  </a:schemeClr>
                </a:solidFill>
              </a:rPr>
              <a:t>AP Tier</a:t>
            </a:r>
            <a:endParaRPr lang="zh-TW" altLang="en-US" b="1" dirty="0">
              <a:solidFill>
                <a:schemeClr val="bg1">
                  <a:lumMod val="95000"/>
                </a:schemeClr>
              </a:solidFill>
            </a:endParaRPr>
          </a:p>
        </p:txBody>
      </p:sp>
      <p:sp>
        <p:nvSpPr>
          <p:cNvPr id="73" name="文字方塊 72"/>
          <p:cNvSpPr txBox="1"/>
          <p:nvPr/>
        </p:nvSpPr>
        <p:spPr>
          <a:xfrm>
            <a:off x="10677083" y="1195888"/>
            <a:ext cx="1001236" cy="369332"/>
          </a:xfrm>
          <a:prstGeom prst="rect">
            <a:avLst/>
          </a:prstGeom>
          <a:noFill/>
        </p:spPr>
        <p:txBody>
          <a:bodyPr wrap="none" rtlCol="0">
            <a:spAutoFit/>
          </a:bodyPr>
          <a:lstStyle/>
          <a:p>
            <a:r>
              <a:rPr lang="en-US" altLang="zh-TW" b="1" dirty="0">
                <a:solidFill>
                  <a:schemeClr val="bg1">
                    <a:lumMod val="95000"/>
                  </a:schemeClr>
                </a:solidFill>
              </a:rPr>
              <a:t>DB Tier</a:t>
            </a:r>
            <a:endParaRPr lang="zh-TW" altLang="en-US" b="1" dirty="0">
              <a:solidFill>
                <a:schemeClr val="bg1">
                  <a:lumMod val="95000"/>
                </a:schemeClr>
              </a:solidFill>
            </a:endParaRPr>
          </a:p>
        </p:txBody>
      </p:sp>
      <p:pic>
        <p:nvPicPr>
          <p:cNvPr id="75" name="圖片 7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07981" y="5404773"/>
            <a:ext cx="603626" cy="603626"/>
          </a:xfrm>
          <a:prstGeom prst="rect">
            <a:avLst/>
          </a:prstGeom>
        </p:spPr>
      </p:pic>
      <p:sp>
        <p:nvSpPr>
          <p:cNvPr id="76" name="文字方塊 75"/>
          <p:cNvSpPr txBox="1"/>
          <p:nvPr/>
        </p:nvSpPr>
        <p:spPr>
          <a:xfrm>
            <a:off x="10575819" y="5996167"/>
            <a:ext cx="1071820" cy="261610"/>
          </a:xfrm>
          <a:prstGeom prst="rect">
            <a:avLst/>
          </a:prstGeom>
          <a:noFill/>
        </p:spPr>
        <p:txBody>
          <a:bodyPr wrap="square" rtlCol="0">
            <a:spAutoFit/>
          </a:bodyPr>
          <a:lstStyle/>
          <a:p>
            <a:pPr algn="ctr"/>
            <a:r>
              <a:rPr lang="zh-TW" altLang="en-US" sz="1100" b="1" dirty="0">
                <a:solidFill>
                  <a:schemeClr val="tx1">
                    <a:lumMod val="65000"/>
                    <a:lumOff val="35000"/>
                  </a:schemeClr>
                </a:solidFill>
              </a:rPr>
              <a:t>叫號資料庫</a:t>
            </a:r>
            <a:endParaRPr lang="en-US" altLang="zh-TW" sz="1100" b="1" dirty="0">
              <a:solidFill>
                <a:schemeClr val="tx1">
                  <a:lumMod val="65000"/>
                  <a:lumOff val="35000"/>
                </a:schemeClr>
              </a:solidFill>
            </a:endParaRPr>
          </a:p>
        </p:txBody>
      </p:sp>
      <p:pic>
        <p:nvPicPr>
          <p:cNvPr id="77" name="圖片 7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302" y="3813495"/>
            <a:ext cx="476751" cy="476751"/>
          </a:xfrm>
          <a:prstGeom prst="rect">
            <a:avLst/>
          </a:prstGeom>
        </p:spPr>
      </p:pic>
      <p:sp>
        <p:nvSpPr>
          <p:cNvPr id="78" name="文字方塊 77"/>
          <p:cNvSpPr txBox="1"/>
          <p:nvPr/>
        </p:nvSpPr>
        <p:spPr>
          <a:xfrm>
            <a:off x="210788" y="4296421"/>
            <a:ext cx="923651" cy="307777"/>
          </a:xfrm>
          <a:prstGeom prst="rect">
            <a:avLst/>
          </a:prstGeom>
          <a:noFill/>
        </p:spPr>
        <p:txBody>
          <a:bodyPr wrap="none" rtlCol="0">
            <a:spAutoFit/>
          </a:bodyPr>
          <a:lstStyle/>
          <a:p>
            <a:r>
              <a:rPr lang="zh-TW" altLang="en-US" sz="1400" b="1" dirty="0"/>
              <a:t>分行</a:t>
            </a:r>
            <a:r>
              <a:rPr lang="en-US" altLang="zh-TW" sz="1400" b="1" dirty="0"/>
              <a:t>NBS</a:t>
            </a:r>
            <a:endParaRPr lang="zh-TW" altLang="en-US" sz="1400" b="1" dirty="0"/>
          </a:p>
        </p:txBody>
      </p:sp>
      <p:cxnSp>
        <p:nvCxnSpPr>
          <p:cNvPr id="79" name="直線接點 78"/>
          <p:cNvCxnSpPr/>
          <p:nvPr/>
        </p:nvCxnSpPr>
        <p:spPr>
          <a:xfrm flipH="1">
            <a:off x="1194746" y="1558168"/>
            <a:ext cx="27891" cy="4943601"/>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80" name="圖片 7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2383" y="3935195"/>
            <a:ext cx="380156" cy="380156"/>
          </a:xfrm>
          <a:prstGeom prst="rect">
            <a:avLst/>
          </a:prstGeom>
        </p:spPr>
      </p:pic>
      <p:pic>
        <p:nvPicPr>
          <p:cNvPr id="83" name="Picture 6" descr="F5 Networks Logo Transparent Clipart (#5197927) - PinClipart"/>
          <p:cNvPicPr>
            <a:picLocks noChangeAspect="1" noChangeArrowheads="1"/>
          </p:cNvPicPr>
          <p:nvPr/>
        </p:nvPicPr>
        <p:blipFill rotWithShape="1">
          <a:blip r:embed="rId6" cstate="print">
            <a:extLst>
              <a:ext uri="{BEBA8EAE-BF5A-486C-A8C5-ECC9F3942E4B}">
                <a14:imgProps xmlns:a14="http://schemas.microsoft.com/office/drawing/2010/main">
                  <a14:imgLayer r:embed="rId7">
                    <a14:imgEffect>
                      <a14:backgroundRemoval t="1802" b="94595" l="1322" r="92952"/>
                    </a14:imgEffect>
                  </a14:imgLayer>
                </a14:imgProps>
              </a:ext>
              <a:ext uri="{28A0092B-C50C-407E-A947-70E740481C1C}">
                <a14:useLocalDpi xmlns:a14="http://schemas.microsoft.com/office/drawing/2010/main" val="0"/>
              </a:ext>
            </a:extLst>
          </a:blip>
          <a:srcRect l="4555" t="3929" r="9512" b="7866"/>
          <a:stretch/>
        </p:blipFill>
        <p:spPr bwMode="auto">
          <a:xfrm>
            <a:off x="1285837" y="3954698"/>
            <a:ext cx="310766" cy="311961"/>
          </a:xfrm>
          <a:prstGeom prst="rect">
            <a:avLst/>
          </a:prstGeom>
          <a:noFill/>
          <a:extLst>
            <a:ext uri="{909E8E84-426E-40DD-AFC4-6F175D3DCCD1}">
              <a14:hiddenFill xmlns:a14="http://schemas.microsoft.com/office/drawing/2010/main">
                <a:solidFill>
                  <a:srgbClr val="FFFFFF"/>
                </a:solidFill>
              </a14:hiddenFill>
            </a:ext>
          </a:extLst>
        </p:spPr>
      </p:pic>
      <p:sp>
        <p:nvSpPr>
          <p:cNvPr id="84" name="文字方塊 83"/>
          <p:cNvSpPr txBox="1"/>
          <p:nvPr/>
        </p:nvSpPr>
        <p:spPr>
          <a:xfrm>
            <a:off x="2270804" y="1186119"/>
            <a:ext cx="1601570" cy="369332"/>
          </a:xfrm>
          <a:prstGeom prst="rect">
            <a:avLst/>
          </a:prstGeom>
          <a:noFill/>
        </p:spPr>
        <p:txBody>
          <a:bodyPr wrap="square" rtlCol="0">
            <a:spAutoFit/>
          </a:bodyPr>
          <a:lstStyle/>
          <a:p>
            <a:r>
              <a:rPr lang="en-US" altLang="zh-TW" b="1" dirty="0">
                <a:solidFill>
                  <a:schemeClr val="bg1">
                    <a:lumMod val="95000"/>
                  </a:schemeClr>
                </a:solidFill>
              </a:rPr>
              <a:t>Web Server</a:t>
            </a:r>
            <a:endParaRPr lang="zh-TW" altLang="en-US" b="1" dirty="0">
              <a:solidFill>
                <a:schemeClr val="bg1">
                  <a:lumMod val="95000"/>
                </a:schemeClr>
              </a:solidFill>
            </a:endParaRPr>
          </a:p>
        </p:txBody>
      </p:sp>
      <p:sp>
        <p:nvSpPr>
          <p:cNvPr id="86" name="文字方塊 85"/>
          <p:cNvSpPr txBox="1"/>
          <p:nvPr/>
        </p:nvSpPr>
        <p:spPr>
          <a:xfrm>
            <a:off x="209762" y="1623378"/>
            <a:ext cx="992662" cy="246221"/>
          </a:xfrm>
          <a:prstGeom prst="rect">
            <a:avLst/>
          </a:prstGeom>
          <a:noFill/>
        </p:spPr>
        <p:txBody>
          <a:bodyPr wrap="square" rtlCol="0">
            <a:spAutoFit/>
          </a:bodyPr>
          <a:lstStyle/>
          <a:p>
            <a:pPr algn="ctr"/>
            <a:r>
              <a:rPr lang="zh-TW" altLang="en-US" sz="1000" b="1" dirty="0"/>
              <a:t>簽名板</a:t>
            </a:r>
          </a:p>
        </p:txBody>
      </p:sp>
      <p:sp>
        <p:nvSpPr>
          <p:cNvPr id="87" name="矩形 86"/>
          <p:cNvSpPr/>
          <p:nvPr/>
        </p:nvSpPr>
        <p:spPr>
          <a:xfrm>
            <a:off x="2593086" y="3643714"/>
            <a:ext cx="1651132" cy="461665"/>
          </a:xfrm>
          <a:prstGeom prst="rect">
            <a:avLst/>
          </a:prstGeom>
        </p:spPr>
        <p:txBody>
          <a:bodyPr wrap="square">
            <a:spAutoFit/>
          </a:bodyPr>
          <a:lstStyle/>
          <a:p>
            <a:pPr algn="ctr"/>
            <a:r>
              <a:rPr lang="en-US" altLang="zh-TW" sz="1200" b="1" dirty="0">
                <a:latin typeface="微軟正黑體" panose="020B0604030504040204" pitchFamily="34" charset="-120"/>
              </a:rPr>
              <a:t>NBS WEB </a:t>
            </a:r>
          </a:p>
          <a:p>
            <a:pPr algn="ctr"/>
            <a:r>
              <a:rPr lang="en-US" altLang="zh-TW" sz="1200" b="1" dirty="0">
                <a:latin typeface="微軟正黑體" panose="020B0604030504040204" pitchFamily="34" charset="-120"/>
              </a:rPr>
              <a:t>NGINX Server</a:t>
            </a:r>
          </a:p>
        </p:txBody>
      </p:sp>
      <p:pic>
        <p:nvPicPr>
          <p:cNvPr id="88" name="圖片 86">
            <a:extLst>
              <a:ext uri="{FF2B5EF4-FFF2-40B4-BE49-F238E27FC236}">
                <a16:creationId xmlns:a16="http://schemas.microsoft.com/office/drawing/2014/main" id="{7453F839-EA4C-42D6-BEC8-923FF479FAE4}"/>
              </a:ext>
            </a:extLst>
          </p:cNvPr>
          <p:cNvPicPr>
            <a:picLocks noChangeAspect="1"/>
          </p:cNvPicPr>
          <p:nvPr/>
        </p:nvPicPr>
        <p:blipFill>
          <a:blip r:embed="rId8"/>
          <a:stretch>
            <a:fillRect/>
          </a:stretch>
        </p:blipFill>
        <p:spPr>
          <a:xfrm>
            <a:off x="3204894" y="2962052"/>
            <a:ext cx="473667" cy="722417"/>
          </a:xfrm>
          <a:prstGeom prst="rect">
            <a:avLst/>
          </a:prstGeom>
        </p:spPr>
      </p:pic>
      <p:cxnSp>
        <p:nvCxnSpPr>
          <p:cNvPr id="89" name="直線單箭頭接點 88"/>
          <p:cNvCxnSpPr>
            <a:stCxn id="88" idx="3"/>
            <a:endCxn id="91" idx="1"/>
          </p:cNvCxnSpPr>
          <p:nvPr/>
        </p:nvCxnSpPr>
        <p:spPr>
          <a:xfrm>
            <a:off x="3678561" y="3323261"/>
            <a:ext cx="3293822" cy="1830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90" name="矩形 89"/>
          <p:cNvSpPr/>
          <p:nvPr/>
        </p:nvSpPr>
        <p:spPr>
          <a:xfrm>
            <a:off x="6357869" y="3618269"/>
            <a:ext cx="1651132" cy="461665"/>
          </a:xfrm>
          <a:prstGeom prst="rect">
            <a:avLst/>
          </a:prstGeom>
        </p:spPr>
        <p:txBody>
          <a:bodyPr wrap="square">
            <a:spAutoFit/>
          </a:bodyPr>
          <a:lstStyle/>
          <a:p>
            <a:pPr algn="ctr"/>
            <a:r>
              <a:rPr lang="en-US" altLang="zh-TW" sz="1200" b="1" dirty="0">
                <a:latin typeface="微軟正黑體" panose="020B0604030504040204" pitchFamily="34" charset="-120"/>
              </a:rPr>
              <a:t>NBS AP</a:t>
            </a:r>
          </a:p>
          <a:p>
            <a:pPr algn="ctr"/>
            <a:r>
              <a:rPr lang="en-US" altLang="zh-TW" sz="1200" b="1" dirty="0">
                <a:latin typeface="微軟正黑體" panose="020B0604030504040204" pitchFamily="34" charset="-120"/>
              </a:rPr>
              <a:t>OCP Server</a:t>
            </a:r>
          </a:p>
        </p:txBody>
      </p:sp>
      <p:pic>
        <p:nvPicPr>
          <p:cNvPr id="91" name="圖片 86">
            <a:extLst>
              <a:ext uri="{FF2B5EF4-FFF2-40B4-BE49-F238E27FC236}">
                <a16:creationId xmlns:a16="http://schemas.microsoft.com/office/drawing/2014/main" id="{7453F839-EA4C-42D6-BEC8-923FF479FAE4}"/>
              </a:ext>
            </a:extLst>
          </p:cNvPr>
          <p:cNvPicPr>
            <a:picLocks noChangeAspect="1"/>
          </p:cNvPicPr>
          <p:nvPr/>
        </p:nvPicPr>
        <p:blipFill>
          <a:blip r:embed="rId8"/>
          <a:stretch>
            <a:fillRect/>
          </a:stretch>
        </p:blipFill>
        <p:spPr>
          <a:xfrm>
            <a:off x="6972383" y="2980352"/>
            <a:ext cx="473667" cy="722417"/>
          </a:xfrm>
          <a:prstGeom prst="rect">
            <a:avLst/>
          </a:prstGeom>
        </p:spPr>
      </p:pic>
      <p:pic>
        <p:nvPicPr>
          <p:cNvPr id="93" name="圖片 86">
            <a:extLst>
              <a:ext uri="{FF2B5EF4-FFF2-40B4-BE49-F238E27FC236}">
                <a16:creationId xmlns:a16="http://schemas.microsoft.com/office/drawing/2014/main" id="{7453F839-EA4C-42D6-BEC8-923FF479FAE4}"/>
              </a:ext>
            </a:extLst>
          </p:cNvPr>
          <p:cNvPicPr>
            <a:picLocks noChangeAspect="1"/>
          </p:cNvPicPr>
          <p:nvPr/>
        </p:nvPicPr>
        <p:blipFill>
          <a:blip r:embed="rId8"/>
          <a:stretch>
            <a:fillRect/>
          </a:stretch>
        </p:blipFill>
        <p:spPr>
          <a:xfrm>
            <a:off x="6952017" y="1648125"/>
            <a:ext cx="473667" cy="722417"/>
          </a:xfrm>
          <a:prstGeom prst="rect">
            <a:avLst/>
          </a:prstGeom>
        </p:spPr>
      </p:pic>
      <p:sp>
        <p:nvSpPr>
          <p:cNvPr id="94" name="矩形 93"/>
          <p:cNvSpPr/>
          <p:nvPr/>
        </p:nvSpPr>
        <p:spPr>
          <a:xfrm>
            <a:off x="6383651" y="2325575"/>
            <a:ext cx="1651132" cy="461665"/>
          </a:xfrm>
          <a:prstGeom prst="rect">
            <a:avLst/>
          </a:prstGeom>
        </p:spPr>
        <p:txBody>
          <a:bodyPr wrap="square">
            <a:spAutoFit/>
          </a:bodyPr>
          <a:lstStyle/>
          <a:p>
            <a:pPr algn="ctr"/>
            <a:r>
              <a:rPr lang="zh-TW" altLang="en-US" sz="1200" b="1" dirty="0">
                <a:latin typeface="微軟正黑體" panose="020B0604030504040204" pitchFamily="34" charset="-120"/>
              </a:rPr>
              <a:t>電子簽名 </a:t>
            </a:r>
            <a:r>
              <a:rPr lang="en-US" altLang="zh-TW" sz="1200" b="1" dirty="0">
                <a:latin typeface="微軟正黑體" panose="020B0604030504040204" pitchFamily="34" charset="-120"/>
              </a:rPr>
              <a:t>AP</a:t>
            </a:r>
          </a:p>
          <a:p>
            <a:pPr algn="ctr"/>
            <a:r>
              <a:rPr lang="en-US" altLang="zh-TW" sz="1200" b="1" dirty="0">
                <a:latin typeface="微軟正黑體" panose="020B0604030504040204" pitchFamily="34" charset="-120"/>
              </a:rPr>
              <a:t>Windows Server</a:t>
            </a:r>
          </a:p>
        </p:txBody>
      </p:sp>
      <p:pic>
        <p:nvPicPr>
          <p:cNvPr id="95" name="圖片 86">
            <a:extLst>
              <a:ext uri="{FF2B5EF4-FFF2-40B4-BE49-F238E27FC236}">
                <a16:creationId xmlns:a16="http://schemas.microsoft.com/office/drawing/2014/main" id="{7453F839-EA4C-42D6-BEC8-923FF479FAE4}"/>
              </a:ext>
            </a:extLst>
          </p:cNvPr>
          <p:cNvPicPr>
            <a:picLocks noChangeAspect="1"/>
          </p:cNvPicPr>
          <p:nvPr/>
        </p:nvPicPr>
        <p:blipFill>
          <a:blip r:embed="rId8"/>
          <a:stretch>
            <a:fillRect/>
          </a:stretch>
        </p:blipFill>
        <p:spPr>
          <a:xfrm>
            <a:off x="3204894" y="1629919"/>
            <a:ext cx="473667" cy="722417"/>
          </a:xfrm>
          <a:prstGeom prst="rect">
            <a:avLst/>
          </a:prstGeom>
        </p:spPr>
      </p:pic>
      <p:cxnSp>
        <p:nvCxnSpPr>
          <p:cNvPr id="96" name="肘形接點 95"/>
          <p:cNvCxnSpPr>
            <a:stCxn id="83" idx="3"/>
            <a:endCxn id="88" idx="1"/>
          </p:cNvCxnSpPr>
          <p:nvPr/>
        </p:nvCxnSpPr>
        <p:spPr>
          <a:xfrm flipV="1">
            <a:off x="1596603" y="3323261"/>
            <a:ext cx="1608291" cy="787418"/>
          </a:xfrm>
          <a:prstGeom prst="bentConnector3">
            <a:avLst>
              <a:gd name="adj1" fmla="val 50000"/>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1" name="矩形 100"/>
          <p:cNvSpPr/>
          <p:nvPr/>
        </p:nvSpPr>
        <p:spPr>
          <a:xfrm>
            <a:off x="2600189" y="2258601"/>
            <a:ext cx="1651132" cy="461665"/>
          </a:xfrm>
          <a:prstGeom prst="rect">
            <a:avLst/>
          </a:prstGeom>
        </p:spPr>
        <p:txBody>
          <a:bodyPr wrap="square">
            <a:spAutoFit/>
          </a:bodyPr>
          <a:lstStyle/>
          <a:p>
            <a:pPr algn="ctr"/>
            <a:r>
              <a:rPr lang="zh-TW" altLang="en-US" sz="1200" b="1" dirty="0">
                <a:latin typeface="微軟正黑體" panose="020B0604030504040204" pitchFamily="34" charset="-120"/>
              </a:rPr>
              <a:t>電子簽名</a:t>
            </a:r>
            <a:endParaRPr lang="en-US" altLang="zh-TW" sz="1200" b="1" dirty="0">
              <a:latin typeface="微軟正黑體" panose="020B0604030504040204" pitchFamily="34" charset="-120"/>
            </a:endParaRPr>
          </a:p>
          <a:p>
            <a:pPr algn="ctr"/>
            <a:r>
              <a:rPr lang="en-US" altLang="zh-TW" sz="1200" b="1" dirty="0">
                <a:latin typeface="微軟正黑體" panose="020B0604030504040204" pitchFamily="34" charset="-120"/>
              </a:rPr>
              <a:t>Gateway</a:t>
            </a:r>
          </a:p>
        </p:txBody>
      </p:sp>
      <p:pic>
        <p:nvPicPr>
          <p:cNvPr id="102" name="圖片 10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97948" y="5267400"/>
            <a:ext cx="662192" cy="815744"/>
          </a:xfrm>
          <a:prstGeom prst="rect">
            <a:avLst/>
          </a:prstGeom>
          <a:ln w="38100">
            <a:noFill/>
          </a:ln>
        </p:spPr>
      </p:pic>
      <p:pic>
        <p:nvPicPr>
          <p:cNvPr id="104" name="圖片 10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3760" y="5041963"/>
            <a:ext cx="576795" cy="774800"/>
          </a:xfrm>
          <a:prstGeom prst="rect">
            <a:avLst/>
          </a:prstGeom>
        </p:spPr>
      </p:pic>
      <p:sp>
        <p:nvSpPr>
          <p:cNvPr id="105" name="文字方塊 104"/>
          <p:cNvSpPr txBox="1"/>
          <p:nvPr/>
        </p:nvSpPr>
        <p:spPr>
          <a:xfrm>
            <a:off x="161462" y="5715196"/>
            <a:ext cx="1082348" cy="307777"/>
          </a:xfrm>
          <a:prstGeom prst="rect">
            <a:avLst/>
          </a:prstGeom>
          <a:noFill/>
        </p:spPr>
        <p:txBody>
          <a:bodyPr wrap="none" rtlCol="0">
            <a:spAutoFit/>
          </a:bodyPr>
          <a:lstStyle/>
          <a:p>
            <a:r>
              <a:rPr lang="zh-TW" altLang="en-US" sz="1400" b="1" dirty="0"/>
              <a:t>分行叫號機</a:t>
            </a:r>
          </a:p>
        </p:txBody>
      </p:sp>
      <p:pic>
        <p:nvPicPr>
          <p:cNvPr id="106" name="圖片 10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42728" y="5322780"/>
            <a:ext cx="761678" cy="686512"/>
          </a:xfrm>
          <a:prstGeom prst="rect">
            <a:avLst/>
          </a:prstGeom>
        </p:spPr>
      </p:pic>
      <p:sp>
        <p:nvSpPr>
          <p:cNvPr id="107" name="矩形 106"/>
          <p:cNvSpPr/>
          <p:nvPr/>
        </p:nvSpPr>
        <p:spPr>
          <a:xfrm>
            <a:off x="2566501" y="5078121"/>
            <a:ext cx="1651132" cy="276999"/>
          </a:xfrm>
          <a:prstGeom prst="rect">
            <a:avLst/>
          </a:prstGeom>
        </p:spPr>
        <p:txBody>
          <a:bodyPr wrap="square">
            <a:spAutoFit/>
          </a:bodyPr>
          <a:lstStyle/>
          <a:p>
            <a:pPr algn="ctr"/>
            <a:r>
              <a:rPr lang="zh-TW" altLang="en-US" sz="1200" b="1" dirty="0">
                <a:latin typeface="微軟正黑體" panose="020B0604030504040204" pitchFamily="34" charset="-120"/>
              </a:rPr>
              <a:t>叫號機</a:t>
            </a:r>
            <a:r>
              <a:rPr lang="en-US" altLang="zh-TW" sz="1200" b="1" dirty="0">
                <a:latin typeface="微軟正黑體" panose="020B0604030504040204" pitchFamily="34" charset="-120"/>
              </a:rPr>
              <a:t>Gateway</a:t>
            </a:r>
          </a:p>
        </p:txBody>
      </p:sp>
      <p:cxnSp>
        <p:nvCxnSpPr>
          <p:cNvPr id="110" name="直線單箭頭接點 109"/>
          <p:cNvCxnSpPr>
            <a:stCxn id="104" idx="0"/>
          </p:cNvCxnSpPr>
          <p:nvPr/>
        </p:nvCxnSpPr>
        <p:spPr>
          <a:xfrm flipH="1" flipV="1">
            <a:off x="672157" y="4651472"/>
            <a:ext cx="1" cy="39049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111" name="圖片 11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86604" y="2010889"/>
            <a:ext cx="600900" cy="600900"/>
          </a:xfrm>
          <a:prstGeom prst="rect">
            <a:avLst/>
          </a:prstGeom>
        </p:spPr>
      </p:pic>
      <p:cxnSp>
        <p:nvCxnSpPr>
          <p:cNvPr id="112" name="直線單箭頭接點 111"/>
          <p:cNvCxnSpPr>
            <a:stCxn id="106" idx="3"/>
            <a:endCxn id="102" idx="1"/>
          </p:cNvCxnSpPr>
          <p:nvPr/>
        </p:nvCxnSpPr>
        <p:spPr>
          <a:xfrm>
            <a:off x="3804406" y="5666036"/>
            <a:ext cx="2993542" cy="9236"/>
          </a:xfrm>
          <a:prstGeom prst="straightConnector1">
            <a:avLst/>
          </a:prstGeom>
          <a:ln w="28575">
            <a:solidFill>
              <a:srgbClr val="32B068"/>
            </a:solidFill>
            <a:tailEnd type="triangle"/>
          </a:ln>
        </p:spPr>
        <p:style>
          <a:lnRef idx="1">
            <a:schemeClr val="accent1"/>
          </a:lnRef>
          <a:fillRef idx="0">
            <a:schemeClr val="accent1"/>
          </a:fillRef>
          <a:effectRef idx="0">
            <a:schemeClr val="accent1"/>
          </a:effectRef>
          <a:fontRef idx="minor">
            <a:schemeClr val="tx1"/>
          </a:fontRef>
        </p:style>
      </p:cxnSp>
      <p:sp>
        <p:nvSpPr>
          <p:cNvPr id="113" name="矩形 112"/>
          <p:cNvSpPr/>
          <p:nvPr/>
        </p:nvSpPr>
        <p:spPr>
          <a:xfrm>
            <a:off x="6356581" y="4959877"/>
            <a:ext cx="1651132" cy="276999"/>
          </a:xfrm>
          <a:prstGeom prst="rect">
            <a:avLst/>
          </a:prstGeom>
        </p:spPr>
        <p:txBody>
          <a:bodyPr wrap="square">
            <a:spAutoFit/>
          </a:bodyPr>
          <a:lstStyle/>
          <a:p>
            <a:pPr algn="ctr"/>
            <a:r>
              <a:rPr lang="zh-TW" altLang="en-US" sz="1200" b="1" dirty="0">
                <a:latin typeface="微軟正黑體" panose="020B0604030504040204" pitchFamily="34" charset="-120"/>
              </a:rPr>
              <a:t>叫號服務主機</a:t>
            </a:r>
            <a:endParaRPr lang="en-US" altLang="zh-TW" sz="1200" b="1" dirty="0">
              <a:latin typeface="微軟正黑體" panose="020B0604030504040204" pitchFamily="34" charset="-120"/>
            </a:endParaRPr>
          </a:p>
        </p:txBody>
      </p:sp>
      <p:cxnSp>
        <p:nvCxnSpPr>
          <p:cNvPr id="115" name="直線單箭頭接點 114"/>
          <p:cNvCxnSpPr/>
          <p:nvPr/>
        </p:nvCxnSpPr>
        <p:spPr>
          <a:xfrm flipH="1" flipV="1">
            <a:off x="7171704" y="4099281"/>
            <a:ext cx="10443" cy="747436"/>
          </a:xfrm>
          <a:prstGeom prst="straightConnector1">
            <a:avLst/>
          </a:prstGeom>
          <a:ln w="28575">
            <a:solidFill>
              <a:srgbClr val="E1721F"/>
            </a:solidFill>
            <a:tailEnd type="triangle"/>
          </a:ln>
        </p:spPr>
        <p:style>
          <a:lnRef idx="1">
            <a:schemeClr val="accent1"/>
          </a:lnRef>
          <a:fillRef idx="0">
            <a:schemeClr val="accent1"/>
          </a:fillRef>
          <a:effectRef idx="0">
            <a:schemeClr val="accent1"/>
          </a:effectRef>
          <a:fontRef idx="minor">
            <a:schemeClr val="tx1"/>
          </a:fontRef>
        </p:style>
      </p:cxnSp>
      <p:pic>
        <p:nvPicPr>
          <p:cNvPr id="117" name="圖片 1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01953" y="3063264"/>
            <a:ext cx="603626" cy="603626"/>
          </a:xfrm>
          <a:prstGeom prst="rect">
            <a:avLst/>
          </a:prstGeom>
        </p:spPr>
      </p:pic>
      <p:pic>
        <p:nvPicPr>
          <p:cNvPr id="118" name="圖片 1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09916" y="1736824"/>
            <a:ext cx="603626" cy="603626"/>
          </a:xfrm>
          <a:prstGeom prst="rect">
            <a:avLst/>
          </a:prstGeom>
        </p:spPr>
      </p:pic>
      <p:sp>
        <p:nvSpPr>
          <p:cNvPr id="119" name="文字方塊 118"/>
          <p:cNvSpPr txBox="1"/>
          <p:nvPr/>
        </p:nvSpPr>
        <p:spPr>
          <a:xfrm>
            <a:off x="10594004" y="3641031"/>
            <a:ext cx="990887" cy="430887"/>
          </a:xfrm>
          <a:prstGeom prst="rect">
            <a:avLst/>
          </a:prstGeom>
          <a:noFill/>
        </p:spPr>
        <p:txBody>
          <a:bodyPr wrap="square" rtlCol="0">
            <a:spAutoFit/>
          </a:bodyPr>
          <a:lstStyle/>
          <a:p>
            <a:pPr algn="ctr"/>
            <a:r>
              <a:rPr lang="en-US" altLang="zh-TW" sz="1100" b="1" dirty="0">
                <a:solidFill>
                  <a:schemeClr val="tx1">
                    <a:lumMod val="65000"/>
                    <a:lumOff val="35000"/>
                  </a:schemeClr>
                </a:solidFill>
              </a:rPr>
              <a:t>NBS</a:t>
            </a:r>
            <a:r>
              <a:rPr lang="zh-TW" altLang="en-US" sz="1100" b="1" dirty="0">
                <a:solidFill>
                  <a:schemeClr val="tx1">
                    <a:lumMod val="65000"/>
                    <a:lumOff val="35000"/>
                  </a:schemeClr>
                </a:solidFill>
              </a:rPr>
              <a:t>資料庫</a:t>
            </a:r>
            <a:r>
              <a:rPr lang="en-US" altLang="zh-TW" sz="1100" b="1" dirty="0">
                <a:solidFill>
                  <a:schemeClr val="tx1">
                    <a:lumMod val="65000"/>
                    <a:lumOff val="35000"/>
                  </a:schemeClr>
                </a:solidFill>
              </a:rPr>
              <a:t>(</a:t>
            </a:r>
            <a:r>
              <a:rPr lang="zh-TW" altLang="en-US" sz="1100" b="1" dirty="0">
                <a:solidFill>
                  <a:schemeClr val="tx1">
                    <a:lumMod val="65000"/>
                    <a:lumOff val="35000"/>
                  </a:schemeClr>
                </a:solidFill>
              </a:rPr>
              <a:t>含預約</a:t>
            </a:r>
            <a:r>
              <a:rPr lang="en-US" altLang="zh-TW" sz="1100" b="1" dirty="0">
                <a:solidFill>
                  <a:schemeClr val="tx1">
                    <a:lumMod val="65000"/>
                    <a:lumOff val="35000"/>
                  </a:schemeClr>
                </a:solidFill>
              </a:rPr>
              <a:t>)</a:t>
            </a:r>
          </a:p>
        </p:txBody>
      </p:sp>
      <p:sp>
        <p:nvSpPr>
          <p:cNvPr id="120" name="文字方塊 119"/>
          <p:cNvSpPr txBox="1"/>
          <p:nvPr/>
        </p:nvSpPr>
        <p:spPr>
          <a:xfrm>
            <a:off x="10612980" y="2315591"/>
            <a:ext cx="990887" cy="261610"/>
          </a:xfrm>
          <a:prstGeom prst="rect">
            <a:avLst/>
          </a:prstGeom>
          <a:noFill/>
        </p:spPr>
        <p:txBody>
          <a:bodyPr wrap="square" rtlCol="0">
            <a:spAutoFit/>
          </a:bodyPr>
          <a:lstStyle/>
          <a:p>
            <a:pPr algn="ctr"/>
            <a:r>
              <a:rPr lang="zh-TW" altLang="en-US" sz="1100" b="1" dirty="0">
                <a:solidFill>
                  <a:schemeClr val="tx1">
                    <a:lumMod val="65000"/>
                    <a:lumOff val="35000"/>
                  </a:schemeClr>
                </a:solidFill>
              </a:rPr>
              <a:t>電簽資料庫</a:t>
            </a:r>
            <a:endParaRPr lang="en-US" altLang="zh-TW" sz="1100" b="1" dirty="0">
              <a:solidFill>
                <a:schemeClr val="tx1">
                  <a:lumMod val="65000"/>
                  <a:lumOff val="35000"/>
                </a:schemeClr>
              </a:solidFill>
            </a:endParaRPr>
          </a:p>
        </p:txBody>
      </p:sp>
      <p:cxnSp>
        <p:nvCxnSpPr>
          <p:cNvPr id="122" name="直線單箭頭接點 121"/>
          <p:cNvCxnSpPr>
            <a:stCxn id="91" idx="3"/>
            <a:endCxn id="117" idx="1"/>
          </p:cNvCxnSpPr>
          <p:nvPr/>
        </p:nvCxnSpPr>
        <p:spPr>
          <a:xfrm>
            <a:off x="7446050" y="3341561"/>
            <a:ext cx="3355903" cy="23516"/>
          </a:xfrm>
          <a:prstGeom prst="straightConnector1">
            <a:avLst/>
          </a:prstGeom>
          <a:ln w="28575">
            <a:solidFill>
              <a:srgbClr val="E1721F"/>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a:stCxn id="102" idx="3"/>
            <a:endCxn id="75" idx="1"/>
          </p:cNvCxnSpPr>
          <p:nvPr/>
        </p:nvCxnSpPr>
        <p:spPr>
          <a:xfrm>
            <a:off x="7460140" y="5675272"/>
            <a:ext cx="3347841" cy="31314"/>
          </a:xfrm>
          <a:prstGeom prst="straightConnector1">
            <a:avLst/>
          </a:prstGeom>
          <a:ln w="28575">
            <a:solidFill>
              <a:srgbClr val="32B068"/>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單箭頭接點 124"/>
          <p:cNvCxnSpPr/>
          <p:nvPr/>
        </p:nvCxnSpPr>
        <p:spPr>
          <a:xfrm flipH="1">
            <a:off x="3567256" y="4034193"/>
            <a:ext cx="3076041" cy="100777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27" name="矩形 126"/>
          <p:cNvSpPr/>
          <p:nvPr/>
        </p:nvSpPr>
        <p:spPr>
          <a:xfrm>
            <a:off x="7129044" y="4478942"/>
            <a:ext cx="2427609" cy="276999"/>
          </a:xfrm>
          <a:prstGeom prst="rect">
            <a:avLst/>
          </a:prstGeom>
        </p:spPr>
        <p:txBody>
          <a:bodyPr wrap="square">
            <a:spAutoFit/>
          </a:bodyPr>
          <a:lstStyle/>
          <a:p>
            <a:pPr algn="ctr"/>
            <a:r>
              <a:rPr lang="zh-TW" altLang="en-US" sz="1200" b="1" dirty="0">
                <a:solidFill>
                  <a:srgbClr val="E1721F"/>
                </a:solidFill>
                <a:latin typeface="微軟正黑體" panose="020B0604030504040204" pitchFamily="34" charset="-120"/>
              </a:rPr>
              <a:t>叫號對</a:t>
            </a:r>
            <a:r>
              <a:rPr lang="en-US" altLang="zh-TW" sz="1200" b="1" dirty="0">
                <a:solidFill>
                  <a:srgbClr val="E1721F"/>
                </a:solidFill>
                <a:latin typeface="微軟正黑體" panose="020B0604030504040204" pitchFamily="34" charset="-120"/>
              </a:rPr>
              <a:t>NBS2</a:t>
            </a:r>
            <a:r>
              <a:rPr lang="zh-TW" altLang="en-US" sz="1200" b="1" dirty="0">
                <a:solidFill>
                  <a:srgbClr val="E1721F"/>
                </a:solidFill>
                <a:latin typeface="微軟正黑體" panose="020B0604030504040204" pitchFamily="34" charset="-120"/>
              </a:rPr>
              <a:t> </a:t>
            </a:r>
            <a:r>
              <a:rPr lang="en-US" altLang="zh-TW" sz="1200" b="1" dirty="0">
                <a:solidFill>
                  <a:srgbClr val="E1721F"/>
                </a:solidFill>
                <a:latin typeface="微軟正黑體" panose="020B0604030504040204" pitchFamily="34" charset="-120"/>
              </a:rPr>
              <a:t>API</a:t>
            </a:r>
            <a:r>
              <a:rPr lang="zh-TW" altLang="en-US" sz="1200" b="1" dirty="0">
                <a:solidFill>
                  <a:srgbClr val="E1721F"/>
                </a:solidFill>
                <a:latin typeface="微軟正黑體" panose="020B0604030504040204" pitchFamily="34" charset="-120"/>
              </a:rPr>
              <a:t> </a:t>
            </a:r>
            <a:r>
              <a:rPr lang="en-US" altLang="zh-TW" sz="1200" b="1" dirty="0">
                <a:solidFill>
                  <a:srgbClr val="E1721F"/>
                </a:solidFill>
                <a:latin typeface="微軟正黑體" panose="020B0604030504040204" pitchFamily="34" charset="-120"/>
              </a:rPr>
              <a:t>(</a:t>
            </a:r>
            <a:r>
              <a:rPr lang="zh-TW" altLang="en-US" sz="1200" b="1" dirty="0">
                <a:solidFill>
                  <a:srgbClr val="E1721F"/>
                </a:solidFill>
                <a:latin typeface="微軟正黑體" panose="020B0604030504040204" pitchFamily="34" charset="-120"/>
              </a:rPr>
              <a:t>查詢預約交易</a:t>
            </a:r>
            <a:r>
              <a:rPr lang="en-US" altLang="zh-TW" sz="1200" b="1" dirty="0">
                <a:solidFill>
                  <a:srgbClr val="E1721F"/>
                </a:solidFill>
                <a:latin typeface="微軟正黑體" panose="020B0604030504040204" pitchFamily="34" charset="-120"/>
              </a:rPr>
              <a:t>)</a:t>
            </a:r>
          </a:p>
        </p:txBody>
      </p:sp>
      <p:sp>
        <p:nvSpPr>
          <p:cNvPr id="130" name="矩形 129"/>
          <p:cNvSpPr/>
          <p:nvPr/>
        </p:nvSpPr>
        <p:spPr>
          <a:xfrm>
            <a:off x="3824948" y="4167742"/>
            <a:ext cx="1651132" cy="276999"/>
          </a:xfrm>
          <a:prstGeom prst="rect">
            <a:avLst/>
          </a:prstGeom>
        </p:spPr>
        <p:txBody>
          <a:bodyPr wrap="square">
            <a:spAutoFit/>
          </a:bodyPr>
          <a:lstStyle/>
          <a:p>
            <a:pPr algn="ctr"/>
            <a:r>
              <a:rPr lang="en-US" altLang="zh-TW" sz="1200" b="1" dirty="0">
                <a:solidFill>
                  <a:srgbClr val="0070C0"/>
                </a:solidFill>
                <a:latin typeface="微軟正黑體" panose="020B0604030504040204" pitchFamily="34" charset="-120"/>
              </a:rPr>
              <a:t>NBS2</a:t>
            </a:r>
            <a:r>
              <a:rPr lang="zh-TW" altLang="en-US" sz="1200" b="1" dirty="0">
                <a:solidFill>
                  <a:srgbClr val="0070C0"/>
                </a:solidFill>
                <a:latin typeface="微軟正黑體" panose="020B0604030504040204" pitchFamily="34" charset="-120"/>
              </a:rPr>
              <a:t> 呼叫  叫號</a:t>
            </a:r>
            <a:r>
              <a:rPr lang="en-US" altLang="zh-TW" sz="1200" b="1" dirty="0">
                <a:solidFill>
                  <a:srgbClr val="0070C0"/>
                </a:solidFill>
                <a:latin typeface="微軟正黑體" panose="020B0604030504040204" pitchFamily="34" charset="-120"/>
              </a:rPr>
              <a:t>API</a:t>
            </a:r>
          </a:p>
        </p:txBody>
      </p:sp>
      <p:cxnSp>
        <p:nvCxnSpPr>
          <p:cNvPr id="132" name="肘形接點 131"/>
          <p:cNvCxnSpPr/>
          <p:nvPr/>
        </p:nvCxnSpPr>
        <p:spPr>
          <a:xfrm>
            <a:off x="960555" y="5429363"/>
            <a:ext cx="2082173" cy="236673"/>
          </a:xfrm>
          <a:prstGeom prst="bentConnector3">
            <a:avLst>
              <a:gd name="adj1" fmla="val 69075"/>
            </a:avLst>
          </a:prstGeom>
          <a:ln w="28575">
            <a:solidFill>
              <a:srgbClr val="32B068"/>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單箭頭接點 113"/>
          <p:cNvCxnSpPr/>
          <p:nvPr/>
        </p:nvCxnSpPr>
        <p:spPr>
          <a:xfrm flipH="1" flipV="1">
            <a:off x="6988979" y="4105379"/>
            <a:ext cx="10443" cy="74743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23" name="文字方塊 122"/>
          <p:cNvSpPr txBox="1"/>
          <p:nvPr/>
        </p:nvSpPr>
        <p:spPr>
          <a:xfrm>
            <a:off x="5539940" y="4472576"/>
            <a:ext cx="1491562" cy="292388"/>
          </a:xfrm>
          <a:prstGeom prst="rect">
            <a:avLst/>
          </a:prstGeom>
          <a:noFill/>
        </p:spPr>
        <p:txBody>
          <a:bodyPr wrap="none" rtlCol="0">
            <a:spAutoFit/>
          </a:bodyPr>
          <a:lstStyle/>
          <a:p>
            <a:r>
              <a:rPr lang="en-US" altLang="zh-TW" sz="1300" b="1" dirty="0">
                <a:solidFill>
                  <a:srgbClr val="7030A0"/>
                </a:solidFill>
              </a:rPr>
              <a:t>Web Service API</a:t>
            </a:r>
            <a:endParaRPr lang="zh-TW" altLang="en-US" sz="1300" b="1" dirty="0">
              <a:solidFill>
                <a:srgbClr val="7030A0"/>
              </a:solidFill>
            </a:endParaRPr>
          </a:p>
        </p:txBody>
      </p:sp>
      <p:sp>
        <p:nvSpPr>
          <p:cNvPr id="126" name="文字方塊 125"/>
          <p:cNvSpPr txBox="1"/>
          <p:nvPr/>
        </p:nvSpPr>
        <p:spPr>
          <a:xfrm>
            <a:off x="4893023" y="3515417"/>
            <a:ext cx="516488" cy="292388"/>
          </a:xfrm>
          <a:prstGeom prst="rect">
            <a:avLst/>
          </a:prstGeom>
          <a:noFill/>
        </p:spPr>
        <p:txBody>
          <a:bodyPr wrap="none" rtlCol="0">
            <a:spAutoFit/>
          </a:bodyPr>
          <a:lstStyle/>
          <a:p>
            <a:r>
              <a:rPr lang="en-US" altLang="zh-TW" sz="1300" b="1" dirty="0">
                <a:solidFill>
                  <a:srgbClr val="7030A0"/>
                </a:solidFill>
              </a:rPr>
              <a:t>SSE</a:t>
            </a:r>
            <a:endParaRPr lang="zh-TW" altLang="en-US" sz="1300" b="1" dirty="0">
              <a:solidFill>
                <a:srgbClr val="7030A0"/>
              </a:solidFill>
            </a:endParaRPr>
          </a:p>
        </p:txBody>
      </p:sp>
      <p:cxnSp>
        <p:nvCxnSpPr>
          <p:cNvPr id="128" name="直線單箭頭接點 127"/>
          <p:cNvCxnSpPr/>
          <p:nvPr/>
        </p:nvCxnSpPr>
        <p:spPr>
          <a:xfrm flipH="1" flipV="1">
            <a:off x="3719384" y="3447535"/>
            <a:ext cx="3232372" cy="15492"/>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 name="肘形接點 5"/>
          <p:cNvCxnSpPr/>
          <p:nvPr/>
        </p:nvCxnSpPr>
        <p:spPr>
          <a:xfrm rot="10800000" flipV="1">
            <a:off x="1816444" y="3435545"/>
            <a:ext cx="1401273" cy="790466"/>
          </a:xfrm>
          <a:prstGeom prst="bentConnector3">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128"/>
          <p:cNvCxnSpPr/>
          <p:nvPr/>
        </p:nvCxnSpPr>
        <p:spPr>
          <a:xfrm>
            <a:off x="3805625" y="5816763"/>
            <a:ext cx="2993542" cy="9236"/>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單箭頭接點 130"/>
          <p:cNvCxnSpPr/>
          <p:nvPr/>
        </p:nvCxnSpPr>
        <p:spPr>
          <a:xfrm>
            <a:off x="7452464" y="5815618"/>
            <a:ext cx="3347841" cy="31314"/>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5910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84461" y="205517"/>
            <a:ext cx="5532680" cy="801688"/>
          </a:xfrm>
        </p:spPr>
        <p:txBody>
          <a:bodyPr/>
          <a:lstStyle/>
          <a:p>
            <a:r>
              <a:rPr lang="zh-TW" altLang="en-US" dirty="0"/>
              <a:t>軟體架構圖</a:t>
            </a:r>
          </a:p>
        </p:txBody>
      </p:sp>
      <p:sp>
        <p:nvSpPr>
          <p:cNvPr id="18" name="矩形 17"/>
          <p:cNvSpPr/>
          <p:nvPr/>
        </p:nvSpPr>
        <p:spPr>
          <a:xfrm rot="10800000">
            <a:off x="-12737" y="977077"/>
            <a:ext cx="9160031" cy="131657"/>
          </a:xfrm>
          <a:prstGeom prst="rect">
            <a:avLst/>
          </a:prstGeom>
          <a:gradFill flip="none" rotWithShape="1">
            <a:gsLst>
              <a:gs pos="56000">
                <a:srgbClr val="E5EFF0">
                  <a:alpha val="70000"/>
                </a:srgbClr>
              </a:gs>
              <a:gs pos="0">
                <a:srgbClr val="51848E">
                  <a:lumMod val="40000"/>
                  <a:lumOff val="60000"/>
                </a:srgbClr>
              </a:gs>
              <a:gs pos="100000">
                <a:sysClr val="window" lastClr="FFFFFF"/>
              </a:gs>
            </a:gsLst>
            <a:lin ang="10800000" scaled="1"/>
            <a:tileRect/>
          </a:gradFill>
          <a:ln w="19050" cap="flat" cmpd="sng" algn="ctr">
            <a:no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0" cap="none" spc="0" normalizeH="0" baseline="0" noProof="0">
              <a:ln>
                <a:noFill/>
              </a:ln>
              <a:solidFill>
                <a:prstClr val="white"/>
              </a:solidFill>
              <a:effectLst/>
              <a:uLnTx/>
              <a:uFillTx/>
              <a:latin typeface="Georgia"/>
              <a:ea typeface="新細明體" panose="02020500000000000000" pitchFamily="18" charset="-120"/>
              <a:cs typeface="+mn-cs"/>
            </a:endParaRPr>
          </a:p>
        </p:txBody>
      </p:sp>
      <p:sp>
        <p:nvSpPr>
          <p:cNvPr id="5" name="投影片編號版面配置區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7D101EC-4666-4D00-9ABD-FC0D4C6D266D}" type="slidenum">
              <a:rPr kumimoji="1" lang="zh-TW" altLang="en-US" sz="1200" b="0" i="0" u="none" strike="noStrike" kern="1200" cap="none" spc="0" normalizeH="0" baseline="0" noProof="0" smtClean="0">
                <a:ln>
                  <a:noFill/>
                </a:ln>
                <a:solidFill>
                  <a:srgbClr val="898989"/>
                </a:solidFill>
                <a:effectLst/>
                <a:uLnTx/>
                <a:uFillTx/>
                <a:latin typeface="微軟正黑體" panose="020B0604030504040204" pitchFamily="34" charset="-120"/>
                <a:ea typeface="微軟正黑體" panose="020B0604030504040204" pitchFamily="34"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zh-TW" altLang="en-US" sz="1200" b="0" i="0" u="none" strike="noStrike" kern="1200" cap="none" spc="0" normalizeH="0" baseline="0" noProof="0">
              <a:ln>
                <a:noFill/>
              </a:ln>
              <a:solidFill>
                <a:srgbClr val="898989"/>
              </a:solidFill>
              <a:effectLst/>
              <a:uLnTx/>
              <a:uFillTx/>
              <a:latin typeface="微軟正黑體" panose="020B0604030504040204" pitchFamily="34" charset="-120"/>
              <a:ea typeface="微軟正黑體" panose="020B0604030504040204" pitchFamily="34" charset="-120"/>
              <a:cs typeface="+mn-cs"/>
            </a:endParaRPr>
          </a:p>
        </p:txBody>
      </p:sp>
      <p:sp>
        <p:nvSpPr>
          <p:cNvPr id="91" name="文字方塊 90"/>
          <p:cNvSpPr txBox="1"/>
          <p:nvPr/>
        </p:nvSpPr>
        <p:spPr>
          <a:xfrm>
            <a:off x="999566" y="1292222"/>
            <a:ext cx="2375032" cy="323165"/>
          </a:xfrm>
          <a:prstGeom prst="rect">
            <a:avLst/>
          </a:prstGeom>
          <a:noFill/>
        </p:spPr>
        <p:txBody>
          <a:bodyPr wrap="square" rtlCol="0">
            <a:spAutoFit/>
          </a:bodyPr>
          <a:lstStyle/>
          <a:p>
            <a:pPr algn="ctr"/>
            <a:r>
              <a:rPr lang="en-US" altLang="zh-TW" sz="1500" b="1" dirty="0" err="1">
                <a:solidFill>
                  <a:schemeClr val="tx1">
                    <a:lumMod val="65000"/>
                    <a:lumOff val="35000"/>
                  </a:schemeClr>
                </a:solidFill>
              </a:rPr>
              <a:t>Prsentation</a:t>
            </a:r>
            <a:r>
              <a:rPr lang="en-US" altLang="zh-TW" sz="1500" b="1" dirty="0">
                <a:solidFill>
                  <a:schemeClr val="tx1">
                    <a:lumMod val="65000"/>
                    <a:lumOff val="35000"/>
                  </a:schemeClr>
                </a:solidFill>
              </a:rPr>
              <a:t> Layer</a:t>
            </a:r>
            <a:endParaRPr lang="zh-TW" altLang="en-US" sz="1500" b="1" dirty="0">
              <a:solidFill>
                <a:schemeClr val="tx1">
                  <a:lumMod val="65000"/>
                  <a:lumOff val="35000"/>
                </a:schemeClr>
              </a:solidFill>
            </a:endParaRPr>
          </a:p>
        </p:txBody>
      </p:sp>
      <p:sp>
        <p:nvSpPr>
          <p:cNvPr id="92" name="文字方塊 91"/>
          <p:cNvSpPr txBox="1"/>
          <p:nvPr/>
        </p:nvSpPr>
        <p:spPr>
          <a:xfrm>
            <a:off x="3168022" y="1056972"/>
            <a:ext cx="7101336" cy="646331"/>
          </a:xfrm>
          <a:prstGeom prst="rect">
            <a:avLst/>
          </a:prstGeom>
          <a:noFill/>
        </p:spPr>
        <p:txBody>
          <a:bodyPr wrap="square" rtlCol="0">
            <a:spAutoFit/>
          </a:bodyPr>
          <a:lstStyle/>
          <a:p>
            <a:pPr algn="ctr"/>
            <a:r>
              <a:rPr lang="en-US" altLang="zh-TW" sz="1200" b="1" dirty="0">
                <a:solidFill>
                  <a:schemeClr val="tx1">
                    <a:lumMod val="65000"/>
                    <a:lumOff val="35000"/>
                  </a:schemeClr>
                </a:solidFill>
              </a:rPr>
              <a:t>NBS Application</a:t>
            </a:r>
          </a:p>
          <a:p>
            <a:pPr algn="ctr"/>
            <a:r>
              <a:rPr lang="en-US" altLang="zh-TW" sz="1200" b="1" dirty="0">
                <a:solidFill>
                  <a:schemeClr val="tx1">
                    <a:lumMod val="65000"/>
                    <a:lumOff val="35000"/>
                  </a:schemeClr>
                </a:solidFill>
              </a:rPr>
              <a:t>Business Service Layer</a:t>
            </a:r>
          </a:p>
          <a:p>
            <a:pPr algn="ctr"/>
            <a:r>
              <a:rPr lang="en-US" altLang="zh-TW" sz="1200" b="1" dirty="0" err="1">
                <a:solidFill>
                  <a:schemeClr val="tx1">
                    <a:lumMod val="65000"/>
                    <a:lumOff val="35000"/>
                  </a:schemeClr>
                </a:solidFill>
              </a:rPr>
              <a:t>PersistenceLayer</a:t>
            </a:r>
            <a:endParaRPr lang="zh-TW" altLang="en-US" sz="1200" b="1" dirty="0">
              <a:solidFill>
                <a:schemeClr val="tx1">
                  <a:lumMod val="65000"/>
                  <a:lumOff val="35000"/>
                </a:schemeClr>
              </a:solidFill>
            </a:endParaRPr>
          </a:p>
        </p:txBody>
      </p:sp>
      <p:sp>
        <p:nvSpPr>
          <p:cNvPr id="93" name="文字方塊 92"/>
          <p:cNvSpPr txBox="1"/>
          <p:nvPr/>
        </p:nvSpPr>
        <p:spPr>
          <a:xfrm>
            <a:off x="9565351" y="1297967"/>
            <a:ext cx="2375032" cy="323165"/>
          </a:xfrm>
          <a:prstGeom prst="rect">
            <a:avLst/>
          </a:prstGeom>
          <a:noFill/>
        </p:spPr>
        <p:txBody>
          <a:bodyPr wrap="square" rtlCol="0">
            <a:spAutoFit/>
          </a:bodyPr>
          <a:lstStyle/>
          <a:p>
            <a:pPr algn="ctr"/>
            <a:r>
              <a:rPr lang="en-US" altLang="zh-TW" sz="1500" b="1" dirty="0" err="1">
                <a:solidFill>
                  <a:schemeClr val="tx1">
                    <a:lumMod val="65000"/>
                    <a:lumOff val="35000"/>
                  </a:schemeClr>
                </a:solidFill>
              </a:rPr>
              <a:t>Persistance</a:t>
            </a:r>
            <a:r>
              <a:rPr lang="en-US" altLang="zh-TW" sz="1500" b="1" dirty="0">
                <a:solidFill>
                  <a:schemeClr val="tx1">
                    <a:lumMod val="65000"/>
                    <a:lumOff val="35000"/>
                  </a:schemeClr>
                </a:solidFill>
              </a:rPr>
              <a:t> Store</a:t>
            </a:r>
            <a:endParaRPr lang="zh-TW" altLang="en-US" sz="1500" b="1" dirty="0">
              <a:solidFill>
                <a:schemeClr val="tx1">
                  <a:lumMod val="65000"/>
                  <a:lumOff val="35000"/>
                </a:schemeClr>
              </a:solidFill>
            </a:endParaRPr>
          </a:p>
        </p:txBody>
      </p:sp>
      <p:sp>
        <p:nvSpPr>
          <p:cNvPr id="94" name="圓角矩形 93"/>
          <p:cNvSpPr/>
          <p:nvPr/>
        </p:nvSpPr>
        <p:spPr>
          <a:xfrm>
            <a:off x="9565351" y="1751797"/>
            <a:ext cx="2302599" cy="452387"/>
          </a:xfrm>
          <a:prstGeom prst="roundRect">
            <a:avLst/>
          </a:prstGeom>
          <a:solidFill>
            <a:srgbClr val="1421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5" name="文字方塊 94"/>
          <p:cNvSpPr txBox="1"/>
          <p:nvPr/>
        </p:nvSpPr>
        <p:spPr>
          <a:xfrm>
            <a:off x="9744268" y="1831796"/>
            <a:ext cx="1944763" cy="292388"/>
          </a:xfrm>
          <a:prstGeom prst="rect">
            <a:avLst/>
          </a:prstGeom>
          <a:noFill/>
        </p:spPr>
        <p:txBody>
          <a:bodyPr wrap="none" rtlCol="0">
            <a:spAutoFit/>
          </a:bodyPr>
          <a:lstStyle/>
          <a:p>
            <a:r>
              <a:rPr lang="en-US" altLang="zh-TW" sz="1300" b="1" dirty="0">
                <a:solidFill>
                  <a:schemeClr val="bg1">
                    <a:lumMod val="95000"/>
                  </a:schemeClr>
                </a:solidFill>
              </a:rPr>
              <a:t>Oracle Database 19C+</a:t>
            </a:r>
          </a:p>
        </p:txBody>
      </p:sp>
      <p:sp>
        <p:nvSpPr>
          <p:cNvPr id="96" name="文字方塊 95"/>
          <p:cNvSpPr txBox="1"/>
          <p:nvPr/>
        </p:nvSpPr>
        <p:spPr>
          <a:xfrm>
            <a:off x="10138605" y="2351765"/>
            <a:ext cx="1156086" cy="292388"/>
          </a:xfrm>
          <a:prstGeom prst="rect">
            <a:avLst/>
          </a:prstGeom>
          <a:noFill/>
        </p:spPr>
        <p:txBody>
          <a:bodyPr wrap="none" rtlCol="0">
            <a:spAutoFit/>
          </a:bodyPr>
          <a:lstStyle/>
          <a:p>
            <a:r>
              <a:rPr lang="en-US" altLang="zh-TW" sz="1300" b="1" dirty="0" err="1">
                <a:solidFill>
                  <a:schemeClr val="bg1">
                    <a:lumMod val="95000"/>
                  </a:schemeClr>
                </a:solidFill>
              </a:rPr>
              <a:t>Redis</a:t>
            </a:r>
            <a:r>
              <a:rPr lang="en-US" altLang="zh-TW" sz="1300" b="1" dirty="0">
                <a:solidFill>
                  <a:schemeClr val="bg1">
                    <a:lumMod val="95000"/>
                  </a:schemeClr>
                </a:solidFill>
              </a:rPr>
              <a:t> 6.0.5+</a:t>
            </a:r>
          </a:p>
        </p:txBody>
      </p:sp>
      <p:sp>
        <p:nvSpPr>
          <p:cNvPr id="97" name="圓角矩形 96"/>
          <p:cNvSpPr/>
          <p:nvPr/>
        </p:nvSpPr>
        <p:spPr>
          <a:xfrm>
            <a:off x="9565351" y="2336312"/>
            <a:ext cx="2302599" cy="452387"/>
          </a:xfrm>
          <a:prstGeom prst="roundRect">
            <a:avLst/>
          </a:prstGeom>
          <a:solidFill>
            <a:srgbClr val="1421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8" name="文字方塊 97"/>
          <p:cNvSpPr txBox="1"/>
          <p:nvPr/>
        </p:nvSpPr>
        <p:spPr>
          <a:xfrm>
            <a:off x="10069580" y="2401764"/>
            <a:ext cx="1294137" cy="292388"/>
          </a:xfrm>
          <a:prstGeom prst="rect">
            <a:avLst/>
          </a:prstGeom>
          <a:noFill/>
        </p:spPr>
        <p:txBody>
          <a:bodyPr wrap="none" rtlCol="0">
            <a:spAutoFit/>
          </a:bodyPr>
          <a:lstStyle/>
          <a:p>
            <a:r>
              <a:rPr lang="en-US" altLang="zh-TW" sz="1300" b="1" dirty="0" err="1">
                <a:solidFill>
                  <a:schemeClr val="bg1">
                    <a:lumMod val="95000"/>
                  </a:schemeClr>
                </a:solidFill>
              </a:rPr>
              <a:t>HikariCP</a:t>
            </a:r>
            <a:r>
              <a:rPr lang="en-US" altLang="zh-TW" sz="1300" b="1" dirty="0">
                <a:solidFill>
                  <a:schemeClr val="bg1">
                    <a:lumMod val="95000"/>
                  </a:schemeClr>
                </a:solidFill>
              </a:rPr>
              <a:t> 4.0.3</a:t>
            </a:r>
          </a:p>
        </p:txBody>
      </p:sp>
      <p:cxnSp>
        <p:nvCxnSpPr>
          <p:cNvPr id="99" name="直線接點 98"/>
          <p:cNvCxnSpPr/>
          <p:nvPr/>
        </p:nvCxnSpPr>
        <p:spPr>
          <a:xfrm>
            <a:off x="693019" y="1665168"/>
            <a:ext cx="11174931" cy="0"/>
          </a:xfrm>
          <a:prstGeom prst="line">
            <a:avLst/>
          </a:prstGeom>
          <a:ln w="285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0" name="直線接點 99"/>
          <p:cNvCxnSpPr/>
          <p:nvPr/>
        </p:nvCxnSpPr>
        <p:spPr>
          <a:xfrm>
            <a:off x="9306027" y="1125937"/>
            <a:ext cx="0" cy="5312946"/>
          </a:xfrm>
          <a:prstGeom prst="line">
            <a:avLst/>
          </a:prstGeom>
          <a:ln w="285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01" name="圓角矩形 100"/>
          <p:cNvSpPr/>
          <p:nvPr/>
        </p:nvSpPr>
        <p:spPr>
          <a:xfrm>
            <a:off x="4143054" y="1797894"/>
            <a:ext cx="5000515" cy="290374"/>
          </a:xfrm>
          <a:prstGeom prst="roundRect">
            <a:avLst/>
          </a:prstGeom>
          <a:solidFill>
            <a:srgbClr val="FCA3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2" name="文字方塊 101"/>
          <p:cNvSpPr txBox="1"/>
          <p:nvPr/>
        </p:nvSpPr>
        <p:spPr>
          <a:xfrm>
            <a:off x="6022826" y="1795879"/>
            <a:ext cx="1391728" cy="292388"/>
          </a:xfrm>
          <a:prstGeom prst="rect">
            <a:avLst/>
          </a:prstGeom>
          <a:noFill/>
        </p:spPr>
        <p:txBody>
          <a:bodyPr wrap="none" rtlCol="0">
            <a:spAutoFit/>
          </a:bodyPr>
          <a:lstStyle/>
          <a:p>
            <a:r>
              <a:rPr lang="en-US" altLang="zh-TW" sz="1300" b="1" dirty="0">
                <a:solidFill>
                  <a:schemeClr val="bg1">
                    <a:lumMod val="95000"/>
                  </a:schemeClr>
                </a:solidFill>
              </a:rPr>
              <a:t>Rest Controller</a:t>
            </a:r>
            <a:endParaRPr lang="zh-TW" altLang="en-US" sz="1300" b="1" dirty="0">
              <a:solidFill>
                <a:schemeClr val="bg1">
                  <a:lumMod val="95000"/>
                </a:schemeClr>
              </a:solidFill>
            </a:endParaRPr>
          </a:p>
        </p:txBody>
      </p:sp>
      <p:sp>
        <p:nvSpPr>
          <p:cNvPr id="103" name="圓角矩形 102"/>
          <p:cNvSpPr/>
          <p:nvPr/>
        </p:nvSpPr>
        <p:spPr>
          <a:xfrm>
            <a:off x="4143054" y="2114998"/>
            <a:ext cx="5000515" cy="290374"/>
          </a:xfrm>
          <a:prstGeom prst="roundRect">
            <a:avLst/>
          </a:prstGeom>
          <a:solidFill>
            <a:srgbClr val="FCA3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4" name="文字方塊 103"/>
          <p:cNvSpPr txBox="1"/>
          <p:nvPr/>
        </p:nvSpPr>
        <p:spPr>
          <a:xfrm>
            <a:off x="5841687" y="2108954"/>
            <a:ext cx="1754006" cy="292388"/>
          </a:xfrm>
          <a:prstGeom prst="rect">
            <a:avLst/>
          </a:prstGeom>
          <a:noFill/>
        </p:spPr>
        <p:txBody>
          <a:bodyPr wrap="none" rtlCol="0">
            <a:spAutoFit/>
          </a:bodyPr>
          <a:lstStyle/>
          <a:p>
            <a:r>
              <a:rPr lang="en-US" altLang="zh-TW" sz="1300" b="1" dirty="0">
                <a:solidFill>
                  <a:schemeClr val="bg1">
                    <a:lumMod val="95000"/>
                  </a:schemeClr>
                </a:solidFill>
              </a:rPr>
              <a:t>Service Component</a:t>
            </a:r>
            <a:endParaRPr lang="zh-TW" altLang="en-US" sz="1300" b="1" dirty="0">
              <a:solidFill>
                <a:schemeClr val="bg1">
                  <a:lumMod val="95000"/>
                </a:schemeClr>
              </a:solidFill>
            </a:endParaRPr>
          </a:p>
        </p:txBody>
      </p:sp>
      <p:sp>
        <p:nvSpPr>
          <p:cNvPr id="105" name="圓角矩形 104"/>
          <p:cNvSpPr/>
          <p:nvPr/>
        </p:nvSpPr>
        <p:spPr>
          <a:xfrm>
            <a:off x="4143055" y="2434504"/>
            <a:ext cx="970062" cy="290374"/>
          </a:xfrm>
          <a:prstGeom prst="roundRect">
            <a:avLst/>
          </a:prstGeom>
          <a:solidFill>
            <a:srgbClr val="FCA3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6" name="文字方塊 105"/>
          <p:cNvSpPr txBox="1"/>
          <p:nvPr/>
        </p:nvSpPr>
        <p:spPr>
          <a:xfrm>
            <a:off x="4330596" y="2437071"/>
            <a:ext cx="605252" cy="292388"/>
          </a:xfrm>
          <a:prstGeom prst="rect">
            <a:avLst/>
          </a:prstGeom>
          <a:noFill/>
        </p:spPr>
        <p:txBody>
          <a:bodyPr wrap="square" rtlCol="0">
            <a:spAutoFit/>
          </a:bodyPr>
          <a:lstStyle/>
          <a:p>
            <a:pPr algn="ctr"/>
            <a:r>
              <a:rPr lang="en-US" altLang="zh-TW" sz="1300" b="1" dirty="0">
                <a:solidFill>
                  <a:schemeClr val="bg1">
                    <a:lumMod val="95000"/>
                  </a:schemeClr>
                </a:solidFill>
              </a:rPr>
              <a:t>BOs</a:t>
            </a:r>
            <a:endParaRPr lang="zh-TW" altLang="en-US" sz="1300" b="1" dirty="0">
              <a:solidFill>
                <a:schemeClr val="bg1">
                  <a:lumMod val="95000"/>
                </a:schemeClr>
              </a:solidFill>
            </a:endParaRPr>
          </a:p>
        </p:txBody>
      </p:sp>
      <p:sp>
        <p:nvSpPr>
          <p:cNvPr id="107" name="圓角矩形 106"/>
          <p:cNvSpPr/>
          <p:nvPr/>
        </p:nvSpPr>
        <p:spPr>
          <a:xfrm>
            <a:off x="4143054" y="2764854"/>
            <a:ext cx="5000515" cy="290374"/>
          </a:xfrm>
          <a:prstGeom prst="roundRect">
            <a:avLst/>
          </a:prstGeom>
          <a:solidFill>
            <a:srgbClr val="FCA3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8" name="文字方塊 107"/>
          <p:cNvSpPr txBox="1"/>
          <p:nvPr/>
        </p:nvSpPr>
        <p:spPr>
          <a:xfrm>
            <a:off x="5982713" y="2754863"/>
            <a:ext cx="1476686" cy="292388"/>
          </a:xfrm>
          <a:prstGeom prst="rect">
            <a:avLst/>
          </a:prstGeom>
          <a:noFill/>
        </p:spPr>
        <p:txBody>
          <a:bodyPr wrap="none" rtlCol="0">
            <a:spAutoFit/>
          </a:bodyPr>
          <a:lstStyle/>
          <a:p>
            <a:r>
              <a:rPr lang="en-US" altLang="zh-TW" sz="1300" b="1" dirty="0">
                <a:solidFill>
                  <a:schemeClr val="bg1">
                    <a:lumMod val="95000"/>
                  </a:schemeClr>
                </a:solidFill>
              </a:rPr>
              <a:t>Dao Component</a:t>
            </a:r>
            <a:endParaRPr lang="zh-TW" altLang="en-US" sz="1300" b="1" dirty="0">
              <a:solidFill>
                <a:schemeClr val="bg1">
                  <a:lumMod val="95000"/>
                </a:schemeClr>
              </a:solidFill>
            </a:endParaRPr>
          </a:p>
        </p:txBody>
      </p:sp>
      <p:sp>
        <p:nvSpPr>
          <p:cNvPr id="109" name="圓角矩形 108"/>
          <p:cNvSpPr/>
          <p:nvPr/>
        </p:nvSpPr>
        <p:spPr>
          <a:xfrm>
            <a:off x="5149655" y="2437911"/>
            <a:ext cx="970062" cy="290374"/>
          </a:xfrm>
          <a:prstGeom prst="roundRect">
            <a:avLst/>
          </a:prstGeom>
          <a:solidFill>
            <a:srgbClr val="FCA3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圓角矩形 109"/>
          <p:cNvSpPr/>
          <p:nvPr/>
        </p:nvSpPr>
        <p:spPr>
          <a:xfrm>
            <a:off x="6164397" y="2438591"/>
            <a:ext cx="970062" cy="290374"/>
          </a:xfrm>
          <a:prstGeom prst="roundRect">
            <a:avLst/>
          </a:prstGeom>
          <a:solidFill>
            <a:srgbClr val="FCA3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1" name="圓角矩形 110"/>
          <p:cNvSpPr/>
          <p:nvPr/>
        </p:nvSpPr>
        <p:spPr>
          <a:xfrm>
            <a:off x="7167823" y="2438591"/>
            <a:ext cx="970062" cy="290374"/>
          </a:xfrm>
          <a:prstGeom prst="roundRect">
            <a:avLst/>
          </a:prstGeom>
          <a:solidFill>
            <a:srgbClr val="FCA3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2" name="圓角矩形 111"/>
          <p:cNvSpPr/>
          <p:nvPr/>
        </p:nvSpPr>
        <p:spPr>
          <a:xfrm>
            <a:off x="8167325" y="2441535"/>
            <a:ext cx="970062" cy="290374"/>
          </a:xfrm>
          <a:prstGeom prst="roundRect">
            <a:avLst/>
          </a:prstGeom>
          <a:solidFill>
            <a:srgbClr val="FCA3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3" name="文字方塊 112"/>
          <p:cNvSpPr txBox="1"/>
          <p:nvPr/>
        </p:nvSpPr>
        <p:spPr>
          <a:xfrm>
            <a:off x="5341270" y="2437071"/>
            <a:ext cx="605252" cy="292388"/>
          </a:xfrm>
          <a:prstGeom prst="rect">
            <a:avLst/>
          </a:prstGeom>
          <a:noFill/>
        </p:spPr>
        <p:txBody>
          <a:bodyPr wrap="square" rtlCol="0">
            <a:spAutoFit/>
          </a:bodyPr>
          <a:lstStyle/>
          <a:p>
            <a:pPr algn="ctr"/>
            <a:r>
              <a:rPr lang="en-US" altLang="zh-TW" sz="1300" b="1" dirty="0">
                <a:solidFill>
                  <a:schemeClr val="bg1">
                    <a:lumMod val="95000"/>
                  </a:schemeClr>
                </a:solidFill>
              </a:rPr>
              <a:t>VOs</a:t>
            </a:r>
            <a:endParaRPr lang="zh-TW" altLang="en-US" sz="1300" b="1" dirty="0">
              <a:solidFill>
                <a:schemeClr val="bg1">
                  <a:lumMod val="95000"/>
                </a:schemeClr>
              </a:solidFill>
            </a:endParaRPr>
          </a:p>
        </p:txBody>
      </p:sp>
      <p:sp>
        <p:nvSpPr>
          <p:cNvPr id="114" name="文字方塊 113"/>
          <p:cNvSpPr txBox="1"/>
          <p:nvPr/>
        </p:nvSpPr>
        <p:spPr>
          <a:xfrm>
            <a:off x="6374136" y="2412041"/>
            <a:ext cx="605252" cy="338554"/>
          </a:xfrm>
          <a:prstGeom prst="rect">
            <a:avLst/>
          </a:prstGeom>
          <a:noFill/>
        </p:spPr>
        <p:txBody>
          <a:bodyPr wrap="square" rtlCol="0">
            <a:spAutoFit/>
          </a:bodyPr>
          <a:lstStyle/>
          <a:p>
            <a:pPr algn="ctr"/>
            <a:r>
              <a:rPr lang="en-US" altLang="zh-TW" sz="800" b="1" dirty="0">
                <a:solidFill>
                  <a:schemeClr val="bg1">
                    <a:lumMod val="95000"/>
                  </a:schemeClr>
                </a:solidFill>
              </a:rPr>
              <a:t>Report Comp.</a:t>
            </a:r>
            <a:endParaRPr lang="zh-TW" altLang="en-US" sz="800" b="1" dirty="0">
              <a:solidFill>
                <a:schemeClr val="bg1">
                  <a:lumMod val="95000"/>
                </a:schemeClr>
              </a:solidFill>
            </a:endParaRPr>
          </a:p>
        </p:txBody>
      </p:sp>
      <p:sp>
        <p:nvSpPr>
          <p:cNvPr id="115" name="文字方塊 114"/>
          <p:cNvSpPr txBox="1"/>
          <p:nvPr/>
        </p:nvSpPr>
        <p:spPr>
          <a:xfrm>
            <a:off x="7233807" y="2427302"/>
            <a:ext cx="869369" cy="292388"/>
          </a:xfrm>
          <a:prstGeom prst="rect">
            <a:avLst/>
          </a:prstGeom>
          <a:noFill/>
        </p:spPr>
        <p:txBody>
          <a:bodyPr wrap="square" rtlCol="0">
            <a:spAutoFit/>
          </a:bodyPr>
          <a:lstStyle/>
          <a:p>
            <a:pPr algn="ctr"/>
            <a:r>
              <a:rPr lang="en-US" altLang="zh-TW" sz="1300" b="1" dirty="0">
                <a:solidFill>
                  <a:schemeClr val="bg1">
                    <a:lumMod val="95000"/>
                  </a:schemeClr>
                </a:solidFill>
              </a:rPr>
              <a:t>Dec/</a:t>
            </a:r>
            <a:r>
              <a:rPr lang="en-US" altLang="zh-TW" sz="1300" b="1" dirty="0" err="1">
                <a:solidFill>
                  <a:schemeClr val="bg1">
                    <a:lumMod val="95000"/>
                  </a:schemeClr>
                </a:solidFill>
              </a:rPr>
              <a:t>Enc</a:t>
            </a:r>
            <a:endParaRPr lang="zh-TW" altLang="en-US" sz="1300" b="1" dirty="0">
              <a:solidFill>
                <a:schemeClr val="bg1">
                  <a:lumMod val="95000"/>
                </a:schemeClr>
              </a:solidFill>
            </a:endParaRPr>
          </a:p>
        </p:txBody>
      </p:sp>
      <p:sp>
        <p:nvSpPr>
          <p:cNvPr id="116" name="文字方塊 115"/>
          <p:cNvSpPr txBox="1"/>
          <p:nvPr/>
        </p:nvSpPr>
        <p:spPr>
          <a:xfrm>
            <a:off x="8060437" y="2440767"/>
            <a:ext cx="1206685" cy="292388"/>
          </a:xfrm>
          <a:prstGeom prst="rect">
            <a:avLst/>
          </a:prstGeom>
          <a:noFill/>
        </p:spPr>
        <p:txBody>
          <a:bodyPr wrap="square" rtlCol="0">
            <a:spAutoFit/>
          </a:bodyPr>
          <a:lstStyle/>
          <a:p>
            <a:pPr algn="ctr"/>
            <a:r>
              <a:rPr lang="en-US" altLang="zh-TW" sz="1300" b="1" dirty="0" err="1">
                <a:solidFill>
                  <a:schemeClr val="bg1">
                    <a:lumMod val="95000"/>
                  </a:schemeClr>
                </a:solidFill>
              </a:rPr>
              <a:t>Util</a:t>
            </a:r>
            <a:r>
              <a:rPr lang="en-US" altLang="zh-TW" sz="1300" b="1" dirty="0">
                <a:solidFill>
                  <a:schemeClr val="bg1">
                    <a:lumMod val="95000"/>
                  </a:schemeClr>
                </a:solidFill>
              </a:rPr>
              <a:t> Comp.</a:t>
            </a:r>
            <a:endParaRPr lang="zh-TW" altLang="en-US" sz="1300" b="1" dirty="0">
              <a:solidFill>
                <a:schemeClr val="bg1">
                  <a:lumMod val="95000"/>
                </a:schemeClr>
              </a:solidFill>
            </a:endParaRPr>
          </a:p>
        </p:txBody>
      </p:sp>
      <p:cxnSp>
        <p:nvCxnSpPr>
          <p:cNvPr id="117" name="直線接點 116"/>
          <p:cNvCxnSpPr/>
          <p:nvPr/>
        </p:nvCxnSpPr>
        <p:spPr>
          <a:xfrm>
            <a:off x="4081125" y="3194366"/>
            <a:ext cx="5124372"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8" name="圓角矩形 117"/>
          <p:cNvSpPr/>
          <p:nvPr/>
        </p:nvSpPr>
        <p:spPr>
          <a:xfrm>
            <a:off x="4143054" y="3536470"/>
            <a:ext cx="4994333" cy="278326"/>
          </a:xfrm>
          <a:prstGeom prst="roundRect">
            <a:avLst>
              <a:gd name="adj" fmla="val 9181"/>
            </a:avLst>
          </a:prstGeom>
          <a:solidFill>
            <a:srgbClr val="1421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9" name="文字方塊 118"/>
          <p:cNvSpPr txBox="1"/>
          <p:nvPr/>
        </p:nvSpPr>
        <p:spPr>
          <a:xfrm>
            <a:off x="5567910" y="3552549"/>
            <a:ext cx="2265364" cy="261610"/>
          </a:xfrm>
          <a:prstGeom prst="rect">
            <a:avLst/>
          </a:prstGeom>
          <a:noFill/>
        </p:spPr>
        <p:txBody>
          <a:bodyPr wrap="none" rtlCol="0">
            <a:spAutoFit/>
          </a:bodyPr>
          <a:lstStyle/>
          <a:p>
            <a:r>
              <a:rPr lang="en-US" altLang="zh-TW" sz="1100" b="1" dirty="0">
                <a:solidFill>
                  <a:schemeClr val="bg1">
                    <a:lumMod val="95000"/>
                  </a:schemeClr>
                </a:solidFill>
              </a:rPr>
              <a:t>Jackson Core/</a:t>
            </a:r>
            <a:r>
              <a:rPr lang="en-US" altLang="zh-TW" sz="1100" b="1" dirty="0" err="1">
                <a:solidFill>
                  <a:schemeClr val="bg1">
                    <a:lumMod val="95000"/>
                  </a:schemeClr>
                </a:solidFill>
              </a:rPr>
              <a:t>Databind</a:t>
            </a:r>
            <a:r>
              <a:rPr lang="en-US" altLang="zh-TW" sz="1100" b="1" dirty="0">
                <a:solidFill>
                  <a:schemeClr val="bg1">
                    <a:lumMod val="95000"/>
                  </a:schemeClr>
                </a:solidFill>
              </a:rPr>
              <a:t> 2.11.2+</a:t>
            </a:r>
          </a:p>
        </p:txBody>
      </p:sp>
      <p:sp>
        <p:nvSpPr>
          <p:cNvPr id="120" name="圓角矩形 119"/>
          <p:cNvSpPr/>
          <p:nvPr/>
        </p:nvSpPr>
        <p:spPr>
          <a:xfrm>
            <a:off x="4143055" y="3857329"/>
            <a:ext cx="1465266" cy="278326"/>
          </a:xfrm>
          <a:prstGeom prst="roundRect">
            <a:avLst>
              <a:gd name="adj" fmla="val 9181"/>
            </a:avLst>
          </a:prstGeom>
          <a:solidFill>
            <a:srgbClr val="1421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1" name="文字方塊 120"/>
          <p:cNvSpPr txBox="1"/>
          <p:nvPr/>
        </p:nvSpPr>
        <p:spPr>
          <a:xfrm>
            <a:off x="4143054" y="3866330"/>
            <a:ext cx="1424855" cy="266033"/>
          </a:xfrm>
          <a:prstGeom prst="rect">
            <a:avLst/>
          </a:prstGeom>
          <a:noFill/>
        </p:spPr>
        <p:txBody>
          <a:bodyPr wrap="square" rtlCol="0">
            <a:spAutoFit/>
          </a:bodyPr>
          <a:lstStyle/>
          <a:p>
            <a:pPr algn="ctr"/>
            <a:r>
              <a:rPr lang="en-US" altLang="zh-TW" sz="1100" b="1" dirty="0">
                <a:solidFill>
                  <a:schemeClr val="bg1">
                    <a:lumMod val="95000"/>
                  </a:schemeClr>
                </a:solidFill>
              </a:rPr>
              <a:t>KafkaLog4j 1.0+</a:t>
            </a:r>
          </a:p>
        </p:txBody>
      </p:sp>
      <p:sp>
        <p:nvSpPr>
          <p:cNvPr id="122" name="圓角矩形 121"/>
          <p:cNvSpPr/>
          <p:nvPr/>
        </p:nvSpPr>
        <p:spPr>
          <a:xfrm>
            <a:off x="4143054" y="4153581"/>
            <a:ext cx="4994333" cy="278326"/>
          </a:xfrm>
          <a:prstGeom prst="roundRect">
            <a:avLst>
              <a:gd name="adj" fmla="val 9181"/>
            </a:avLst>
          </a:prstGeom>
          <a:solidFill>
            <a:srgbClr val="1421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3" name="文字方塊 122"/>
          <p:cNvSpPr txBox="1"/>
          <p:nvPr/>
        </p:nvSpPr>
        <p:spPr>
          <a:xfrm>
            <a:off x="4143055" y="4169660"/>
            <a:ext cx="4994332" cy="261610"/>
          </a:xfrm>
          <a:prstGeom prst="rect">
            <a:avLst/>
          </a:prstGeom>
          <a:noFill/>
        </p:spPr>
        <p:txBody>
          <a:bodyPr wrap="square" rtlCol="0">
            <a:spAutoFit/>
          </a:bodyPr>
          <a:lstStyle/>
          <a:p>
            <a:pPr algn="ctr"/>
            <a:r>
              <a:rPr lang="en-US" altLang="zh-TW" sz="1100" b="1" dirty="0">
                <a:solidFill>
                  <a:schemeClr val="bg1">
                    <a:lumMod val="95000"/>
                  </a:schemeClr>
                </a:solidFill>
              </a:rPr>
              <a:t>Spring </a:t>
            </a:r>
            <a:r>
              <a:rPr lang="en-US" altLang="zh-TW" sz="1100" b="1" dirty="0" err="1">
                <a:solidFill>
                  <a:schemeClr val="bg1">
                    <a:lumMod val="95000"/>
                  </a:schemeClr>
                </a:solidFill>
              </a:rPr>
              <a:t>JdbcTemplate</a:t>
            </a:r>
            <a:r>
              <a:rPr lang="en-US" altLang="zh-TW" sz="1100" b="1" dirty="0">
                <a:solidFill>
                  <a:schemeClr val="bg1">
                    <a:lumMod val="95000"/>
                  </a:schemeClr>
                </a:solidFill>
              </a:rPr>
              <a:t>(Spring Core 5.0+)</a:t>
            </a:r>
          </a:p>
        </p:txBody>
      </p:sp>
      <p:sp>
        <p:nvSpPr>
          <p:cNvPr id="124" name="圓角矩形 123"/>
          <p:cNvSpPr/>
          <p:nvPr/>
        </p:nvSpPr>
        <p:spPr>
          <a:xfrm>
            <a:off x="4143054" y="4466122"/>
            <a:ext cx="1006601" cy="380806"/>
          </a:xfrm>
          <a:prstGeom prst="roundRect">
            <a:avLst>
              <a:gd name="adj" fmla="val 9181"/>
            </a:avLst>
          </a:prstGeom>
          <a:solidFill>
            <a:srgbClr val="1421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5" name="圓角矩形 124"/>
          <p:cNvSpPr/>
          <p:nvPr/>
        </p:nvSpPr>
        <p:spPr>
          <a:xfrm>
            <a:off x="7672121" y="3854769"/>
            <a:ext cx="1465266" cy="278326"/>
          </a:xfrm>
          <a:prstGeom prst="roundRect">
            <a:avLst>
              <a:gd name="adj" fmla="val 9181"/>
            </a:avLst>
          </a:prstGeom>
          <a:solidFill>
            <a:srgbClr val="1421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6" name="文字方塊 125"/>
          <p:cNvSpPr txBox="1"/>
          <p:nvPr/>
        </p:nvSpPr>
        <p:spPr>
          <a:xfrm>
            <a:off x="7672121" y="3863771"/>
            <a:ext cx="1465266" cy="261610"/>
          </a:xfrm>
          <a:prstGeom prst="rect">
            <a:avLst/>
          </a:prstGeom>
          <a:noFill/>
        </p:spPr>
        <p:txBody>
          <a:bodyPr wrap="square" rtlCol="0">
            <a:spAutoFit/>
          </a:bodyPr>
          <a:lstStyle/>
          <a:p>
            <a:pPr algn="ctr"/>
            <a:r>
              <a:rPr lang="en-US" altLang="zh-TW" sz="1100" b="1" dirty="0" err="1">
                <a:solidFill>
                  <a:schemeClr val="bg1">
                    <a:lumMod val="95000"/>
                  </a:schemeClr>
                </a:solidFill>
              </a:rPr>
              <a:t>Jasypt</a:t>
            </a:r>
            <a:r>
              <a:rPr lang="en-US" altLang="zh-TW" sz="1100" b="1" dirty="0">
                <a:solidFill>
                  <a:schemeClr val="bg1">
                    <a:lumMod val="95000"/>
                  </a:schemeClr>
                </a:solidFill>
              </a:rPr>
              <a:t> 1.9.3+</a:t>
            </a:r>
          </a:p>
        </p:txBody>
      </p:sp>
      <p:sp>
        <p:nvSpPr>
          <p:cNvPr id="127" name="圓角矩形 126"/>
          <p:cNvSpPr/>
          <p:nvPr/>
        </p:nvSpPr>
        <p:spPr>
          <a:xfrm>
            <a:off x="5633359" y="3857329"/>
            <a:ext cx="2004347" cy="278326"/>
          </a:xfrm>
          <a:prstGeom prst="roundRect">
            <a:avLst>
              <a:gd name="adj" fmla="val 9181"/>
            </a:avLst>
          </a:prstGeom>
          <a:solidFill>
            <a:srgbClr val="1421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8" name="文字方塊 127"/>
          <p:cNvSpPr txBox="1"/>
          <p:nvPr/>
        </p:nvSpPr>
        <p:spPr>
          <a:xfrm>
            <a:off x="5633360" y="3866331"/>
            <a:ext cx="2004346" cy="261610"/>
          </a:xfrm>
          <a:prstGeom prst="rect">
            <a:avLst/>
          </a:prstGeom>
          <a:noFill/>
        </p:spPr>
        <p:txBody>
          <a:bodyPr wrap="square" rtlCol="0">
            <a:spAutoFit/>
          </a:bodyPr>
          <a:lstStyle/>
          <a:p>
            <a:pPr algn="ctr"/>
            <a:r>
              <a:rPr lang="en-US" altLang="zh-TW" sz="1100" b="1" dirty="0">
                <a:solidFill>
                  <a:schemeClr val="bg1">
                    <a:lumMod val="95000"/>
                  </a:schemeClr>
                </a:solidFill>
              </a:rPr>
              <a:t>Log4j2 2.13.3+</a:t>
            </a:r>
          </a:p>
        </p:txBody>
      </p:sp>
      <p:cxnSp>
        <p:nvCxnSpPr>
          <p:cNvPr id="129" name="直線接點 128"/>
          <p:cNvCxnSpPr/>
          <p:nvPr/>
        </p:nvCxnSpPr>
        <p:spPr>
          <a:xfrm>
            <a:off x="4019197" y="5226366"/>
            <a:ext cx="5124372"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0" name="圓角矩形 129"/>
          <p:cNvSpPr/>
          <p:nvPr/>
        </p:nvSpPr>
        <p:spPr>
          <a:xfrm>
            <a:off x="4141035" y="4902145"/>
            <a:ext cx="4994333" cy="278326"/>
          </a:xfrm>
          <a:prstGeom prst="roundRect">
            <a:avLst>
              <a:gd name="adj" fmla="val 9181"/>
            </a:avLst>
          </a:prstGeom>
          <a:solidFill>
            <a:srgbClr val="1421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1" name="文字方塊 130"/>
          <p:cNvSpPr txBox="1"/>
          <p:nvPr/>
        </p:nvSpPr>
        <p:spPr>
          <a:xfrm>
            <a:off x="5341270" y="4881143"/>
            <a:ext cx="2403222" cy="261610"/>
          </a:xfrm>
          <a:prstGeom prst="rect">
            <a:avLst/>
          </a:prstGeom>
          <a:noFill/>
        </p:spPr>
        <p:txBody>
          <a:bodyPr wrap="none" rtlCol="0">
            <a:spAutoFit/>
          </a:bodyPr>
          <a:lstStyle/>
          <a:p>
            <a:r>
              <a:rPr lang="en-US" altLang="zh-TW" sz="1100" b="1" dirty="0">
                <a:solidFill>
                  <a:schemeClr val="bg1">
                    <a:lumMod val="95000"/>
                  </a:schemeClr>
                </a:solidFill>
              </a:rPr>
              <a:t>Spring Embedded Container 5.0+</a:t>
            </a:r>
          </a:p>
        </p:txBody>
      </p:sp>
      <p:sp>
        <p:nvSpPr>
          <p:cNvPr id="132" name="圓角矩形 131"/>
          <p:cNvSpPr/>
          <p:nvPr/>
        </p:nvSpPr>
        <p:spPr>
          <a:xfrm>
            <a:off x="4143054" y="5288023"/>
            <a:ext cx="4994333" cy="278326"/>
          </a:xfrm>
          <a:prstGeom prst="roundRect">
            <a:avLst>
              <a:gd name="adj" fmla="val 9181"/>
            </a:avLst>
          </a:prstGeom>
          <a:solidFill>
            <a:srgbClr val="1421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3" name="文字方塊 132"/>
          <p:cNvSpPr txBox="1"/>
          <p:nvPr/>
        </p:nvSpPr>
        <p:spPr>
          <a:xfrm>
            <a:off x="5796042" y="5296346"/>
            <a:ext cx="1741182" cy="261610"/>
          </a:xfrm>
          <a:prstGeom prst="rect">
            <a:avLst/>
          </a:prstGeom>
          <a:noFill/>
        </p:spPr>
        <p:txBody>
          <a:bodyPr wrap="none" rtlCol="0">
            <a:spAutoFit/>
          </a:bodyPr>
          <a:lstStyle/>
          <a:p>
            <a:r>
              <a:rPr lang="en-US" altLang="zh-TW" sz="1100" b="1" dirty="0">
                <a:solidFill>
                  <a:schemeClr val="bg1">
                    <a:lumMod val="95000"/>
                  </a:schemeClr>
                </a:solidFill>
              </a:rPr>
              <a:t>Java Open JDK 8u282+</a:t>
            </a:r>
          </a:p>
        </p:txBody>
      </p:sp>
      <p:sp>
        <p:nvSpPr>
          <p:cNvPr id="134" name="圓角矩形 133"/>
          <p:cNvSpPr/>
          <p:nvPr/>
        </p:nvSpPr>
        <p:spPr>
          <a:xfrm>
            <a:off x="4143054" y="5592947"/>
            <a:ext cx="4994333" cy="278326"/>
          </a:xfrm>
          <a:prstGeom prst="roundRect">
            <a:avLst>
              <a:gd name="adj" fmla="val 9181"/>
            </a:avLst>
          </a:prstGeom>
          <a:solidFill>
            <a:srgbClr val="1421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5" name="文字方塊 134"/>
          <p:cNvSpPr txBox="1"/>
          <p:nvPr/>
        </p:nvSpPr>
        <p:spPr>
          <a:xfrm>
            <a:off x="5702267" y="5609026"/>
            <a:ext cx="1745991" cy="261610"/>
          </a:xfrm>
          <a:prstGeom prst="rect">
            <a:avLst/>
          </a:prstGeom>
          <a:noFill/>
        </p:spPr>
        <p:txBody>
          <a:bodyPr wrap="none" rtlCol="0">
            <a:spAutoFit/>
          </a:bodyPr>
          <a:lstStyle/>
          <a:p>
            <a:r>
              <a:rPr lang="en-US" altLang="zh-TW" sz="1100" b="1" dirty="0" err="1">
                <a:solidFill>
                  <a:schemeClr val="bg1">
                    <a:lumMod val="95000"/>
                  </a:schemeClr>
                </a:solidFill>
              </a:rPr>
              <a:t>RedHat</a:t>
            </a:r>
            <a:r>
              <a:rPr lang="en-US" altLang="zh-TW" sz="1100" b="1" dirty="0">
                <a:solidFill>
                  <a:schemeClr val="bg1">
                    <a:lumMod val="95000"/>
                  </a:schemeClr>
                </a:solidFill>
              </a:rPr>
              <a:t> </a:t>
            </a:r>
            <a:r>
              <a:rPr lang="en-US" altLang="zh-TW" sz="1100" b="1" dirty="0" err="1">
                <a:solidFill>
                  <a:schemeClr val="bg1">
                    <a:lumMod val="95000"/>
                  </a:schemeClr>
                </a:solidFill>
              </a:rPr>
              <a:t>OpenShift</a:t>
            </a:r>
            <a:r>
              <a:rPr lang="en-US" altLang="zh-TW" sz="1100" b="1" dirty="0">
                <a:solidFill>
                  <a:schemeClr val="bg1">
                    <a:lumMod val="95000"/>
                  </a:schemeClr>
                </a:solidFill>
              </a:rPr>
              <a:t> 4.7+</a:t>
            </a:r>
          </a:p>
        </p:txBody>
      </p:sp>
      <p:sp>
        <p:nvSpPr>
          <p:cNvPr id="136" name="圓角矩形 135"/>
          <p:cNvSpPr/>
          <p:nvPr/>
        </p:nvSpPr>
        <p:spPr>
          <a:xfrm>
            <a:off x="5170971" y="4460697"/>
            <a:ext cx="1006601" cy="380806"/>
          </a:xfrm>
          <a:prstGeom prst="roundRect">
            <a:avLst>
              <a:gd name="adj" fmla="val 9181"/>
            </a:avLst>
          </a:prstGeom>
          <a:solidFill>
            <a:srgbClr val="1421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7" name="圓角矩形 136"/>
          <p:cNvSpPr/>
          <p:nvPr/>
        </p:nvSpPr>
        <p:spPr>
          <a:xfrm>
            <a:off x="8128767" y="4461645"/>
            <a:ext cx="1006601" cy="380806"/>
          </a:xfrm>
          <a:prstGeom prst="roundRect">
            <a:avLst>
              <a:gd name="adj" fmla="val 9181"/>
            </a:avLst>
          </a:prstGeom>
          <a:solidFill>
            <a:srgbClr val="1421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8" name="圓角矩形 137"/>
          <p:cNvSpPr/>
          <p:nvPr/>
        </p:nvSpPr>
        <p:spPr>
          <a:xfrm>
            <a:off x="6200762" y="4457547"/>
            <a:ext cx="1902414" cy="380806"/>
          </a:xfrm>
          <a:prstGeom prst="roundRect">
            <a:avLst>
              <a:gd name="adj" fmla="val 9181"/>
            </a:avLst>
          </a:prstGeom>
          <a:solidFill>
            <a:srgbClr val="1421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9" name="文字方塊 138"/>
          <p:cNvSpPr txBox="1"/>
          <p:nvPr/>
        </p:nvSpPr>
        <p:spPr>
          <a:xfrm>
            <a:off x="4211107" y="4473119"/>
            <a:ext cx="842338" cy="369332"/>
          </a:xfrm>
          <a:prstGeom prst="rect">
            <a:avLst/>
          </a:prstGeom>
          <a:noFill/>
        </p:spPr>
        <p:txBody>
          <a:bodyPr wrap="square" rtlCol="0">
            <a:spAutoFit/>
          </a:bodyPr>
          <a:lstStyle/>
          <a:p>
            <a:pPr algn="ctr"/>
            <a:r>
              <a:rPr lang="en-US" altLang="zh-TW" sz="900" b="1" dirty="0">
                <a:solidFill>
                  <a:schemeClr val="bg1">
                    <a:lumMod val="95000"/>
                  </a:schemeClr>
                </a:solidFill>
              </a:rPr>
              <a:t>Spring Core</a:t>
            </a:r>
          </a:p>
          <a:p>
            <a:pPr algn="ctr"/>
            <a:r>
              <a:rPr lang="en-US" altLang="zh-TW" sz="900" b="1" dirty="0">
                <a:solidFill>
                  <a:schemeClr val="bg1">
                    <a:lumMod val="95000"/>
                  </a:schemeClr>
                </a:solidFill>
              </a:rPr>
              <a:t>5.2.8+</a:t>
            </a:r>
          </a:p>
        </p:txBody>
      </p:sp>
      <p:sp>
        <p:nvSpPr>
          <p:cNvPr id="140" name="文字方塊 139"/>
          <p:cNvSpPr txBox="1"/>
          <p:nvPr/>
        </p:nvSpPr>
        <p:spPr>
          <a:xfrm>
            <a:off x="5262214" y="4480315"/>
            <a:ext cx="842338" cy="369332"/>
          </a:xfrm>
          <a:prstGeom prst="rect">
            <a:avLst/>
          </a:prstGeom>
          <a:noFill/>
        </p:spPr>
        <p:txBody>
          <a:bodyPr wrap="square" rtlCol="0">
            <a:spAutoFit/>
          </a:bodyPr>
          <a:lstStyle/>
          <a:p>
            <a:pPr algn="ctr"/>
            <a:r>
              <a:rPr lang="en-US" altLang="zh-TW" sz="900" b="1" dirty="0">
                <a:solidFill>
                  <a:schemeClr val="bg1">
                    <a:lumMod val="95000"/>
                  </a:schemeClr>
                </a:solidFill>
              </a:rPr>
              <a:t>Spring MVC</a:t>
            </a:r>
          </a:p>
          <a:p>
            <a:pPr algn="ctr"/>
            <a:r>
              <a:rPr lang="en-US" altLang="zh-TW" sz="900" b="1" dirty="0">
                <a:solidFill>
                  <a:schemeClr val="bg1">
                    <a:lumMod val="95000"/>
                  </a:schemeClr>
                </a:solidFill>
              </a:rPr>
              <a:t>5.2.8+</a:t>
            </a:r>
          </a:p>
        </p:txBody>
      </p:sp>
      <p:sp>
        <p:nvSpPr>
          <p:cNvPr id="141" name="文字方塊 140"/>
          <p:cNvSpPr txBox="1"/>
          <p:nvPr/>
        </p:nvSpPr>
        <p:spPr>
          <a:xfrm>
            <a:off x="8087463" y="4487253"/>
            <a:ext cx="1089207" cy="369332"/>
          </a:xfrm>
          <a:prstGeom prst="rect">
            <a:avLst/>
          </a:prstGeom>
          <a:noFill/>
        </p:spPr>
        <p:txBody>
          <a:bodyPr wrap="square" rtlCol="0">
            <a:spAutoFit/>
          </a:bodyPr>
          <a:lstStyle/>
          <a:p>
            <a:pPr algn="ctr"/>
            <a:r>
              <a:rPr lang="en-US" altLang="zh-TW" sz="900" b="1" dirty="0">
                <a:solidFill>
                  <a:schemeClr val="bg1">
                    <a:lumMod val="95000"/>
                  </a:schemeClr>
                </a:solidFill>
              </a:rPr>
              <a:t>Spring Security</a:t>
            </a:r>
          </a:p>
          <a:p>
            <a:pPr algn="ctr"/>
            <a:r>
              <a:rPr lang="en-US" altLang="zh-TW" sz="900" b="1" dirty="0">
                <a:solidFill>
                  <a:schemeClr val="bg1">
                    <a:lumMod val="95000"/>
                  </a:schemeClr>
                </a:solidFill>
              </a:rPr>
              <a:t>5.3.4+</a:t>
            </a:r>
          </a:p>
        </p:txBody>
      </p:sp>
      <p:sp>
        <p:nvSpPr>
          <p:cNvPr id="142" name="文字方塊 141"/>
          <p:cNvSpPr txBox="1"/>
          <p:nvPr/>
        </p:nvSpPr>
        <p:spPr>
          <a:xfrm>
            <a:off x="6298542" y="4513981"/>
            <a:ext cx="1703592" cy="276999"/>
          </a:xfrm>
          <a:prstGeom prst="rect">
            <a:avLst/>
          </a:prstGeom>
          <a:noFill/>
        </p:spPr>
        <p:txBody>
          <a:bodyPr wrap="square" rtlCol="0">
            <a:spAutoFit/>
          </a:bodyPr>
          <a:lstStyle/>
          <a:p>
            <a:pPr algn="ctr"/>
            <a:r>
              <a:rPr lang="en-US" altLang="zh-TW" sz="1200" b="1" dirty="0" err="1">
                <a:solidFill>
                  <a:schemeClr val="bg1">
                    <a:lumMod val="95000"/>
                  </a:schemeClr>
                </a:solidFill>
              </a:rPr>
              <a:t>Spirng</a:t>
            </a:r>
            <a:r>
              <a:rPr lang="en-US" altLang="zh-TW" sz="1200" b="1" dirty="0">
                <a:solidFill>
                  <a:schemeClr val="bg1">
                    <a:lumMod val="95000"/>
                  </a:schemeClr>
                </a:solidFill>
              </a:rPr>
              <a:t> Boot 2.3.3+</a:t>
            </a:r>
          </a:p>
        </p:txBody>
      </p:sp>
      <p:sp>
        <p:nvSpPr>
          <p:cNvPr id="143" name="文字方塊 142"/>
          <p:cNvSpPr txBox="1"/>
          <p:nvPr/>
        </p:nvSpPr>
        <p:spPr>
          <a:xfrm>
            <a:off x="5061154" y="6201964"/>
            <a:ext cx="2999283" cy="323165"/>
          </a:xfrm>
          <a:prstGeom prst="rect">
            <a:avLst/>
          </a:prstGeom>
          <a:noFill/>
        </p:spPr>
        <p:txBody>
          <a:bodyPr wrap="none" rtlCol="0">
            <a:spAutoFit/>
          </a:bodyPr>
          <a:lstStyle/>
          <a:p>
            <a:r>
              <a:rPr lang="en-US" altLang="zh-TW" sz="1500" dirty="0">
                <a:latin typeface="微軟正黑體" panose="020B0604030504040204" pitchFamily="34" charset="-120"/>
              </a:rPr>
              <a:t>&lt;&lt;Application Runtime </a:t>
            </a:r>
            <a:r>
              <a:rPr lang="en-US" altLang="zh-TW" sz="1500" dirty="0" err="1">
                <a:latin typeface="微軟正黑體" panose="020B0604030504040204" pitchFamily="34" charset="-120"/>
              </a:rPr>
              <a:t>Env</a:t>
            </a:r>
            <a:r>
              <a:rPr lang="en-US" altLang="zh-TW" sz="1500" dirty="0">
                <a:latin typeface="微軟正黑體" panose="020B0604030504040204" pitchFamily="34" charset="-120"/>
              </a:rPr>
              <a:t>.&gt;&gt;</a:t>
            </a:r>
            <a:endParaRPr lang="zh-TW" altLang="en-US" sz="1500" dirty="0">
              <a:latin typeface="微軟正黑體" panose="020B0604030504040204" pitchFamily="34" charset="-120"/>
            </a:endParaRPr>
          </a:p>
        </p:txBody>
      </p:sp>
      <p:cxnSp>
        <p:nvCxnSpPr>
          <p:cNvPr id="144" name="直線接點 143"/>
          <p:cNvCxnSpPr/>
          <p:nvPr/>
        </p:nvCxnSpPr>
        <p:spPr>
          <a:xfrm>
            <a:off x="3921227" y="1068112"/>
            <a:ext cx="0" cy="5312946"/>
          </a:xfrm>
          <a:prstGeom prst="line">
            <a:avLst/>
          </a:prstGeom>
          <a:ln w="285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45" name="圓角矩形 144"/>
          <p:cNvSpPr/>
          <p:nvPr/>
        </p:nvSpPr>
        <p:spPr>
          <a:xfrm>
            <a:off x="639717" y="1793795"/>
            <a:ext cx="3186917" cy="557969"/>
          </a:xfrm>
          <a:prstGeom prst="roundRect">
            <a:avLst>
              <a:gd name="adj" fmla="val 9132"/>
            </a:avLst>
          </a:prstGeom>
          <a:solidFill>
            <a:srgbClr val="FCA3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6" name="文字方塊 145"/>
          <p:cNvSpPr txBox="1"/>
          <p:nvPr/>
        </p:nvSpPr>
        <p:spPr>
          <a:xfrm>
            <a:off x="1518075" y="1842046"/>
            <a:ext cx="1430200" cy="492443"/>
          </a:xfrm>
          <a:prstGeom prst="rect">
            <a:avLst/>
          </a:prstGeom>
          <a:noFill/>
        </p:spPr>
        <p:txBody>
          <a:bodyPr wrap="none" rtlCol="0">
            <a:spAutoFit/>
          </a:bodyPr>
          <a:lstStyle/>
          <a:p>
            <a:pPr algn="ctr"/>
            <a:r>
              <a:rPr lang="en-US" altLang="zh-TW" sz="1300" b="1" dirty="0">
                <a:solidFill>
                  <a:schemeClr val="bg1">
                    <a:lumMod val="95000"/>
                  </a:schemeClr>
                </a:solidFill>
              </a:rPr>
              <a:t>Frontend Portal</a:t>
            </a:r>
          </a:p>
          <a:p>
            <a:pPr algn="ctr"/>
            <a:r>
              <a:rPr lang="en-US" altLang="zh-TW" sz="1300" b="1" dirty="0">
                <a:solidFill>
                  <a:schemeClr val="bg1">
                    <a:lumMod val="95000"/>
                  </a:schemeClr>
                </a:solidFill>
              </a:rPr>
              <a:t>UI Comp.</a:t>
            </a:r>
            <a:endParaRPr lang="zh-TW" altLang="en-US" sz="1300" b="1" dirty="0">
              <a:solidFill>
                <a:schemeClr val="bg1">
                  <a:lumMod val="95000"/>
                </a:schemeClr>
              </a:solidFill>
            </a:endParaRPr>
          </a:p>
        </p:txBody>
      </p:sp>
      <p:sp>
        <p:nvSpPr>
          <p:cNvPr id="147" name="圓角矩形 146"/>
          <p:cNvSpPr/>
          <p:nvPr/>
        </p:nvSpPr>
        <p:spPr>
          <a:xfrm>
            <a:off x="842643" y="2441063"/>
            <a:ext cx="1171848" cy="483113"/>
          </a:xfrm>
          <a:prstGeom prst="roundRect">
            <a:avLst>
              <a:gd name="adj" fmla="val 9132"/>
            </a:avLst>
          </a:prstGeom>
          <a:solidFill>
            <a:srgbClr val="FCA3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4" name="文字方塊 233"/>
          <p:cNvSpPr txBox="1"/>
          <p:nvPr/>
        </p:nvSpPr>
        <p:spPr>
          <a:xfrm>
            <a:off x="829304" y="2431733"/>
            <a:ext cx="1217262" cy="492443"/>
          </a:xfrm>
          <a:prstGeom prst="rect">
            <a:avLst/>
          </a:prstGeom>
          <a:noFill/>
        </p:spPr>
        <p:txBody>
          <a:bodyPr wrap="square" rtlCol="0">
            <a:spAutoFit/>
          </a:bodyPr>
          <a:lstStyle/>
          <a:p>
            <a:pPr algn="ctr"/>
            <a:r>
              <a:rPr lang="zh-TW" altLang="en-US" sz="1300" b="1" dirty="0">
                <a:solidFill>
                  <a:schemeClr val="bg1">
                    <a:lumMod val="95000"/>
                  </a:schemeClr>
                </a:solidFill>
              </a:rPr>
              <a:t>開戶</a:t>
            </a:r>
            <a:endParaRPr lang="en-US" altLang="zh-TW" sz="1300" b="1" dirty="0">
              <a:solidFill>
                <a:schemeClr val="bg1">
                  <a:lumMod val="95000"/>
                </a:schemeClr>
              </a:solidFill>
            </a:endParaRPr>
          </a:p>
          <a:p>
            <a:pPr algn="ctr"/>
            <a:r>
              <a:rPr lang="en-US" altLang="zh-TW" sz="1300" b="1" dirty="0">
                <a:solidFill>
                  <a:schemeClr val="bg1">
                    <a:lumMod val="95000"/>
                  </a:schemeClr>
                </a:solidFill>
              </a:rPr>
              <a:t>UI Comp.</a:t>
            </a:r>
            <a:endParaRPr lang="zh-TW" altLang="en-US" sz="1300" b="1" dirty="0">
              <a:solidFill>
                <a:schemeClr val="bg1">
                  <a:lumMod val="95000"/>
                </a:schemeClr>
              </a:solidFill>
            </a:endParaRPr>
          </a:p>
        </p:txBody>
      </p:sp>
      <p:sp>
        <p:nvSpPr>
          <p:cNvPr id="235" name="圓角矩形 234"/>
          <p:cNvSpPr/>
          <p:nvPr/>
        </p:nvSpPr>
        <p:spPr>
          <a:xfrm>
            <a:off x="842643" y="3013475"/>
            <a:ext cx="1171848" cy="483113"/>
          </a:xfrm>
          <a:prstGeom prst="roundRect">
            <a:avLst>
              <a:gd name="adj" fmla="val 9132"/>
            </a:avLst>
          </a:prstGeom>
          <a:solidFill>
            <a:srgbClr val="FCA3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6" name="文字方塊 235"/>
          <p:cNvSpPr txBox="1"/>
          <p:nvPr/>
        </p:nvSpPr>
        <p:spPr>
          <a:xfrm>
            <a:off x="829304" y="3004145"/>
            <a:ext cx="1217262" cy="492443"/>
          </a:xfrm>
          <a:prstGeom prst="rect">
            <a:avLst/>
          </a:prstGeom>
          <a:noFill/>
        </p:spPr>
        <p:txBody>
          <a:bodyPr wrap="square" rtlCol="0">
            <a:spAutoFit/>
          </a:bodyPr>
          <a:lstStyle/>
          <a:p>
            <a:pPr algn="ctr"/>
            <a:r>
              <a:rPr lang="zh-TW" altLang="en-US" sz="1300" b="1" dirty="0">
                <a:solidFill>
                  <a:schemeClr val="bg1">
                    <a:lumMod val="95000"/>
                  </a:schemeClr>
                </a:solidFill>
              </a:rPr>
              <a:t>存匯</a:t>
            </a:r>
            <a:endParaRPr lang="en-US" altLang="zh-TW" sz="1300" b="1" dirty="0">
              <a:solidFill>
                <a:schemeClr val="bg1">
                  <a:lumMod val="95000"/>
                </a:schemeClr>
              </a:solidFill>
            </a:endParaRPr>
          </a:p>
          <a:p>
            <a:pPr algn="ctr"/>
            <a:r>
              <a:rPr lang="en-US" altLang="zh-TW" sz="1300" b="1" dirty="0">
                <a:solidFill>
                  <a:schemeClr val="bg1">
                    <a:lumMod val="95000"/>
                  </a:schemeClr>
                </a:solidFill>
              </a:rPr>
              <a:t>UI Comp.</a:t>
            </a:r>
            <a:endParaRPr lang="zh-TW" altLang="en-US" sz="1300" b="1" dirty="0">
              <a:solidFill>
                <a:schemeClr val="bg1">
                  <a:lumMod val="95000"/>
                </a:schemeClr>
              </a:solidFill>
            </a:endParaRPr>
          </a:p>
        </p:txBody>
      </p:sp>
      <p:sp>
        <p:nvSpPr>
          <p:cNvPr id="237" name="圓角矩形 236"/>
          <p:cNvSpPr/>
          <p:nvPr/>
        </p:nvSpPr>
        <p:spPr>
          <a:xfrm>
            <a:off x="838432" y="3580995"/>
            <a:ext cx="1171848" cy="483113"/>
          </a:xfrm>
          <a:prstGeom prst="roundRect">
            <a:avLst>
              <a:gd name="adj" fmla="val 9132"/>
            </a:avLst>
          </a:prstGeom>
          <a:solidFill>
            <a:srgbClr val="FCA3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8" name="文字方塊 237"/>
          <p:cNvSpPr txBox="1"/>
          <p:nvPr/>
        </p:nvSpPr>
        <p:spPr>
          <a:xfrm>
            <a:off x="825093" y="3571665"/>
            <a:ext cx="1217262" cy="492443"/>
          </a:xfrm>
          <a:prstGeom prst="rect">
            <a:avLst/>
          </a:prstGeom>
          <a:noFill/>
        </p:spPr>
        <p:txBody>
          <a:bodyPr wrap="square" rtlCol="0">
            <a:spAutoFit/>
          </a:bodyPr>
          <a:lstStyle/>
          <a:p>
            <a:pPr algn="ctr"/>
            <a:r>
              <a:rPr lang="zh-TW" altLang="en-US" sz="1300" b="1" dirty="0">
                <a:solidFill>
                  <a:schemeClr val="bg1">
                    <a:lumMod val="95000"/>
                  </a:schemeClr>
                </a:solidFill>
              </a:rPr>
              <a:t>約定</a:t>
            </a:r>
            <a:endParaRPr lang="en-US" altLang="zh-TW" sz="1300" b="1" dirty="0">
              <a:solidFill>
                <a:schemeClr val="bg1">
                  <a:lumMod val="95000"/>
                </a:schemeClr>
              </a:solidFill>
            </a:endParaRPr>
          </a:p>
          <a:p>
            <a:pPr algn="ctr"/>
            <a:r>
              <a:rPr lang="en-US" altLang="zh-TW" sz="1300" b="1" dirty="0">
                <a:solidFill>
                  <a:schemeClr val="bg1">
                    <a:lumMod val="95000"/>
                  </a:schemeClr>
                </a:solidFill>
              </a:rPr>
              <a:t>UI Comp.</a:t>
            </a:r>
            <a:endParaRPr lang="zh-TW" altLang="en-US" sz="1300" b="1" dirty="0">
              <a:solidFill>
                <a:schemeClr val="bg1">
                  <a:lumMod val="95000"/>
                </a:schemeClr>
              </a:solidFill>
            </a:endParaRPr>
          </a:p>
        </p:txBody>
      </p:sp>
      <p:sp>
        <p:nvSpPr>
          <p:cNvPr id="239" name="圓角矩形 238"/>
          <p:cNvSpPr/>
          <p:nvPr/>
        </p:nvSpPr>
        <p:spPr>
          <a:xfrm>
            <a:off x="2481072" y="2441063"/>
            <a:ext cx="1171848" cy="483113"/>
          </a:xfrm>
          <a:prstGeom prst="roundRect">
            <a:avLst>
              <a:gd name="adj" fmla="val 9132"/>
            </a:avLst>
          </a:prstGeom>
          <a:solidFill>
            <a:srgbClr val="FCA3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0" name="文字方塊 239"/>
          <p:cNvSpPr txBox="1"/>
          <p:nvPr/>
        </p:nvSpPr>
        <p:spPr>
          <a:xfrm>
            <a:off x="2467733" y="2431733"/>
            <a:ext cx="1217262" cy="492443"/>
          </a:xfrm>
          <a:prstGeom prst="rect">
            <a:avLst/>
          </a:prstGeom>
          <a:noFill/>
        </p:spPr>
        <p:txBody>
          <a:bodyPr wrap="square" rtlCol="0">
            <a:spAutoFit/>
          </a:bodyPr>
          <a:lstStyle/>
          <a:p>
            <a:pPr algn="ctr"/>
            <a:r>
              <a:rPr lang="zh-TW" altLang="en-US" sz="1300" b="1" dirty="0">
                <a:solidFill>
                  <a:schemeClr val="bg1">
                    <a:lumMod val="95000"/>
                  </a:schemeClr>
                </a:solidFill>
              </a:rPr>
              <a:t>後台管理</a:t>
            </a:r>
            <a:endParaRPr lang="en-US" altLang="zh-TW" sz="1300" b="1" dirty="0">
              <a:solidFill>
                <a:schemeClr val="bg1">
                  <a:lumMod val="95000"/>
                </a:schemeClr>
              </a:solidFill>
            </a:endParaRPr>
          </a:p>
          <a:p>
            <a:pPr algn="ctr"/>
            <a:r>
              <a:rPr lang="en-US" altLang="zh-TW" sz="1300" b="1" dirty="0">
                <a:solidFill>
                  <a:schemeClr val="bg1">
                    <a:lumMod val="95000"/>
                  </a:schemeClr>
                </a:solidFill>
              </a:rPr>
              <a:t>UI Comp.</a:t>
            </a:r>
            <a:endParaRPr lang="zh-TW" altLang="en-US" sz="1300" b="1" dirty="0">
              <a:solidFill>
                <a:schemeClr val="bg1">
                  <a:lumMod val="95000"/>
                </a:schemeClr>
              </a:solidFill>
            </a:endParaRPr>
          </a:p>
        </p:txBody>
      </p:sp>
      <p:sp>
        <p:nvSpPr>
          <p:cNvPr id="241" name="圓角矩形 240"/>
          <p:cNvSpPr/>
          <p:nvPr/>
        </p:nvSpPr>
        <p:spPr>
          <a:xfrm>
            <a:off x="2481072" y="3013475"/>
            <a:ext cx="1171848" cy="483113"/>
          </a:xfrm>
          <a:prstGeom prst="roundRect">
            <a:avLst>
              <a:gd name="adj" fmla="val 9132"/>
            </a:avLst>
          </a:prstGeom>
          <a:solidFill>
            <a:srgbClr val="FCA3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2" name="文字方塊 241"/>
          <p:cNvSpPr txBox="1"/>
          <p:nvPr/>
        </p:nvSpPr>
        <p:spPr>
          <a:xfrm>
            <a:off x="2467733" y="3004145"/>
            <a:ext cx="1217262" cy="492443"/>
          </a:xfrm>
          <a:prstGeom prst="rect">
            <a:avLst/>
          </a:prstGeom>
          <a:noFill/>
        </p:spPr>
        <p:txBody>
          <a:bodyPr wrap="square" rtlCol="0">
            <a:spAutoFit/>
          </a:bodyPr>
          <a:lstStyle/>
          <a:p>
            <a:pPr algn="ctr"/>
            <a:r>
              <a:rPr lang="zh-TW" altLang="en-US" sz="1300" b="1" dirty="0">
                <a:solidFill>
                  <a:schemeClr val="bg1">
                    <a:lumMod val="95000"/>
                  </a:schemeClr>
                </a:solidFill>
              </a:rPr>
              <a:t>報表</a:t>
            </a:r>
            <a:endParaRPr lang="en-US" altLang="zh-TW" sz="1300" b="1" dirty="0">
              <a:solidFill>
                <a:schemeClr val="bg1">
                  <a:lumMod val="95000"/>
                </a:schemeClr>
              </a:solidFill>
            </a:endParaRPr>
          </a:p>
          <a:p>
            <a:pPr algn="ctr"/>
            <a:r>
              <a:rPr lang="en-US" altLang="zh-TW" sz="1300" b="1" dirty="0">
                <a:solidFill>
                  <a:schemeClr val="bg1">
                    <a:lumMod val="95000"/>
                  </a:schemeClr>
                </a:solidFill>
              </a:rPr>
              <a:t>UI Comp.</a:t>
            </a:r>
            <a:endParaRPr lang="zh-TW" altLang="en-US" sz="1300" b="1" dirty="0">
              <a:solidFill>
                <a:schemeClr val="bg1">
                  <a:lumMod val="95000"/>
                </a:schemeClr>
              </a:solidFill>
            </a:endParaRPr>
          </a:p>
        </p:txBody>
      </p:sp>
      <p:sp>
        <p:nvSpPr>
          <p:cNvPr id="243" name="圓角矩形 242"/>
          <p:cNvSpPr/>
          <p:nvPr/>
        </p:nvSpPr>
        <p:spPr>
          <a:xfrm>
            <a:off x="2476861" y="3580995"/>
            <a:ext cx="1171848" cy="483113"/>
          </a:xfrm>
          <a:prstGeom prst="roundRect">
            <a:avLst>
              <a:gd name="adj" fmla="val 9132"/>
            </a:avLst>
          </a:prstGeom>
          <a:solidFill>
            <a:srgbClr val="FCA3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4" name="文字方塊 243"/>
          <p:cNvSpPr txBox="1"/>
          <p:nvPr/>
        </p:nvSpPr>
        <p:spPr>
          <a:xfrm>
            <a:off x="2463522" y="3571665"/>
            <a:ext cx="1217262" cy="492443"/>
          </a:xfrm>
          <a:prstGeom prst="rect">
            <a:avLst/>
          </a:prstGeom>
          <a:noFill/>
        </p:spPr>
        <p:txBody>
          <a:bodyPr wrap="square" rtlCol="0">
            <a:spAutoFit/>
          </a:bodyPr>
          <a:lstStyle/>
          <a:p>
            <a:pPr algn="ctr"/>
            <a:r>
              <a:rPr lang="zh-TW" altLang="en-US" sz="1300" b="1" dirty="0">
                <a:solidFill>
                  <a:schemeClr val="bg1">
                    <a:lumMod val="95000"/>
                  </a:schemeClr>
                </a:solidFill>
              </a:rPr>
              <a:t>事故</a:t>
            </a:r>
            <a:endParaRPr lang="en-US" altLang="zh-TW" sz="1300" b="1" dirty="0">
              <a:solidFill>
                <a:schemeClr val="bg1">
                  <a:lumMod val="95000"/>
                </a:schemeClr>
              </a:solidFill>
            </a:endParaRPr>
          </a:p>
          <a:p>
            <a:pPr algn="ctr"/>
            <a:r>
              <a:rPr lang="en-US" altLang="zh-TW" sz="1300" b="1" dirty="0">
                <a:solidFill>
                  <a:schemeClr val="bg1">
                    <a:lumMod val="95000"/>
                  </a:schemeClr>
                </a:solidFill>
              </a:rPr>
              <a:t>UI Comp.</a:t>
            </a:r>
            <a:endParaRPr lang="zh-TW" altLang="en-US" sz="1300" b="1" dirty="0">
              <a:solidFill>
                <a:schemeClr val="bg1">
                  <a:lumMod val="95000"/>
                </a:schemeClr>
              </a:solidFill>
            </a:endParaRPr>
          </a:p>
        </p:txBody>
      </p:sp>
      <p:cxnSp>
        <p:nvCxnSpPr>
          <p:cNvPr id="245" name="肘形接點 244"/>
          <p:cNvCxnSpPr>
            <a:endCxn id="234" idx="1"/>
          </p:cNvCxnSpPr>
          <p:nvPr/>
        </p:nvCxnSpPr>
        <p:spPr>
          <a:xfrm rot="16200000" flipH="1">
            <a:off x="598066" y="2446717"/>
            <a:ext cx="326190" cy="136285"/>
          </a:xfrm>
          <a:prstGeom prst="bentConnector2">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6" name="肘形接點 245"/>
          <p:cNvCxnSpPr>
            <a:endCxn id="236" idx="1"/>
          </p:cNvCxnSpPr>
          <p:nvPr/>
        </p:nvCxnSpPr>
        <p:spPr>
          <a:xfrm rot="16200000" flipH="1">
            <a:off x="303223" y="2724286"/>
            <a:ext cx="915876" cy="136285"/>
          </a:xfrm>
          <a:prstGeom prst="bentConnector2">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7" name="肘形接點 246"/>
          <p:cNvCxnSpPr>
            <a:endCxn id="238" idx="1"/>
          </p:cNvCxnSpPr>
          <p:nvPr/>
        </p:nvCxnSpPr>
        <p:spPr>
          <a:xfrm rot="16200000" flipH="1">
            <a:off x="17358" y="3010152"/>
            <a:ext cx="1483396" cy="132073"/>
          </a:xfrm>
          <a:prstGeom prst="bentConnector2">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肘形接點 247"/>
          <p:cNvCxnSpPr>
            <a:endCxn id="240" idx="1"/>
          </p:cNvCxnSpPr>
          <p:nvPr/>
        </p:nvCxnSpPr>
        <p:spPr>
          <a:xfrm rot="16200000" flipH="1">
            <a:off x="2206477" y="2416698"/>
            <a:ext cx="312131" cy="210382"/>
          </a:xfrm>
          <a:prstGeom prst="bentConnector2">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9" name="肘形接點 248"/>
          <p:cNvCxnSpPr>
            <a:endCxn id="242" idx="1"/>
          </p:cNvCxnSpPr>
          <p:nvPr/>
        </p:nvCxnSpPr>
        <p:spPr>
          <a:xfrm rot="16200000" flipH="1">
            <a:off x="1911634" y="2694267"/>
            <a:ext cx="901817" cy="210382"/>
          </a:xfrm>
          <a:prstGeom prst="bentConnector2">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0" name="肘形接點 249"/>
          <p:cNvCxnSpPr>
            <a:endCxn id="244" idx="1"/>
          </p:cNvCxnSpPr>
          <p:nvPr/>
        </p:nvCxnSpPr>
        <p:spPr>
          <a:xfrm rot="16200000" flipH="1">
            <a:off x="1625769" y="2980133"/>
            <a:ext cx="1469337" cy="206170"/>
          </a:xfrm>
          <a:prstGeom prst="bentConnector2">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1" name="圓角矩形 250"/>
          <p:cNvSpPr/>
          <p:nvPr/>
        </p:nvSpPr>
        <p:spPr>
          <a:xfrm>
            <a:off x="573088" y="4284663"/>
            <a:ext cx="3227387" cy="385762"/>
          </a:xfrm>
          <a:prstGeom prst="roundRect">
            <a:avLst>
              <a:gd name="adj" fmla="val 9181"/>
            </a:avLst>
          </a:prstGeom>
          <a:solidFill>
            <a:srgbClr val="14213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252" name="文字方塊 251"/>
          <p:cNvSpPr txBox="1"/>
          <p:nvPr/>
        </p:nvSpPr>
        <p:spPr>
          <a:xfrm>
            <a:off x="573088" y="4321175"/>
            <a:ext cx="3227387" cy="323850"/>
          </a:xfrm>
          <a:prstGeom prst="rect">
            <a:avLst/>
          </a:prstGeom>
          <a:noFill/>
        </p:spPr>
        <p:txBody>
          <a:bodyPr>
            <a:spAutoFit/>
          </a:bodyPr>
          <a:lstStyle/>
          <a:p>
            <a:pPr algn="ctr">
              <a:defRPr/>
            </a:pPr>
            <a:r>
              <a:rPr lang="en-US" altLang="zh-TW" sz="1500" b="1" dirty="0">
                <a:solidFill>
                  <a:schemeClr val="bg1">
                    <a:lumMod val="95000"/>
                  </a:schemeClr>
                </a:solidFill>
              </a:rPr>
              <a:t>Vue.js 3.x+</a:t>
            </a:r>
          </a:p>
        </p:txBody>
      </p:sp>
      <p:sp>
        <p:nvSpPr>
          <p:cNvPr id="253" name="圓角矩形 252"/>
          <p:cNvSpPr/>
          <p:nvPr/>
        </p:nvSpPr>
        <p:spPr>
          <a:xfrm>
            <a:off x="576263" y="4737100"/>
            <a:ext cx="3225800" cy="384175"/>
          </a:xfrm>
          <a:prstGeom prst="roundRect">
            <a:avLst>
              <a:gd name="adj" fmla="val 9181"/>
            </a:avLst>
          </a:prstGeom>
          <a:solidFill>
            <a:srgbClr val="14213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254" name="文字方塊 253"/>
          <p:cNvSpPr txBox="1"/>
          <p:nvPr/>
        </p:nvSpPr>
        <p:spPr>
          <a:xfrm>
            <a:off x="576263" y="4773613"/>
            <a:ext cx="3225800" cy="322262"/>
          </a:xfrm>
          <a:prstGeom prst="rect">
            <a:avLst/>
          </a:prstGeom>
          <a:noFill/>
        </p:spPr>
        <p:txBody>
          <a:bodyPr>
            <a:spAutoFit/>
          </a:bodyPr>
          <a:lstStyle/>
          <a:p>
            <a:pPr algn="ctr">
              <a:defRPr/>
            </a:pPr>
            <a:r>
              <a:rPr lang="en-US" altLang="zh-TW" sz="1500" b="1" dirty="0" err="1">
                <a:solidFill>
                  <a:schemeClr val="bg1">
                    <a:lumMod val="95000"/>
                  </a:schemeClr>
                </a:solidFill>
              </a:rPr>
              <a:t>Axios</a:t>
            </a:r>
            <a:r>
              <a:rPr lang="en-US" altLang="zh-TW" sz="1500" b="1" dirty="0">
                <a:solidFill>
                  <a:schemeClr val="bg1">
                    <a:lumMod val="95000"/>
                  </a:schemeClr>
                </a:solidFill>
              </a:rPr>
              <a:t> 0.20.0</a:t>
            </a:r>
          </a:p>
        </p:txBody>
      </p:sp>
      <p:sp>
        <p:nvSpPr>
          <p:cNvPr id="255" name="圓角矩形 254"/>
          <p:cNvSpPr/>
          <p:nvPr/>
        </p:nvSpPr>
        <p:spPr>
          <a:xfrm>
            <a:off x="581025" y="5194300"/>
            <a:ext cx="1576388" cy="384175"/>
          </a:xfrm>
          <a:prstGeom prst="roundRect">
            <a:avLst>
              <a:gd name="adj" fmla="val 9181"/>
            </a:avLst>
          </a:prstGeom>
          <a:solidFill>
            <a:srgbClr val="14213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256" name="文字方塊 255"/>
          <p:cNvSpPr txBox="1"/>
          <p:nvPr/>
        </p:nvSpPr>
        <p:spPr>
          <a:xfrm>
            <a:off x="581025" y="5230813"/>
            <a:ext cx="1576388" cy="322262"/>
          </a:xfrm>
          <a:prstGeom prst="rect">
            <a:avLst/>
          </a:prstGeom>
          <a:noFill/>
        </p:spPr>
        <p:txBody>
          <a:bodyPr>
            <a:spAutoFit/>
          </a:bodyPr>
          <a:lstStyle/>
          <a:p>
            <a:pPr algn="ctr">
              <a:defRPr/>
            </a:pPr>
            <a:r>
              <a:rPr lang="en-US" altLang="zh-TW" sz="1500" b="1" dirty="0">
                <a:solidFill>
                  <a:schemeClr val="bg1">
                    <a:lumMod val="95000"/>
                  </a:schemeClr>
                </a:solidFill>
              </a:rPr>
              <a:t>Bootstrap 4.6+</a:t>
            </a:r>
          </a:p>
        </p:txBody>
      </p:sp>
      <p:sp>
        <p:nvSpPr>
          <p:cNvPr id="257" name="圓角矩形 256"/>
          <p:cNvSpPr/>
          <p:nvPr/>
        </p:nvSpPr>
        <p:spPr>
          <a:xfrm>
            <a:off x="2236788" y="5189538"/>
            <a:ext cx="1576387" cy="384175"/>
          </a:xfrm>
          <a:prstGeom prst="roundRect">
            <a:avLst>
              <a:gd name="adj" fmla="val 9181"/>
            </a:avLst>
          </a:prstGeom>
          <a:solidFill>
            <a:srgbClr val="14213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258" name="文字方塊 257"/>
          <p:cNvSpPr txBox="1"/>
          <p:nvPr/>
        </p:nvSpPr>
        <p:spPr>
          <a:xfrm>
            <a:off x="2236788" y="5226050"/>
            <a:ext cx="1614487" cy="322263"/>
          </a:xfrm>
          <a:prstGeom prst="rect">
            <a:avLst/>
          </a:prstGeom>
          <a:noFill/>
        </p:spPr>
        <p:txBody>
          <a:bodyPr>
            <a:spAutoFit/>
          </a:bodyPr>
          <a:lstStyle/>
          <a:p>
            <a:pPr algn="ctr">
              <a:defRPr/>
            </a:pPr>
            <a:r>
              <a:rPr lang="en-US" altLang="zh-TW" sz="1500" b="1" dirty="0" err="1">
                <a:solidFill>
                  <a:schemeClr val="bg1">
                    <a:lumMod val="95000"/>
                  </a:schemeClr>
                </a:solidFill>
              </a:rPr>
              <a:t>TypeScript</a:t>
            </a:r>
            <a:r>
              <a:rPr lang="en-US" altLang="zh-TW" sz="1500" b="1" dirty="0">
                <a:solidFill>
                  <a:schemeClr val="bg1">
                    <a:lumMod val="95000"/>
                  </a:schemeClr>
                </a:solidFill>
              </a:rPr>
              <a:t> 4.2+</a:t>
            </a:r>
          </a:p>
        </p:txBody>
      </p:sp>
      <p:sp>
        <p:nvSpPr>
          <p:cNvPr id="259" name="圓角矩形 258"/>
          <p:cNvSpPr/>
          <p:nvPr/>
        </p:nvSpPr>
        <p:spPr>
          <a:xfrm>
            <a:off x="566738" y="5624513"/>
            <a:ext cx="3225800" cy="384175"/>
          </a:xfrm>
          <a:prstGeom prst="roundRect">
            <a:avLst>
              <a:gd name="adj" fmla="val 9181"/>
            </a:avLst>
          </a:prstGeom>
          <a:solidFill>
            <a:srgbClr val="14213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260" name="文字方塊 259"/>
          <p:cNvSpPr txBox="1"/>
          <p:nvPr/>
        </p:nvSpPr>
        <p:spPr>
          <a:xfrm>
            <a:off x="452438" y="5664200"/>
            <a:ext cx="3308892" cy="323165"/>
          </a:xfrm>
          <a:prstGeom prst="rect">
            <a:avLst/>
          </a:prstGeom>
          <a:noFill/>
        </p:spPr>
        <p:txBody>
          <a:bodyPr wrap="square">
            <a:spAutoFit/>
          </a:bodyPr>
          <a:lstStyle/>
          <a:p>
            <a:pPr algn="ctr">
              <a:defRPr/>
            </a:pPr>
            <a:r>
              <a:rPr lang="en-US" altLang="zh-TW" sz="1500" b="1" dirty="0">
                <a:solidFill>
                  <a:schemeClr val="bg1">
                    <a:lumMod val="95000"/>
                  </a:schemeClr>
                </a:solidFill>
              </a:rPr>
              <a:t>ESB micro-frontend</a:t>
            </a:r>
            <a:r>
              <a:rPr lang="zh-TW" altLang="en-US" sz="1500" b="1" dirty="0">
                <a:solidFill>
                  <a:schemeClr val="bg1">
                    <a:lumMod val="95000"/>
                  </a:schemeClr>
                </a:solidFill>
              </a:rPr>
              <a:t> </a:t>
            </a:r>
            <a:r>
              <a:rPr lang="en-US" altLang="zh-TW" sz="1500" b="1" dirty="0">
                <a:solidFill>
                  <a:schemeClr val="bg1">
                    <a:lumMod val="95000"/>
                  </a:schemeClr>
                </a:solidFill>
              </a:rPr>
              <a:t>2.5.0</a:t>
            </a:r>
          </a:p>
        </p:txBody>
      </p:sp>
      <p:sp>
        <p:nvSpPr>
          <p:cNvPr id="261" name="圓角矩形 260"/>
          <p:cNvSpPr/>
          <p:nvPr/>
        </p:nvSpPr>
        <p:spPr>
          <a:xfrm>
            <a:off x="573088" y="6072188"/>
            <a:ext cx="3225800" cy="384175"/>
          </a:xfrm>
          <a:prstGeom prst="roundRect">
            <a:avLst>
              <a:gd name="adj" fmla="val 9181"/>
            </a:avLst>
          </a:prstGeom>
          <a:solidFill>
            <a:srgbClr val="14213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262" name="文字方塊 261"/>
          <p:cNvSpPr txBox="1"/>
          <p:nvPr/>
        </p:nvSpPr>
        <p:spPr>
          <a:xfrm>
            <a:off x="446088" y="6081713"/>
            <a:ext cx="3225800" cy="323850"/>
          </a:xfrm>
          <a:prstGeom prst="rect">
            <a:avLst/>
          </a:prstGeom>
          <a:noFill/>
        </p:spPr>
        <p:txBody>
          <a:bodyPr>
            <a:spAutoFit/>
          </a:bodyPr>
          <a:lstStyle/>
          <a:p>
            <a:pPr algn="ctr">
              <a:defRPr/>
            </a:pPr>
            <a:r>
              <a:rPr lang="en-US" altLang="zh-TW" sz="1500" b="1" dirty="0" err="1">
                <a:solidFill>
                  <a:schemeClr val="bg1">
                    <a:lumMod val="95000"/>
                  </a:schemeClr>
                </a:solidFill>
              </a:rPr>
              <a:t>Javascript</a:t>
            </a:r>
            <a:r>
              <a:rPr lang="zh-TW" altLang="en-US" sz="1500" b="1" dirty="0">
                <a:solidFill>
                  <a:schemeClr val="bg1">
                    <a:lumMod val="95000"/>
                  </a:schemeClr>
                </a:solidFill>
              </a:rPr>
              <a:t> </a:t>
            </a:r>
            <a:r>
              <a:rPr lang="en-US" altLang="zh-TW" sz="1500" b="1" dirty="0">
                <a:solidFill>
                  <a:schemeClr val="bg1">
                    <a:lumMod val="95000"/>
                  </a:schemeClr>
                </a:solidFill>
              </a:rPr>
              <a:t>ES6</a:t>
            </a:r>
          </a:p>
        </p:txBody>
      </p:sp>
      <p:cxnSp>
        <p:nvCxnSpPr>
          <p:cNvPr id="263" name="直線接點 262"/>
          <p:cNvCxnSpPr/>
          <p:nvPr/>
        </p:nvCxnSpPr>
        <p:spPr>
          <a:xfrm>
            <a:off x="249228" y="4169660"/>
            <a:ext cx="3586253"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4589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84461" y="205517"/>
            <a:ext cx="5532680" cy="801688"/>
          </a:xfrm>
        </p:spPr>
        <p:txBody>
          <a:bodyPr/>
          <a:lstStyle/>
          <a:p>
            <a:r>
              <a:rPr lang="en-US" altLang="zh-TW" dirty="0"/>
              <a:t>Agenda</a:t>
            </a:r>
            <a:endParaRPr lang="zh-TW" altLang="en-US" sz="2200" dirty="0"/>
          </a:p>
        </p:txBody>
      </p:sp>
      <p:sp>
        <p:nvSpPr>
          <p:cNvPr id="18" name="矩形 17"/>
          <p:cNvSpPr/>
          <p:nvPr/>
        </p:nvSpPr>
        <p:spPr>
          <a:xfrm rot="10800000">
            <a:off x="-12737" y="977077"/>
            <a:ext cx="9160031" cy="131657"/>
          </a:xfrm>
          <a:prstGeom prst="rect">
            <a:avLst/>
          </a:prstGeom>
          <a:gradFill flip="none" rotWithShape="1">
            <a:gsLst>
              <a:gs pos="56000">
                <a:srgbClr val="E5EFF0">
                  <a:alpha val="70000"/>
                </a:srgbClr>
              </a:gs>
              <a:gs pos="0">
                <a:srgbClr val="51848E">
                  <a:lumMod val="40000"/>
                  <a:lumOff val="60000"/>
                </a:srgbClr>
              </a:gs>
              <a:gs pos="100000">
                <a:sysClr val="window" lastClr="FFFFFF"/>
              </a:gs>
            </a:gsLst>
            <a:lin ang="10800000" scaled="1"/>
            <a:tileRect/>
          </a:gradFill>
          <a:ln w="19050" cap="flat" cmpd="sng" algn="ctr">
            <a:no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0" cap="none" spc="0" normalizeH="0" baseline="0" noProof="0">
              <a:ln>
                <a:noFill/>
              </a:ln>
              <a:solidFill>
                <a:prstClr val="white"/>
              </a:solidFill>
              <a:effectLst/>
              <a:uLnTx/>
              <a:uFillTx/>
              <a:latin typeface="Georgia"/>
              <a:ea typeface="新細明體" panose="02020500000000000000" pitchFamily="18" charset="-120"/>
              <a:cs typeface="+mn-cs"/>
            </a:endParaRPr>
          </a:p>
        </p:txBody>
      </p:sp>
      <p:sp>
        <p:nvSpPr>
          <p:cNvPr id="5" name="投影片編號版面配置區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7D101EC-4666-4D00-9ABD-FC0D4C6D266D}" type="slidenum">
              <a:rPr kumimoji="1" lang="zh-TW" altLang="en-US" sz="1200" b="0" i="0" u="none" strike="noStrike" kern="1200" cap="none" spc="0" normalizeH="0" baseline="0" noProof="0" smtClean="0">
                <a:ln>
                  <a:noFill/>
                </a:ln>
                <a:solidFill>
                  <a:srgbClr val="898989"/>
                </a:solidFill>
                <a:effectLst/>
                <a:uLnTx/>
                <a:uFillTx/>
                <a:latin typeface="微軟正黑體" panose="020B0604030504040204" pitchFamily="34" charset="-120"/>
                <a:ea typeface="微軟正黑體" panose="020B0604030504040204" pitchFamily="34"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1" lang="zh-TW" altLang="en-US" sz="1200" b="0" i="0" u="none" strike="noStrike" kern="1200" cap="none" spc="0" normalizeH="0" baseline="0" noProof="0">
              <a:ln>
                <a:noFill/>
              </a:ln>
              <a:solidFill>
                <a:srgbClr val="898989"/>
              </a:solidFill>
              <a:effectLst/>
              <a:uLnTx/>
              <a:uFillTx/>
              <a:latin typeface="微軟正黑體" panose="020B0604030504040204" pitchFamily="34" charset="-120"/>
              <a:ea typeface="微軟正黑體" panose="020B0604030504040204" pitchFamily="34" charset="-120"/>
              <a:cs typeface="+mn-cs"/>
            </a:endParaRPr>
          </a:p>
        </p:txBody>
      </p:sp>
      <p:pic>
        <p:nvPicPr>
          <p:cNvPr id="13" name="圖片 12"/>
          <p:cNvPicPr>
            <a:picLocks noChangeAspect="1"/>
          </p:cNvPicPr>
          <p:nvPr/>
        </p:nvPicPr>
        <p:blipFill>
          <a:blip r:embed="rId3">
            <a:extLst>
              <a:ext uri="{BEBA8EAE-BF5A-486C-A8C5-ECC9F3942E4B}">
                <a14:imgProps xmlns:a14="http://schemas.microsoft.com/office/drawing/2010/main">
                  <a14:imgLayer r:embed="rId4">
                    <a14:imgEffect>
                      <a14:backgroundRemoval t="3415" b="100000" l="2111" r="98273">
                        <a14:foregroundMark x1="48177" y1="38049" x2="32438" y2="51707"/>
                        <a14:foregroundMark x1="57582" y1="46098" x2="34165" y2="50244"/>
                      </a14:backgroundRemoval>
                    </a14:imgEffect>
                  </a14:imgLayer>
                </a14:imgProps>
              </a:ext>
            </a:extLst>
          </a:blip>
          <a:stretch>
            <a:fillRect/>
          </a:stretch>
        </p:blipFill>
        <p:spPr>
          <a:xfrm>
            <a:off x="5805613" y="1338353"/>
            <a:ext cx="5408487" cy="4951044"/>
          </a:xfrm>
          <a:prstGeom prst="rect">
            <a:avLst/>
          </a:prstGeom>
        </p:spPr>
      </p:pic>
      <p:sp>
        <p:nvSpPr>
          <p:cNvPr id="23" name="橢圓 22"/>
          <p:cNvSpPr/>
          <p:nvPr/>
        </p:nvSpPr>
        <p:spPr>
          <a:xfrm>
            <a:off x="902561" y="1911796"/>
            <a:ext cx="383951" cy="38395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24" name="橢圓 23"/>
          <p:cNvSpPr/>
          <p:nvPr/>
        </p:nvSpPr>
        <p:spPr>
          <a:xfrm>
            <a:off x="902561" y="2759687"/>
            <a:ext cx="383951" cy="383951"/>
          </a:xfrm>
          <a:prstGeom prst="ellipse">
            <a:avLst/>
          </a:prstGeom>
          <a:solidFill>
            <a:srgbClr val="5C56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2</a:t>
            </a:r>
            <a:endParaRPr lang="zh-TW" altLang="en-US" dirty="0"/>
          </a:p>
        </p:txBody>
      </p:sp>
      <p:sp>
        <p:nvSpPr>
          <p:cNvPr id="25" name="內容版面配置區 2"/>
          <p:cNvSpPr>
            <a:spLocks noGrp="1"/>
          </p:cNvSpPr>
          <p:nvPr>
            <p:ph idx="1"/>
          </p:nvPr>
        </p:nvSpPr>
        <p:spPr>
          <a:xfrm>
            <a:off x="1392417" y="1664731"/>
            <a:ext cx="3806221" cy="4167579"/>
          </a:xfrm>
        </p:spPr>
        <p:txBody>
          <a:bodyPr/>
          <a:lstStyle/>
          <a:p>
            <a:pPr marL="0" indent="0">
              <a:lnSpc>
                <a:spcPct val="150000"/>
              </a:lnSpc>
              <a:buNone/>
            </a:pPr>
            <a:r>
              <a:rPr lang="zh-TW" altLang="en-US" sz="3200" dirty="0"/>
              <a:t>系統架構概觀</a:t>
            </a:r>
            <a:endParaRPr lang="en-US" altLang="zh-TW" sz="3200" dirty="0">
              <a:sym typeface="Symbol" panose="05050102010706020507" pitchFamily="18" charset="2"/>
            </a:endParaRPr>
          </a:p>
          <a:p>
            <a:pPr marL="0" indent="0">
              <a:lnSpc>
                <a:spcPct val="150000"/>
              </a:lnSpc>
              <a:buNone/>
            </a:pPr>
            <a:r>
              <a:rPr lang="zh-TW" altLang="en-US" sz="3200" b="1" dirty="0">
                <a:solidFill>
                  <a:srgbClr val="5C56A5"/>
                </a:solidFill>
              </a:rPr>
              <a:t>平台功能總覽</a:t>
            </a:r>
            <a:endParaRPr lang="en-US" altLang="zh-TW" sz="3200" b="1" dirty="0">
              <a:solidFill>
                <a:srgbClr val="5C56A5"/>
              </a:solidFill>
              <a:sym typeface="Symbol" panose="05050102010706020507" pitchFamily="18" charset="2"/>
            </a:endParaRPr>
          </a:p>
          <a:p>
            <a:pPr marL="0" indent="0">
              <a:lnSpc>
                <a:spcPct val="150000"/>
              </a:lnSpc>
              <a:buNone/>
            </a:pPr>
            <a:r>
              <a:rPr lang="en-US" altLang="zh-TW" sz="3200" dirty="0"/>
              <a:t>DevOps</a:t>
            </a:r>
            <a:r>
              <a:rPr lang="zh-TW" altLang="en-US" sz="3200" dirty="0"/>
              <a:t>流程</a:t>
            </a:r>
            <a:endParaRPr lang="en-US" altLang="zh-TW" sz="3200" dirty="0"/>
          </a:p>
          <a:p>
            <a:pPr marL="0" indent="0">
              <a:lnSpc>
                <a:spcPct val="150000"/>
              </a:lnSpc>
              <a:buNone/>
            </a:pPr>
            <a:r>
              <a:rPr lang="zh-TW" altLang="en-US" sz="3200" dirty="0">
                <a:sym typeface="Symbol" panose="05050102010706020507" pitchFamily="18" charset="2"/>
              </a:rPr>
              <a:t>架構優點與結論</a:t>
            </a:r>
            <a:endParaRPr lang="en-US" altLang="zh-TW" sz="3200" dirty="0">
              <a:sym typeface="Symbol" panose="05050102010706020507" pitchFamily="18" charset="2"/>
            </a:endParaRPr>
          </a:p>
          <a:p>
            <a:pPr marL="0" indent="0">
              <a:lnSpc>
                <a:spcPct val="150000"/>
              </a:lnSpc>
              <a:buNone/>
            </a:pPr>
            <a:r>
              <a:rPr lang="zh-TW" altLang="en-US" sz="3200" dirty="0">
                <a:sym typeface="Symbol" panose="05050102010706020507" pitchFamily="18" charset="2"/>
              </a:rPr>
              <a:t>優化方案提議</a:t>
            </a:r>
            <a:endParaRPr lang="en-US" altLang="zh-TW" sz="3200" dirty="0">
              <a:sym typeface="Symbol" panose="05050102010706020507" pitchFamily="18" charset="2"/>
            </a:endParaRPr>
          </a:p>
          <a:p>
            <a:pPr marL="0" indent="0">
              <a:lnSpc>
                <a:spcPct val="150000"/>
              </a:lnSpc>
              <a:buNone/>
            </a:pPr>
            <a:endParaRPr lang="en-US" altLang="zh-TW" sz="3200" dirty="0">
              <a:sym typeface="Symbol" panose="05050102010706020507" pitchFamily="18" charset="2"/>
            </a:endParaRPr>
          </a:p>
        </p:txBody>
      </p:sp>
      <p:sp>
        <p:nvSpPr>
          <p:cNvPr id="26" name="橢圓 25"/>
          <p:cNvSpPr/>
          <p:nvPr/>
        </p:nvSpPr>
        <p:spPr>
          <a:xfrm>
            <a:off x="902560" y="3607578"/>
            <a:ext cx="383951" cy="38395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3</a:t>
            </a:r>
            <a:endParaRPr lang="zh-TW" altLang="en-US" dirty="0"/>
          </a:p>
        </p:txBody>
      </p:sp>
      <p:sp>
        <p:nvSpPr>
          <p:cNvPr id="11" name="橢圓 10"/>
          <p:cNvSpPr/>
          <p:nvPr/>
        </p:nvSpPr>
        <p:spPr>
          <a:xfrm>
            <a:off x="902560" y="4459758"/>
            <a:ext cx="383951" cy="38395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4</a:t>
            </a:r>
            <a:endParaRPr lang="zh-TW" altLang="en-US" dirty="0"/>
          </a:p>
        </p:txBody>
      </p:sp>
      <p:sp>
        <p:nvSpPr>
          <p:cNvPr id="3" name="橢圓 2">
            <a:extLst>
              <a:ext uri="{FF2B5EF4-FFF2-40B4-BE49-F238E27FC236}">
                <a16:creationId xmlns:a16="http://schemas.microsoft.com/office/drawing/2014/main" id="{C5B9CBF2-42E8-F2BC-A077-9DBE82F62C3E}"/>
              </a:ext>
            </a:extLst>
          </p:cNvPr>
          <p:cNvSpPr/>
          <p:nvPr/>
        </p:nvSpPr>
        <p:spPr>
          <a:xfrm>
            <a:off x="904815" y="5311938"/>
            <a:ext cx="383951" cy="38395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５</a:t>
            </a:r>
          </a:p>
        </p:txBody>
      </p:sp>
    </p:spTree>
    <p:extLst>
      <p:ext uri="{BB962C8B-B14F-4D97-AF65-F5344CB8AC3E}">
        <p14:creationId xmlns:p14="http://schemas.microsoft.com/office/powerpoint/2010/main" val="1434801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84461" y="205517"/>
            <a:ext cx="5532680" cy="801688"/>
          </a:xfrm>
        </p:spPr>
        <p:txBody>
          <a:bodyPr/>
          <a:lstStyle/>
          <a:p>
            <a:r>
              <a:rPr lang="en-US" altLang="zh-TW" dirty="0"/>
              <a:t>BACKEND–POD</a:t>
            </a:r>
            <a:endParaRPr lang="zh-TW" altLang="en-US" dirty="0"/>
          </a:p>
        </p:txBody>
      </p:sp>
      <p:sp>
        <p:nvSpPr>
          <p:cNvPr id="18" name="矩形 17"/>
          <p:cNvSpPr/>
          <p:nvPr/>
        </p:nvSpPr>
        <p:spPr>
          <a:xfrm rot="10800000">
            <a:off x="-12737" y="977077"/>
            <a:ext cx="9160031" cy="131657"/>
          </a:xfrm>
          <a:prstGeom prst="rect">
            <a:avLst/>
          </a:prstGeom>
          <a:gradFill flip="none" rotWithShape="1">
            <a:gsLst>
              <a:gs pos="56000">
                <a:srgbClr val="E5EFF0">
                  <a:alpha val="70000"/>
                </a:srgbClr>
              </a:gs>
              <a:gs pos="0">
                <a:srgbClr val="51848E">
                  <a:lumMod val="40000"/>
                  <a:lumOff val="60000"/>
                </a:srgbClr>
              </a:gs>
              <a:gs pos="100000">
                <a:sysClr val="window" lastClr="FFFFFF"/>
              </a:gs>
            </a:gsLst>
            <a:lin ang="10800000" scaled="1"/>
            <a:tileRect/>
          </a:gradFill>
          <a:ln w="19050" cap="flat" cmpd="sng" algn="ctr">
            <a:no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0" cap="none" spc="0" normalizeH="0" baseline="0" noProof="0">
              <a:ln>
                <a:noFill/>
              </a:ln>
              <a:solidFill>
                <a:prstClr val="white"/>
              </a:solidFill>
              <a:effectLst/>
              <a:uLnTx/>
              <a:uFillTx/>
              <a:latin typeface="Georgia"/>
              <a:ea typeface="新細明體" panose="02020500000000000000" pitchFamily="18" charset="-120"/>
              <a:cs typeface="+mn-cs"/>
            </a:endParaRPr>
          </a:p>
        </p:txBody>
      </p:sp>
      <p:sp>
        <p:nvSpPr>
          <p:cNvPr id="5" name="投影片編號版面配置區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7D101EC-4666-4D00-9ABD-FC0D4C6D266D}" type="slidenum">
              <a:rPr kumimoji="1" lang="zh-TW" altLang="en-US" sz="1200" b="0" i="0" u="none" strike="noStrike" kern="1200" cap="none" spc="0" normalizeH="0" baseline="0" noProof="0" smtClean="0">
                <a:ln>
                  <a:noFill/>
                </a:ln>
                <a:solidFill>
                  <a:srgbClr val="898989"/>
                </a:solidFill>
                <a:effectLst/>
                <a:uLnTx/>
                <a:uFillTx/>
                <a:latin typeface="微軟正黑體" panose="020B0604030504040204" pitchFamily="34" charset="-120"/>
                <a:ea typeface="微軟正黑體" panose="020B0604030504040204" pitchFamily="34"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1" lang="zh-TW" altLang="en-US" sz="1200" b="0" i="0" u="none" strike="noStrike" kern="1200" cap="none" spc="0" normalizeH="0" baseline="0" noProof="0">
              <a:ln>
                <a:noFill/>
              </a:ln>
              <a:solidFill>
                <a:srgbClr val="898989"/>
              </a:solidFill>
              <a:effectLst/>
              <a:uLnTx/>
              <a:uFillTx/>
              <a:latin typeface="微軟正黑體" panose="020B0604030504040204" pitchFamily="34" charset="-120"/>
              <a:ea typeface="微軟正黑體" panose="020B0604030504040204" pitchFamily="34" charset="-120"/>
              <a:cs typeface="+mn-cs"/>
            </a:endParaRPr>
          </a:p>
        </p:txBody>
      </p:sp>
      <p:pic>
        <p:nvPicPr>
          <p:cNvPr id="43" name="圖片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4529" y="1350174"/>
            <a:ext cx="8678987" cy="5177933"/>
          </a:xfrm>
          <a:prstGeom prst="rect">
            <a:avLst/>
          </a:prstGeom>
        </p:spPr>
      </p:pic>
      <p:sp>
        <p:nvSpPr>
          <p:cNvPr id="44" name="矩形 43"/>
          <p:cNvSpPr/>
          <p:nvPr/>
        </p:nvSpPr>
        <p:spPr>
          <a:xfrm>
            <a:off x="1671583" y="1323193"/>
            <a:ext cx="2068210" cy="1731703"/>
          </a:xfrm>
          <a:prstGeom prst="rect">
            <a:avLst/>
          </a:prstGeom>
          <a:solidFill>
            <a:srgbClr val="11D7D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solidFill>
                  <a:schemeClr val="bg1"/>
                </a:solidFill>
              </a:rPr>
              <a:t>openAccount</a:t>
            </a:r>
            <a:endParaRPr lang="zh-TW" altLang="en-US" dirty="0">
              <a:solidFill>
                <a:schemeClr val="bg1"/>
              </a:solidFill>
            </a:endParaRPr>
          </a:p>
        </p:txBody>
      </p:sp>
      <p:sp>
        <p:nvSpPr>
          <p:cNvPr id="45" name="矩形 44"/>
          <p:cNvSpPr/>
          <p:nvPr/>
        </p:nvSpPr>
        <p:spPr>
          <a:xfrm>
            <a:off x="6781905" y="3393546"/>
            <a:ext cx="1231077" cy="1558546"/>
          </a:xfrm>
          <a:prstGeom prst="rect">
            <a:avLst/>
          </a:prstGeom>
          <a:solidFill>
            <a:srgbClr val="11D7D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latin typeface="微軟正黑體" panose="020B0604030504040204" pitchFamily="34" charset="-120"/>
              </a:rPr>
              <a:t>maintain</a:t>
            </a:r>
            <a:endParaRPr lang="zh-TW" altLang="en-US" dirty="0">
              <a:solidFill>
                <a:schemeClr val="bg1">
                  <a:lumMod val="85000"/>
                </a:schemeClr>
              </a:solidFill>
            </a:endParaRPr>
          </a:p>
        </p:txBody>
      </p:sp>
      <p:sp>
        <p:nvSpPr>
          <p:cNvPr id="46" name="矩形 45"/>
          <p:cNvSpPr/>
          <p:nvPr/>
        </p:nvSpPr>
        <p:spPr>
          <a:xfrm>
            <a:off x="8138702" y="3856885"/>
            <a:ext cx="2179835" cy="1275933"/>
          </a:xfrm>
          <a:prstGeom prst="rect">
            <a:avLst/>
          </a:prstGeom>
          <a:solidFill>
            <a:srgbClr val="11D7D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latin typeface="微軟正黑體" panose="020B0604030504040204" pitchFamily="34" charset="-120"/>
              </a:rPr>
              <a:t>reserve</a:t>
            </a:r>
            <a:endParaRPr lang="zh-TW" altLang="en-US" dirty="0">
              <a:solidFill>
                <a:schemeClr val="bg1">
                  <a:lumMod val="85000"/>
                </a:schemeClr>
              </a:solidFill>
            </a:endParaRPr>
          </a:p>
        </p:txBody>
      </p:sp>
      <p:sp>
        <p:nvSpPr>
          <p:cNvPr id="47" name="矩形 46"/>
          <p:cNvSpPr/>
          <p:nvPr/>
        </p:nvSpPr>
        <p:spPr>
          <a:xfrm>
            <a:off x="3827290" y="1323192"/>
            <a:ext cx="1443354" cy="5177933"/>
          </a:xfrm>
          <a:prstGeom prst="rect">
            <a:avLst/>
          </a:prstGeom>
          <a:solidFill>
            <a:schemeClr val="bg2">
              <a:lumMod val="50000"/>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bg1">
                    <a:lumMod val="85000"/>
                  </a:schemeClr>
                </a:solidFill>
              </a:rPr>
              <a:t>尚未實作</a:t>
            </a:r>
          </a:p>
        </p:txBody>
      </p:sp>
      <p:sp>
        <p:nvSpPr>
          <p:cNvPr id="48" name="矩形 47"/>
          <p:cNvSpPr/>
          <p:nvPr/>
        </p:nvSpPr>
        <p:spPr>
          <a:xfrm>
            <a:off x="1671583" y="3139864"/>
            <a:ext cx="2068209" cy="2072400"/>
          </a:xfrm>
          <a:prstGeom prst="rect">
            <a:avLst/>
          </a:prstGeom>
          <a:solidFill>
            <a:srgbClr val="767171">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bg1">
                    <a:lumMod val="85000"/>
                  </a:schemeClr>
                </a:solidFill>
              </a:rPr>
              <a:t>尚未實作</a:t>
            </a:r>
          </a:p>
        </p:txBody>
      </p:sp>
      <p:sp>
        <p:nvSpPr>
          <p:cNvPr id="49" name="矩形 48"/>
          <p:cNvSpPr/>
          <p:nvPr/>
        </p:nvSpPr>
        <p:spPr>
          <a:xfrm>
            <a:off x="5344135" y="1323193"/>
            <a:ext cx="1364282" cy="4053458"/>
          </a:xfrm>
          <a:prstGeom prst="rect">
            <a:avLst/>
          </a:prstGeom>
          <a:solidFill>
            <a:schemeClr val="bg2">
              <a:lumMod val="50000"/>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bg1">
                    <a:lumMod val="85000"/>
                  </a:schemeClr>
                </a:solidFill>
              </a:rPr>
              <a:t>尚未實作</a:t>
            </a:r>
          </a:p>
        </p:txBody>
      </p:sp>
      <p:sp>
        <p:nvSpPr>
          <p:cNvPr id="50" name="矩形 49"/>
          <p:cNvSpPr/>
          <p:nvPr/>
        </p:nvSpPr>
        <p:spPr>
          <a:xfrm>
            <a:off x="6755790" y="1329159"/>
            <a:ext cx="1283305" cy="1949758"/>
          </a:xfrm>
          <a:prstGeom prst="rect">
            <a:avLst/>
          </a:prstGeom>
          <a:solidFill>
            <a:schemeClr val="bg2">
              <a:lumMod val="50000"/>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bg1">
                    <a:lumMod val="85000"/>
                  </a:schemeClr>
                </a:solidFill>
              </a:rPr>
              <a:t>尚未實作</a:t>
            </a:r>
          </a:p>
        </p:txBody>
      </p:sp>
      <p:grpSp>
        <p:nvGrpSpPr>
          <p:cNvPr id="52" name="群組 51"/>
          <p:cNvGrpSpPr/>
          <p:nvPr/>
        </p:nvGrpSpPr>
        <p:grpSpPr>
          <a:xfrm>
            <a:off x="6908033" y="5098301"/>
            <a:ext cx="1061623" cy="674545"/>
            <a:chOff x="6908033" y="5259421"/>
            <a:chExt cx="1061623" cy="674545"/>
          </a:xfrm>
        </p:grpSpPr>
        <p:sp>
          <p:nvSpPr>
            <p:cNvPr id="53" name="矩形圖說文字 52"/>
            <p:cNvSpPr/>
            <p:nvPr/>
          </p:nvSpPr>
          <p:spPr>
            <a:xfrm>
              <a:off x="6912584" y="5259421"/>
              <a:ext cx="1057072" cy="674545"/>
            </a:xfrm>
            <a:prstGeom prst="wedgeRectCallout">
              <a:avLst>
                <a:gd name="adj1" fmla="val -23901"/>
                <a:gd name="adj2" fmla="val -7594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文字方塊 53"/>
            <p:cNvSpPr txBox="1"/>
            <p:nvPr/>
          </p:nvSpPr>
          <p:spPr>
            <a:xfrm>
              <a:off x="6908033" y="5458777"/>
              <a:ext cx="1031051" cy="261610"/>
            </a:xfrm>
            <a:prstGeom prst="rect">
              <a:avLst/>
            </a:prstGeom>
            <a:noFill/>
          </p:spPr>
          <p:txBody>
            <a:bodyPr wrap="none" rtlCol="0">
              <a:spAutoFit/>
            </a:bodyPr>
            <a:lstStyle/>
            <a:p>
              <a:r>
                <a:rPr lang="zh-TW" altLang="en-US" sz="1100" dirty="0"/>
                <a:t>帳務相關未做</a:t>
              </a:r>
            </a:p>
          </p:txBody>
        </p:sp>
      </p:grpSp>
      <p:grpSp>
        <p:nvGrpSpPr>
          <p:cNvPr id="55" name="群組 54"/>
          <p:cNvGrpSpPr/>
          <p:nvPr/>
        </p:nvGrpSpPr>
        <p:grpSpPr>
          <a:xfrm>
            <a:off x="10487543" y="2593930"/>
            <a:ext cx="1061623" cy="674545"/>
            <a:chOff x="6908033" y="5259421"/>
            <a:chExt cx="1061623" cy="674545"/>
          </a:xfrm>
        </p:grpSpPr>
        <p:sp>
          <p:nvSpPr>
            <p:cNvPr id="56" name="矩形圖說文字 55"/>
            <p:cNvSpPr/>
            <p:nvPr/>
          </p:nvSpPr>
          <p:spPr>
            <a:xfrm>
              <a:off x="6912584" y="5259421"/>
              <a:ext cx="1057072" cy="674545"/>
            </a:xfrm>
            <a:prstGeom prst="wedgeRectCallout">
              <a:avLst>
                <a:gd name="adj1" fmla="val -78502"/>
                <a:gd name="adj2" fmla="val 3461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文字方塊 56"/>
            <p:cNvSpPr txBox="1"/>
            <p:nvPr/>
          </p:nvSpPr>
          <p:spPr>
            <a:xfrm>
              <a:off x="6908033" y="5458777"/>
              <a:ext cx="1031051" cy="261610"/>
            </a:xfrm>
            <a:prstGeom prst="rect">
              <a:avLst/>
            </a:prstGeom>
            <a:noFill/>
          </p:spPr>
          <p:txBody>
            <a:bodyPr wrap="none" rtlCol="0">
              <a:spAutoFit/>
            </a:bodyPr>
            <a:lstStyle/>
            <a:p>
              <a:r>
                <a:rPr lang="zh-TW" altLang="en-US" sz="1100" dirty="0"/>
                <a:t>版面管理未做</a:t>
              </a:r>
            </a:p>
          </p:txBody>
        </p:sp>
      </p:grpSp>
      <p:grpSp>
        <p:nvGrpSpPr>
          <p:cNvPr id="58" name="群組 57"/>
          <p:cNvGrpSpPr/>
          <p:nvPr/>
        </p:nvGrpSpPr>
        <p:grpSpPr>
          <a:xfrm>
            <a:off x="10461522" y="4400132"/>
            <a:ext cx="1061623" cy="674545"/>
            <a:chOff x="6912584" y="5259421"/>
            <a:chExt cx="1061623" cy="674545"/>
          </a:xfrm>
        </p:grpSpPr>
        <p:sp>
          <p:nvSpPr>
            <p:cNvPr id="59" name="矩形圖說文字 58"/>
            <p:cNvSpPr/>
            <p:nvPr/>
          </p:nvSpPr>
          <p:spPr>
            <a:xfrm>
              <a:off x="6912584" y="5259421"/>
              <a:ext cx="1057072" cy="674545"/>
            </a:xfrm>
            <a:prstGeom prst="wedgeRectCallout">
              <a:avLst>
                <a:gd name="adj1" fmla="val -73594"/>
                <a:gd name="adj2" fmla="val 2692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文字方塊 59"/>
            <p:cNvSpPr txBox="1"/>
            <p:nvPr/>
          </p:nvSpPr>
          <p:spPr>
            <a:xfrm>
              <a:off x="6943156" y="5380494"/>
              <a:ext cx="1031051" cy="430887"/>
            </a:xfrm>
            <a:prstGeom prst="rect">
              <a:avLst/>
            </a:prstGeom>
            <a:noFill/>
          </p:spPr>
          <p:txBody>
            <a:bodyPr wrap="none" rtlCol="0">
              <a:spAutoFit/>
            </a:bodyPr>
            <a:lstStyle/>
            <a:p>
              <a:r>
                <a:rPr lang="zh-TW" altLang="en-US" sz="1100" dirty="0"/>
                <a:t>看板維護、</a:t>
              </a:r>
              <a:endParaRPr lang="en-US" altLang="zh-TW" sz="1100" dirty="0"/>
            </a:p>
            <a:p>
              <a:r>
                <a:rPr lang="zh-TW" altLang="en-US" sz="1100" dirty="0"/>
                <a:t>電話照會未做</a:t>
              </a:r>
            </a:p>
          </p:txBody>
        </p:sp>
      </p:grpSp>
      <p:sp>
        <p:nvSpPr>
          <p:cNvPr id="61" name="矩形 60"/>
          <p:cNvSpPr/>
          <p:nvPr/>
        </p:nvSpPr>
        <p:spPr>
          <a:xfrm>
            <a:off x="8138703" y="2145475"/>
            <a:ext cx="2179835" cy="1125870"/>
          </a:xfrm>
          <a:prstGeom prst="rect">
            <a:avLst/>
          </a:prstGeom>
          <a:solidFill>
            <a:srgbClr val="11D7D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latin typeface="微軟正黑體" panose="020B0604030504040204" pitchFamily="34" charset="-120"/>
              </a:rPr>
              <a:t>maintain</a:t>
            </a:r>
            <a:endParaRPr lang="zh-TW" altLang="en-US" dirty="0">
              <a:solidFill>
                <a:schemeClr val="bg1">
                  <a:lumMod val="85000"/>
                </a:schemeClr>
              </a:solidFill>
            </a:endParaRPr>
          </a:p>
        </p:txBody>
      </p:sp>
      <p:grpSp>
        <p:nvGrpSpPr>
          <p:cNvPr id="62" name="群組 61"/>
          <p:cNvGrpSpPr/>
          <p:nvPr/>
        </p:nvGrpSpPr>
        <p:grpSpPr>
          <a:xfrm>
            <a:off x="8191293" y="5245416"/>
            <a:ext cx="2085309" cy="566925"/>
            <a:chOff x="8158026" y="5455940"/>
            <a:chExt cx="2085309" cy="956053"/>
          </a:xfrm>
        </p:grpSpPr>
        <p:grpSp>
          <p:nvGrpSpPr>
            <p:cNvPr id="63" name="群組 62"/>
            <p:cNvGrpSpPr/>
            <p:nvPr/>
          </p:nvGrpSpPr>
          <p:grpSpPr>
            <a:xfrm>
              <a:off x="8182591" y="5455940"/>
              <a:ext cx="2060744" cy="956053"/>
              <a:chOff x="8182591" y="5455940"/>
              <a:chExt cx="2060744" cy="956053"/>
            </a:xfrm>
          </p:grpSpPr>
          <p:sp>
            <p:nvSpPr>
              <p:cNvPr id="65" name="矩形 64"/>
              <p:cNvSpPr/>
              <p:nvPr/>
            </p:nvSpPr>
            <p:spPr>
              <a:xfrm>
                <a:off x="8182591" y="5455940"/>
                <a:ext cx="2060744" cy="95605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6" name="文字方塊 65"/>
              <p:cNvSpPr txBox="1"/>
              <p:nvPr/>
            </p:nvSpPr>
            <p:spPr>
              <a:xfrm>
                <a:off x="8549262" y="5470138"/>
                <a:ext cx="1604209" cy="307777"/>
              </a:xfrm>
              <a:prstGeom prst="rect">
                <a:avLst/>
              </a:prstGeom>
              <a:noFill/>
              <a:ln w="19050">
                <a:noFill/>
              </a:ln>
            </p:spPr>
            <p:txBody>
              <a:bodyPr wrap="square" rtlCol="0">
                <a:spAutoFit/>
              </a:bodyPr>
              <a:lstStyle/>
              <a:p>
                <a:r>
                  <a:rPr lang="zh-TW" altLang="en-US" sz="1400" dirty="0"/>
                  <a:t>案件管理</a:t>
                </a:r>
              </a:p>
            </p:txBody>
          </p:sp>
        </p:grpSp>
        <p:sp>
          <p:nvSpPr>
            <p:cNvPr id="64" name="文字方塊 63"/>
            <p:cNvSpPr txBox="1"/>
            <p:nvPr/>
          </p:nvSpPr>
          <p:spPr>
            <a:xfrm>
              <a:off x="8158026" y="5724472"/>
              <a:ext cx="492443" cy="276999"/>
            </a:xfrm>
            <a:prstGeom prst="rect">
              <a:avLst/>
            </a:prstGeom>
            <a:noFill/>
          </p:spPr>
          <p:txBody>
            <a:bodyPr wrap="none" rtlCol="0">
              <a:spAutoFit/>
            </a:bodyPr>
            <a:lstStyle/>
            <a:p>
              <a:r>
                <a:rPr lang="zh-TW" altLang="en-US" sz="1200" dirty="0"/>
                <a:t>開戶</a:t>
              </a:r>
            </a:p>
          </p:txBody>
        </p:sp>
      </p:grpSp>
      <p:grpSp>
        <p:nvGrpSpPr>
          <p:cNvPr id="67" name="群組 66"/>
          <p:cNvGrpSpPr/>
          <p:nvPr/>
        </p:nvGrpSpPr>
        <p:grpSpPr>
          <a:xfrm>
            <a:off x="8191293" y="5924939"/>
            <a:ext cx="2085309" cy="566925"/>
            <a:chOff x="8158026" y="5455940"/>
            <a:chExt cx="2085309" cy="956053"/>
          </a:xfrm>
        </p:grpSpPr>
        <p:grpSp>
          <p:nvGrpSpPr>
            <p:cNvPr id="68" name="群組 67"/>
            <p:cNvGrpSpPr/>
            <p:nvPr/>
          </p:nvGrpSpPr>
          <p:grpSpPr>
            <a:xfrm>
              <a:off x="8182591" y="5455940"/>
              <a:ext cx="2060744" cy="956053"/>
              <a:chOff x="8182591" y="5455940"/>
              <a:chExt cx="2060744" cy="956053"/>
            </a:xfrm>
          </p:grpSpPr>
          <p:sp>
            <p:nvSpPr>
              <p:cNvPr id="70" name="矩形 69"/>
              <p:cNvSpPr/>
              <p:nvPr/>
            </p:nvSpPr>
            <p:spPr>
              <a:xfrm>
                <a:off x="8182591" y="5455940"/>
                <a:ext cx="2060744" cy="95605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1" name="文字方塊 70"/>
              <p:cNvSpPr txBox="1"/>
              <p:nvPr/>
            </p:nvSpPr>
            <p:spPr>
              <a:xfrm>
                <a:off x="8549262" y="5470138"/>
                <a:ext cx="1604209" cy="519030"/>
              </a:xfrm>
              <a:prstGeom prst="rect">
                <a:avLst/>
              </a:prstGeom>
              <a:noFill/>
              <a:ln w="19050">
                <a:noFill/>
              </a:ln>
            </p:spPr>
            <p:txBody>
              <a:bodyPr wrap="square" rtlCol="0">
                <a:spAutoFit/>
              </a:bodyPr>
              <a:lstStyle/>
              <a:p>
                <a:r>
                  <a:rPr lang="zh-TW" altLang="en-US" sz="1400" dirty="0"/>
                  <a:t>後臺管理</a:t>
                </a:r>
              </a:p>
            </p:txBody>
          </p:sp>
        </p:grpSp>
        <p:sp>
          <p:nvSpPr>
            <p:cNvPr id="69" name="文字方塊 68"/>
            <p:cNvSpPr txBox="1"/>
            <p:nvPr/>
          </p:nvSpPr>
          <p:spPr>
            <a:xfrm>
              <a:off x="8158026" y="5800603"/>
              <a:ext cx="800219" cy="467127"/>
            </a:xfrm>
            <a:prstGeom prst="rect">
              <a:avLst/>
            </a:prstGeom>
            <a:noFill/>
          </p:spPr>
          <p:txBody>
            <a:bodyPr wrap="none" rtlCol="0">
              <a:spAutoFit/>
            </a:bodyPr>
            <a:lstStyle/>
            <a:p>
              <a:r>
                <a:rPr lang="zh-TW" altLang="en-US" sz="1200" dirty="0"/>
                <a:t>主管授權</a:t>
              </a:r>
            </a:p>
          </p:txBody>
        </p:sp>
      </p:grpSp>
      <p:sp>
        <p:nvSpPr>
          <p:cNvPr id="72" name="矩形 71"/>
          <p:cNvSpPr/>
          <p:nvPr/>
        </p:nvSpPr>
        <p:spPr>
          <a:xfrm>
            <a:off x="8150169" y="5910745"/>
            <a:ext cx="2168370" cy="590380"/>
          </a:xfrm>
          <a:prstGeom prst="rect">
            <a:avLst/>
          </a:prstGeom>
          <a:solidFill>
            <a:srgbClr val="11D7D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latin typeface="微軟正黑體" panose="020B0604030504040204" pitchFamily="34" charset="-120"/>
              </a:rPr>
              <a:t>platform</a:t>
            </a:r>
            <a:endParaRPr lang="zh-TW" altLang="en-US" dirty="0">
              <a:solidFill>
                <a:schemeClr val="bg1">
                  <a:lumMod val="85000"/>
                </a:schemeClr>
              </a:solidFill>
            </a:endParaRPr>
          </a:p>
        </p:txBody>
      </p:sp>
      <p:sp>
        <p:nvSpPr>
          <p:cNvPr id="73" name="矩形 72"/>
          <p:cNvSpPr/>
          <p:nvPr/>
        </p:nvSpPr>
        <p:spPr>
          <a:xfrm>
            <a:off x="8141092" y="5183484"/>
            <a:ext cx="2177446" cy="676596"/>
          </a:xfrm>
          <a:prstGeom prst="rect">
            <a:avLst/>
          </a:prstGeom>
          <a:solidFill>
            <a:srgbClr val="11D7D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err="1">
                <a:latin typeface="微軟正黑體" panose="020B0604030504040204" pitchFamily="34" charset="-120"/>
              </a:rPr>
              <a:t>casemanagement</a:t>
            </a:r>
            <a:endParaRPr lang="zh-TW" altLang="en-US" dirty="0">
              <a:solidFill>
                <a:schemeClr val="bg1">
                  <a:lumMod val="85000"/>
                </a:schemeClr>
              </a:solidFill>
            </a:endParaRPr>
          </a:p>
        </p:txBody>
      </p:sp>
      <p:sp>
        <p:nvSpPr>
          <p:cNvPr id="37" name="矩形 36"/>
          <p:cNvSpPr/>
          <p:nvPr/>
        </p:nvSpPr>
        <p:spPr>
          <a:xfrm>
            <a:off x="8138701" y="1323192"/>
            <a:ext cx="2179835" cy="774266"/>
          </a:xfrm>
          <a:prstGeom prst="rect">
            <a:avLst/>
          </a:prstGeom>
          <a:solidFill>
            <a:srgbClr val="11D7D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err="1">
                <a:latin typeface="微軟正黑體" panose="020B0604030504040204" pitchFamily="34" charset="-120"/>
              </a:rPr>
              <a:t>memoFlow</a:t>
            </a:r>
            <a:endParaRPr lang="zh-TW" altLang="en-US" b="1" dirty="0">
              <a:latin typeface="微軟正黑體" panose="020B0604030504040204" pitchFamily="34" charset="-120"/>
            </a:endParaRPr>
          </a:p>
        </p:txBody>
      </p:sp>
      <p:sp>
        <p:nvSpPr>
          <p:cNvPr id="38" name="矩形 37"/>
          <p:cNvSpPr/>
          <p:nvPr/>
        </p:nvSpPr>
        <p:spPr>
          <a:xfrm>
            <a:off x="8138701" y="3372246"/>
            <a:ext cx="2179835" cy="422708"/>
          </a:xfrm>
          <a:prstGeom prst="rect">
            <a:avLst/>
          </a:prstGeom>
          <a:solidFill>
            <a:srgbClr val="11D7D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latin typeface="微軟正黑體" panose="020B0604030504040204" pitchFamily="34" charset="-120"/>
              </a:rPr>
              <a:t>greeting</a:t>
            </a:r>
          </a:p>
        </p:txBody>
      </p:sp>
    </p:spTree>
    <p:extLst>
      <p:ext uri="{BB962C8B-B14F-4D97-AF65-F5344CB8AC3E}">
        <p14:creationId xmlns:p14="http://schemas.microsoft.com/office/powerpoint/2010/main" val="4051711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500"/>
                                        <p:tgtEl>
                                          <p:spTgt spid="4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fade">
                                      <p:cBhvr>
                                        <p:cTn id="16" dur="500"/>
                                        <p:tgtEl>
                                          <p:spTgt spid="5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44"/>
                                        </p:tgtEl>
                                      </p:cBhvr>
                                    </p:animEffect>
                                    <p:set>
                                      <p:cBhvr>
                                        <p:cTn id="21" dur="1" fill="hold">
                                          <p:stCondLst>
                                            <p:cond delay="499"/>
                                          </p:stCondLst>
                                        </p:cTn>
                                        <p:tgtEl>
                                          <p:spTgt spid="44"/>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0" nodeType="clickEffect">
                                  <p:stCondLst>
                                    <p:cond delay="0"/>
                                  </p:stCondLst>
                                  <p:childTnLst>
                                    <p:animEffect transition="out" filter="fade">
                                      <p:cBhvr>
                                        <p:cTn id="25" dur="500"/>
                                        <p:tgtEl>
                                          <p:spTgt spid="45"/>
                                        </p:tgtEl>
                                      </p:cBhvr>
                                    </p:animEffect>
                                    <p:set>
                                      <p:cBhvr>
                                        <p:cTn id="26" dur="1" fill="hold">
                                          <p:stCondLst>
                                            <p:cond delay="499"/>
                                          </p:stCondLst>
                                        </p:cTn>
                                        <p:tgtEl>
                                          <p:spTgt spid="45"/>
                                        </p:tgtEl>
                                        <p:attrNameLst>
                                          <p:attrName>style.visibility</p:attrName>
                                        </p:attrNameLst>
                                      </p:cBhvr>
                                      <p:to>
                                        <p:strVal val="hidden"/>
                                      </p:to>
                                    </p:se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52"/>
                                        </p:tgtEl>
                                        <p:attrNameLst>
                                          <p:attrName>style.visibility</p:attrName>
                                        </p:attrNameLst>
                                      </p:cBhvr>
                                      <p:to>
                                        <p:strVal val="visible"/>
                                      </p:to>
                                    </p:set>
                                    <p:animEffect transition="in" filter="fade">
                                      <p:cBhvr>
                                        <p:cTn id="30" dur="500"/>
                                        <p:tgtEl>
                                          <p:spTgt spid="5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0" nodeType="clickEffect">
                                  <p:stCondLst>
                                    <p:cond delay="0"/>
                                  </p:stCondLst>
                                  <p:childTnLst>
                                    <p:animEffect transition="out" filter="fade">
                                      <p:cBhvr>
                                        <p:cTn id="34" dur="500"/>
                                        <p:tgtEl>
                                          <p:spTgt spid="61"/>
                                        </p:tgtEl>
                                      </p:cBhvr>
                                    </p:animEffect>
                                    <p:set>
                                      <p:cBhvr>
                                        <p:cTn id="35" dur="1" fill="hold">
                                          <p:stCondLst>
                                            <p:cond delay="499"/>
                                          </p:stCondLst>
                                        </p:cTn>
                                        <p:tgtEl>
                                          <p:spTgt spid="61"/>
                                        </p:tgtEl>
                                        <p:attrNameLst>
                                          <p:attrName>style.visibility</p:attrName>
                                        </p:attrNameLst>
                                      </p:cBhvr>
                                      <p:to>
                                        <p:strVal val="hidden"/>
                                      </p:to>
                                    </p:set>
                                  </p:childTnLst>
                                </p:cTn>
                              </p:par>
                            </p:childTnLst>
                          </p:cTn>
                        </p:par>
                        <p:par>
                          <p:cTn id="36" fill="hold">
                            <p:stCondLst>
                              <p:cond delay="500"/>
                            </p:stCondLst>
                            <p:childTnLst>
                              <p:par>
                                <p:cTn id="37" presetID="10" presetClass="entr" presetSubtype="0" fill="hold" nodeType="afterEffect">
                                  <p:stCondLst>
                                    <p:cond delay="0"/>
                                  </p:stCondLst>
                                  <p:childTnLst>
                                    <p:set>
                                      <p:cBhvr>
                                        <p:cTn id="38" dur="1" fill="hold">
                                          <p:stCondLst>
                                            <p:cond delay="0"/>
                                          </p:stCondLst>
                                        </p:cTn>
                                        <p:tgtEl>
                                          <p:spTgt spid="55"/>
                                        </p:tgtEl>
                                        <p:attrNameLst>
                                          <p:attrName>style.visibility</p:attrName>
                                        </p:attrNameLst>
                                      </p:cBhvr>
                                      <p:to>
                                        <p:strVal val="visible"/>
                                      </p:to>
                                    </p:set>
                                    <p:animEffect transition="in" filter="fade">
                                      <p:cBhvr>
                                        <p:cTn id="39" dur="500"/>
                                        <p:tgtEl>
                                          <p:spTgt spid="5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0" nodeType="clickEffect">
                                  <p:stCondLst>
                                    <p:cond delay="0"/>
                                  </p:stCondLst>
                                  <p:childTnLst>
                                    <p:animEffect transition="out" filter="fade">
                                      <p:cBhvr>
                                        <p:cTn id="43" dur="500"/>
                                        <p:tgtEl>
                                          <p:spTgt spid="46"/>
                                        </p:tgtEl>
                                      </p:cBhvr>
                                    </p:animEffect>
                                    <p:set>
                                      <p:cBhvr>
                                        <p:cTn id="44" dur="1" fill="hold">
                                          <p:stCondLst>
                                            <p:cond delay="499"/>
                                          </p:stCondLst>
                                        </p:cTn>
                                        <p:tgtEl>
                                          <p:spTgt spid="46"/>
                                        </p:tgtEl>
                                        <p:attrNameLst>
                                          <p:attrName>style.visibility</p:attrName>
                                        </p:attrNameLst>
                                      </p:cBhvr>
                                      <p:to>
                                        <p:strVal val="hidden"/>
                                      </p:to>
                                    </p:set>
                                  </p:childTnLst>
                                </p:cTn>
                              </p:par>
                            </p:childTnLst>
                          </p:cTn>
                        </p:par>
                        <p:par>
                          <p:cTn id="45" fill="hold">
                            <p:stCondLst>
                              <p:cond delay="500"/>
                            </p:stCondLst>
                            <p:childTnLst>
                              <p:par>
                                <p:cTn id="46" presetID="10" presetClass="entr" presetSubtype="0" fill="hold" nodeType="afterEffect">
                                  <p:stCondLst>
                                    <p:cond delay="0"/>
                                  </p:stCondLst>
                                  <p:childTnLst>
                                    <p:set>
                                      <p:cBhvr>
                                        <p:cTn id="47" dur="1" fill="hold">
                                          <p:stCondLst>
                                            <p:cond delay="0"/>
                                          </p:stCondLst>
                                        </p:cTn>
                                        <p:tgtEl>
                                          <p:spTgt spid="58"/>
                                        </p:tgtEl>
                                        <p:attrNameLst>
                                          <p:attrName>style.visibility</p:attrName>
                                        </p:attrNameLst>
                                      </p:cBhvr>
                                      <p:to>
                                        <p:strVal val="visible"/>
                                      </p:to>
                                    </p:set>
                                    <p:animEffect transition="in" filter="fade">
                                      <p:cBhvr>
                                        <p:cTn id="48" dur="500"/>
                                        <p:tgtEl>
                                          <p:spTgt spid="5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0" nodeType="clickEffect">
                                  <p:stCondLst>
                                    <p:cond delay="0"/>
                                  </p:stCondLst>
                                  <p:childTnLst>
                                    <p:animEffect transition="out" filter="fade">
                                      <p:cBhvr>
                                        <p:cTn id="52" dur="500"/>
                                        <p:tgtEl>
                                          <p:spTgt spid="38"/>
                                        </p:tgtEl>
                                      </p:cBhvr>
                                    </p:animEffect>
                                    <p:set>
                                      <p:cBhvr>
                                        <p:cTn id="53" dur="1" fill="hold">
                                          <p:stCondLst>
                                            <p:cond delay="499"/>
                                          </p:stCondLst>
                                        </p:cTn>
                                        <p:tgtEl>
                                          <p:spTgt spid="38"/>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0" nodeType="clickEffect">
                                  <p:stCondLst>
                                    <p:cond delay="0"/>
                                  </p:stCondLst>
                                  <p:childTnLst>
                                    <p:animEffect transition="out" filter="fade">
                                      <p:cBhvr>
                                        <p:cTn id="57" dur="500"/>
                                        <p:tgtEl>
                                          <p:spTgt spid="73"/>
                                        </p:tgtEl>
                                      </p:cBhvr>
                                    </p:animEffect>
                                    <p:set>
                                      <p:cBhvr>
                                        <p:cTn id="58" dur="1" fill="hold">
                                          <p:stCondLst>
                                            <p:cond delay="499"/>
                                          </p:stCondLst>
                                        </p:cTn>
                                        <p:tgtEl>
                                          <p:spTgt spid="73"/>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0" nodeType="clickEffect">
                                  <p:stCondLst>
                                    <p:cond delay="0"/>
                                  </p:stCondLst>
                                  <p:childTnLst>
                                    <p:animEffect transition="out" filter="fade">
                                      <p:cBhvr>
                                        <p:cTn id="62" dur="500"/>
                                        <p:tgtEl>
                                          <p:spTgt spid="72"/>
                                        </p:tgtEl>
                                      </p:cBhvr>
                                    </p:animEffect>
                                    <p:set>
                                      <p:cBhvr>
                                        <p:cTn id="63" dur="1" fill="hold">
                                          <p:stCondLst>
                                            <p:cond delay="499"/>
                                          </p:stCondLst>
                                        </p:cTn>
                                        <p:tgtEl>
                                          <p:spTgt spid="72"/>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grpId="0" nodeType="clickEffect">
                                  <p:stCondLst>
                                    <p:cond delay="0"/>
                                  </p:stCondLst>
                                  <p:childTnLst>
                                    <p:animEffect transition="out" filter="fade">
                                      <p:cBhvr>
                                        <p:cTn id="67" dur="500"/>
                                        <p:tgtEl>
                                          <p:spTgt spid="37"/>
                                        </p:tgtEl>
                                      </p:cBhvr>
                                    </p:animEffect>
                                    <p:set>
                                      <p:cBhvr>
                                        <p:cTn id="68" dur="1" fill="hold">
                                          <p:stCondLst>
                                            <p:cond delay="499"/>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47" grpId="0" animBg="1"/>
      <p:bldP spid="48" grpId="0" animBg="1"/>
      <p:bldP spid="49" grpId="0" animBg="1"/>
      <p:bldP spid="50" grpId="0" animBg="1"/>
      <p:bldP spid="61" grpId="0" animBg="1"/>
      <p:bldP spid="72" grpId="0" animBg="1"/>
      <p:bldP spid="73" grpId="0" animBg="1"/>
      <p:bldP spid="37" grpId="0" animBg="1"/>
      <p:bldP spid="38" grpId="0" animBg="1"/>
    </p:bldLst>
  </p:timing>
</p:sld>
</file>

<file path=ppt/theme/theme1.xml><?xml version="1.0" encoding="utf-8"?>
<a:theme xmlns:a="http://schemas.openxmlformats.org/drawingml/2006/main" name="1_Office 佈景主題">
  <a:themeElements>
    <a:clrScheme name="金控1 1">
      <a:dk1>
        <a:srgbClr val="000000"/>
      </a:dk1>
      <a:lt1>
        <a:srgbClr val="FFFFFF"/>
      </a:lt1>
      <a:dk2>
        <a:srgbClr val="44546A"/>
      </a:dk2>
      <a:lt2>
        <a:srgbClr val="E7E6E6"/>
      </a:lt2>
      <a:accent1>
        <a:srgbClr val="10A0A7"/>
      </a:accent1>
      <a:accent2>
        <a:srgbClr val="A78A2A"/>
      </a:accent2>
      <a:accent3>
        <a:srgbClr val="CAAC53"/>
      </a:accent3>
      <a:accent4>
        <a:srgbClr val="F9F0C7"/>
      </a:accent4>
      <a:accent5>
        <a:srgbClr val="908CC3"/>
      </a:accent5>
      <a:accent6>
        <a:srgbClr val="B8B8D8"/>
      </a:accent6>
      <a:hlink>
        <a:srgbClr val="10A0A7"/>
      </a:hlink>
      <a:folHlink>
        <a:srgbClr val="5F605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9E9C97"/>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4210</TotalTime>
  <Words>3624</Words>
  <Application>Microsoft Office PowerPoint</Application>
  <PresentationFormat>寬螢幕</PresentationFormat>
  <Paragraphs>526</Paragraphs>
  <Slides>24</Slides>
  <Notes>23</Notes>
  <HiddenSlides>2</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24</vt:i4>
      </vt:variant>
    </vt:vector>
  </HeadingPairs>
  <TitlesOfParts>
    <vt:vector size="33" baseType="lpstr">
      <vt:lpstr>Microsoft JhengHei</vt:lpstr>
      <vt:lpstr>Microsoft JhengHei</vt:lpstr>
      <vt:lpstr>Arial</vt:lpstr>
      <vt:lpstr>Arial Black</vt:lpstr>
      <vt:lpstr>Calibri</vt:lpstr>
      <vt:lpstr>Georgia</vt:lpstr>
      <vt:lpstr>Symbol</vt:lpstr>
      <vt:lpstr>Wingdings</vt:lpstr>
      <vt:lpstr>1_Office 佈景主題</vt:lpstr>
      <vt:lpstr>NBS2.0系統平台初探</vt:lpstr>
      <vt:lpstr>Agenda</vt:lpstr>
      <vt:lpstr>系統架構圖</vt:lpstr>
      <vt:lpstr>驗證機制</vt:lpstr>
      <vt:lpstr>系統架構圖</vt:lpstr>
      <vt:lpstr>PowerPoint 簡報</vt:lpstr>
      <vt:lpstr>軟體架構圖</vt:lpstr>
      <vt:lpstr>Agenda</vt:lpstr>
      <vt:lpstr>BACKEND–POD</vt:lpstr>
      <vt:lpstr>Frontend-Internal</vt:lpstr>
      <vt:lpstr>BATCH-Module(1/2)</vt:lpstr>
      <vt:lpstr>BATCH-Module(2/2)</vt:lpstr>
      <vt:lpstr>Redis(1/3)</vt:lpstr>
      <vt:lpstr>Redis(2/3)</vt:lpstr>
      <vt:lpstr>Redis(3/3)</vt:lpstr>
      <vt:lpstr>Agenda</vt:lpstr>
      <vt:lpstr>DevOps流程</vt:lpstr>
      <vt:lpstr>Agenda</vt:lpstr>
      <vt:lpstr>架構優點與結論</vt:lpstr>
      <vt:lpstr>Agenda</vt:lpstr>
      <vt:lpstr>優化方案提議</vt:lpstr>
      <vt:lpstr>感謝聆聽  敬請指教</vt:lpstr>
      <vt:lpstr>ALP(1/2)</vt:lpstr>
      <vt:lpstr>ALP(2/2)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資訊處新進教育訓練</dc:title>
  <dc:creator>李思葦17679</dc:creator>
  <cp:lastModifiedBy>Cecilia Tsai</cp:lastModifiedBy>
  <cp:revision>509</cp:revision>
  <dcterms:created xsi:type="dcterms:W3CDTF">2022-03-15T00:31:43Z</dcterms:created>
  <dcterms:modified xsi:type="dcterms:W3CDTF">2024-07-14T18:50:50Z</dcterms:modified>
</cp:coreProperties>
</file>