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  <p:sldMasterId id="2147483652" r:id="rId7"/>
    <p:sldMasterId id="2147483654" r:id="rId8"/>
    <p:sldMasterId id="2147483656" r:id="rId9"/>
    <p:sldMasterId id="2147483658" r:id="rId10"/>
    <p:sldMasterId id="2147483660" r:id="rId11"/>
    <p:sldMasterId id="2147483662" r:id="rId12"/>
    <p:sldMasterId id="2147483664" r:id="rId13"/>
    <p:sldMasterId id="2147483666" r:id="rId14"/>
    <p:sldMasterId id="2147483668" r:id="rId15"/>
  </p:sldMasterIdLst>
  <p:notesMasterIdLst>
    <p:notesMasterId r:id="rId16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</p:sldIdLst>
  <p:sldSz cy="6858000" cx="12192000"/>
  <p:notesSz cx="6794500" cy="9925050"/>
  <p:embeddedFontLst>
    <p:embeddedFont>
      <p:font typeface="Tahom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GoogleSlidesCustomDataVersion2">
      <go:slidesCustomData xmlns:go="http://customooxmlschemas.google.com/" r:id="rId26" roundtripDataSignature="AMtx7mhH0CWjUO/k5eCzqj57RPuz3QtG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21EE14-6032-4A15-93DA-37FD34EE733E}">
  <a:tblStyle styleId="{D921EE14-6032-4A15-93DA-37FD34EE733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6" orient="horz"/>
        <p:guide pos="214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4.xml"/><Relationship Id="rId22" Type="http://schemas.openxmlformats.org/officeDocument/2006/relationships/slide" Target="slides/slide6.xml"/><Relationship Id="rId21" Type="http://schemas.openxmlformats.org/officeDocument/2006/relationships/slide" Target="slides/slide5.xml"/><Relationship Id="rId24" Type="http://schemas.openxmlformats.org/officeDocument/2006/relationships/font" Target="fonts/Tahoma-regular.fntdata"/><Relationship Id="rId23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customschemas.google.com/relationships/presentationmetadata" Target="metadata"/><Relationship Id="rId25" Type="http://schemas.openxmlformats.org/officeDocument/2006/relationships/font" Target="fonts/Tahoma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11" Type="http://schemas.openxmlformats.org/officeDocument/2006/relationships/slideMaster" Target="slideMasters/slideMaster7.xml"/><Relationship Id="rId10" Type="http://schemas.openxmlformats.org/officeDocument/2006/relationships/slideMaster" Target="slideMasters/slideMaster6.xml"/><Relationship Id="rId13" Type="http://schemas.openxmlformats.org/officeDocument/2006/relationships/slideMaster" Target="slideMasters/slideMaster9.xml"/><Relationship Id="rId12" Type="http://schemas.openxmlformats.org/officeDocument/2006/relationships/slideMaster" Target="slideMasters/slideMaster8.xml"/><Relationship Id="rId15" Type="http://schemas.openxmlformats.org/officeDocument/2006/relationships/slideMaster" Target="slideMasters/slideMaster11.xml"/><Relationship Id="rId14" Type="http://schemas.openxmlformats.org/officeDocument/2006/relationships/slideMaster" Target="slideMasters/slideMaster10.xml"/><Relationship Id="rId17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9" Type="http://schemas.openxmlformats.org/officeDocument/2006/relationships/slide" Target="slides/slide3.xml"/><Relationship Id="rId1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1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57" name="Google Shape;157;p2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Hay algunas diapositivas que tenemos que decidir que hacer……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4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5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6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7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7"/>
          <p:cNvSpPr txBox="1"/>
          <p:nvPr>
            <p:ph idx="1" type="body"/>
          </p:nvPr>
        </p:nvSpPr>
        <p:spPr>
          <a:xfrm rot="5400000">
            <a:off x="3926682" y="-1253332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 rot="5400000">
            <a:off x="7133432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 rot="5400000">
            <a:off x="1799432" y="-600867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41" name="Google Shape;14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9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831851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831851" y="455263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845127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2" type="body"/>
          </p:nvPr>
        </p:nvSpPr>
        <p:spPr>
          <a:xfrm>
            <a:off x="6172200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845127" y="1681852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845127" y="2507552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3" type="body"/>
          </p:nvPr>
        </p:nvSpPr>
        <p:spPr>
          <a:xfrm>
            <a:off x="6172201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9" name="Google Shape;89;p21"/>
          <p:cNvSpPr txBox="1"/>
          <p:nvPr>
            <p:ph idx="4" type="body"/>
          </p:nvPr>
        </p:nvSpPr>
        <p:spPr>
          <a:xfrm>
            <a:off x="6172201" y="2507552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type="title"/>
          </p:nvPr>
        </p:nvSpPr>
        <p:spPr>
          <a:xfrm>
            <a:off x="841248" y="457202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/>
        </p:txBody>
      </p:sp>
      <p:sp>
        <p:nvSpPr>
          <p:cNvPr id="103" name="Google Shape;103;p23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04" name="Google Shape;10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5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5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17" name="Google Shape;11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5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6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9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1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7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12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11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5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6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4" name="Google Shape;12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5" name="Google Shape;125;p26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6" name="Google Shape;13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7" name="Google Shape;137;p28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4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8" name="Google Shape;5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9" name="Google Shape;59;p16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8" name="Google Shape;9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4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1" name="Google Shape;11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o&#10;&#10;Descripción generada automáticamente con confianza media"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041946"/>
            <a:ext cx="2762683" cy="22322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&#10;&#10;Descripción generada automáticamente" id="150" name="Google Shape;15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4102" y="2066306"/>
            <a:ext cx="1951280" cy="195128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"/>
          <p:cNvSpPr txBox="1"/>
          <p:nvPr>
            <p:ph type="ctrTitle"/>
          </p:nvPr>
        </p:nvSpPr>
        <p:spPr>
          <a:xfrm>
            <a:off x="4724400" y="1557337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b="1" i="0" lang="en-US" sz="60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Conceptos de Algoritmos </a:t>
            </a:r>
            <a:br>
              <a:rPr b="1" i="0" lang="en-US" sz="60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60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Datos y Programas</a:t>
            </a:r>
            <a:endParaRPr/>
          </a:p>
        </p:txBody>
      </p:sp>
      <p:sp>
        <p:nvSpPr>
          <p:cNvPr id="152" name="Google Shape;152;p1"/>
          <p:cNvSpPr txBox="1"/>
          <p:nvPr/>
        </p:nvSpPr>
        <p:spPr>
          <a:xfrm>
            <a:off x="0" y="641508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7-1</a:t>
            </a:r>
            <a:endParaRPr/>
          </a:p>
        </p:txBody>
      </p:sp>
      <p:pic>
        <p:nvPicPr>
          <p:cNvPr descr="Icono&#10;&#10;Descripción generada automáticamente" id="153" name="Google Shape;15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" y="836612"/>
            <a:ext cx="1728787" cy="1728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a&#10;&#10;Descripción generada automáticamente" id="154" name="Google Shape;15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55862" y="4271962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"/>
          <p:cNvSpPr txBox="1"/>
          <p:nvPr>
            <p:ph type="title"/>
          </p:nvPr>
        </p:nvSpPr>
        <p:spPr>
          <a:xfrm>
            <a:off x="119062" y="130175"/>
            <a:ext cx="8488362" cy="695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TEMAS</a:t>
            </a:r>
            <a:endParaRPr/>
          </a:p>
        </p:txBody>
      </p:sp>
      <p:sp>
        <p:nvSpPr>
          <p:cNvPr id="161" name="Google Shape;161;p2"/>
          <p:cNvSpPr txBox="1"/>
          <p:nvPr/>
        </p:nvSpPr>
        <p:spPr>
          <a:xfrm>
            <a:off x="1030287" y="1579562"/>
            <a:ext cx="72659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Alocación estática – Alocación dinámica</a:t>
            </a:r>
            <a:endParaRPr/>
          </a:p>
        </p:txBody>
      </p:sp>
      <p:pic>
        <p:nvPicPr>
          <p:cNvPr descr="Icono&#10;&#10;Descripción generada automáticamente" id="162" name="Google Shape;1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7175" y="104775"/>
            <a:ext cx="1406525" cy="14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"/>
          <p:cNvSpPr/>
          <p:nvPr/>
        </p:nvSpPr>
        <p:spPr>
          <a:xfrm>
            <a:off x="368300" y="1598612"/>
            <a:ext cx="471487" cy="527050"/>
          </a:xfrm>
          <a:prstGeom prst="ellipse">
            <a:avLst/>
          </a:prstGeom>
          <a:solidFill>
            <a:srgbClr val="FFD966"/>
          </a:solidFill>
          <a:ln cap="flat" cmpd="sng" w="127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" name="Google Shape;164;p2"/>
          <p:cNvSpPr txBox="1"/>
          <p:nvPr/>
        </p:nvSpPr>
        <p:spPr>
          <a:xfrm>
            <a:off x="0" y="641508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7-1</a:t>
            </a:r>
            <a:endParaRPr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119062" y="130175"/>
            <a:ext cx="799306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b="1" i="0" lang="en-US" sz="4000" u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ALOCACI</a:t>
            </a:r>
            <a:r>
              <a:rPr b="1" lang="en-US" sz="4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i="0" lang="en-US" sz="4000" u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 DE MEMORIA</a:t>
            </a:r>
            <a:endParaRPr/>
          </a:p>
        </p:txBody>
      </p:sp>
      <p:sp>
        <p:nvSpPr>
          <p:cNvPr id="170" name="Google Shape;170;p3"/>
          <p:cNvSpPr txBox="1"/>
          <p:nvPr/>
        </p:nvSpPr>
        <p:spPr>
          <a:xfrm>
            <a:off x="5938837" y="1231900"/>
            <a:ext cx="5903912" cy="1201737"/>
          </a:xfrm>
          <a:prstGeom prst="rect">
            <a:avLst/>
          </a:prstGeom>
          <a:noFill/>
          <a:ln cap="flat" cmpd="sng" w="9525">
            <a:solidFill>
              <a:srgbClr val="7671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Hasta ahora, cualquier variable que se declare en un programa es alojada en la memoria estática de la CPU</a:t>
            </a:r>
            <a:endParaRPr/>
          </a:p>
        </p:txBody>
      </p:sp>
      <p:sp>
        <p:nvSpPr>
          <p:cNvPr id="171" name="Google Shape;171;p3"/>
          <p:cNvSpPr txBox="1"/>
          <p:nvPr/>
        </p:nvSpPr>
        <p:spPr>
          <a:xfrm>
            <a:off x="407987" y="1052512"/>
            <a:ext cx="2879725" cy="5256212"/>
          </a:xfrm>
          <a:prstGeom prst="rect">
            <a:avLst/>
          </a:prstGeom>
          <a:noFill/>
          <a:ln cap="flat" cmpd="sng" w="38100">
            <a:solidFill>
              <a:srgbClr val="7671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72" name="Google Shape;172;p3"/>
          <p:cNvCxnSpPr/>
          <p:nvPr/>
        </p:nvCxnSpPr>
        <p:spPr>
          <a:xfrm>
            <a:off x="407987" y="2708275"/>
            <a:ext cx="2879725" cy="0"/>
          </a:xfrm>
          <a:prstGeom prst="straightConnector1">
            <a:avLst/>
          </a:prstGeom>
          <a:noFill/>
          <a:ln cap="flat" cmpd="sng" w="28575">
            <a:solidFill>
              <a:srgbClr val="76717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3" name="Google Shape;173;p3"/>
          <p:cNvCxnSpPr/>
          <p:nvPr/>
        </p:nvCxnSpPr>
        <p:spPr>
          <a:xfrm>
            <a:off x="407987" y="4797425"/>
            <a:ext cx="2879725" cy="0"/>
          </a:xfrm>
          <a:prstGeom prst="straightConnector1">
            <a:avLst/>
          </a:prstGeom>
          <a:noFill/>
          <a:ln cap="flat" cmpd="sng" w="28575">
            <a:solidFill>
              <a:srgbClr val="76717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4" name="Google Shape;174;p3"/>
          <p:cNvSpPr txBox="1"/>
          <p:nvPr/>
        </p:nvSpPr>
        <p:spPr>
          <a:xfrm>
            <a:off x="501650" y="1154112"/>
            <a:ext cx="2697162" cy="1471612"/>
          </a:xfrm>
          <a:prstGeom prst="rect">
            <a:avLst/>
          </a:prstGeom>
          <a:solidFill>
            <a:srgbClr val="AFABAB"/>
          </a:solidFill>
          <a:ln cap="flat" cmpd="sng" w="12700">
            <a:solidFill>
              <a:srgbClr val="41719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" name="Google Shape;175;p3"/>
          <p:cNvSpPr txBox="1"/>
          <p:nvPr/>
        </p:nvSpPr>
        <p:spPr>
          <a:xfrm>
            <a:off x="498475" y="2857500"/>
            <a:ext cx="2697162" cy="1855787"/>
          </a:xfrm>
          <a:prstGeom prst="rect">
            <a:avLst/>
          </a:prstGeom>
          <a:solidFill>
            <a:srgbClr val="C5E0B4"/>
          </a:solidFill>
          <a:ln cap="flat" cmpd="sng" w="12700">
            <a:solidFill>
              <a:srgbClr val="41719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6" name="Google Shape;176;p3"/>
          <p:cNvSpPr txBox="1"/>
          <p:nvPr/>
        </p:nvSpPr>
        <p:spPr>
          <a:xfrm>
            <a:off x="1058862" y="1344612"/>
            <a:ext cx="1577975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</a:t>
            </a:r>
            <a:endParaRPr/>
          </a:p>
          <a:p>
            <a:pPr indent="0" lvl="1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ESTATICA</a:t>
            </a:r>
            <a:endParaRPr/>
          </a:p>
        </p:txBody>
      </p:sp>
      <p:sp>
        <p:nvSpPr>
          <p:cNvPr id="177" name="Google Shape;177;p3"/>
          <p:cNvSpPr txBox="1"/>
          <p:nvPr/>
        </p:nvSpPr>
        <p:spPr>
          <a:xfrm>
            <a:off x="1058862" y="3152775"/>
            <a:ext cx="1577975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</a:t>
            </a:r>
            <a:endParaRPr/>
          </a:p>
          <a:p>
            <a:pPr indent="0" lvl="1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DINAMICA</a:t>
            </a:r>
            <a:endParaRPr/>
          </a:p>
        </p:txBody>
      </p:sp>
      <p:sp>
        <p:nvSpPr>
          <p:cNvPr id="178" name="Google Shape;178;p3"/>
          <p:cNvSpPr/>
          <p:nvPr/>
        </p:nvSpPr>
        <p:spPr>
          <a:xfrm>
            <a:off x="8472487" y="2609850"/>
            <a:ext cx="863600" cy="977900"/>
          </a:xfrm>
          <a:prstGeom prst="downArrow">
            <a:avLst>
              <a:gd fmla="val 12062" name="adj1"/>
              <a:gd fmla="val 50000" name="adj2"/>
            </a:avLst>
          </a:prstGeom>
          <a:solidFill>
            <a:srgbClr val="AFABAB"/>
          </a:solidFill>
          <a:ln cap="flat" cmpd="sng" w="12700">
            <a:solidFill>
              <a:srgbClr val="7671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9" name="Google Shape;179;p3"/>
          <p:cNvSpPr txBox="1"/>
          <p:nvPr/>
        </p:nvSpPr>
        <p:spPr>
          <a:xfrm>
            <a:off x="6494462" y="3587750"/>
            <a:ext cx="5199062" cy="249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variables declaradas permanecen en la memoria estática durante toda la ejecución del programa, mas allá de que sigan siendo utilizadas o no.</a:t>
            </a:r>
            <a:endParaRPr/>
          </a:p>
          <a:p>
            <a:pPr indent="0" lvl="1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Obviamente al permanecer en la memoria siguen ocupando memoria</a:t>
            </a:r>
            <a:endParaRPr/>
          </a:p>
        </p:txBody>
      </p:sp>
      <p:sp>
        <p:nvSpPr>
          <p:cNvPr id="180" name="Google Shape;180;p3"/>
          <p:cNvSpPr txBox="1"/>
          <p:nvPr/>
        </p:nvSpPr>
        <p:spPr>
          <a:xfrm>
            <a:off x="3370262" y="1150937"/>
            <a:ext cx="2725737" cy="1322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char, boolean,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integer, real,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string, subrango,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registro, vector</a:t>
            </a:r>
            <a:endParaRPr/>
          </a:p>
        </p:txBody>
      </p:sp>
      <p:grpSp>
        <p:nvGrpSpPr>
          <p:cNvPr id="181" name="Google Shape;181;p3"/>
          <p:cNvGrpSpPr/>
          <p:nvPr/>
        </p:nvGrpSpPr>
        <p:grpSpPr>
          <a:xfrm>
            <a:off x="11549062" y="112712"/>
            <a:ext cx="293687" cy="363537"/>
            <a:chOff x="407988" y="1772815"/>
            <a:chExt cx="1223516" cy="2592289"/>
          </a:xfrm>
        </p:grpSpPr>
        <p:sp>
          <p:nvSpPr>
            <p:cNvPr id="182" name="Google Shape;182;p3"/>
            <p:cNvSpPr txBox="1"/>
            <p:nvPr/>
          </p:nvSpPr>
          <p:spPr>
            <a:xfrm>
              <a:off x="407988" y="1772815"/>
              <a:ext cx="1223516" cy="2592289"/>
            </a:xfrm>
            <a:prstGeom prst="rect">
              <a:avLst/>
            </a:prstGeom>
            <a:noFill/>
            <a:ln cap="flat" cmpd="sng" w="38100">
              <a:solidFill>
                <a:srgbClr val="76717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83" name="Google Shape;183;p3"/>
            <p:cNvCxnSpPr/>
            <p:nvPr/>
          </p:nvCxnSpPr>
          <p:spPr>
            <a:xfrm>
              <a:off x="407988" y="2712376"/>
              <a:ext cx="1223516" cy="0"/>
            </a:xfrm>
            <a:prstGeom prst="straightConnector1">
              <a:avLst/>
            </a:prstGeom>
            <a:noFill/>
            <a:ln cap="flat" cmpd="sng" w="28575">
              <a:solidFill>
                <a:srgbClr val="76717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4" name="Google Shape;184;p3"/>
            <p:cNvCxnSpPr/>
            <p:nvPr/>
          </p:nvCxnSpPr>
          <p:spPr>
            <a:xfrm>
              <a:off x="407988" y="4217947"/>
              <a:ext cx="1223516" cy="0"/>
            </a:xfrm>
            <a:prstGeom prst="straightConnector1">
              <a:avLst/>
            </a:prstGeom>
            <a:noFill/>
            <a:ln cap="flat" cmpd="sng" w="28575">
              <a:solidFill>
                <a:srgbClr val="76717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5" name="Google Shape;185;p3"/>
            <p:cNvSpPr txBox="1"/>
            <p:nvPr/>
          </p:nvSpPr>
          <p:spPr>
            <a:xfrm>
              <a:off x="500579" y="1863375"/>
              <a:ext cx="985426" cy="758440"/>
            </a:xfrm>
            <a:prstGeom prst="rect">
              <a:avLst/>
            </a:prstGeom>
            <a:solidFill>
              <a:srgbClr val="AFABAB"/>
            </a:solidFill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6" name="Google Shape;186;p3"/>
            <p:cNvSpPr txBox="1"/>
            <p:nvPr/>
          </p:nvSpPr>
          <p:spPr>
            <a:xfrm>
              <a:off x="500579" y="2859540"/>
              <a:ext cx="985426" cy="1222566"/>
            </a:xfrm>
            <a:prstGeom prst="rect">
              <a:avLst/>
            </a:prstGeom>
            <a:solidFill>
              <a:srgbClr val="C5E0B4"/>
            </a:solidFill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87" name="Google Shape;187;p3"/>
          <p:cNvSpPr txBox="1"/>
          <p:nvPr/>
        </p:nvSpPr>
        <p:spPr>
          <a:xfrm>
            <a:off x="0" y="641508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7-1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/>
          <p:cNvSpPr txBox="1"/>
          <p:nvPr/>
        </p:nvSpPr>
        <p:spPr>
          <a:xfrm>
            <a:off x="119062" y="130175"/>
            <a:ext cx="799306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b="1" i="0" lang="en-US" sz="4000" u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ALOCACION DE MEMORIA</a:t>
            </a:r>
            <a:endParaRPr/>
          </a:p>
        </p:txBody>
      </p:sp>
      <p:sp>
        <p:nvSpPr>
          <p:cNvPr id="193" name="Google Shape;193;p4"/>
          <p:cNvSpPr txBox="1"/>
          <p:nvPr/>
        </p:nvSpPr>
        <p:spPr>
          <a:xfrm>
            <a:off x="407987" y="1052512"/>
            <a:ext cx="2879725" cy="5256212"/>
          </a:xfrm>
          <a:prstGeom prst="rect">
            <a:avLst/>
          </a:prstGeom>
          <a:noFill/>
          <a:ln cap="flat" cmpd="sng" w="38100">
            <a:solidFill>
              <a:srgbClr val="7671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94" name="Google Shape;194;p4"/>
          <p:cNvCxnSpPr/>
          <p:nvPr/>
        </p:nvCxnSpPr>
        <p:spPr>
          <a:xfrm>
            <a:off x="407987" y="2708275"/>
            <a:ext cx="2879725" cy="0"/>
          </a:xfrm>
          <a:prstGeom prst="straightConnector1">
            <a:avLst/>
          </a:prstGeom>
          <a:noFill/>
          <a:ln cap="flat" cmpd="sng" w="28575">
            <a:solidFill>
              <a:srgbClr val="76717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5" name="Google Shape;195;p4"/>
          <p:cNvCxnSpPr/>
          <p:nvPr/>
        </p:nvCxnSpPr>
        <p:spPr>
          <a:xfrm>
            <a:off x="407987" y="4797425"/>
            <a:ext cx="2879725" cy="0"/>
          </a:xfrm>
          <a:prstGeom prst="straightConnector1">
            <a:avLst/>
          </a:prstGeom>
          <a:noFill/>
          <a:ln cap="flat" cmpd="sng" w="28575">
            <a:solidFill>
              <a:srgbClr val="76717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6" name="Google Shape;196;p4"/>
          <p:cNvSpPr txBox="1"/>
          <p:nvPr/>
        </p:nvSpPr>
        <p:spPr>
          <a:xfrm>
            <a:off x="501650" y="1154112"/>
            <a:ext cx="2697162" cy="1471612"/>
          </a:xfrm>
          <a:prstGeom prst="rect">
            <a:avLst/>
          </a:prstGeom>
          <a:solidFill>
            <a:srgbClr val="AFABAB"/>
          </a:solidFill>
          <a:ln cap="flat" cmpd="sng" w="12700">
            <a:solidFill>
              <a:srgbClr val="41719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" name="Google Shape;197;p4"/>
          <p:cNvSpPr txBox="1"/>
          <p:nvPr/>
        </p:nvSpPr>
        <p:spPr>
          <a:xfrm>
            <a:off x="498475" y="2857500"/>
            <a:ext cx="2697162" cy="1855787"/>
          </a:xfrm>
          <a:prstGeom prst="rect">
            <a:avLst/>
          </a:prstGeom>
          <a:solidFill>
            <a:srgbClr val="C5E0B4"/>
          </a:solidFill>
          <a:ln cap="flat" cmpd="sng" w="12700">
            <a:solidFill>
              <a:srgbClr val="41719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" name="Google Shape;198;p4"/>
          <p:cNvSpPr txBox="1"/>
          <p:nvPr/>
        </p:nvSpPr>
        <p:spPr>
          <a:xfrm>
            <a:off x="1058862" y="1344612"/>
            <a:ext cx="1577975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</a:t>
            </a:r>
            <a:endParaRPr/>
          </a:p>
          <a:p>
            <a:pPr indent="0" lvl="1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ESTATICA</a:t>
            </a:r>
            <a:endParaRPr/>
          </a:p>
        </p:txBody>
      </p:sp>
      <p:sp>
        <p:nvSpPr>
          <p:cNvPr id="199" name="Google Shape;199;p4"/>
          <p:cNvSpPr txBox="1"/>
          <p:nvPr/>
        </p:nvSpPr>
        <p:spPr>
          <a:xfrm>
            <a:off x="1058862" y="3152775"/>
            <a:ext cx="1577975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</a:t>
            </a:r>
            <a:endParaRPr/>
          </a:p>
          <a:p>
            <a:pPr indent="0" lvl="1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DINAMICA</a:t>
            </a:r>
            <a:endParaRPr/>
          </a:p>
        </p:txBody>
      </p:sp>
      <p:graphicFrame>
        <p:nvGraphicFramePr>
          <p:cNvPr id="200" name="Google Shape;200;p4"/>
          <p:cNvGraphicFramePr/>
          <p:nvPr/>
        </p:nvGraphicFramePr>
        <p:xfrm>
          <a:off x="3409950" y="15700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{D921EE14-6032-4A15-93DA-37FD34EE733E}</a:tableStyleId>
              </a:tblPr>
              <a:tblGrid>
                <a:gridCol w="3500425"/>
                <a:gridCol w="5078400"/>
              </a:tblGrid>
              <a:tr h="42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Tipo de variable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Bytes que ocupa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1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onsolas"/>
                        <a:buNone/>
                      </a:pPr>
                      <a:r>
                        <a:rPr b="0" i="0" lang="en-US" sz="2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onsolas"/>
                        <a:buNone/>
                      </a:pPr>
                      <a:r>
                        <a:rPr b="0" i="0" lang="en-US" sz="2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byte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41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onsolas"/>
                        <a:buNone/>
                      </a:pPr>
                      <a:r>
                        <a:rPr b="0" i="0" lang="en-US" sz="2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onsolas"/>
                        <a:buNone/>
                      </a:pPr>
                      <a:r>
                        <a:rPr b="0" i="0" lang="en-US" sz="2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byte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41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onsolas"/>
                        <a:buNone/>
                      </a:pPr>
                      <a:r>
                        <a:rPr b="0" i="0" lang="en-US" sz="2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onsolas"/>
                        <a:buNone/>
                      </a:pPr>
                      <a:r>
                        <a:rPr b="0" i="0" lang="en-US" sz="2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 bytes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41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onsolas"/>
                        <a:buNone/>
                      </a:pPr>
                      <a:r>
                        <a:rPr b="0" i="0" lang="en-US" sz="2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Real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onsolas"/>
                        <a:buNone/>
                      </a:pPr>
                      <a:r>
                        <a:rPr b="0" i="0" lang="en-US" sz="2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 bytes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65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onsolas"/>
                        <a:buNone/>
                      </a:pPr>
                      <a:r>
                        <a:rPr b="0" i="0" lang="en-US" sz="2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onsolas"/>
                        <a:buNone/>
                      </a:pPr>
                      <a:r>
                        <a:rPr b="0" i="0" lang="en-US" sz="2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Tamaño + 1 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(sino se especifica el tamaño es 255 + 1)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41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onsolas"/>
                        <a:buNone/>
                      </a:pPr>
                      <a:r>
                        <a:rPr b="0" i="0" lang="en-US" sz="2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Subrango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onsolas"/>
                        <a:buNone/>
                      </a:pPr>
                      <a:r>
                        <a:rPr b="0" i="0" lang="en-US" sz="2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Depende el tipo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onsolas"/>
                        <a:buNone/>
                      </a:pPr>
                      <a:r>
                        <a:rPr b="0" i="0" lang="en-US" sz="2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Registro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onsolas"/>
                        <a:buNone/>
                      </a:pPr>
                      <a:r>
                        <a:rPr b="0" i="0" lang="en-US" sz="2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 suma de sus campos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41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onsolas"/>
                        <a:buNone/>
                      </a:pPr>
                      <a:r>
                        <a:rPr b="0" i="0" lang="en-US" sz="2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Vector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onsolas"/>
                        <a:buNone/>
                      </a:pPr>
                      <a:r>
                        <a:rPr b="0" i="0" lang="en-US" sz="2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Dimensión física * tipo elemento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grpSp>
        <p:nvGrpSpPr>
          <p:cNvPr id="201" name="Google Shape;201;p4"/>
          <p:cNvGrpSpPr/>
          <p:nvPr/>
        </p:nvGrpSpPr>
        <p:grpSpPr>
          <a:xfrm>
            <a:off x="11549062" y="112712"/>
            <a:ext cx="293687" cy="363537"/>
            <a:chOff x="407988" y="1772815"/>
            <a:chExt cx="1223516" cy="2592289"/>
          </a:xfrm>
        </p:grpSpPr>
        <p:sp>
          <p:nvSpPr>
            <p:cNvPr id="202" name="Google Shape;202;p4"/>
            <p:cNvSpPr txBox="1"/>
            <p:nvPr/>
          </p:nvSpPr>
          <p:spPr>
            <a:xfrm>
              <a:off x="407988" y="1772815"/>
              <a:ext cx="1223516" cy="2592289"/>
            </a:xfrm>
            <a:prstGeom prst="rect">
              <a:avLst/>
            </a:prstGeom>
            <a:noFill/>
            <a:ln cap="flat" cmpd="sng" w="38100">
              <a:solidFill>
                <a:srgbClr val="76717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03" name="Google Shape;203;p4"/>
            <p:cNvCxnSpPr/>
            <p:nvPr/>
          </p:nvCxnSpPr>
          <p:spPr>
            <a:xfrm>
              <a:off x="407988" y="2712376"/>
              <a:ext cx="1223516" cy="0"/>
            </a:xfrm>
            <a:prstGeom prst="straightConnector1">
              <a:avLst/>
            </a:prstGeom>
            <a:noFill/>
            <a:ln cap="flat" cmpd="sng" w="28575">
              <a:solidFill>
                <a:srgbClr val="76717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4" name="Google Shape;204;p4"/>
            <p:cNvCxnSpPr/>
            <p:nvPr/>
          </p:nvCxnSpPr>
          <p:spPr>
            <a:xfrm>
              <a:off x="407988" y="4217947"/>
              <a:ext cx="1223516" cy="0"/>
            </a:xfrm>
            <a:prstGeom prst="straightConnector1">
              <a:avLst/>
            </a:prstGeom>
            <a:noFill/>
            <a:ln cap="flat" cmpd="sng" w="28575">
              <a:solidFill>
                <a:srgbClr val="76717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05" name="Google Shape;205;p4"/>
            <p:cNvSpPr txBox="1"/>
            <p:nvPr/>
          </p:nvSpPr>
          <p:spPr>
            <a:xfrm>
              <a:off x="500579" y="1863375"/>
              <a:ext cx="985426" cy="758440"/>
            </a:xfrm>
            <a:prstGeom prst="rect">
              <a:avLst/>
            </a:prstGeom>
            <a:solidFill>
              <a:srgbClr val="AFABAB"/>
            </a:solidFill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6" name="Google Shape;206;p4"/>
            <p:cNvSpPr txBox="1"/>
            <p:nvPr/>
          </p:nvSpPr>
          <p:spPr>
            <a:xfrm>
              <a:off x="500579" y="2859540"/>
              <a:ext cx="985426" cy="1222566"/>
            </a:xfrm>
            <a:prstGeom prst="rect">
              <a:avLst/>
            </a:prstGeom>
            <a:solidFill>
              <a:srgbClr val="C5E0B4"/>
            </a:solidFill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07" name="Google Shape;207;p4"/>
          <p:cNvSpPr txBox="1"/>
          <p:nvPr/>
        </p:nvSpPr>
        <p:spPr>
          <a:xfrm>
            <a:off x="0" y="641508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7-1</a:t>
            </a:r>
            <a:endParaRPr/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/>
          <p:nvPr/>
        </p:nvSpPr>
        <p:spPr>
          <a:xfrm>
            <a:off x="119062" y="130175"/>
            <a:ext cx="799306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b="1" i="0" lang="en-US" sz="4000" u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ALOCACION DE MEMORIA</a:t>
            </a:r>
            <a:endParaRPr/>
          </a:p>
        </p:txBody>
      </p:sp>
      <p:sp>
        <p:nvSpPr>
          <p:cNvPr id="213" name="Google Shape;213;p5"/>
          <p:cNvSpPr txBox="1"/>
          <p:nvPr/>
        </p:nvSpPr>
        <p:spPr>
          <a:xfrm>
            <a:off x="407987" y="1052512"/>
            <a:ext cx="2746375" cy="5256212"/>
          </a:xfrm>
          <a:prstGeom prst="rect">
            <a:avLst/>
          </a:prstGeom>
          <a:noFill/>
          <a:ln cap="flat" cmpd="sng" w="38100">
            <a:solidFill>
              <a:srgbClr val="7671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14" name="Google Shape;214;p5"/>
          <p:cNvCxnSpPr/>
          <p:nvPr/>
        </p:nvCxnSpPr>
        <p:spPr>
          <a:xfrm>
            <a:off x="407987" y="2708275"/>
            <a:ext cx="2746375" cy="0"/>
          </a:xfrm>
          <a:prstGeom prst="straightConnector1">
            <a:avLst/>
          </a:prstGeom>
          <a:noFill/>
          <a:ln cap="flat" cmpd="sng" w="28575">
            <a:solidFill>
              <a:srgbClr val="76717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5" name="Google Shape;215;p5"/>
          <p:cNvCxnSpPr/>
          <p:nvPr/>
        </p:nvCxnSpPr>
        <p:spPr>
          <a:xfrm>
            <a:off x="407987" y="4797425"/>
            <a:ext cx="2746375" cy="0"/>
          </a:xfrm>
          <a:prstGeom prst="straightConnector1">
            <a:avLst/>
          </a:prstGeom>
          <a:noFill/>
          <a:ln cap="flat" cmpd="sng" w="28575">
            <a:solidFill>
              <a:srgbClr val="76717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6" name="Google Shape;216;p5"/>
          <p:cNvSpPr txBox="1"/>
          <p:nvPr/>
        </p:nvSpPr>
        <p:spPr>
          <a:xfrm>
            <a:off x="501650" y="1154112"/>
            <a:ext cx="2571750" cy="1471612"/>
          </a:xfrm>
          <a:prstGeom prst="rect">
            <a:avLst/>
          </a:prstGeom>
          <a:solidFill>
            <a:srgbClr val="AFABAB"/>
          </a:solidFill>
          <a:ln cap="flat" cmpd="sng" w="12700">
            <a:solidFill>
              <a:srgbClr val="41719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7" name="Google Shape;217;p5"/>
          <p:cNvSpPr txBox="1"/>
          <p:nvPr/>
        </p:nvSpPr>
        <p:spPr>
          <a:xfrm>
            <a:off x="479425" y="2857500"/>
            <a:ext cx="2573337" cy="1855787"/>
          </a:xfrm>
          <a:prstGeom prst="rect">
            <a:avLst/>
          </a:prstGeom>
          <a:solidFill>
            <a:srgbClr val="C5E0B4"/>
          </a:solidFill>
          <a:ln cap="flat" cmpd="sng" w="12700">
            <a:solidFill>
              <a:srgbClr val="41719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8" name="Google Shape;218;p5"/>
          <p:cNvSpPr txBox="1"/>
          <p:nvPr/>
        </p:nvSpPr>
        <p:spPr>
          <a:xfrm>
            <a:off x="1058862" y="1344612"/>
            <a:ext cx="1577975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</a:t>
            </a:r>
            <a:endParaRPr/>
          </a:p>
          <a:p>
            <a:pPr indent="0" lvl="1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ESTATICA</a:t>
            </a:r>
            <a:endParaRPr/>
          </a:p>
        </p:txBody>
      </p:sp>
      <p:sp>
        <p:nvSpPr>
          <p:cNvPr id="219" name="Google Shape;219;p5"/>
          <p:cNvSpPr txBox="1"/>
          <p:nvPr/>
        </p:nvSpPr>
        <p:spPr>
          <a:xfrm>
            <a:off x="1058862" y="3152775"/>
            <a:ext cx="1577975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</a:t>
            </a:r>
            <a:endParaRPr/>
          </a:p>
          <a:p>
            <a:pPr indent="0" lvl="1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DINAMICA</a:t>
            </a:r>
            <a:endParaRPr/>
          </a:p>
        </p:txBody>
      </p:sp>
      <p:sp>
        <p:nvSpPr>
          <p:cNvPr id="220" name="Google Shape;220;p5"/>
          <p:cNvSpPr txBox="1"/>
          <p:nvPr/>
        </p:nvSpPr>
        <p:spPr>
          <a:xfrm>
            <a:off x="4141787" y="995362"/>
            <a:ext cx="6283325" cy="2309812"/>
          </a:xfrm>
          <a:prstGeom prst="rect">
            <a:avLst/>
          </a:prstGeom>
          <a:noFill/>
          <a:ln cap="flat" cmpd="sng" w="9525">
            <a:solidFill>
              <a:srgbClr val="7671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solucionar los problemas mencionados anteriormente los lenguajes permiten la utilización de tipos de datos que permiten reservar y liberar memoria dinámica durante la ejecución del programa a medida que el programador lo requiera </a:t>
            </a:r>
            <a:endParaRPr/>
          </a:p>
        </p:txBody>
      </p:sp>
      <p:sp>
        <p:nvSpPr>
          <p:cNvPr id="221" name="Google Shape;221;p5"/>
          <p:cNvSpPr/>
          <p:nvPr/>
        </p:nvSpPr>
        <p:spPr>
          <a:xfrm>
            <a:off x="6959600" y="3336925"/>
            <a:ext cx="863600" cy="977900"/>
          </a:xfrm>
          <a:prstGeom prst="downArrow">
            <a:avLst>
              <a:gd fmla="val 12062" name="adj1"/>
              <a:gd fmla="val 50000" name="adj2"/>
            </a:avLst>
          </a:prstGeom>
          <a:solidFill>
            <a:srgbClr val="AFABAB"/>
          </a:solidFill>
          <a:ln cap="flat" cmpd="sng" w="12700">
            <a:solidFill>
              <a:srgbClr val="7671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2" name="Google Shape;222;p5"/>
          <p:cNvSpPr txBox="1"/>
          <p:nvPr/>
        </p:nvSpPr>
        <p:spPr>
          <a:xfrm>
            <a:off x="5561012" y="4256087"/>
            <a:ext cx="37909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PUNTERO</a:t>
            </a:r>
            <a:endParaRPr/>
          </a:p>
        </p:txBody>
      </p:sp>
      <p:sp>
        <p:nvSpPr>
          <p:cNvPr id="223" name="Google Shape;223;p5"/>
          <p:cNvSpPr txBox="1"/>
          <p:nvPr/>
        </p:nvSpPr>
        <p:spPr>
          <a:xfrm>
            <a:off x="3071812" y="4868862"/>
            <a:ext cx="3602037" cy="144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 variable puntero se aloja en la memoria estática, pero puede reservar memoria dinámica para su contenido </a:t>
            </a:r>
            <a:endParaRPr/>
          </a:p>
        </p:txBody>
      </p:sp>
      <p:sp>
        <p:nvSpPr>
          <p:cNvPr id="224" name="Google Shape;224;p5"/>
          <p:cNvSpPr txBox="1"/>
          <p:nvPr/>
        </p:nvSpPr>
        <p:spPr>
          <a:xfrm>
            <a:off x="6456362" y="4868862"/>
            <a:ext cx="2519362" cy="110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Siempre ocupa 4 bytes de memoria estática</a:t>
            </a:r>
            <a:endParaRPr/>
          </a:p>
        </p:txBody>
      </p:sp>
      <p:sp>
        <p:nvSpPr>
          <p:cNvPr id="225" name="Google Shape;225;p5"/>
          <p:cNvSpPr txBox="1"/>
          <p:nvPr/>
        </p:nvSpPr>
        <p:spPr>
          <a:xfrm>
            <a:off x="8705850" y="4832350"/>
            <a:ext cx="3603625" cy="17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quiere cargar contenido reserva memoria dinámica y cuando no necesita mas el contenido la libera </a:t>
            </a:r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11549062" y="112712"/>
            <a:ext cx="293687" cy="363537"/>
            <a:chOff x="407988" y="1772815"/>
            <a:chExt cx="1223516" cy="2592289"/>
          </a:xfrm>
        </p:grpSpPr>
        <p:sp>
          <p:nvSpPr>
            <p:cNvPr id="227" name="Google Shape;227;p5"/>
            <p:cNvSpPr txBox="1"/>
            <p:nvPr/>
          </p:nvSpPr>
          <p:spPr>
            <a:xfrm>
              <a:off x="407988" y="1772815"/>
              <a:ext cx="1223516" cy="2592289"/>
            </a:xfrm>
            <a:prstGeom prst="rect">
              <a:avLst/>
            </a:prstGeom>
            <a:noFill/>
            <a:ln cap="flat" cmpd="sng" w="38100">
              <a:solidFill>
                <a:srgbClr val="76717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8" name="Google Shape;228;p5"/>
            <p:cNvCxnSpPr/>
            <p:nvPr/>
          </p:nvCxnSpPr>
          <p:spPr>
            <a:xfrm>
              <a:off x="407988" y="2712376"/>
              <a:ext cx="1223516" cy="0"/>
            </a:xfrm>
            <a:prstGeom prst="straightConnector1">
              <a:avLst/>
            </a:prstGeom>
            <a:noFill/>
            <a:ln cap="flat" cmpd="sng" w="28575">
              <a:solidFill>
                <a:srgbClr val="76717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9" name="Google Shape;229;p5"/>
            <p:cNvCxnSpPr/>
            <p:nvPr/>
          </p:nvCxnSpPr>
          <p:spPr>
            <a:xfrm>
              <a:off x="407988" y="4217947"/>
              <a:ext cx="1223516" cy="0"/>
            </a:xfrm>
            <a:prstGeom prst="straightConnector1">
              <a:avLst/>
            </a:prstGeom>
            <a:noFill/>
            <a:ln cap="flat" cmpd="sng" w="28575">
              <a:solidFill>
                <a:srgbClr val="76717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30" name="Google Shape;230;p5"/>
            <p:cNvSpPr txBox="1"/>
            <p:nvPr/>
          </p:nvSpPr>
          <p:spPr>
            <a:xfrm>
              <a:off x="500579" y="1863375"/>
              <a:ext cx="985426" cy="758440"/>
            </a:xfrm>
            <a:prstGeom prst="rect">
              <a:avLst/>
            </a:prstGeom>
            <a:solidFill>
              <a:srgbClr val="AFABAB"/>
            </a:solidFill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1" name="Google Shape;231;p5"/>
            <p:cNvSpPr txBox="1"/>
            <p:nvPr/>
          </p:nvSpPr>
          <p:spPr>
            <a:xfrm>
              <a:off x="500579" y="2859540"/>
              <a:ext cx="985426" cy="1222566"/>
            </a:xfrm>
            <a:prstGeom prst="rect">
              <a:avLst/>
            </a:prstGeom>
            <a:solidFill>
              <a:srgbClr val="C5E0B4"/>
            </a:solidFill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32" name="Google Shape;232;p5"/>
          <p:cNvSpPr txBox="1"/>
          <p:nvPr/>
        </p:nvSpPr>
        <p:spPr>
          <a:xfrm>
            <a:off x="0" y="641508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7-1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"/>
          <p:cNvSpPr txBox="1"/>
          <p:nvPr/>
        </p:nvSpPr>
        <p:spPr>
          <a:xfrm>
            <a:off x="119062" y="130175"/>
            <a:ext cx="799306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b="1" i="0" lang="en-US" sz="4000" u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ALOCACION DE MEMORIA</a:t>
            </a:r>
            <a:endParaRPr/>
          </a:p>
        </p:txBody>
      </p:sp>
      <p:sp>
        <p:nvSpPr>
          <p:cNvPr id="238" name="Google Shape;238;p6"/>
          <p:cNvSpPr txBox="1"/>
          <p:nvPr/>
        </p:nvSpPr>
        <p:spPr>
          <a:xfrm>
            <a:off x="407987" y="1052512"/>
            <a:ext cx="2879725" cy="5256212"/>
          </a:xfrm>
          <a:prstGeom prst="rect">
            <a:avLst/>
          </a:prstGeom>
          <a:noFill/>
          <a:ln cap="flat" cmpd="sng" w="38100">
            <a:solidFill>
              <a:srgbClr val="7671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39" name="Google Shape;239;p6"/>
          <p:cNvCxnSpPr/>
          <p:nvPr/>
        </p:nvCxnSpPr>
        <p:spPr>
          <a:xfrm>
            <a:off x="407987" y="2708275"/>
            <a:ext cx="2879725" cy="0"/>
          </a:xfrm>
          <a:prstGeom prst="straightConnector1">
            <a:avLst/>
          </a:prstGeom>
          <a:noFill/>
          <a:ln cap="flat" cmpd="sng" w="28575">
            <a:solidFill>
              <a:srgbClr val="76717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0" name="Google Shape;240;p6"/>
          <p:cNvCxnSpPr/>
          <p:nvPr/>
        </p:nvCxnSpPr>
        <p:spPr>
          <a:xfrm>
            <a:off x="407987" y="4797425"/>
            <a:ext cx="2879725" cy="0"/>
          </a:xfrm>
          <a:prstGeom prst="straightConnector1">
            <a:avLst/>
          </a:prstGeom>
          <a:noFill/>
          <a:ln cap="flat" cmpd="sng" w="28575">
            <a:solidFill>
              <a:srgbClr val="76717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1" name="Google Shape;241;p6"/>
          <p:cNvSpPr txBox="1"/>
          <p:nvPr/>
        </p:nvSpPr>
        <p:spPr>
          <a:xfrm>
            <a:off x="501650" y="1154112"/>
            <a:ext cx="2697162" cy="1471612"/>
          </a:xfrm>
          <a:prstGeom prst="rect">
            <a:avLst/>
          </a:prstGeom>
          <a:solidFill>
            <a:srgbClr val="AFABAB"/>
          </a:solidFill>
          <a:ln cap="flat" cmpd="sng" w="12700">
            <a:solidFill>
              <a:srgbClr val="41719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2" name="Google Shape;242;p6"/>
          <p:cNvSpPr txBox="1"/>
          <p:nvPr/>
        </p:nvSpPr>
        <p:spPr>
          <a:xfrm>
            <a:off x="498475" y="2857500"/>
            <a:ext cx="2697162" cy="1855787"/>
          </a:xfrm>
          <a:prstGeom prst="rect">
            <a:avLst/>
          </a:prstGeom>
          <a:solidFill>
            <a:srgbClr val="C5E0B4"/>
          </a:solidFill>
          <a:ln cap="flat" cmpd="sng" w="12700">
            <a:solidFill>
              <a:srgbClr val="41719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3" name="Google Shape;243;p6"/>
          <p:cNvSpPr txBox="1"/>
          <p:nvPr/>
        </p:nvSpPr>
        <p:spPr>
          <a:xfrm>
            <a:off x="1058862" y="1344612"/>
            <a:ext cx="1577975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</a:t>
            </a:r>
            <a:endParaRPr/>
          </a:p>
          <a:p>
            <a:pPr indent="0" lvl="1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ESTATICA</a:t>
            </a:r>
            <a:endParaRPr/>
          </a:p>
        </p:txBody>
      </p:sp>
      <p:sp>
        <p:nvSpPr>
          <p:cNvPr id="244" name="Google Shape;244;p6"/>
          <p:cNvSpPr txBox="1"/>
          <p:nvPr/>
        </p:nvSpPr>
        <p:spPr>
          <a:xfrm>
            <a:off x="1058862" y="3152775"/>
            <a:ext cx="1577975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</a:t>
            </a:r>
            <a:endParaRPr/>
          </a:p>
          <a:p>
            <a:pPr indent="0" lvl="1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DINAMICA</a:t>
            </a:r>
            <a:endParaRPr/>
          </a:p>
        </p:txBody>
      </p:sp>
      <p:graphicFrame>
        <p:nvGraphicFramePr>
          <p:cNvPr id="245" name="Google Shape;245;p6"/>
          <p:cNvGraphicFramePr/>
          <p:nvPr/>
        </p:nvGraphicFramePr>
        <p:xfrm>
          <a:off x="3432175" y="125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{D921EE14-6032-4A15-93DA-37FD34EE733E}</a:tableStyleId>
              </a:tblPr>
              <a:tblGrid>
                <a:gridCol w="3498850"/>
                <a:gridCol w="5080000"/>
              </a:tblGrid>
              <a:tr h="42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Tipo de variable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Bytes que ocupa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1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onsolas"/>
                        <a:buNone/>
                      </a:pPr>
                      <a:r>
                        <a:rPr b="0" i="0" lang="en-US" sz="2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onsolas"/>
                        <a:buNone/>
                      </a:pPr>
                      <a:r>
                        <a:rPr b="0" i="0" lang="en-US" sz="2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byte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41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onsolas"/>
                        <a:buNone/>
                      </a:pPr>
                      <a:r>
                        <a:rPr b="0" i="0" lang="en-US" sz="2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onsolas"/>
                        <a:buNone/>
                      </a:pPr>
                      <a:r>
                        <a:rPr b="0" i="0" lang="en-US" sz="2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byte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41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onsolas"/>
                        <a:buNone/>
                      </a:pPr>
                      <a:r>
                        <a:rPr b="0" i="0" lang="en-US" sz="2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onsolas"/>
                        <a:buNone/>
                      </a:pPr>
                      <a:r>
                        <a:rPr b="0" i="0" lang="en-US" sz="2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 bytes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onsolas"/>
                        <a:buNone/>
                      </a:pPr>
                      <a:r>
                        <a:rPr b="0" i="0" lang="en-US" sz="2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Real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onsolas"/>
                        <a:buNone/>
                      </a:pPr>
                      <a:r>
                        <a:rPr b="0" i="0" lang="en-US" sz="2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 bytes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62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onsolas"/>
                        <a:buNone/>
                      </a:pPr>
                      <a:r>
                        <a:rPr b="0" i="0" lang="en-US" sz="2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onsolas"/>
                        <a:buNone/>
                      </a:pPr>
                      <a:r>
                        <a:rPr b="0" i="0" lang="en-US" sz="2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Tamaño + 1 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(sino se especifica el tamaño es 255 + 1)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41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onsolas"/>
                        <a:buNone/>
                      </a:pPr>
                      <a:r>
                        <a:rPr b="0" i="0" lang="en-US" sz="2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Subrango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onsolas"/>
                        <a:buNone/>
                      </a:pPr>
                      <a:r>
                        <a:rPr b="0" i="0" lang="en-US" sz="2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Depende el tipo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41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onsolas"/>
                        <a:buNone/>
                      </a:pPr>
                      <a:r>
                        <a:rPr b="0" i="0" lang="en-US" sz="2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Registro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onsolas"/>
                        <a:buNone/>
                      </a:pPr>
                      <a:r>
                        <a:rPr b="0" i="0" lang="en-US" sz="2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 suma de sus campos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onsolas"/>
                        <a:buNone/>
                      </a:pPr>
                      <a:r>
                        <a:rPr b="0" i="0" lang="en-US" sz="2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Vector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Consolas"/>
                        <a:buNone/>
                      </a:pPr>
                      <a:r>
                        <a:rPr b="0" i="0" lang="en-US" sz="2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Dimensión física * tipo elemento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41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100"/>
                        <a:buFont typeface="Consolas"/>
                        <a:buNone/>
                      </a:pPr>
                      <a:r>
                        <a:rPr b="0" i="0" lang="en-US" sz="2100" u="none" cap="none" strike="noStrik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Puntero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100"/>
                        <a:buFont typeface="Consolas"/>
                        <a:buNone/>
                      </a:pPr>
                      <a:r>
                        <a:rPr b="0" i="0" lang="en-US" sz="2100" u="none" cap="none" strike="noStrik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 bytes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246" name="Google Shape;246;p6"/>
          <p:cNvSpPr/>
          <p:nvPr/>
        </p:nvSpPr>
        <p:spPr>
          <a:xfrm rot="-3540000">
            <a:off x="3948906" y="5611018"/>
            <a:ext cx="865187" cy="977900"/>
          </a:xfrm>
          <a:prstGeom prst="downArrow">
            <a:avLst>
              <a:gd fmla="val 12045" name="adj1"/>
              <a:gd fmla="val 50000" name="adj2"/>
            </a:avLst>
          </a:prstGeom>
          <a:solidFill>
            <a:srgbClr val="AFABAB"/>
          </a:solidFill>
          <a:ln cap="flat" cmpd="sng" w="12700">
            <a:solidFill>
              <a:srgbClr val="7671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7" name="Google Shape;247;p6"/>
          <p:cNvSpPr txBox="1"/>
          <p:nvPr/>
        </p:nvSpPr>
        <p:spPr>
          <a:xfrm>
            <a:off x="4618037" y="5729287"/>
            <a:ext cx="7702550" cy="110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la variable puntero reserve memoria ahí se ocupará la memoria dinámica (la cantidad de bytes de memoria dinámica dependerá del tipo de elementos que maneje el puntero)</a:t>
            </a:r>
            <a:endParaRPr/>
          </a:p>
        </p:txBody>
      </p:sp>
      <p:grpSp>
        <p:nvGrpSpPr>
          <p:cNvPr id="248" name="Google Shape;248;p6"/>
          <p:cNvGrpSpPr/>
          <p:nvPr/>
        </p:nvGrpSpPr>
        <p:grpSpPr>
          <a:xfrm>
            <a:off x="11549062" y="112712"/>
            <a:ext cx="293687" cy="363537"/>
            <a:chOff x="407988" y="1772815"/>
            <a:chExt cx="1223516" cy="2592289"/>
          </a:xfrm>
        </p:grpSpPr>
        <p:sp>
          <p:nvSpPr>
            <p:cNvPr id="249" name="Google Shape;249;p6"/>
            <p:cNvSpPr txBox="1"/>
            <p:nvPr/>
          </p:nvSpPr>
          <p:spPr>
            <a:xfrm>
              <a:off x="407988" y="1772815"/>
              <a:ext cx="1223516" cy="2592289"/>
            </a:xfrm>
            <a:prstGeom prst="rect">
              <a:avLst/>
            </a:prstGeom>
            <a:noFill/>
            <a:ln cap="flat" cmpd="sng" w="38100">
              <a:solidFill>
                <a:srgbClr val="76717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50" name="Google Shape;250;p6"/>
            <p:cNvCxnSpPr/>
            <p:nvPr/>
          </p:nvCxnSpPr>
          <p:spPr>
            <a:xfrm>
              <a:off x="407988" y="2712376"/>
              <a:ext cx="1223516" cy="0"/>
            </a:xfrm>
            <a:prstGeom prst="straightConnector1">
              <a:avLst/>
            </a:prstGeom>
            <a:noFill/>
            <a:ln cap="flat" cmpd="sng" w="28575">
              <a:solidFill>
                <a:srgbClr val="76717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1" name="Google Shape;251;p6"/>
            <p:cNvCxnSpPr/>
            <p:nvPr/>
          </p:nvCxnSpPr>
          <p:spPr>
            <a:xfrm>
              <a:off x="407988" y="4217947"/>
              <a:ext cx="1223516" cy="0"/>
            </a:xfrm>
            <a:prstGeom prst="straightConnector1">
              <a:avLst/>
            </a:prstGeom>
            <a:noFill/>
            <a:ln cap="flat" cmpd="sng" w="28575">
              <a:solidFill>
                <a:srgbClr val="76717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52" name="Google Shape;252;p6"/>
            <p:cNvSpPr txBox="1"/>
            <p:nvPr/>
          </p:nvSpPr>
          <p:spPr>
            <a:xfrm>
              <a:off x="500579" y="1863375"/>
              <a:ext cx="985426" cy="758440"/>
            </a:xfrm>
            <a:prstGeom prst="rect">
              <a:avLst/>
            </a:prstGeom>
            <a:solidFill>
              <a:srgbClr val="AFABAB"/>
            </a:solidFill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3" name="Google Shape;253;p6"/>
            <p:cNvSpPr txBox="1"/>
            <p:nvPr/>
          </p:nvSpPr>
          <p:spPr>
            <a:xfrm>
              <a:off x="500579" y="2859540"/>
              <a:ext cx="985426" cy="1222566"/>
            </a:xfrm>
            <a:prstGeom prst="rect">
              <a:avLst/>
            </a:prstGeom>
            <a:solidFill>
              <a:srgbClr val="C5E0B4"/>
            </a:solidFill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54" name="Google Shape;254;p6"/>
          <p:cNvSpPr txBox="1"/>
          <p:nvPr/>
        </p:nvSpPr>
        <p:spPr>
          <a:xfrm>
            <a:off x="0" y="641508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7-1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"/>
          <p:cNvSpPr txBox="1"/>
          <p:nvPr/>
        </p:nvSpPr>
        <p:spPr>
          <a:xfrm>
            <a:off x="119062" y="130175"/>
            <a:ext cx="799306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b="1" i="0" lang="en-US" sz="4000" u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ALOCACION DE MEMORIA</a:t>
            </a:r>
            <a:endParaRPr/>
          </a:p>
        </p:txBody>
      </p:sp>
      <p:graphicFrame>
        <p:nvGraphicFramePr>
          <p:cNvPr id="260" name="Google Shape;260;p7"/>
          <p:cNvGraphicFramePr/>
          <p:nvPr/>
        </p:nvGraphicFramePr>
        <p:xfrm>
          <a:off x="334962" y="82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{D921EE14-6032-4A15-93DA-37FD34EE733E}</a:tableStyleId>
              </a:tblPr>
              <a:tblGrid>
                <a:gridCol w="2114550"/>
                <a:gridCol w="307022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Tipo de variable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Bytes que ocupa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byte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byte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 bytes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 bytes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Tamaño + 1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Subrango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Depende el tipo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Registro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 suma de sus campos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Vector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Dimensión física * tipo elemento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Puntero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 bytes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261" name="Google Shape;261;p7"/>
          <p:cNvSpPr txBox="1"/>
          <p:nvPr/>
        </p:nvSpPr>
        <p:spPr>
          <a:xfrm>
            <a:off x="5580062" y="544512"/>
            <a:ext cx="5802312" cy="255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vector = array[1..5] of real;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v:vector;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letra:char;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num:integer;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ok:boolean;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p:punteroAEntero; //ya veremos como</a:t>
            </a:r>
            <a:endParaRPr/>
          </a:p>
        </p:txBody>
      </p:sp>
      <p:sp>
        <p:nvSpPr>
          <p:cNvPr id="262" name="Google Shape;262;p7"/>
          <p:cNvSpPr/>
          <p:nvPr/>
        </p:nvSpPr>
        <p:spPr>
          <a:xfrm>
            <a:off x="7608887" y="3052762"/>
            <a:ext cx="503237" cy="484187"/>
          </a:xfrm>
          <a:prstGeom prst="downArrow">
            <a:avLst>
              <a:gd fmla="val 10800" name="adj1"/>
              <a:gd fmla="val 50000" name="adj2"/>
            </a:avLst>
          </a:prstGeom>
          <a:solidFill>
            <a:srgbClr val="AFABAB"/>
          </a:solidFill>
          <a:ln cap="flat" cmpd="sng" w="12700">
            <a:solidFill>
              <a:srgbClr val="7671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3" name="Google Shape;263;p7"/>
          <p:cNvSpPr txBox="1"/>
          <p:nvPr/>
        </p:nvSpPr>
        <p:spPr>
          <a:xfrm>
            <a:off x="5721350" y="3536950"/>
            <a:ext cx="4103687" cy="193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comenzar mi programa ocupa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 = 5*8  = 40  bytes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letra = 1 byte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num = 6 bytes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ok = 1 byte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 = 4 bytes</a:t>
            </a:r>
            <a:endParaRPr/>
          </a:p>
        </p:txBody>
      </p:sp>
      <p:sp>
        <p:nvSpPr>
          <p:cNvPr id="264" name="Google Shape;264;p7"/>
          <p:cNvSpPr txBox="1"/>
          <p:nvPr/>
        </p:nvSpPr>
        <p:spPr>
          <a:xfrm>
            <a:off x="8175625" y="4149725"/>
            <a:ext cx="3206750" cy="892175"/>
          </a:xfrm>
          <a:prstGeom prst="rect">
            <a:avLst/>
          </a:prstGeom>
          <a:noFill/>
          <a:ln cap="flat" cmpd="sng" w="9525">
            <a:solidFill>
              <a:srgbClr val="8497B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Calibri"/>
              <a:buNone/>
            </a:pPr>
            <a:r>
              <a:rPr b="1" i="0" lang="en-US" sz="2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52 bytes de memoria estática </a:t>
            </a:r>
            <a:endParaRPr/>
          </a:p>
        </p:txBody>
      </p:sp>
      <p:sp>
        <p:nvSpPr>
          <p:cNvPr id="265" name="Google Shape;265;p7"/>
          <p:cNvSpPr txBox="1"/>
          <p:nvPr/>
        </p:nvSpPr>
        <p:spPr>
          <a:xfrm>
            <a:off x="214312" y="5556250"/>
            <a:ext cx="11953875" cy="968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b="0" i="0" lang="en-US" sz="19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 durante la ejecución del programa p </a:t>
            </a:r>
            <a:r>
              <a:rPr b="1" i="0" lang="en-US" sz="1900" u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reserva </a:t>
            </a:r>
            <a:r>
              <a:rPr b="0" i="0" lang="en-US" sz="19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memoria se ocuparán tantos bytes de memoria dinámica como sea el contenido de p (en este caso 6 bytes de memoria dinámica). Luego p podrá </a:t>
            </a:r>
            <a:r>
              <a:rPr b="1" i="0" lang="en-US" sz="1900" u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liberar</a:t>
            </a:r>
            <a:r>
              <a:rPr b="0" i="0" lang="en-US" sz="19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esa memoria dinámica durante la ejecución del programa.</a:t>
            </a:r>
            <a:endParaRPr/>
          </a:p>
        </p:txBody>
      </p:sp>
      <p:grpSp>
        <p:nvGrpSpPr>
          <p:cNvPr id="266" name="Google Shape;266;p7"/>
          <p:cNvGrpSpPr/>
          <p:nvPr/>
        </p:nvGrpSpPr>
        <p:grpSpPr>
          <a:xfrm>
            <a:off x="11549062" y="112712"/>
            <a:ext cx="293687" cy="363537"/>
            <a:chOff x="407988" y="1772815"/>
            <a:chExt cx="1223516" cy="2592289"/>
          </a:xfrm>
        </p:grpSpPr>
        <p:sp>
          <p:nvSpPr>
            <p:cNvPr id="267" name="Google Shape;267;p7"/>
            <p:cNvSpPr txBox="1"/>
            <p:nvPr/>
          </p:nvSpPr>
          <p:spPr>
            <a:xfrm>
              <a:off x="407988" y="1772815"/>
              <a:ext cx="1223516" cy="2592289"/>
            </a:xfrm>
            <a:prstGeom prst="rect">
              <a:avLst/>
            </a:prstGeom>
            <a:noFill/>
            <a:ln cap="flat" cmpd="sng" w="38100">
              <a:solidFill>
                <a:srgbClr val="76717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68" name="Google Shape;268;p7"/>
            <p:cNvCxnSpPr/>
            <p:nvPr/>
          </p:nvCxnSpPr>
          <p:spPr>
            <a:xfrm>
              <a:off x="407988" y="2712376"/>
              <a:ext cx="1223516" cy="0"/>
            </a:xfrm>
            <a:prstGeom prst="straightConnector1">
              <a:avLst/>
            </a:prstGeom>
            <a:noFill/>
            <a:ln cap="flat" cmpd="sng" w="28575">
              <a:solidFill>
                <a:srgbClr val="76717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9" name="Google Shape;269;p7"/>
            <p:cNvCxnSpPr/>
            <p:nvPr/>
          </p:nvCxnSpPr>
          <p:spPr>
            <a:xfrm>
              <a:off x="407988" y="4217947"/>
              <a:ext cx="1223516" cy="0"/>
            </a:xfrm>
            <a:prstGeom prst="straightConnector1">
              <a:avLst/>
            </a:prstGeom>
            <a:noFill/>
            <a:ln cap="flat" cmpd="sng" w="28575">
              <a:solidFill>
                <a:srgbClr val="76717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70" name="Google Shape;270;p7"/>
            <p:cNvSpPr txBox="1"/>
            <p:nvPr/>
          </p:nvSpPr>
          <p:spPr>
            <a:xfrm>
              <a:off x="500579" y="1863375"/>
              <a:ext cx="985426" cy="758440"/>
            </a:xfrm>
            <a:prstGeom prst="rect">
              <a:avLst/>
            </a:prstGeom>
            <a:solidFill>
              <a:srgbClr val="AFABAB"/>
            </a:solidFill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1" name="Google Shape;271;p7"/>
            <p:cNvSpPr txBox="1"/>
            <p:nvPr/>
          </p:nvSpPr>
          <p:spPr>
            <a:xfrm>
              <a:off x="500579" y="2859540"/>
              <a:ext cx="985426" cy="1222566"/>
            </a:xfrm>
            <a:prstGeom prst="rect">
              <a:avLst/>
            </a:prstGeom>
            <a:solidFill>
              <a:srgbClr val="C5E0B4"/>
            </a:solidFill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72" name="Google Shape;272;p7"/>
          <p:cNvSpPr txBox="1"/>
          <p:nvPr/>
        </p:nvSpPr>
        <p:spPr>
          <a:xfrm>
            <a:off x="0" y="641508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7-1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6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5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4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8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7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9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3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0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2004-03-08T16:29:06Z</dcterms:created>
  <dc:creator>Cecilia Verónica Sanz</dc:creator>
</cp:coreProperties>
</file>