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78"/>
  </p:notesMasterIdLst>
  <p:sldIdLst>
    <p:sldId id="256" r:id="rId2"/>
    <p:sldId id="411" r:id="rId3"/>
    <p:sldId id="421" r:id="rId4"/>
    <p:sldId id="422" r:id="rId5"/>
    <p:sldId id="452" r:id="rId6"/>
    <p:sldId id="453" r:id="rId7"/>
    <p:sldId id="454" r:id="rId8"/>
    <p:sldId id="455" r:id="rId9"/>
    <p:sldId id="456" r:id="rId10"/>
    <p:sldId id="458" r:id="rId11"/>
    <p:sldId id="459" r:id="rId12"/>
    <p:sldId id="460" r:id="rId13"/>
    <p:sldId id="451" r:id="rId14"/>
    <p:sldId id="423" r:id="rId15"/>
    <p:sldId id="424" r:id="rId16"/>
    <p:sldId id="425" r:id="rId17"/>
    <p:sldId id="426" r:id="rId18"/>
    <p:sldId id="427" r:id="rId19"/>
    <p:sldId id="428" r:id="rId20"/>
    <p:sldId id="429" r:id="rId21"/>
    <p:sldId id="464" r:id="rId22"/>
    <p:sldId id="430" r:id="rId23"/>
    <p:sldId id="431" r:id="rId24"/>
    <p:sldId id="432" r:id="rId25"/>
    <p:sldId id="433" r:id="rId26"/>
    <p:sldId id="435" r:id="rId27"/>
    <p:sldId id="461" r:id="rId28"/>
    <p:sldId id="436" r:id="rId29"/>
    <p:sldId id="438" r:id="rId30"/>
    <p:sldId id="437" r:id="rId31"/>
    <p:sldId id="440" r:id="rId32"/>
    <p:sldId id="439" r:id="rId33"/>
    <p:sldId id="442" r:id="rId34"/>
    <p:sldId id="448" r:id="rId35"/>
    <p:sldId id="443" r:id="rId36"/>
    <p:sldId id="445" r:id="rId37"/>
    <p:sldId id="446" r:id="rId38"/>
    <p:sldId id="447" r:id="rId39"/>
    <p:sldId id="449" r:id="rId40"/>
    <p:sldId id="450" r:id="rId41"/>
    <p:sldId id="462" r:id="rId42"/>
    <p:sldId id="376" r:id="rId43"/>
    <p:sldId id="377" r:id="rId44"/>
    <p:sldId id="378" r:id="rId45"/>
    <p:sldId id="379" r:id="rId46"/>
    <p:sldId id="381" r:id="rId47"/>
    <p:sldId id="383" r:id="rId48"/>
    <p:sldId id="384" r:id="rId49"/>
    <p:sldId id="463" r:id="rId50"/>
    <p:sldId id="352" r:id="rId51"/>
    <p:sldId id="353" r:id="rId52"/>
    <p:sldId id="311" r:id="rId53"/>
    <p:sldId id="358" r:id="rId54"/>
    <p:sldId id="359" r:id="rId55"/>
    <p:sldId id="360" r:id="rId56"/>
    <p:sldId id="361" r:id="rId57"/>
    <p:sldId id="312" r:id="rId58"/>
    <p:sldId id="365" r:id="rId59"/>
    <p:sldId id="364" r:id="rId60"/>
    <p:sldId id="363" r:id="rId61"/>
    <p:sldId id="366" r:id="rId62"/>
    <p:sldId id="367" r:id="rId63"/>
    <p:sldId id="368" r:id="rId64"/>
    <p:sldId id="369" r:id="rId65"/>
    <p:sldId id="370" r:id="rId66"/>
    <p:sldId id="371" r:id="rId67"/>
    <p:sldId id="372" r:id="rId68"/>
    <p:sldId id="373" r:id="rId69"/>
    <p:sldId id="374" r:id="rId70"/>
    <p:sldId id="282" r:id="rId71"/>
    <p:sldId id="375" r:id="rId72"/>
    <p:sldId id="418" r:id="rId73"/>
    <p:sldId id="417" r:id="rId74"/>
    <p:sldId id="419" r:id="rId75"/>
    <p:sldId id="420" r:id="rId76"/>
    <p:sldId id="403" r:id="rId7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731" autoAdjust="0"/>
  </p:normalViewPr>
  <p:slideViewPr>
    <p:cSldViewPr>
      <p:cViewPr varScale="1">
        <p:scale>
          <a:sx n="52" d="100"/>
          <a:sy n="52" d="100"/>
        </p:scale>
        <p:origin x="162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75011B-66E6-449F-9064-AC9A8C742208}" type="doc">
      <dgm:prSet loTypeId="urn:microsoft.com/office/officeart/2005/8/layout/vList2" loCatId="list" qsTypeId="urn:microsoft.com/office/officeart/2009/2/quickstyle/3d8" qsCatId="3D" csTypeId="urn:microsoft.com/office/officeart/2005/8/colors/accent1_2" csCatId="accent1" phldr="1"/>
      <dgm:spPr/>
      <dgm:t>
        <a:bodyPr/>
        <a:lstStyle/>
        <a:p>
          <a:endParaRPr lang="es-AR"/>
        </a:p>
      </dgm:t>
    </dgm:pt>
    <dgm:pt modelId="{689C0F9D-71BB-4E84-99E9-ECBF437F0211}">
      <dgm:prSet/>
      <dgm:spPr/>
      <dgm:t>
        <a:bodyPr/>
        <a:lstStyle/>
        <a:p>
          <a:pPr rtl="0"/>
          <a:r>
            <a:rPr lang="es-AR" dirty="0"/>
            <a:t>Software como Servicio (</a:t>
          </a:r>
          <a:r>
            <a:rPr lang="es-AR" dirty="0" err="1"/>
            <a:t>SaaS</a:t>
          </a:r>
          <a:r>
            <a:rPr lang="es-AR" dirty="0"/>
            <a:t>)</a:t>
          </a:r>
        </a:p>
      </dgm:t>
    </dgm:pt>
    <dgm:pt modelId="{5111A1E1-3D39-494C-8494-748C6C22BBB7}" type="parTrans" cxnId="{F7E9B045-10AD-4473-A1C7-B2976B0626DC}">
      <dgm:prSet/>
      <dgm:spPr/>
      <dgm:t>
        <a:bodyPr/>
        <a:lstStyle/>
        <a:p>
          <a:endParaRPr lang="es-AR"/>
        </a:p>
      </dgm:t>
    </dgm:pt>
    <dgm:pt modelId="{9828EB19-7227-4A56-9192-37A628BAF627}" type="sibTrans" cxnId="{F7E9B045-10AD-4473-A1C7-B2976B0626DC}">
      <dgm:prSet/>
      <dgm:spPr/>
      <dgm:t>
        <a:bodyPr/>
        <a:lstStyle/>
        <a:p>
          <a:endParaRPr lang="es-AR"/>
        </a:p>
      </dgm:t>
    </dgm:pt>
    <dgm:pt modelId="{0447FEB5-B572-4AC4-8175-948013B8970B}">
      <dgm:prSet/>
      <dgm:spPr/>
      <dgm:t>
        <a:bodyPr/>
        <a:lstStyle/>
        <a:p>
          <a:pPr rtl="0"/>
          <a:r>
            <a:rPr lang="es-AR" dirty="0"/>
            <a:t>Plataforma como Servicio (</a:t>
          </a:r>
          <a:r>
            <a:rPr lang="es-AR" dirty="0" err="1"/>
            <a:t>PaaS</a:t>
          </a:r>
          <a:r>
            <a:rPr lang="es-AR" dirty="0"/>
            <a:t>)</a:t>
          </a:r>
        </a:p>
      </dgm:t>
    </dgm:pt>
    <dgm:pt modelId="{E1F5CB9C-6C2A-4C61-ACE8-5907332F0188}" type="parTrans" cxnId="{E02811A3-ACE3-432D-8385-7528C790E447}">
      <dgm:prSet/>
      <dgm:spPr/>
      <dgm:t>
        <a:bodyPr/>
        <a:lstStyle/>
        <a:p>
          <a:endParaRPr lang="es-AR"/>
        </a:p>
      </dgm:t>
    </dgm:pt>
    <dgm:pt modelId="{28B32B40-11CD-410A-82A6-314946AFE216}" type="sibTrans" cxnId="{E02811A3-ACE3-432D-8385-7528C790E447}">
      <dgm:prSet/>
      <dgm:spPr/>
      <dgm:t>
        <a:bodyPr/>
        <a:lstStyle/>
        <a:p>
          <a:endParaRPr lang="es-AR"/>
        </a:p>
      </dgm:t>
    </dgm:pt>
    <dgm:pt modelId="{D1B681FA-9D6C-4D99-A415-15468D26A230}">
      <dgm:prSet/>
      <dgm:spPr>
        <a:solidFill>
          <a:schemeClr val="accent4"/>
        </a:solidFill>
      </dgm:spPr>
      <dgm:t>
        <a:bodyPr/>
        <a:lstStyle/>
        <a:p>
          <a:pPr rtl="0"/>
          <a:r>
            <a:rPr lang="es-AR" dirty="0"/>
            <a:t>Infraestructura como Servicio (</a:t>
          </a:r>
          <a:r>
            <a:rPr lang="es-AR" dirty="0" err="1"/>
            <a:t>IaaS</a:t>
          </a:r>
          <a:r>
            <a:rPr lang="es-AR" dirty="0"/>
            <a:t>)</a:t>
          </a:r>
        </a:p>
      </dgm:t>
    </dgm:pt>
    <dgm:pt modelId="{6CFAB6F8-5EC5-4AD9-A0BD-1E40C0E88DB0}" type="parTrans" cxnId="{8F04E961-AA34-40C0-8285-A900005FBB3D}">
      <dgm:prSet/>
      <dgm:spPr/>
      <dgm:t>
        <a:bodyPr/>
        <a:lstStyle/>
        <a:p>
          <a:endParaRPr lang="es-AR"/>
        </a:p>
      </dgm:t>
    </dgm:pt>
    <dgm:pt modelId="{497386D8-ACA3-4EE0-B5F8-68AEA5FFB7EC}" type="sibTrans" cxnId="{8F04E961-AA34-40C0-8285-A900005FBB3D}">
      <dgm:prSet/>
      <dgm:spPr/>
      <dgm:t>
        <a:bodyPr/>
        <a:lstStyle/>
        <a:p>
          <a:endParaRPr lang="es-AR"/>
        </a:p>
      </dgm:t>
    </dgm:pt>
    <dgm:pt modelId="{35AA3CE6-6B0E-40B4-A67C-4B006FF57C47}" type="pres">
      <dgm:prSet presAssocID="{3D75011B-66E6-449F-9064-AC9A8C742208}" presName="linear" presStyleCnt="0">
        <dgm:presLayoutVars>
          <dgm:animLvl val="lvl"/>
          <dgm:resizeHandles val="exact"/>
        </dgm:presLayoutVars>
      </dgm:prSet>
      <dgm:spPr/>
    </dgm:pt>
    <dgm:pt modelId="{B80DF91E-9E60-4908-9A17-438A3BDB324F}" type="pres">
      <dgm:prSet presAssocID="{689C0F9D-71BB-4E84-99E9-ECBF437F0211}" presName="parentText" presStyleLbl="node1" presStyleIdx="0" presStyleCnt="3">
        <dgm:presLayoutVars>
          <dgm:chMax val="0"/>
          <dgm:bulletEnabled val="1"/>
        </dgm:presLayoutVars>
      </dgm:prSet>
      <dgm:spPr/>
    </dgm:pt>
    <dgm:pt modelId="{2F97FBC1-1683-432F-AB30-3B7003B02C06}" type="pres">
      <dgm:prSet presAssocID="{9828EB19-7227-4A56-9192-37A628BAF627}" presName="spacer" presStyleCnt="0"/>
      <dgm:spPr/>
    </dgm:pt>
    <dgm:pt modelId="{AC203305-7714-4D86-8DA7-1114E6551C25}" type="pres">
      <dgm:prSet presAssocID="{0447FEB5-B572-4AC4-8175-948013B8970B}" presName="parentText" presStyleLbl="node1" presStyleIdx="1" presStyleCnt="3">
        <dgm:presLayoutVars>
          <dgm:chMax val="0"/>
          <dgm:bulletEnabled val="1"/>
        </dgm:presLayoutVars>
      </dgm:prSet>
      <dgm:spPr/>
    </dgm:pt>
    <dgm:pt modelId="{1A523B5A-E3AA-45CF-A40D-80CFE644E1D7}" type="pres">
      <dgm:prSet presAssocID="{28B32B40-11CD-410A-82A6-314946AFE216}" presName="spacer" presStyleCnt="0"/>
      <dgm:spPr/>
    </dgm:pt>
    <dgm:pt modelId="{AC1B97AC-E257-4370-8A1F-9D58F1AD324A}" type="pres">
      <dgm:prSet presAssocID="{D1B681FA-9D6C-4D99-A415-15468D26A230}" presName="parentText" presStyleLbl="node1" presStyleIdx="2" presStyleCnt="3">
        <dgm:presLayoutVars>
          <dgm:chMax val="0"/>
          <dgm:bulletEnabled val="1"/>
        </dgm:presLayoutVars>
      </dgm:prSet>
      <dgm:spPr/>
    </dgm:pt>
  </dgm:ptLst>
  <dgm:cxnLst>
    <dgm:cxn modelId="{8F04E961-AA34-40C0-8285-A900005FBB3D}" srcId="{3D75011B-66E6-449F-9064-AC9A8C742208}" destId="{D1B681FA-9D6C-4D99-A415-15468D26A230}" srcOrd="2" destOrd="0" parTransId="{6CFAB6F8-5EC5-4AD9-A0BD-1E40C0E88DB0}" sibTransId="{497386D8-ACA3-4EE0-B5F8-68AEA5FFB7EC}"/>
    <dgm:cxn modelId="{F7E9B045-10AD-4473-A1C7-B2976B0626DC}" srcId="{3D75011B-66E6-449F-9064-AC9A8C742208}" destId="{689C0F9D-71BB-4E84-99E9-ECBF437F0211}" srcOrd="0" destOrd="0" parTransId="{5111A1E1-3D39-494C-8494-748C6C22BBB7}" sibTransId="{9828EB19-7227-4A56-9192-37A628BAF627}"/>
    <dgm:cxn modelId="{BFC52B6A-B524-497C-AC9B-855EA83033E8}" type="presOf" srcId="{0447FEB5-B572-4AC4-8175-948013B8970B}" destId="{AC203305-7714-4D86-8DA7-1114E6551C25}" srcOrd="0" destOrd="0" presId="urn:microsoft.com/office/officeart/2005/8/layout/vList2"/>
    <dgm:cxn modelId="{6C134391-C446-4CBC-A66C-E6FCFD5D6569}" type="presOf" srcId="{689C0F9D-71BB-4E84-99E9-ECBF437F0211}" destId="{B80DF91E-9E60-4908-9A17-438A3BDB324F}" srcOrd="0" destOrd="0" presId="urn:microsoft.com/office/officeart/2005/8/layout/vList2"/>
    <dgm:cxn modelId="{D909B994-CDEB-49DC-B458-29452F67EE38}" type="presOf" srcId="{3D75011B-66E6-449F-9064-AC9A8C742208}" destId="{35AA3CE6-6B0E-40B4-A67C-4B006FF57C47}" srcOrd="0" destOrd="0" presId="urn:microsoft.com/office/officeart/2005/8/layout/vList2"/>
    <dgm:cxn modelId="{E02811A3-ACE3-432D-8385-7528C790E447}" srcId="{3D75011B-66E6-449F-9064-AC9A8C742208}" destId="{0447FEB5-B572-4AC4-8175-948013B8970B}" srcOrd="1" destOrd="0" parTransId="{E1F5CB9C-6C2A-4C61-ACE8-5907332F0188}" sibTransId="{28B32B40-11CD-410A-82A6-314946AFE216}"/>
    <dgm:cxn modelId="{172EDBB3-CD21-4D8F-B653-1AE52F0B5F09}" type="presOf" srcId="{D1B681FA-9D6C-4D99-A415-15468D26A230}" destId="{AC1B97AC-E257-4370-8A1F-9D58F1AD324A}" srcOrd="0" destOrd="0" presId="urn:microsoft.com/office/officeart/2005/8/layout/vList2"/>
    <dgm:cxn modelId="{58BC0FDC-42E0-4AA5-8285-A3E3BA6BD847}" type="presParOf" srcId="{35AA3CE6-6B0E-40B4-A67C-4B006FF57C47}" destId="{B80DF91E-9E60-4908-9A17-438A3BDB324F}" srcOrd="0" destOrd="0" presId="urn:microsoft.com/office/officeart/2005/8/layout/vList2"/>
    <dgm:cxn modelId="{24ADD555-8859-42DD-8024-53EBDFB8B730}" type="presParOf" srcId="{35AA3CE6-6B0E-40B4-A67C-4B006FF57C47}" destId="{2F97FBC1-1683-432F-AB30-3B7003B02C06}" srcOrd="1" destOrd="0" presId="urn:microsoft.com/office/officeart/2005/8/layout/vList2"/>
    <dgm:cxn modelId="{712D879B-4CF3-48E5-B631-8DADD8041237}" type="presParOf" srcId="{35AA3CE6-6B0E-40B4-A67C-4B006FF57C47}" destId="{AC203305-7714-4D86-8DA7-1114E6551C25}" srcOrd="2" destOrd="0" presId="urn:microsoft.com/office/officeart/2005/8/layout/vList2"/>
    <dgm:cxn modelId="{19BB8FC8-BA75-4964-AF61-ADD94834B00B}" type="presParOf" srcId="{35AA3CE6-6B0E-40B4-A67C-4B006FF57C47}" destId="{1A523B5A-E3AA-45CF-A40D-80CFE644E1D7}" srcOrd="3" destOrd="0" presId="urn:microsoft.com/office/officeart/2005/8/layout/vList2"/>
    <dgm:cxn modelId="{ECADA4A3-B1F0-49FD-A886-867EEA74B521}" type="presParOf" srcId="{35AA3CE6-6B0E-40B4-A67C-4B006FF57C47}" destId="{AC1B97AC-E257-4370-8A1F-9D58F1AD324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9365DA-39A0-47CC-BADC-79BB6C76522A}"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s-AR"/>
        </a:p>
      </dgm:t>
    </dgm:pt>
    <dgm:pt modelId="{6582482D-852D-4DF4-A03B-6395A8C51D82}">
      <dgm:prSet custT="1"/>
      <dgm:spPr/>
      <dgm:t>
        <a:bodyPr/>
        <a:lstStyle/>
        <a:p>
          <a:pPr rtl="0"/>
          <a:r>
            <a:rPr lang="es-AR" sz="2800" dirty="0"/>
            <a:t>Existen tres modelos de despliegue de un sistema de </a:t>
          </a:r>
          <a:r>
            <a:rPr lang="es-AR" sz="2800" i="1" dirty="0"/>
            <a:t>Cloud Computing</a:t>
          </a:r>
          <a:r>
            <a:rPr lang="es-AR" sz="2800" dirty="0"/>
            <a:t>.</a:t>
          </a:r>
        </a:p>
      </dgm:t>
    </dgm:pt>
    <dgm:pt modelId="{A68C1550-06B7-466B-BAA4-B560D165FDB0}" type="parTrans" cxnId="{C4734E64-C19D-45EB-B455-4B7DDF12A98A}">
      <dgm:prSet/>
      <dgm:spPr/>
      <dgm:t>
        <a:bodyPr/>
        <a:lstStyle/>
        <a:p>
          <a:endParaRPr lang="es-AR"/>
        </a:p>
      </dgm:t>
    </dgm:pt>
    <dgm:pt modelId="{0576AF03-872A-4539-A7D4-B2A92B21E220}" type="sibTrans" cxnId="{C4734E64-C19D-45EB-B455-4B7DDF12A98A}">
      <dgm:prSet/>
      <dgm:spPr/>
      <dgm:t>
        <a:bodyPr/>
        <a:lstStyle/>
        <a:p>
          <a:endParaRPr lang="es-AR"/>
        </a:p>
      </dgm:t>
    </dgm:pt>
    <dgm:pt modelId="{053D6B20-AEE1-4511-A361-CBDC58995F4B}">
      <dgm:prSet custT="1"/>
      <dgm:spPr/>
      <dgm:t>
        <a:bodyPr/>
        <a:lstStyle/>
        <a:p>
          <a:pPr rtl="0"/>
          <a:r>
            <a:rPr lang="es-AR" sz="4000" b="1" i="1" dirty="0"/>
            <a:t>Cloud público</a:t>
          </a:r>
          <a:endParaRPr lang="es-AR" sz="4000" dirty="0"/>
        </a:p>
      </dgm:t>
    </dgm:pt>
    <dgm:pt modelId="{59F7AB61-41F7-4369-A7C6-D8A341672316}" type="parTrans" cxnId="{11E44CF0-75EA-4D74-8687-E14E909CEFE8}">
      <dgm:prSet/>
      <dgm:spPr/>
      <dgm:t>
        <a:bodyPr/>
        <a:lstStyle/>
        <a:p>
          <a:endParaRPr lang="es-AR"/>
        </a:p>
      </dgm:t>
    </dgm:pt>
    <dgm:pt modelId="{AE6F3E7F-82F6-4C8D-A7D0-A225C7BFFDF6}" type="sibTrans" cxnId="{11E44CF0-75EA-4D74-8687-E14E909CEFE8}">
      <dgm:prSet/>
      <dgm:spPr/>
      <dgm:t>
        <a:bodyPr/>
        <a:lstStyle/>
        <a:p>
          <a:endParaRPr lang="es-AR"/>
        </a:p>
      </dgm:t>
    </dgm:pt>
    <dgm:pt modelId="{48E4A156-7C04-40BC-AFBE-0D8C8E419168}">
      <dgm:prSet custT="1"/>
      <dgm:spPr/>
      <dgm:t>
        <a:bodyPr/>
        <a:lstStyle/>
        <a:p>
          <a:pPr rtl="0"/>
          <a:r>
            <a:rPr lang="es-AR" sz="4000" b="1" i="1" dirty="0">
              <a:solidFill>
                <a:srgbClr val="FF0000"/>
              </a:solidFill>
            </a:rPr>
            <a:t>Cloud privado</a:t>
          </a:r>
          <a:endParaRPr lang="es-AR" sz="4000" dirty="0">
            <a:solidFill>
              <a:srgbClr val="FF0000"/>
            </a:solidFill>
          </a:endParaRPr>
        </a:p>
      </dgm:t>
    </dgm:pt>
    <dgm:pt modelId="{06F06AE5-B95C-41DF-9D22-25ACBA0D890A}" type="parTrans" cxnId="{7DBA5483-5BC2-4091-BE3F-260857BBFEE4}">
      <dgm:prSet/>
      <dgm:spPr/>
      <dgm:t>
        <a:bodyPr/>
        <a:lstStyle/>
        <a:p>
          <a:endParaRPr lang="es-AR"/>
        </a:p>
      </dgm:t>
    </dgm:pt>
    <dgm:pt modelId="{2D5244C7-AD83-4432-AF9D-828F2603D11E}" type="sibTrans" cxnId="{7DBA5483-5BC2-4091-BE3F-260857BBFEE4}">
      <dgm:prSet/>
      <dgm:spPr/>
      <dgm:t>
        <a:bodyPr/>
        <a:lstStyle/>
        <a:p>
          <a:endParaRPr lang="es-AR"/>
        </a:p>
      </dgm:t>
    </dgm:pt>
    <dgm:pt modelId="{3707DBB6-8E6B-4C6B-BBF7-FD6B3AABF4B1}">
      <dgm:prSet custT="1"/>
      <dgm:spPr/>
      <dgm:t>
        <a:bodyPr/>
        <a:lstStyle/>
        <a:p>
          <a:pPr rtl="0"/>
          <a:r>
            <a:rPr lang="es-AR" sz="4000" b="1" i="1" dirty="0"/>
            <a:t>Cloud híbrido</a:t>
          </a:r>
          <a:endParaRPr lang="es-AR" sz="4000" dirty="0"/>
        </a:p>
      </dgm:t>
    </dgm:pt>
    <dgm:pt modelId="{C6BEF3C3-2794-45BD-BE91-391CC3137BCF}" type="parTrans" cxnId="{EF259C9E-BCBE-48EE-B767-24C9F63501C4}">
      <dgm:prSet/>
      <dgm:spPr/>
      <dgm:t>
        <a:bodyPr/>
        <a:lstStyle/>
        <a:p>
          <a:endParaRPr lang="es-AR"/>
        </a:p>
      </dgm:t>
    </dgm:pt>
    <dgm:pt modelId="{CCF15764-D787-4612-8E78-A055AF31CFB6}" type="sibTrans" cxnId="{EF259C9E-BCBE-48EE-B767-24C9F63501C4}">
      <dgm:prSet/>
      <dgm:spPr/>
      <dgm:t>
        <a:bodyPr/>
        <a:lstStyle/>
        <a:p>
          <a:endParaRPr lang="es-AR"/>
        </a:p>
      </dgm:t>
    </dgm:pt>
    <dgm:pt modelId="{817FF0F2-117A-4CC8-BE2E-03366253FA61}" type="pres">
      <dgm:prSet presAssocID="{8F9365DA-39A0-47CC-BADC-79BB6C76522A}" presName="Name0" presStyleCnt="0">
        <dgm:presLayoutVars>
          <dgm:dir/>
          <dgm:animLvl val="lvl"/>
          <dgm:resizeHandles val="exact"/>
        </dgm:presLayoutVars>
      </dgm:prSet>
      <dgm:spPr/>
    </dgm:pt>
    <dgm:pt modelId="{92D128E9-AFAE-4909-8879-1DB4CDDC13E4}" type="pres">
      <dgm:prSet presAssocID="{6582482D-852D-4DF4-A03B-6395A8C51D82}" presName="linNode" presStyleCnt="0"/>
      <dgm:spPr/>
    </dgm:pt>
    <dgm:pt modelId="{6C374ECE-E3AD-47A0-998A-6C0E6FDD6AC5}" type="pres">
      <dgm:prSet presAssocID="{6582482D-852D-4DF4-A03B-6395A8C51D82}" presName="parentText" presStyleLbl="node1" presStyleIdx="0" presStyleCnt="1">
        <dgm:presLayoutVars>
          <dgm:chMax val="1"/>
          <dgm:bulletEnabled val="1"/>
        </dgm:presLayoutVars>
      </dgm:prSet>
      <dgm:spPr/>
    </dgm:pt>
    <dgm:pt modelId="{FE88C640-0DB9-407D-B099-6AE293DFF1C1}" type="pres">
      <dgm:prSet presAssocID="{6582482D-852D-4DF4-A03B-6395A8C51D82}" presName="descendantText" presStyleLbl="alignAccFollowNode1" presStyleIdx="0" presStyleCnt="1">
        <dgm:presLayoutVars>
          <dgm:bulletEnabled val="1"/>
        </dgm:presLayoutVars>
      </dgm:prSet>
      <dgm:spPr/>
    </dgm:pt>
  </dgm:ptLst>
  <dgm:cxnLst>
    <dgm:cxn modelId="{3B2A6F41-2274-4C0C-9C75-065D134FC090}" type="presOf" srcId="{8F9365DA-39A0-47CC-BADC-79BB6C76522A}" destId="{817FF0F2-117A-4CC8-BE2E-03366253FA61}" srcOrd="0" destOrd="0" presId="urn:microsoft.com/office/officeart/2005/8/layout/vList5"/>
    <dgm:cxn modelId="{C4734E64-C19D-45EB-B455-4B7DDF12A98A}" srcId="{8F9365DA-39A0-47CC-BADC-79BB6C76522A}" destId="{6582482D-852D-4DF4-A03B-6395A8C51D82}" srcOrd="0" destOrd="0" parTransId="{A68C1550-06B7-466B-BAA4-B560D165FDB0}" sibTransId="{0576AF03-872A-4539-A7D4-B2A92B21E220}"/>
    <dgm:cxn modelId="{FB743C5A-7F8A-4FC3-8599-B5808553697A}" type="presOf" srcId="{053D6B20-AEE1-4511-A361-CBDC58995F4B}" destId="{FE88C640-0DB9-407D-B099-6AE293DFF1C1}" srcOrd="0" destOrd="0" presId="urn:microsoft.com/office/officeart/2005/8/layout/vList5"/>
    <dgm:cxn modelId="{CD3D1E7D-102A-40E6-A017-2C92132B8C73}" type="presOf" srcId="{48E4A156-7C04-40BC-AFBE-0D8C8E419168}" destId="{FE88C640-0DB9-407D-B099-6AE293DFF1C1}" srcOrd="0" destOrd="1" presId="urn:microsoft.com/office/officeart/2005/8/layout/vList5"/>
    <dgm:cxn modelId="{7DBA5483-5BC2-4091-BE3F-260857BBFEE4}" srcId="{6582482D-852D-4DF4-A03B-6395A8C51D82}" destId="{48E4A156-7C04-40BC-AFBE-0D8C8E419168}" srcOrd="1" destOrd="0" parTransId="{06F06AE5-B95C-41DF-9D22-25ACBA0D890A}" sibTransId="{2D5244C7-AD83-4432-AF9D-828F2603D11E}"/>
    <dgm:cxn modelId="{EF259C9E-BCBE-48EE-B767-24C9F63501C4}" srcId="{6582482D-852D-4DF4-A03B-6395A8C51D82}" destId="{3707DBB6-8E6B-4C6B-BBF7-FD6B3AABF4B1}" srcOrd="2" destOrd="0" parTransId="{C6BEF3C3-2794-45BD-BE91-391CC3137BCF}" sibTransId="{CCF15764-D787-4612-8E78-A055AF31CFB6}"/>
    <dgm:cxn modelId="{48C5CBD0-C0D7-4DFA-AE0F-22B4344BA91B}" type="presOf" srcId="{3707DBB6-8E6B-4C6B-BBF7-FD6B3AABF4B1}" destId="{FE88C640-0DB9-407D-B099-6AE293DFF1C1}" srcOrd="0" destOrd="2" presId="urn:microsoft.com/office/officeart/2005/8/layout/vList5"/>
    <dgm:cxn modelId="{517568DF-6581-4D28-9FE2-8C6DC06E6EC9}" type="presOf" srcId="{6582482D-852D-4DF4-A03B-6395A8C51D82}" destId="{6C374ECE-E3AD-47A0-998A-6C0E6FDD6AC5}" srcOrd="0" destOrd="0" presId="urn:microsoft.com/office/officeart/2005/8/layout/vList5"/>
    <dgm:cxn modelId="{11E44CF0-75EA-4D74-8687-E14E909CEFE8}" srcId="{6582482D-852D-4DF4-A03B-6395A8C51D82}" destId="{053D6B20-AEE1-4511-A361-CBDC58995F4B}" srcOrd="0" destOrd="0" parTransId="{59F7AB61-41F7-4369-A7C6-D8A341672316}" sibTransId="{AE6F3E7F-82F6-4C8D-A7D0-A225C7BFFDF6}"/>
    <dgm:cxn modelId="{4BA562FA-66AC-4B4F-A1CA-011B64CDA6BF}" type="presParOf" srcId="{817FF0F2-117A-4CC8-BE2E-03366253FA61}" destId="{92D128E9-AFAE-4909-8879-1DB4CDDC13E4}" srcOrd="0" destOrd="0" presId="urn:microsoft.com/office/officeart/2005/8/layout/vList5"/>
    <dgm:cxn modelId="{12661E6D-0CD0-4E98-8894-1540DDD45089}" type="presParOf" srcId="{92D128E9-AFAE-4909-8879-1DB4CDDC13E4}" destId="{6C374ECE-E3AD-47A0-998A-6C0E6FDD6AC5}" srcOrd="0" destOrd="0" presId="urn:microsoft.com/office/officeart/2005/8/layout/vList5"/>
    <dgm:cxn modelId="{38AFAFFA-3DF3-444A-AF0B-46D272DB80D8}" type="presParOf" srcId="{92D128E9-AFAE-4909-8879-1DB4CDDC13E4}" destId="{FE88C640-0DB9-407D-B099-6AE293DFF1C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0DF91E-9E60-4908-9A17-438A3BDB324F}">
      <dsp:nvSpPr>
        <dsp:cNvPr id="0" name=""/>
        <dsp:cNvSpPr/>
      </dsp:nvSpPr>
      <dsp:spPr>
        <a:xfrm>
          <a:off x="0" y="215819"/>
          <a:ext cx="4038600" cy="1272960"/>
        </a:xfrm>
        <a:prstGeom prst="roundRect">
          <a:avLst/>
        </a:prstGeom>
        <a:solidFill>
          <a:schemeClr val="accent1">
            <a:hueOff val="0"/>
            <a:satOff val="0"/>
            <a:lumOff val="0"/>
            <a:alphaOff val="0"/>
          </a:schemeClr>
        </a:solidFill>
        <a:ln>
          <a:noFill/>
        </a:ln>
        <a:effectLst>
          <a:outerShdw blurRad="57150" dist="38100" dir="5400000" algn="ctr" rotWithShape="0">
            <a:schemeClr val="accent1">
              <a:hueOff val="0"/>
              <a:satOff val="0"/>
              <a:lumOff val="0"/>
              <a:alphaOff val="0"/>
              <a:shade val="9000"/>
              <a:alpha val="48000"/>
              <a:satMod val="105000"/>
            </a:scheme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s-AR" sz="3200" kern="1200" dirty="0"/>
            <a:t>Software como Servicio (</a:t>
          </a:r>
          <a:r>
            <a:rPr lang="es-AR" sz="3200" kern="1200" dirty="0" err="1"/>
            <a:t>SaaS</a:t>
          </a:r>
          <a:r>
            <a:rPr lang="es-AR" sz="3200" kern="1200" dirty="0"/>
            <a:t>)</a:t>
          </a:r>
        </a:p>
      </dsp:txBody>
      <dsp:txXfrm>
        <a:off x="62141" y="277960"/>
        <a:ext cx="3914318" cy="1148678"/>
      </dsp:txXfrm>
    </dsp:sp>
    <dsp:sp modelId="{AC203305-7714-4D86-8DA7-1114E6551C25}">
      <dsp:nvSpPr>
        <dsp:cNvPr id="0" name=""/>
        <dsp:cNvSpPr/>
      </dsp:nvSpPr>
      <dsp:spPr>
        <a:xfrm>
          <a:off x="0" y="1580940"/>
          <a:ext cx="4038600" cy="1272960"/>
        </a:xfrm>
        <a:prstGeom prst="roundRect">
          <a:avLst/>
        </a:prstGeom>
        <a:solidFill>
          <a:schemeClr val="accent1">
            <a:hueOff val="0"/>
            <a:satOff val="0"/>
            <a:lumOff val="0"/>
            <a:alphaOff val="0"/>
          </a:schemeClr>
        </a:solidFill>
        <a:ln>
          <a:noFill/>
        </a:ln>
        <a:effectLst>
          <a:outerShdw blurRad="57150" dist="38100" dir="5400000" algn="ctr" rotWithShape="0">
            <a:schemeClr val="accent1">
              <a:hueOff val="0"/>
              <a:satOff val="0"/>
              <a:lumOff val="0"/>
              <a:alphaOff val="0"/>
              <a:shade val="9000"/>
              <a:alpha val="48000"/>
              <a:satMod val="105000"/>
            </a:scheme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s-AR" sz="3200" kern="1200" dirty="0"/>
            <a:t>Plataforma como Servicio (</a:t>
          </a:r>
          <a:r>
            <a:rPr lang="es-AR" sz="3200" kern="1200" dirty="0" err="1"/>
            <a:t>PaaS</a:t>
          </a:r>
          <a:r>
            <a:rPr lang="es-AR" sz="3200" kern="1200" dirty="0"/>
            <a:t>)</a:t>
          </a:r>
        </a:p>
      </dsp:txBody>
      <dsp:txXfrm>
        <a:off x="62141" y="1643081"/>
        <a:ext cx="3914318" cy="1148678"/>
      </dsp:txXfrm>
    </dsp:sp>
    <dsp:sp modelId="{AC1B97AC-E257-4370-8A1F-9D58F1AD324A}">
      <dsp:nvSpPr>
        <dsp:cNvPr id="0" name=""/>
        <dsp:cNvSpPr/>
      </dsp:nvSpPr>
      <dsp:spPr>
        <a:xfrm>
          <a:off x="0" y="2946060"/>
          <a:ext cx="4038600" cy="1272960"/>
        </a:xfrm>
        <a:prstGeom prst="roundRect">
          <a:avLst/>
        </a:prstGeom>
        <a:solidFill>
          <a:schemeClr val="accent4"/>
        </a:solidFill>
        <a:ln>
          <a:noFill/>
        </a:ln>
        <a:effectLst>
          <a:outerShdw blurRad="57150" dist="38100" dir="5400000" algn="ctr" rotWithShape="0">
            <a:schemeClr val="accent1">
              <a:hueOff val="0"/>
              <a:satOff val="0"/>
              <a:lumOff val="0"/>
              <a:alphaOff val="0"/>
              <a:shade val="9000"/>
              <a:alpha val="48000"/>
              <a:satMod val="105000"/>
            </a:scheme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s-AR" sz="3200" kern="1200" dirty="0"/>
            <a:t>Infraestructura como Servicio (</a:t>
          </a:r>
          <a:r>
            <a:rPr lang="es-AR" sz="3200" kern="1200" dirty="0" err="1"/>
            <a:t>IaaS</a:t>
          </a:r>
          <a:r>
            <a:rPr lang="es-AR" sz="3200" kern="1200" dirty="0"/>
            <a:t>)</a:t>
          </a:r>
        </a:p>
      </dsp:txBody>
      <dsp:txXfrm>
        <a:off x="62141" y="3008201"/>
        <a:ext cx="3914318" cy="1148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88C640-0DB9-407D-B099-6AE293DFF1C1}">
      <dsp:nvSpPr>
        <dsp:cNvPr id="0" name=""/>
        <dsp:cNvSpPr/>
      </dsp:nvSpPr>
      <dsp:spPr>
        <a:xfrm rot="5400000">
          <a:off x="3721360" y="-691335"/>
          <a:ext cx="2719724" cy="478232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778000" rtl="0">
            <a:lnSpc>
              <a:spcPct val="90000"/>
            </a:lnSpc>
            <a:spcBef>
              <a:spcPct val="0"/>
            </a:spcBef>
            <a:spcAft>
              <a:spcPct val="15000"/>
            </a:spcAft>
            <a:buChar char="•"/>
          </a:pPr>
          <a:r>
            <a:rPr lang="es-AR" sz="4000" b="1" i="1" kern="1200" dirty="0"/>
            <a:t>Cloud público</a:t>
          </a:r>
          <a:endParaRPr lang="es-AR" sz="4000" kern="1200" dirty="0"/>
        </a:p>
        <a:p>
          <a:pPr marL="285750" lvl="1" indent="-285750" algn="l" defTabSz="1778000" rtl="0">
            <a:lnSpc>
              <a:spcPct val="90000"/>
            </a:lnSpc>
            <a:spcBef>
              <a:spcPct val="0"/>
            </a:spcBef>
            <a:spcAft>
              <a:spcPct val="15000"/>
            </a:spcAft>
            <a:buChar char="•"/>
          </a:pPr>
          <a:r>
            <a:rPr lang="es-AR" sz="4000" b="1" i="1" kern="1200" dirty="0">
              <a:solidFill>
                <a:srgbClr val="FF0000"/>
              </a:solidFill>
            </a:rPr>
            <a:t>Cloud privado</a:t>
          </a:r>
          <a:endParaRPr lang="es-AR" sz="4000" kern="1200" dirty="0">
            <a:solidFill>
              <a:srgbClr val="FF0000"/>
            </a:solidFill>
          </a:endParaRPr>
        </a:p>
        <a:p>
          <a:pPr marL="285750" lvl="1" indent="-285750" algn="l" defTabSz="1778000" rtl="0">
            <a:lnSpc>
              <a:spcPct val="90000"/>
            </a:lnSpc>
            <a:spcBef>
              <a:spcPct val="0"/>
            </a:spcBef>
            <a:spcAft>
              <a:spcPct val="15000"/>
            </a:spcAft>
            <a:buChar char="•"/>
          </a:pPr>
          <a:r>
            <a:rPr lang="es-AR" sz="4000" b="1" i="1" kern="1200" dirty="0"/>
            <a:t>Cloud híbrido</a:t>
          </a:r>
          <a:endParaRPr lang="es-AR" sz="4000" kern="1200" dirty="0"/>
        </a:p>
      </dsp:txBody>
      <dsp:txXfrm rot="-5400000">
        <a:off x="2690059" y="472732"/>
        <a:ext cx="4649561" cy="2454192"/>
      </dsp:txXfrm>
    </dsp:sp>
    <dsp:sp modelId="{6C374ECE-E3AD-47A0-998A-6C0E6FDD6AC5}">
      <dsp:nvSpPr>
        <dsp:cNvPr id="0" name=""/>
        <dsp:cNvSpPr/>
      </dsp:nvSpPr>
      <dsp:spPr>
        <a:xfrm>
          <a:off x="0" y="0"/>
          <a:ext cx="2690058" cy="33996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s-AR" sz="2800" kern="1200" dirty="0"/>
            <a:t>Existen tres modelos de despliegue de un sistema de </a:t>
          </a:r>
          <a:r>
            <a:rPr lang="es-AR" sz="2800" i="1" kern="1200" dirty="0"/>
            <a:t>Cloud Computing</a:t>
          </a:r>
          <a:r>
            <a:rPr lang="es-AR" sz="2800" kern="1200" dirty="0"/>
            <a:t>.</a:t>
          </a:r>
        </a:p>
      </dsp:txBody>
      <dsp:txXfrm>
        <a:off x="131318" y="131318"/>
        <a:ext cx="2427422" cy="31370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E70F45-9109-44F1-922B-D90CD08C5346}" type="datetimeFigureOut">
              <a:rPr lang="es-AR" smtClean="0"/>
              <a:t>29/3/2023</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A604D-5553-4D87-8D38-925E496C104A}" type="slidenum">
              <a:rPr lang="es-AR" smtClean="0"/>
              <a:t>‹Nº›</a:t>
            </a:fld>
            <a:endParaRPr lang="es-AR"/>
          </a:p>
        </p:txBody>
      </p:sp>
    </p:spTree>
    <p:extLst>
      <p:ext uri="{BB962C8B-B14F-4D97-AF65-F5344CB8AC3E}">
        <p14:creationId xmlns:p14="http://schemas.microsoft.com/office/powerpoint/2010/main" val="1144383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8A604D-5553-4D87-8D38-925E496C104A}" type="slidenum">
              <a:rPr lang="es-AR" smtClean="0"/>
              <a:t>2</a:t>
            </a:fld>
            <a:endParaRPr lang="es-AR"/>
          </a:p>
        </p:txBody>
      </p:sp>
    </p:spTree>
    <p:extLst>
      <p:ext uri="{BB962C8B-B14F-4D97-AF65-F5344CB8AC3E}">
        <p14:creationId xmlns:p14="http://schemas.microsoft.com/office/powerpoint/2010/main" val="1098672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8A604D-5553-4D87-8D38-925E496C104A}" type="slidenum">
              <a:rPr lang="es-AR" smtClean="0"/>
              <a:t>49</a:t>
            </a:fld>
            <a:endParaRPr lang="es-AR"/>
          </a:p>
        </p:txBody>
      </p:sp>
    </p:spTree>
    <p:extLst>
      <p:ext uri="{BB962C8B-B14F-4D97-AF65-F5344CB8AC3E}">
        <p14:creationId xmlns:p14="http://schemas.microsoft.com/office/powerpoint/2010/main" val="3925430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CA439172-AA4D-4349-95C9-855598F575A6}" type="slidenum">
              <a:rPr lang="es-AR" smtClean="0"/>
              <a:pPr/>
              <a:t>50</a:t>
            </a:fld>
            <a:endParaRPr lang="es-AR"/>
          </a:p>
        </p:txBody>
      </p:sp>
    </p:spTree>
    <p:extLst>
      <p:ext uri="{BB962C8B-B14F-4D97-AF65-F5344CB8AC3E}">
        <p14:creationId xmlns:p14="http://schemas.microsoft.com/office/powerpoint/2010/main" val="712770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baseline="0" dirty="0"/>
          </a:p>
        </p:txBody>
      </p:sp>
      <p:sp>
        <p:nvSpPr>
          <p:cNvPr id="4" name="3 Marcador de número de diapositiva"/>
          <p:cNvSpPr>
            <a:spLocks noGrp="1"/>
          </p:cNvSpPr>
          <p:nvPr>
            <p:ph type="sldNum" sz="quarter" idx="10"/>
          </p:nvPr>
        </p:nvSpPr>
        <p:spPr/>
        <p:txBody>
          <a:bodyPr/>
          <a:lstStyle/>
          <a:p>
            <a:fld id="{CA439172-AA4D-4349-95C9-855598F575A6}" type="slidenum">
              <a:rPr lang="es-AR" smtClean="0"/>
              <a:pPr/>
              <a:t>51</a:t>
            </a:fld>
            <a:endParaRPr lang="es-AR"/>
          </a:p>
        </p:txBody>
      </p:sp>
    </p:spTree>
    <p:extLst>
      <p:ext uri="{BB962C8B-B14F-4D97-AF65-F5344CB8AC3E}">
        <p14:creationId xmlns:p14="http://schemas.microsoft.com/office/powerpoint/2010/main" val="3785040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CA439172-AA4D-4349-95C9-855598F575A6}" type="slidenum">
              <a:rPr lang="es-AR" smtClean="0"/>
              <a:pPr/>
              <a:t>56</a:t>
            </a:fld>
            <a:endParaRPr lang="es-AR"/>
          </a:p>
        </p:txBody>
      </p:sp>
    </p:spTree>
    <p:extLst>
      <p:ext uri="{BB962C8B-B14F-4D97-AF65-F5344CB8AC3E}">
        <p14:creationId xmlns:p14="http://schemas.microsoft.com/office/powerpoint/2010/main" val="3275770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8A604D-5553-4D87-8D38-925E496C104A}" type="slidenum">
              <a:rPr lang="es-AR" smtClean="0"/>
              <a:t>3</a:t>
            </a:fld>
            <a:endParaRPr lang="es-AR"/>
          </a:p>
        </p:txBody>
      </p:sp>
    </p:spTree>
    <p:extLst>
      <p:ext uri="{BB962C8B-B14F-4D97-AF65-F5344CB8AC3E}">
        <p14:creationId xmlns:p14="http://schemas.microsoft.com/office/powerpoint/2010/main" val="2924288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333333"/>
                </a:solidFill>
                <a:effectLst/>
                <a:latin typeface="Montserrat" panose="020B0604020202020204" pitchFamily="2" charset="0"/>
              </a:rPr>
              <a:t>Como se puede ver, la velocidad ha ido subiendo a pasos agigantados, al igual que se ha reducido el tiempo que tarda cada ciclo del reloj. No obstante, la latencia ha ido subiendo también paulatinamente. Esto significa que aunque las memorias RAM que tenemos actualmente son capaces de procesar los datos a una gran velocidad, si luego tardan mucho en aceptar nuevas operaciones de lectura y escritura, en realidad no estaremos ganando gran cosa en términos de rendimiento. Y es que la latencia es tan importante en la memoria RAM como la velocidad.</a:t>
            </a:r>
            <a:endParaRPr lang="es-AR" dirty="0"/>
          </a:p>
        </p:txBody>
      </p:sp>
      <p:sp>
        <p:nvSpPr>
          <p:cNvPr id="4" name="Marcador de número de diapositiva 3"/>
          <p:cNvSpPr>
            <a:spLocks noGrp="1"/>
          </p:cNvSpPr>
          <p:nvPr>
            <p:ph type="sldNum" sz="quarter" idx="5"/>
          </p:nvPr>
        </p:nvSpPr>
        <p:spPr/>
        <p:txBody>
          <a:bodyPr/>
          <a:lstStyle/>
          <a:p>
            <a:fld id="{DF8A604D-5553-4D87-8D38-925E496C104A}" type="slidenum">
              <a:rPr lang="es-AR" smtClean="0"/>
              <a:t>8</a:t>
            </a:fld>
            <a:endParaRPr lang="es-AR"/>
          </a:p>
        </p:txBody>
      </p:sp>
    </p:spTree>
    <p:extLst>
      <p:ext uri="{BB962C8B-B14F-4D97-AF65-F5344CB8AC3E}">
        <p14:creationId xmlns:p14="http://schemas.microsoft.com/office/powerpoint/2010/main" val="661733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F8A604D-5553-4D87-8D38-925E496C104A}" type="slidenum">
              <a:rPr lang="es-AR" smtClean="0"/>
              <a:t>9</a:t>
            </a:fld>
            <a:endParaRPr lang="es-AR"/>
          </a:p>
        </p:txBody>
      </p:sp>
    </p:spTree>
    <p:extLst>
      <p:ext uri="{BB962C8B-B14F-4D97-AF65-F5344CB8AC3E}">
        <p14:creationId xmlns:p14="http://schemas.microsoft.com/office/powerpoint/2010/main" val="965696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F8A604D-5553-4D87-8D38-925E496C104A}" type="slidenum">
              <a:rPr lang="es-AR" smtClean="0"/>
              <a:t>10</a:t>
            </a:fld>
            <a:endParaRPr lang="es-AR"/>
          </a:p>
        </p:txBody>
      </p:sp>
    </p:spTree>
    <p:extLst>
      <p:ext uri="{BB962C8B-B14F-4D97-AF65-F5344CB8AC3E}">
        <p14:creationId xmlns:p14="http://schemas.microsoft.com/office/powerpoint/2010/main" val="368222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F8A604D-5553-4D87-8D38-925E496C104A}" type="slidenum">
              <a:rPr lang="es-AR" smtClean="0"/>
              <a:t>11</a:t>
            </a:fld>
            <a:endParaRPr lang="es-AR"/>
          </a:p>
        </p:txBody>
      </p:sp>
    </p:spTree>
    <p:extLst>
      <p:ext uri="{BB962C8B-B14F-4D97-AF65-F5344CB8AC3E}">
        <p14:creationId xmlns:p14="http://schemas.microsoft.com/office/powerpoint/2010/main" val="57525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F8A604D-5553-4D87-8D38-925E496C104A}" type="slidenum">
              <a:rPr lang="es-AR" smtClean="0"/>
              <a:t>12</a:t>
            </a:fld>
            <a:endParaRPr lang="es-AR"/>
          </a:p>
        </p:txBody>
      </p:sp>
    </p:spTree>
    <p:extLst>
      <p:ext uri="{BB962C8B-B14F-4D97-AF65-F5344CB8AC3E}">
        <p14:creationId xmlns:p14="http://schemas.microsoft.com/office/powerpoint/2010/main" val="2690381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8A604D-5553-4D87-8D38-925E496C104A}" type="slidenum">
              <a:rPr lang="es-AR" smtClean="0"/>
              <a:t>27</a:t>
            </a:fld>
            <a:endParaRPr lang="es-AR"/>
          </a:p>
        </p:txBody>
      </p:sp>
    </p:spTree>
    <p:extLst>
      <p:ext uri="{BB962C8B-B14F-4D97-AF65-F5344CB8AC3E}">
        <p14:creationId xmlns:p14="http://schemas.microsoft.com/office/powerpoint/2010/main" val="502159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8A604D-5553-4D87-8D38-925E496C104A}" type="slidenum">
              <a:rPr lang="es-AR" smtClean="0"/>
              <a:t>41</a:t>
            </a:fld>
            <a:endParaRPr lang="es-AR"/>
          </a:p>
        </p:txBody>
      </p:sp>
    </p:spTree>
    <p:extLst>
      <p:ext uri="{BB962C8B-B14F-4D97-AF65-F5344CB8AC3E}">
        <p14:creationId xmlns:p14="http://schemas.microsoft.com/office/powerpoint/2010/main" val="313051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1C2FE0B6-4FFA-4F0B-8637-992A1F645910}" type="datetime1">
              <a:rPr lang="es-ES" smtClean="0"/>
              <a:t>29/03/2023</a:t>
            </a:fld>
            <a:endParaRPr lang="es-ES"/>
          </a:p>
        </p:txBody>
      </p:sp>
      <p:sp>
        <p:nvSpPr>
          <p:cNvPr id="19" name="Footer Placeholder 18"/>
          <p:cNvSpPr>
            <a:spLocks noGrp="1"/>
          </p:cNvSpPr>
          <p:nvPr>
            <p:ph type="ftr" sz="quarter" idx="11"/>
          </p:nvPr>
        </p:nvSpPr>
        <p:spPr/>
        <p:txBody>
          <a:bodyPr/>
          <a:lstStyle/>
          <a:p>
            <a:r>
              <a:rPr lang="en-US"/>
              <a:t>Cloud Computing. Cloud Robotics. – 2022</a:t>
            </a:r>
            <a:endParaRPr lang="es-ES"/>
          </a:p>
        </p:txBody>
      </p:sp>
      <p:sp>
        <p:nvSpPr>
          <p:cNvPr id="27" name="Slide Number Placeholder 26"/>
          <p:cNvSpPr>
            <a:spLocks noGrp="1"/>
          </p:cNvSpPr>
          <p:nvPr>
            <p:ph type="sldNum" sz="quarter" idx="12"/>
          </p:nvPr>
        </p:nvSpPr>
        <p:spPr/>
        <p:txBody>
          <a:bodyPr/>
          <a:lstStyle/>
          <a:p>
            <a:fld id="{132FADFE-3B8F-471C-ABF0-DBC7717ECBBC}"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Date Placeholder 3"/>
          <p:cNvSpPr>
            <a:spLocks noGrp="1"/>
          </p:cNvSpPr>
          <p:nvPr>
            <p:ph type="dt" sz="half" idx="10"/>
          </p:nvPr>
        </p:nvSpPr>
        <p:spPr/>
        <p:txBody>
          <a:bodyPr/>
          <a:lstStyle/>
          <a:p>
            <a:fld id="{5E013F58-0C58-4F71-B4B1-9FB4F2943BA8}" type="datetime1">
              <a:rPr lang="es-ES" smtClean="0"/>
              <a:t>29/03/2023</a:t>
            </a:fld>
            <a:endParaRPr lang="es-ES"/>
          </a:p>
        </p:txBody>
      </p:sp>
      <p:sp>
        <p:nvSpPr>
          <p:cNvPr id="5" name="Footer Placeholder 4"/>
          <p:cNvSpPr>
            <a:spLocks noGrp="1"/>
          </p:cNvSpPr>
          <p:nvPr>
            <p:ph type="ftr" sz="quarter" idx="11"/>
          </p:nvPr>
        </p:nvSpPr>
        <p:spPr/>
        <p:txBody>
          <a:bodyPr/>
          <a:lstStyle/>
          <a:p>
            <a:r>
              <a:rPr lang="en-US"/>
              <a:t>Cloud Computing. Cloud Robotics. – 2022</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Date Placeholder 3"/>
          <p:cNvSpPr>
            <a:spLocks noGrp="1"/>
          </p:cNvSpPr>
          <p:nvPr>
            <p:ph type="dt" sz="half" idx="10"/>
          </p:nvPr>
        </p:nvSpPr>
        <p:spPr/>
        <p:txBody>
          <a:bodyPr/>
          <a:lstStyle/>
          <a:p>
            <a:fld id="{A6E1BA38-2132-4B7A-A4BE-8CAD2890C476}" type="datetime1">
              <a:rPr lang="es-ES" smtClean="0"/>
              <a:t>29/03/2023</a:t>
            </a:fld>
            <a:endParaRPr lang="es-ES"/>
          </a:p>
        </p:txBody>
      </p:sp>
      <p:sp>
        <p:nvSpPr>
          <p:cNvPr id="5" name="Footer Placeholder 4"/>
          <p:cNvSpPr>
            <a:spLocks noGrp="1"/>
          </p:cNvSpPr>
          <p:nvPr>
            <p:ph type="ftr" sz="quarter" idx="11"/>
          </p:nvPr>
        </p:nvSpPr>
        <p:spPr/>
        <p:txBody>
          <a:bodyPr/>
          <a:lstStyle/>
          <a:p>
            <a:r>
              <a:rPr lang="en-US"/>
              <a:t>Cloud Computing. Cloud Robotics. – 2022</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Date Placeholder 3"/>
          <p:cNvSpPr>
            <a:spLocks noGrp="1"/>
          </p:cNvSpPr>
          <p:nvPr>
            <p:ph type="dt" sz="half" idx="10"/>
          </p:nvPr>
        </p:nvSpPr>
        <p:spPr/>
        <p:txBody>
          <a:bodyPr/>
          <a:lstStyle/>
          <a:p>
            <a:fld id="{A06123FF-EED6-4DE8-90EB-A080BBB4BC59}" type="datetime1">
              <a:rPr lang="es-ES" smtClean="0"/>
              <a:t>29/03/2023</a:t>
            </a:fld>
            <a:endParaRPr lang="es-ES" dirty="0"/>
          </a:p>
        </p:txBody>
      </p:sp>
      <p:sp>
        <p:nvSpPr>
          <p:cNvPr id="5" name="Footer Placeholder 4"/>
          <p:cNvSpPr>
            <a:spLocks noGrp="1"/>
          </p:cNvSpPr>
          <p:nvPr>
            <p:ph type="ftr" sz="quarter" idx="11"/>
          </p:nvPr>
        </p:nvSpPr>
        <p:spPr/>
        <p:txBody>
          <a:bodyPr/>
          <a:lstStyle/>
          <a:p>
            <a:r>
              <a:rPr lang="en-US" dirty="0"/>
              <a:t>Cloud Computing. Cloud Robotics. – 2022</a:t>
            </a:r>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Date Placeholder 3"/>
          <p:cNvSpPr>
            <a:spLocks noGrp="1"/>
          </p:cNvSpPr>
          <p:nvPr>
            <p:ph type="dt" sz="half" idx="10"/>
          </p:nvPr>
        </p:nvSpPr>
        <p:spPr/>
        <p:txBody>
          <a:bodyPr/>
          <a:lstStyle/>
          <a:p>
            <a:fld id="{8F6FAE8F-9D28-4646-B612-73DD647CB22D}" type="datetime1">
              <a:rPr lang="es-ES" smtClean="0"/>
              <a:t>29/03/2023</a:t>
            </a:fld>
            <a:endParaRPr lang="es-ES"/>
          </a:p>
        </p:txBody>
      </p:sp>
      <p:sp>
        <p:nvSpPr>
          <p:cNvPr id="5" name="Footer Placeholder 4"/>
          <p:cNvSpPr>
            <a:spLocks noGrp="1"/>
          </p:cNvSpPr>
          <p:nvPr>
            <p:ph type="ftr" sz="quarter" idx="11"/>
          </p:nvPr>
        </p:nvSpPr>
        <p:spPr/>
        <p:txBody>
          <a:bodyPr/>
          <a:lstStyle/>
          <a:p>
            <a:r>
              <a:rPr lang="en-US"/>
              <a:t>Cloud Computing. Cloud Robotics. – 2022</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Date Placeholder 4"/>
          <p:cNvSpPr>
            <a:spLocks noGrp="1"/>
          </p:cNvSpPr>
          <p:nvPr>
            <p:ph type="dt" sz="half" idx="10"/>
          </p:nvPr>
        </p:nvSpPr>
        <p:spPr/>
        <p:txBody>
          <a:bodyPr/>
          <a:lstStyle/>
          <a:p>
            <a:fld id="{CC3BC323-3A99-4D71-B9BB-4EFB0E7A9F4F}" type="datetime1">
              <a:rPr lang="es-ES" smtClean="0"/>
              <a:t>29/03/2023</a:t>
            </a:fld>
            <a:endParaRPr lang="es-ES"/>
          </a:p>
        </p:txBody>
      </p:sp>
      <p:sp>
        <p:nvSpPr>
          <p:cNvPr id="6" name="Footer Placeholder 5"/>
          <p:cNvSpPr>
            <a:spLocks noGrp="1"/>
          </p:cNvSpPr>
          <p:nvPr>
            <p:ph type="ftr" sz="quarter" idx="11"/>
          </p:nvPr>
        </p:nvSpPr>
        <p:spPr/>
        <p:txBody>
          <a:bodyPr/>
          <a:lstStyle/>
          <a:p>
            <a:r>
              <a:rPr lang="en-US"/>
              <a:t>Cloud Computing. Cloud Robotics. – 2022</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Date Placeholder 6"/>
          <p:cNvSpPr>
            <a:spLocks noGrp="1"/>
          </p:cNvSpPr>
          <p:nvPr>
            <p:ph type="dt" sz="half" idx="10"/>
          </p:nvPr>
        </p:nvSpPr>
        <p:spPr/>
        <p:txBody>
          <a:bodyPr/>
          <a:lstStyle/>
          <a:p>
            <a:fld id="{3310F2D6-3DB6-49D0-917C-E81CB6DB7600}" type="datetime1">
              <a:rPr lang="es-ES" smtClean="0"/>
              <a:t>29/03/2023</a:t>
            </a:fld>
            <a:endParaRPr lang="es-ES"/>
          </a:p>
        </p:txBody>
      </p:sp>
      <p:sp>
        <p:nvSpPr>
          <p:cNvPr id="8" name="Footer Placeholder 7"/>
          <p:cNvSpPr>
            <a:spLocks noGrp="1"/>
          </p:cNvSpPr>
          <p:nvPr>
            <p:ph type="ftr" sz="quarter" idx="11"/>
          </p:nvPr>
        </p:nvSpPr>
        <p:spPr/>
        <p:txBody>
          <a:bodyPr/>
          <a:lstStyle/>
          <a:p>
            <a:r>
              <a:rPr lang="en-US"/>
              <a:t>Cloud Computing. Cloud Robotics. – 2022</a:t>
            </a:r>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a:t>Haga clic para modificar el estilo de título del patrón</a:t>
            </a:r>
            <a:endParaRPr kumimoji="0" lang="en-US"/>
          </a:p>
        </p:txBody>
      </p:sp>
      <p:sp>
        <p:nvSpPr>
          <p:cNvPr id="3" name="Date Placeholder 2"/>
          <p:cNvSpPr>
            <a:spLocks noGrp="1"/>
          </p:cNvSpPr>
          <p:nvPr>
            <p:ph type="dt" sz="half" idx="10"/>
          </p:nvPr>
        </p:nvSpPr>
        <p:spPr/>
        <p:txBody>
          <a:bodyPr/>
          <a:lstStyle/>
          <a:p>
            <a:fld id="{29346004-3576-466C-9501-3110DF0451D5}" type="datetime1">
              <a:rPr lang="es-ES" smtClean="0"/>
              <a:t>29/03/2023</a:t>
            </a:fld>
            <a:endParaRPr lang="es-ES"/>
          </a:p>
        </p:txBody>
      </p:sp>
      <p:sp>
        <p:nvSpPr>
          <p:cNvPr id="4" name="Footer Placeholder 3"/>
          <p:cNvSpPr>
            <a:spLocks noGrp="1"/>
          </p:cNvSpPr>
          <p:nvPr>
            <p:ph type="ftr" sz="quarter" idx="11"/>
          </p:nvPr>
        </p:nvSpPr>
        <p:spPr/>
        <p:txBody>
          <a:bodyPr/>
          <a:lstStyle/>
          <a:p>
            <a:r>
              <a:rPr lang="en-US"/>
              <a:t>Cloud Computing. Cloud Robotics. – 2022</a:t>
            </a:r>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721124-EBE8-471F-BB01-210A89C3D30F}" type="datetime1">
              <a:rPr lang="es-ES" smtClean="0"/>
              <a:t>29/03/2023</a:t>
            </a:fld>
            <a:endParaRPr lang="es-ES"/>
          </a:p>
        </p:txBody>
      </p:sp>
      <p:sp>
        <p:nvSpPr>
          <p:cNvPr id="3" name="Footer Placeholder 2"/>
          <p:cNvSpPr>
            <a:spLocks noGrp="1"/>
          </p:cNvSpPr>
          <p:nvPr>
            <p:ph type="ftr" sz="quarter" idx="11"/>
          </p:nvPr>
        </p:nvSpPr>
        <p:spPr/>
        <p:txBody>
          <a:bodyPr/>
          <a:lstStyle/>
          <a:p>
            <a:r>
              <a:rPr lang="en-US"/>
              <a:t>Cloud Computing. Cloud Robotics. – 2022</a:t>
            </a:r>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Date Placeholder 4"/>
          <p:cNvSpPr>
            <a:spLocks noGrp="1"/>
          </p:cNvSpPr>
          <p:nvPr>
            <p:ph type="dt" sz="half" idx="10"/>
          </p:nvPr>
        </p:nvSpPr>
        <p:spPr/>
        <p:txBody>
          <a:bodyPr/>
          <a:lstStyle/>
          <a:p>
            <a:fld id="{DF06FDAF-6D07-405D-80DF-61193FB4E4BE}" type="datetime1">
              <a:rPr lang="es-ES" smtClean="0"/>
              <a:t>29/03/2023</a:t>
            </a:fld>
            <a:endParaRPr lang="es-ES"/>
          </a:p>
        </p:txBody>
      </p:sp>
      <p:sp>
        <p:nvSpPr>
          <p:cNvPr id="6" name="Footer Placeholder 5"/>
          <p:cNvSpPr>
            <a:spLocks noGrp="1"/>
          </p:cNvSpPr>
          <p:nvPr>
            <p:ph type="ftr" sz="quarter" idx="11"/>
          </p:nvPr>
        </p:nvSpPr>
        <p:spPr/>
        <p:txBody>
          <a:bodyPr/>
          <a:lstStyle/>
          <a:p>
            <a:r>
              <a:rPr lang="en-US"/>
              <a:t>Cloud Computing. Cloud Robotics. – 2022</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Date Placeholder 4"/>
          <p:cNvSpPr>
            <a:spLocks noGrp="1"/>
          </p:cNvSpPr>
          <p:nvPr>
            <p:ph type="dt" sz="half" idx="10"/>
          </p:nvPr>
        </p:nvSpPr>
        <p:spPr/>
        <p:txBody>
          <a:bodyPr/>
          <a:lstStyle/>
          <a:p>
            <a:fld id="{AB8640BF-9006-4E7D-973E-016F6C66D827}" type="datetime1">
              <a:rPr lang="es-ES" smtClean="0"/>
              <a:t>29/03/2023</a:t>
            </a:fld>
            <a:endParaRPr lang="es-ES"/>
          </a:p>
        </p:txBody>
      </p:sp>
      <p:sp>
        <p:nvSpPr>
          <p:cNvPr id="6" name="Footer Placeholder 5"/>
          <p:cNvSpPr>
            <a:spLocks noGrp="1"/>
          </p:cNvSpPr>
          <p:nvPr>
            <p:ph type="ftr" sz="quarter" idx="11"/>
          </p:nvPr>
        </p:nvSpPr>
        <p:spPr/>
        <p:txBody>
          <a:bodyPr/>
          <a:lstStyle/>
          <a:p>
            <a:r>
              <a:rPr lang="en-US"/>
              <a:t>Cloud Computing. Cloud Robotics. – 2022</a:t>
            </a:r>
            <a:endParaRPr lang="es-ES"/>
          </a:p>
        </p:txBody>
      </p:sp>
      <p:sp>
        <p:nvSpPr>
          <p:cNvPr id="7" name="Slide Number Placeholder 6"/>
          <p:cNvSpPr>
            <a:spLocks noGrp="1"/>
          </p:cNvSpPr>
          <p:nvPr>
            <p:ph type="sldNum" sz="quarter" idx="12"/>
          </p:nvPr>
        </p:nvSpPr>
        <p:spPr>
          <a:xfrm>
            <a:off x="8077200" y="6356350"/>
            <a:ext cx="609600" cy="365125"/>
          </a:xfrm>
        </p:spPr>
        <p:txBody>
          <a:bodyPr/>
          <a:lstStyle/>
          <a:p>
            <a:fld id="{132FADFE-3B8F-471C-ABF0-DBC7717ECBBC}" type="slidenum">
              <a:rPr lang="es-ES" smtClean="0"/>
              <a:t>‹Nº›</a:t>
            </a:fld>
            <a:endParaRPr lang="es-E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5BAA0C2-F24A-47E4-B4A7-3B647B156B61}" type="datetime1">
              <a:rPr lang="es-ES" smtClean="0"/>
              <a:t>29/03/2023</a:t>
            </a:fld>
            <a:endParaRPr lang="es-E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Cloud Computing. Cloud Robotics. – 2022</a:t>
            </a:r>
            <a:endParaRPr lang="es-E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32FADFE-3B8F-471C-ABF0-DBC7717ECBBC}" type="slidenum">
              <a:rPr lang="es-ES" smtClean="0"/>
              <a:t>‹Nº›</a:t>
            </a:fld>
            <a:endParaRPr lang="es-E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www.speedtest.net/global-index"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image" Target="../media/image2.png"/><Relationship Id="rId5" Type="http://schemas.openxmlformats.org/officeDocument/2006/relationships/diagramQuickStyle" Target="../diagrams/quickStyle1.xml"/><Relationship Id="rId10" Type="http://schemas.openxmlformats.org/officeDocument/2006/relationships/image" Target="../media/image4.png"/><Relationship Id="rId4" Type="http://schemas.openxmlformats.org/officeDocument/2006/relationships/diagramLayout" Target="../diagrams/layout1.xml"/><Relationship Id="rId9" Type="http://schemas.openxmlformats.org/officeDocument/2006/relationships/image" Target="../media/image37.emf"/></Relationships>
</file>

<file path=ppt/slides/_rels/slide5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2.png"/><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png"/><Relationship Id="rId7" Type="http://schemas.openxmlformats.org/officeDocument/2006/relationships/image" Target="../media/image44.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2.png"/><Relationship Id="rId7" Type="http://schemas.openxmlformats.org/officeDocument/2006/relationships/image" Target="../media/image5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3.png"/></Relationships>
</file>

<file path=ppt/slides/_rels/slide5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42.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42.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es.wikipedia.org/wiki/Ley_USA_PATRIOT"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aws.amazon.com/es/ec2/sla/"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gallir.wordpress.com/2011/08/10/la-crisis-con-amazon-aw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echcrunch.com/2012/10/22/aws-ec2-issues-in-north-virginia-affect-heroku-reddit-and-others-heroku-still-down/"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4.xml.rels><?xml version="1.0" encoding="UTF-8" standalone="yes"?>
<Relationships xmlns="http://schemas.openxmlformats.org/package/2006/relationships"><Relationship Id="rId3" Type="http://schemas.openxmlformats.org/officeDocument/2006/relationships/hyperlink" Target="http://www.lanacion.com.ar/1989711-el-error-de-tipeo-de-un-empleado-de-amazon-que-causo-una-caida-masiva-de-internet" TargetMode="External"/><Relationship Id="rId2" Type="http://schemas.openxmlformats.org/officeDocument/2006/relationships/hyperlink" Target="https://techcrunch.com/2012/10/22/aws-ec2-issues-in-north-virginia-affect-heroku-reddit-and-others-heroku-still-down/"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hyperlink" Target="http://www.infobae.com/america/tecno/2017/02/28/la-nube-de-amazon-fallo-y-afecto-a-numerosas-paginas-de-internet/" TargetMode="External"/></Relationships>
</file>

<file path=ppt/slides/_rels/slide75.xml.rels><?xml version="1.0" encoding="UTF-8" standalone="yes"?>
<Relationships xmlns="http://schemas.openxmlformats.org/package/2006/relationships"><Relationship Id="rId3" Type="http://schemas.openxmlformats.org/officeDocument/2006/relationships/hyperlink" Target="https://downdetector.com/status/aws-amazon-web-services/news/264657-problems-at-amazon-web-services" TargetMode="External"/><Relationship Id="rId2" Type="http://schemas.openxmlformats.org/officeDocument/2006/relationships/hyperlink" Target="https://www.eldia.com/nota/2019-8-31-17-46-0--una-falla-en-los-servidores-de-amazon-provoco-una-interrupcion-en-eldia-com-la-ciudad"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1456184"/>
            <a:ext cx="8133528" cy="1828800"/>
          </a:xfrm>
        </p:spPr>
        <p:txBody>
          <a:bodyPr>
            <a:normAutofit/>
          </a:bodyPr>
          <a:lstStyle/>
          <a:p>
            <a:r>
              <a:rPr lang="es-AR" sz="4800" dirty="0"/>
              <a:t>Tecnología asociada con </a:t>
            </a:r>
            <a:r>
              <a:rPr lang="es-AR" sz="4800" dirty="0" err="1"/>
              <a:t>Esports</a:t>
            </a:r>
            <a:endParaRPr lang="es-AR" sz="4800" dirty="0"/>
          </a:p>
        </p:txBody>
      </p:sp>
      <p:sp>
        <p:nvSpPr>
          <p:cNvPr id="3" name="2 Subtítulo"/>
          <p:cNvSpPr>
            <a:spLocks noGrp="1"/>
          </p:cNvSpPr>
          <p:nvPr>
            <p:ph type="subTitle" idx="1"/>
          </p:nvPr>
        </p:nvSpPr>
        <p:spPr>
          <a:xfrm>
            <a:off x="533400" y="3619168"/>
            <a:ext cx="7854696" cy="1682040"/>
          </a:xfrm>
        </p:spPr>
        <p:txBody>
          <a:bodyPr>
            <a:normAutofit/>
          </a:bodyPr>
          <a:lstStyle/>
          <a:p>
            <a:endParaRPr lang="es-AR" sz="2000" dirty="0"/>
          </a:p>
          <a:p>
            <a:endParaRPr lang="es-AR" sz="2000" dirty="0"/>
          </a:p>
          <a:p>
            <a:r>
              <a:rPr lang="es-AR" sz="2000" dirty="0"/>
              <a:t>Ing. Santiago Medina</a:t>
            </a:r>
          </a:p>
          <a:p>
            <a:r>
              <a:rPr lang="es-AR" sz="2000" dirty="0"/>
              <a:t>smedina@lidi.info.unlp.edu.ar</a:t>
            </a:r>
          </a:p>
          <a:p>
            <a:endParaRPr lang="es-AR" sz="2000" dirty="0"/>
          </a:p>
        </p:txBody>
      </p:sp>
      <p:sp>
        <p:nvSpPr>
          <p:cNvPr id="5" name="Rectangle 30"/>
          <p:cNvSpPr>
            <a:spLocks noChangeArrowheads="1"/>
          </p:cNvSpPr>
          <p:nvPr/>
        </p:nvSpPr>
        <p:spPr bwMode="auto">
          <a:xfrm>
            <a:off x="1692275" y="5949776"/>
            <a:ext cx="5616575" cy="647700"/>
          </a:xfrm>
          <a:prstGeom prst="rect">
            <a:avLst/>
          </a:prstGeom>
          <a:noFill/>
          <a:ln w="9525">
            <a:noFill/>
            <a:miter lim="800000"/>
            <a:headEnd/>
            <a:tailEnd/>
          </a:ln>
        </p:spPr>
        <p:txBody>
          <a:bodyPr/>
          <a:lstStyle/>
          <a:p>
            <a:pPr algn="ctr"/>
            <a:r>
              <a:rPr lang="es-ES" sz="1400" dirty="0">
                <a:latin typeface="Trebuchet MS" pitchFamily="34" charset="0"/>
              </a:rPr>
              <a:t>Facultad de Informática - Universidad Nacional de La Plata</a:t>
            </a:r>
          </a:p>
        </p:txBody>
      </p:sp>
      <p:pic>
        <p:nvPicPr>
          <p:cNvPr id="6" name="Picture 31" descr="EscudoUNLP"/>
          <p:cNvPicPr>
            <a:picLocks noChangeAspect="1" noChangeArrowheads="1"/>
          </p:cNvPicPr>
          <p:nvPr/>
        </p:nvPicPr>
        <p:blipFill>
          <a:blip r:embed="rId2" cstate="print"/>
          <a:srcRect/>
          <a:stretch>
            <a:fillRect/>
          </a:stretch>
        </p:blipFill>
        <p:spPr bwMode="auto">
          <a:xfrm>
            <a:off x="693738" y="5733876"/>
            <a:ext cx="854075" cy="1079500"/>
          </a:xfrm>
          <a:prstGeom prst="rect">
            <a:avLst/>
          </a:prstGeom>
          <a:noFill/>
          <a:ln w="9525">
            <a:noFill/>
            <a:miter lim="800000"/>
            <a:headEnd/>
            <a:tailEnd/>
          </a:ln>
        </p:spPr>
      </p:pic>
      <p:pic>
        <p:nvPicPr>
          <p:cNvPr id="7" name="Picture 32" descr="LogoInstituto"/>
          <p:cNvPicPr>
            <a:picLocks noChangeAspect="1" noChangeArrowheads="1"/>
          </p:cNvPicPr>
          <p:nvPr/>
        </p:nvPicPr>
        <p:blipFill>
          <a:blip r:embed="rId3" cstate="print"/>
          <a:srcRect/>
          <a:stretch>
            <a:fillRect/>
          </a:stretch>
        </p:blipFill>
        <p:spPr bwMode="auto">
          <a:xfrm>
            <a:off x="7235825" y="5779914"/>
            <a:ext cx="1296988" cy="962025"/>
          </a:xfrm>
          <a:prstGeom prst="rect">
            <a:avLst/>
          </a:prstGeom>
          <a:noFill/>
          <a:ln w="9525">
            <a:noFill/>
            <a:miter lim="800000"/>
            <a:headEnd/>
            <a:tailEnd/>
          </a:ln>
        </p:spPr>
      </p:pic>
    </p:spTree>
    <p:extLst>
      <p:ext uri="{BB962C8B-B14F-4D97-AF65-F5344CB8AC3E}">
        <p14:creationId xmlns:p14="http://schemas.microsoft.com/office/powerpoint/2010/main" val="2310372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Arquitectura de computadoras</a:t>
            </a:r>
            <a:br>
              <a:rPr lang="es-AR" sz="4000" dirty="0"/>
            </a:br>
            <a:r>
              <a:rPr lang="es-AR" sz="4000" dirty="0"/>
              <a:t>Disco Rígido</a:t>
            </a:r>
          </a:p>
        </p:txBody>
      </p:sp>
      <p:pic>
        <p:nvPicPr>
          <p:cNvPr id="9" name="8 Imagen" descr="lidi.bmp"/>
          <p:cNvPicPr>
            <a:picLocks noChangeAspect="1"/>
          </p:cNvPicPr>
          <p:nvPr/>
        </p:nvPicPr>
        <p:blipFill>
          <a:blip r:embed="rId3"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4" cstate="print"/>
          <a:srcRect/>
          <a:stretch>
            <a:fillRect/>
          </a:stretch>
        </p:blipFill>
        <p:spPr bwMode="auto">
          <a:xfrm>
            <a:off x="107504" y="68460"/>
            <a:ext cx="854075" cy="1079500"/>
          </a:xfrm>
          <a:prstGeom prst="rect">
            <a:avLst/>
          </a:prstGeom>
          <a:noFill/>
          <a:ln w="9525">
            <a:noFill/>
            <a:miter lim="800000"/>
            <a:headEnd/>
            <a:tailEnd/>
          </a:ln>
        </p:spPr>
      </p:pic>
      <p:pic>
        <p:nvPicPr>
          <p:cNvPr id="7" name="Imagen 6">
            <a:extLst>
              <a:ext uri="{FF2B5EF4-FFF2-40B4-BE49-F238E27FC236}">
                <a16:creationId xmlns:a16="http://schemas.microsoft.com/office/drawing/2014/main" id="{45141788-A35A-529D-6A73-BD649971701F}"/>
              </a:ext>
            </a:extLst>
          </p:cNvPr>
          <p:cNvPicPr>
            <a:picLocks noChangeAspect="1"/>
          </p:cNvPicPr>
          <p:nvPr/>
        </p:nvPicPr>
        <p:blipFill>
          <a:blip r:embed="rId5"/>
          <a:stretch>
            <a:fillRect/>
          </a:stretch>
        </p:blipFill>
        <p:spPr>
          <a:xfrm>
            <a:off x="1714466" y="1844824"/>
            <a:ext cx="5521830" cy="4991081"/>
          </a:xfrm>
          <a:prstGeom prst="rect">
            <a:avLst/>
          </a:prstGeom>
        </p:spPr>
      </p:pic>
    </p:spTree>
    <p:extLst>
      <p:ext uri="{BB962C8B-B14F-4D97-AF65-F5344CB8AC3E}">
        <p14:creationId xmlns:p14="http://schemas.microsoft.com/office/powerpoint/2010/main" val="3661983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Arquitectura de computadoras</a:t>
            </a:r>
            <a:br>
              <a:rPr lang="es-AR" sz="4000" dirty="0"/>
            </a:br>
            <a:r>
              <a:rPr lang="es-AR" sz="4000" dirty="0"/>
              <a:t>ROM y BIOS</a:t>
            </a:r>
          </a:p>
        </p:txBody>
      </p:sp>
      <p:pic>
        <p:nvPicPr>
          <p:cNvPr id="9" name="8 Imagen" descr="lidi.bmp"/>
          <p:cNvPicPr>
            <a:picLocks noChangeAspect="1"/>
          </p:cNvPicPr>
          <p:nvPr/>
        </p:nvPicPr>
        <p:blipFill>
          <a:blip r:embed="rId3"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4" cstate="print"/>
          <a:srcRect/>
          <a:stretch>
            <a:fillRect/>
          </a:stretch>
        </p:blipFill>
        <p:spPr bwMode="auto">
          <a:xfrm>
            <a:off x="107504" y="68460"/>
            <a:ext cx="854075" cy="1079500"/>
          </a:xfrm>
          <a:prstGeom prst="rect">
            <a:avLst/>
          </a:prstGeom>
          <a:noFill/>
          <a:ln w="9525">
            <a:noFill/>
            <a:miter lim="800000"/>
            <a:headEnd/>
            <a:tailEnd/>
          </a:ln>
        </p:spPr>
      </p:pic>
      <p:sp>
        <p:nvSpPr>
          <p:cNvPr id="3" name="Marcador de contenido 4">
            <a:extLst>
              <a:ext uri="{FF2B5EF4-FFF2-40B4-BE49-F238E27FC236}">
                <a16:creationId xmlns:a16="http://schemas.microsoft.com/office/drawing/2014/main" id="{8045DA54-9947-E133-6703-BEDCD1432962}"/>
              </a:ext>
            </a:extLst>
          </p:cNvPr>
          <p:cNvSpPr>
            <a:spLocks noGrp="1"/>
          </p:cNvSpPr>
          <p:nvPr>
            <p:ph idx="1"/>
          </p:nvPr>
        </p:nvSpPr>
        <p:spPr>
          <a:xfrm>
            <a:off x="457200" y="1935480"/>
            <a:ext cx="8229600" cy="4389120"/>
          </a:xfrm>
        </p:spPr>
        <p:txBody>
          <a:bodyPr>
            <a:normAutofit/>
          </a:bodyPr>
          <a:lstStyle/>
          <a:p>
            <a:r>
              <a:rPr lang="es-ES" dirty="0" err="1"/>
              <a:t>Read</a:t>
            </a:r>
            <a:r>
              <a:rPr lang="es-ES" dirty="0"/>
              <a:t> </a:t>
            </a:r>
            <a:r>
              <a:rPr lang="es-ES" dirty="0" err="1"/>
              <a:t>Only</a:t>
            </a:r>
            <a:r>
              <a:rPr lang="es-ES" dirty="0"/>
              <a:t> </a:t>
            </a:r>
            <a:r>
              <a:rPr lang="es-ES" dirty="0" err="1"/>
              <a:t>Memory</a:t>
            </a:r>
            <a:endParaRPr lang="es-ES" dirty="0"/>
          </a:p>
          <a:p>
            <a:r>
              <a:rPr lang="es-ES" dirty="0"/>
              <a:t>Contiene las instrucciones de arranque (Firmware)</a:t>
            </a:r>
          </a:p>
          <a:p>
            <a:endParaRPr lang="es-ES" dirty="0"/>
          </a:p>
          <a:p>
            <a:r>
              <a:rPr lang="es-ES" dirty="0"/>
              <a:t>BIOS: Sistema Básico de Entrada/Salida </a:t>
            </a:r>
          </a:p>
          <a:p>
            <a:r>
              <a:rPr lang="es-ES" dirty="0"/>
              <a:t>Software responsable de iniciar el sistema</a:t>
            </a:r>
          </a:p>
          <a:p>
            <a:r>
              <a:rPr lang="es-ES" dirty="0"/>
              <a:t>EPROM – Memoria de solo lectura programable y borrable</a:t>
            </a:r>
          </a:p>
          <a:p>
            <a:r>
              <a:rPr lang="es-ES" dirty="0"/>
              <a:t>Determina si los componentes conectados están funcionando correctamente</a:t>
            </a:r>
          </a:p>
          <a:p>
            <a:endParaRPr lang="es-ES" dirty="0"/>
          </a:p>
          <a:p>
            <a:pPr lvl="1"/>
            <a:endParaRPr lang="es-ES" dirty="0"/>
          </a:p>
          <a:p>
            <a:pPr lvl="1"/>
            <a:endParaRPr lang="es-ES" dirty="0"/>
          </a:p>
        </p:txBody>
      </p:sp>
    </p:spTree>
    <p:extLst>
      <p:ext uri="{BB962C8B-B14F-4D97-AF65-F5344CB8AC3E}">
        <p14:creationId xmlns:p14="http://schemas.microsoft.com/office/powerpoint/2010/main" val="2360235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Arquitectura de computadoras</a:t>
            </a:r>
            <a:br>
              <a:rPr lang="es-AR" sz="4000" dirty="0"/>
            </a:br>
            <a:r>
              <a:rPr lang="es-AR" sz="4000" dirty="0"/>
              <a:t>Fuente de Alimentación</a:t>
            </a:r>
          </a:p>
        </p:txBody>
      </p:sp>
      <p:pic>
        <p:nvPicPr>
          <p:cNvPr id="9" name="8 Imagen" descr="lidi.bmp"/>
          <p:cNvPicPr>
            <a:picLocks noChangeAspect="1"/>
          </p:cNvPicPr>
          <p:nvPr/>
        </p:nvPicPr>
        <p:blipFill>
          <a:blip r:embed="rId3"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4" cstate="print"/>
          <a:srcRect/>
          <a:stretch>
            <a:fillRect/>
          </a:stretch>
        </p:blipFill>
        <p:spPr bwMode="auto">
          <a:xfrm>
            <a:off x="107504" y="68460"/>
            <a:ext cx="854075" cy="1079500"/>
          </a:xfrm>
          <a:prstGeom prst="rect">
            <a:avLst/>
          </a:prstGeom>
          <a:noFill/>
          <a:ln w="9525">
            <a:noFill/>
            <a:miter lim="800000"/>
            <a:headEnd/>
            <a:tailEnd/>
          </a:ln>
        </p:spPr>
      </p:pic>
      <p:sp>
        <p:nvSpPr>
          <p:cNvPr id="3" name="Marcador de contenido 4">
            <a:extLst>
              <a:ext uri="{FF2B5EF4-FFF2-40B4-BE49-F238E27FC236}">
                <a16:creationId xmlns:a16="http://schemas.microsoft.com/office/drawing/2014/main" id="{8045DA54-9947-E133-6703-BEDCD1432962}"/>
              </a:ext>
            </a:extLst>
          </p:cNvPr>
          <p:cNvSpPr>
            <a:spLocks noGrp="1"/>
          </p:cNvSpPr>
          <p:nvPr>
            <p:ph idx="1"/>
          </p:nvPr>
        </p:nvSpPr>
        <p:spPr>
          <a:xfrm>
            <a:off x="457200" y="1935480"/>
            <a:ext cx="8229600" cy="4389120"/>
          </a:xfrm>
        </p:spPr>
        <p:txBody>
          <a:bodyPr>
            <a:normAutofit/>
          </a:bodyPr>
          <a:lstStyle/>
          <a:p>
            <a:r>
              <a:rPr lang="es-ES" dirty="0"/>
              <a:t>Alimentación eléctrica de cada componente</a:t>
            </a:r>
          </a:p>
          <a:p>
            <a:r>
              <a:rPr lang="es-ES" dirty="0"/>
              <a:t>Diferentes voltajes: 3,3v – 5v – 12v </a:t>
            </a:r>
          </a:p>
          <a:p>
            <a:r>
              <a:rPr lang="es-ES" dirty="0"/>
              <a:t>Diferentes tipos de conectores</a:t>
            </a:r>
          </a:p>
          <a:p>
            <a:r>
              <a:rPr lang="es-ES" dirty="0"/>
              <a:t>Potencia y rendimiento</a:t>
            </a:r>
          </a:p>
          <a:p>
            <a:endParaRPr lang="es-ES" dirty="0"/>
          </a:p>
          <a:p>
            <a:endParaRPr lang="es-ES" dirty="0"/>
          </a:p>
          <a:p>
            <a:pPr lvl="1"/>
            <a:endParaRPr lang="es-ES" dirty="0"/>
          </a:p>
          <a:p>
            <a:pPr lvl="1"/>
            <a:endParaRPr lang="es-ES" dirty="0"/>
          </a:p>
        </p:txBody>
      </p:sp>
      <p:pic>
        <p:nvPicPr>
          <p:cNvPr id="5122" name="Picture 2" descr="Fuente de alimentación para pc, tipos y características">
            <a:extLst>
              <a:ext uri="{FF2B5EF4-FFF2-40B4-BE49-F238E27FC236}">
                <a16:creationId xmlns:a16="http://schemas.microsoft.com/office/drawing/2014/main" id="{AFA80FE6-D73B-EFAD-28A3-20E501AF82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3096" y="3412327"/>
            <a:ext cx="4850904" cy="3233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168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Arquitectura de computadoras</a:t>
            </a:r>
            <a:br>
              <a:rPr lang="es-AR" sz="4000" dirty="0"/>
            </a:br>
            <a:r>
              <a:rPr lang="es-AR" sz="4000" dirty="0"/>
              <a:t>Concepto de “programa”</a:t>
            </a:r>
          </a:p>
        </p:txBody>
      </p:sp>
      <p:sp>
        <p:nvSpPr>
          <p:cNvPr id="3" name="2 Marcador de contenido"/>
          <p:cNvSpPr>
            <a:spLocks noGrp="1"/>
          </p:cNvSpPr>
          <p:nvPr>
            <p:ph idx="1"/>
          </p:nvPr>
        </p:nvSpPr>
        <p:spPr/>
        <p:txBody>
          <a:bodyPr>
            <a:normAutofit/>
          </a:bodyPr>
          <a:lstStyle/>
          <a:p>
            <a:r>
              <a:rPr lang="es-AR" sz="2200" dirty="0"/>
              <a:t>El antecedente mas cercano de los Sistemas de Computo son las maquinas de calcular.</a:t>
            </a:r>
          </a:p>
          <a:p>
            <a:r>
              <a:rPr lang="es-AR" sz="2200" dirty="0"/>
              <a:t>Maquinas primitivas de tipo </a:t>
            </a:r>
            <a:r>
              <a:rPr lang="es-AR" sz="2200" dirty="0" err="1"/>
              <a:t>mecanico</a:t>
            </a:r>
            <a:r>
              <a:rPr lang="es-AR" sz="2200" dirty="0"/>
              <a:t> capaces de realizar una sola operación.</a:t>
            </a:r>
          </a:p>
          <a:p>
            <a:pPr algn="just"/>
            <a:endParaRPr lang="es-AR" sz="300" b="0" dirty="0"/>
          </a:p>
          <a:p>
            <a:pPr marL="0" lvl="1" indent="0">
              <a:buNone/>
            </a:pPr>
            <a:endParaRPr lang="es-AR" sz="2000" dirty="0"/>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pic>
        <p:nvPicPr>
          <p:cNvPr id="5" name="Imagen 4">
            <a:extLst>
              <a:ext uri="{FF2B5EF4-FFF2-40B4-BE49-F238E27FC236}">
                <a16:creationId xmlns:a16="http://schemas.microsoft.com/office/drawing/2014/main" id="{A37D9F1E-29A5-F7B0-7AFC-630217D38CF4}"/>
              </a:ext>
            </a:extLst>
          </p:cNvPr>
          <p:cNvPicPr>
            <a:picLocks noChangeAspect="1"/>
          </p:cNvPicPr>
          <p:nvPr/>
        </p:nvPicPr>
        <p:blipFill>
          <a:blip r:embed="rId4"/>
          <a:stretch>
            <a:fillRect/>
          </a:stretch>
        </p:blipFill>
        <p:spPr>
          <a:xfrm>
            <a:off x="1199159" y="3789040"/>
            <a:ext cx="6901233" cy="1920158"/>
          </a:xfrm>
          <a:prstGeom prst="rect">
            <a:avLst/>
          </a:prstGeom>
        </p:spPr>
      </p:pic>
    </p:spTree>
    <p:extLst>
      <p:ext uri="{BB962C8B-B14F-4D97-AF65-F5344CB8AC3E}">
        <p14:creationId xmlns:p14="http://schemas.microsoft.com/office/powerpoint/2010/main" val="1310749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Arquitectura de computadoras</a:t>
            </a:r>
            <a:br>
              <a:rPr lang="es-AR" sz="4000" dirty="0"/>
            </a:br>
            <a:r>
              <a:rPr lang="es-AR" sz="4000" dirty="0"/>
              <a:t>Concepto de “programa”</a:t>
            </a:r>
          </a:p>
        </p:txBody>
      </p:sp>
      <p:sp>
        <p:nvSpPr>
          <p:cNvPr id="3" name="2 Marcador de contenido"/>
          <p:cNvSpPr>
            <a:spLocks noGrp="1"/>
          </p:cNvSpPr>
          <p:nvPr>
            <p:ph idx="1"/>
          </p:nvPr>
        </p:nvSpPr>
        <p:spPr/>
        <p:txBody>
          <a:bodyPr>
            <a:normAutofit/>
          </a:bodyPr>
          <a:lstStyle/>
          <a:p>
            <a:r>
              <a:rPr lang="es-ES" sz="2200" dirty="0"/>
              <a:t>En un Sistema de cómputo la secuencia de tareas está almacenada en la máquina como instrucciones.</a:t>
            </a:r>
          </a:p>
          <a:p>
            <a:r>
              <a:rPr lang="es-AR" sz="2200" dirty="0"/>
              <a:t>Las instrucciones son interpretadas por la Unidad de Control (interprete de instrucción) </a:t>
            </a:r>
          </a:p>
          <a:p>
            <a:r>
              <a:rPr lang="es-ES" sz="2200" dirty="0"/>
              <a:t>Las instrucciones son convertidas en señales que comandan la entrada de los datos el tipo de operación y la salida de los resultados</a:t>
            </a:r>
          </a:p>
          <a:p>
            <a:r>
              <a:rPr lang="es-ES" sz="2200" dirty="0"/>
              <a:t>La Unidad de cálculo es universal y capaz de resolver distintos tipos de operaciones. El tipo de operación a resolver lo obtiene desde el Intérprete de instrucciones a partir de la instrucción leída</a:t>
            </a:r>
            <a:endParaRPr lang="es-AR" sz="2200" dirty="0"/>
          </a:p>
          <a:p>
            <a:pPr algn="just"/>
            <a:endParaRPr lang="es-AR" sz="300" b="0" dirty="0"/>
          </a:p>
          <a:p>
            <a:pPr marL="0" lvl="1" indent="0">
              <a:buNone/>
            </a:pPr>
            <a:endParaRPr lang="es-AR" sz="2000" dirty="0"/>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Tree>
    <p:extLst>
      <p:ext uri="{BB962C8B-B14F-4D97-AF65-F5344CB8AC3E}">
        <p14:creationId xmlns:p14="http://schemas.microsoft.com/office/powerpoint/2010/main" val="2425100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Arquitectura de computadoras</a:t>
            </a:r>
            <a:br>
              <a:rPr lang="es-AR" sz="4000" dirty="0"/>
            </a:br>
            <a:r>
              <a:rPr lang="es-AR" sz="4000" dirty="0"/>
              <a:t>Concepto de “programa”</a:t>
            </a:r>
          </a:p>
        </p:txBody>
      </p:sp>
      <p:sp>
        <p:nvSpPr>
          <p:cNvPr id="3" name="2 Marcador de contenido"/>
          <p:cNvSpPr>
            <a:spLocks noGrp="1"/>
          </p:cNvSpPr>
          <p:nvPr>
            <p:ph idx="1"/>
          </p:nvPr>
        </p:nvSpPr>
        <p:spPr/>
        <p:txBody>
          <a:bodyPr>
            <a:normAutofit/>
          </a:bodyPr>
          <a:lstStyle/>
          <a:p>
            <a:r>
              <a:rPr lang="es-AR" sz="2200" dirty="0"/>
              <a:t>Modelo de programación en software</a:t>
            </a:r>
          </a:p>
          <a:p>
            <a:pPr algn="just"/>
            <a:endParaRPr lang="es-AR" sz="300" b="0" dirty="0"/>
          </a:p>
          <a:p>
            <a:pPr marL="0" lvl="1" indent="0">
              <a:buNone/>
            </a:pPr>
            <a:endParaRPr lang="es-AR" sz="2000" dirty="0"/>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pic>
        <p:nvPicPr>
          <p:cNvPr id="6" name="Imagen 5">
            <a:extLst>
              <a:ext uri="{FF2B5EF4-FFF2-40B4-BE49-F238E27FC236}">
                <a16:creationId xmlns:a16="http://schemas.microsoft.com/office/drawing/2014/main" id="{C105B1CC-96BB-DA41-98D9-A3A243100D33}"/>
              </a:ext>
            </a:extLst>
          </p:cNvPr>
          <p:cNvPicPr>
            <a:picLocks noChangeAspect="1"/>
          </p:cNvPicPr>
          <p:nvPr/>
        </p:nvPicPr>
        <p:blipFill>
          <a:blip r:embed="rId4"/>
          <a:stretch>
            <a:fillRect/>
          </a:stretch>
        </p:blipFill>
        <p:spPr>
          <a:xfrm>
            <a:off x="1043608" y="2780929"/>
            <a:ext cx="7118841" cy="3375248"/>
          </a:xfrm>
          <a:prstGeom prst="rect">
            <a:avLst/>
          </a:prstGeom>
        </p:spPr>
      </p:pic>
    </p:spTree>
    <p:extLst>
      <p:ext uri="{BB962C8B-B14F-4D97-AF65-F5344CB8AC3E}">
        <p14:creationId xmlns:p14="http://schemas.microsoft.com/office/powerpoint/2010/main" val="3001458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Arquitectura de computadoras</a:t>
            </a:r>
            <a:br>
              <a:rPr lang="es-AR" sz="4000" dirty="0"/>
            </a:br>
            <a:r>
              <a:rPr lang="es-AR" sz="4000" dirty="0"/>
              <a:t>Concepto de “programa”</a:t>
            </a:r>
          </a:p>
        </p:txBody>
      </p:sp>
      <p:sp>
        <p:nvSpPr>
          <p:cNvPr id="3" name="2 Marcador de contenido"/>
          <p:cNvSpPr>
            <a:spLocks noGrp="1"/>
          </p:cNvSpPr>
          <p:nvPr>
            <p:ph idx="1"/>
          </p:nvPr>
        </p:nvSpPr>
        <p:spPr/>
        <p:txBody>
          <a:bodyPr>
            <a:normAutofit/>
          </a:bodyPr>
          <a:lstStyle/>
          <a:p>
            <a:pPr marL="0" indent="0">
              <a:buNone/>
            </a:pPr>
            <a:r>
              <a:rPr lang="es-AR" sz="2400" dirty="0"/>
              <a:t>Un Programa es:</a:t>
            </a:r>
          </a:p>
          <a:p>
            <a:r>
              <a:rPr lang="es-AR" sz="2400" dirty="0"/>
              <a:t>Una secuencia de acciones almacenadas en el sistema de computo.</a:t>
            </a:r>
          </a:p>
          <a:p>
            <a:r>
              <a:rPr lang="es-AR" sz="2400" dirty="0"/>
              <a:t>Cada acción es una instrucción.</a:t>
            </a:r>
          </a:p>
          <a:p>
            <a:r>
              <a:rPr lang="es-AR" sz="2400" dirty="0"/>
              <a:t>Cada instrucción se convierte en señales.</a:t>
            </a:r>
          </a:p>
          <a:p>
            <a:r>
              <a:rPr lang="es-AR" sz="2400" dirty="0"/>
              <a:t>Se necesitan diferentes señales de control para cada operación.</a:t>
            </a:r>
          </a:p>
          <a:p>
            <a:r>
              <a:rPr lang="es-AR" sz="2400" dirty="0"/>
              <a:t>La Unidad de Control obtiene todo lo necesario para resolver (ejecutar) la acción definida en la instrucción.</a:t>
            </a:r>
          </a:p>
          <a:p>
            <a:pPr algn="just"/>
            <a:endParaRPr lang="es-AR" sz="400" b="0" dirty="0"/>
          </a:p>
          <a:p>
            <a:pPr marL="0" lvl="1" indent="0">
              <a:buNone/>
            </a:pPr>
            <a:endParaRPr lang="es-AR" dirty="0"/>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Tree>
    <p:extLst>
      <p:ext uri="{BB962C8B-B14F-4D97-AF65-F5344CB8AC3E}">
        <p14:creationId xmlns:p14="http://schemas.microsoft.com/office/powerpoint/2010/main" val="765896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Arquitectura de computadoras</a:t>
            </a:r>
            <a:br>
              <a:rPr lang="es-AR" sz="4000" dirty="0"/>
            </a:br>
            <a:r>
              <a:rPr lang="es-AR" sz="4000" dirty="0"/>
              <a:t>Modelo de </a:t>
            </a:r>
            <a:r>
              <a:rPr lang="es-AR" sz="4000" dirty="0" err="1"/>
              <a:t>Von</a:t>
            </a:r>
            <a:r>
              <a:rPr lang="es-AR" sz="4000" dirty="0"/>
              <a:t> Neumann</a:t>
            </a:r>
          </a:p>
        </p:txBody>
      </p:sp>
      <p:sp>
        <p:nvSpPr>
          <p:cNvPr id="3" name="2 Marcador de contenido"/>
          <p:cNvSpPr>
            <a:spLocks noGrp="1"/>
          </p:cNvSpPr>
          <p:nvPr>
            <p:ph idx="1"/>
          </p:nvPr>
        </p:nvSpPr>
        <p:spPr/>
        <p:txBody>
          <a:bodyPr>
            <a:normAutofit/>
          </a:bodyPr>
          <a:lstStyle/>
          <a:p>
            <a:r>
              <a:rPr lang="es-AR" sz="2400" dirty="0"/>
              <a:t>En la década del 40 surgieron las primeras maquinas con características típicas de un sistema de computo.</a:t>
            </a:r>
          </a:p>
          <a:p>
            <a:r>
              <a:rPr lang="es-AR" sz="2400" dirty="0"/>
              <a:t>Destinadas a resolver problemas matemáticos.</a:t>
            </a:r>
          </a:p>
          <a:p>
            <a:r>
              <a:rPr lang="es-AR" sz="2400" dirty="0"/>
              <a:t>2 tecnologías: Válvulas electrónicas o dispositivos electromecánicos.</a:t>
            </a:r>
          </a:p>
          <a:p>
            <a:r>
              <a:rPr lang="es-AR" sz="2400" dirty="0"/>
              <a:t>John </a:t>
            </a:r>
            <a:r>
              <a:rPr lang="es-AR" sz="2400" dirty="0" err="1"/>
              <a:t>Von</a:t>
            </a:r>
            <a:r>
              <a:rPr lang="es-AR" sz="2400" dirty="0"/>
              <a:t> Neuman creo la IAS:</a:t>
            </a:r>
          </a:p>
          <a:p>
            <a:pPr lvl="1"/>
            <a:r>
              <a:rPr lang="es-AR" sz="2200" dirty="0"/>
              <a:t>Operaba en binario (en lugar de decimal).</a:t>
            </a:r>
          </a:p>
          <a:p>
            <a:pPr lvl="1"/>
            <a:r>
              <a:rPr lang="es-AR" sz="2200" dirty="0"/>
              <a:t>Memoria única con 4096 palabras de 40 bits.</a:t>
            </a:r>
          </a:p>
          <a:p>
            <a:pPr lvl="1"/>
            <a:r>
              <a:rPr lang="es-AR" sz="2200" dirty="0"/>
              <a:t>Repertorio de instrucciones con 21 instrucciones de 20 bits.</a:t>
            </a:r>
          </a:p>
          <a:p>
            <a:pPr marL="393192" lvl="1" indent="0">
              <a:buNone/>
            </a:pPr>
            <a:endParaRPr lang="es-AR" sz="2200" dirty="0"/>
          </a:p>
          <a:p>
            <a:pPr algn="just"/>
            <a:endParaRPr lang="es-AR" sz="400" b="0" dirty="0"/>
          </a:p>
          <a:p>
            <a:pPr marL="0" lvl="1" indent="0">
              <a:buNone/>
            </a:pPr>
            <a:endParaRPr lang="es-AR" dirty="0"/>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Tree>
    <p:extLst>
      <p:ext uri="{BB962C8B-B14F-4D97-AF65-F5344CB8AC3E}">
        <p14:creationId xmlns:p14="http://schemas.microsoft.com/office/powerpoint/2010/main" val="3076499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Arquitectura de computadoras</a:t>
            </a:r>
            <a:br>
              <a:rPr lang="es-AR" sz="4000" dirty="0"/>
            </a:br>
            <a:r>
              <a:rPr lang="es-AR" sz="4000" dirty="0"/>
              <a:t>Modelo de </a:t>
            </a:r>
            <a:r>
              <a:rPr lang="es-AR" sz="4000" dirty="0" err="1"/>
              <a:t>Von</a:t>
            </a:r>
            <a:r>
              <a:rPr lang="es-AR" sz="4000" dirty="0"/>
              <a:t> Neumann</a:t>
            </a:r>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
        <p:nvSpPr>
          <p:cNvPr id="5" name="Marcador de contenido 4">
            <a:extLst>
              <a:ext uri="{FF2B5EF4-FFF2-40B4-BE49-F238E27FC236}">
                <a16:creationId xmlns:a16="http://schemas.microsoft.com/office/drawing/2014/main" id="{5905AB73-209C-3329-5084-424FA9A16146}"/>
              </a:ext>
            </a:extLst>
          </p:cNvPr>
          <p:cNvSpPr>
            <a:spLocks noGrp="1"/>
          </p:cNvSpPr>
          <p:nvPr>
            <p:ph idx="1"/>
          </p:nvPr>
        </p:nvSpPr>
        <p:spPr/>
        <p:txBody>
          <a:bodyPr/>
          <a:lstStyle/>
          <a:p>
            <a:endParaRPr lang="es-AR"/>
          </a:p>
        </p:txBody>
      </p:sp>
      <p:pic>
        <p:nvPicPr>
          <p:cNvPr id="7" name="Imagen 6">
            <a:extLst>
              <a:ext uri="{FF2B5EF4-FFF2-40B4-BE49-F238E27FC236}">
                <a16:creationId xmlns:a16="http://schemas.microsoft.com/office/drawing/2014/main" id="{2A4A6C3E-22E4-A0DC-9E86-25D41A93F58F}"/>
              </a:ext>
            </a:extLst>
          </p:cNvPr>
          <p:cNvPicPr>
            <a:picLocks noChangeAspect="1"/>
          </p:cNvPicPr>
          <p:nvPr/>
        </p:nvPicPr>
        <p:blipFill>
          <a:blip r:embed="rId4"/>
          <a:stretch>
            <a:fillRect/>
          </a:stretch>
        </p:blipFill>
        <p:spPr>
          <a:xfrm>
            <a:off x="614077" y="1844824"/>
            <a:ext cx="8100392" cy="4819034"/>
          </a:xfrm>
          <a:prstGeom prst="rect">
            <a:avLst/>
          </a:prstGeom>
        </p:spPr>
      </p:pic>
    </p:spTree>
    <p:extLst>
      <p:ext uri="{BB962C8B-B14F-4D97-AF65-F5344CB8AC3E}">
        <p14:creationId xmlns:p14="http://schemas.microsoft.com/office/powerpoint/2010/main" val="572402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Arquitectura de computadoras</a:t>
            </a:r>
            <a:br>
              <a:rPr lang="es-AR" sz="4000" dirty="0"/>
            </a:br>
            <a:r>
              <a:rPr lang="es-AR" sz="4000" dirty="0"/>
              <a:t>Modelo de </a:t>
            </a:r>
            <a:r>
              <a:rPr lang="es-AR" sz="4000" dirty="0" err="1"/>
              <a:t>Von</a:t>
            </a:r>
            <a:r>
              <a:rPr lang="es-AR" sz="4000" dirty="0"/>
              <a:t> Neumann</a:t>
            </a:r>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
        <p:nvSpPr>
          <p:cNvPr id="5" name="Marcador de contenido 4">
            <a:extLst>
              <a:ext uri="{FF2B5EF4-FFF2-40B4-BE49-F238E27FC236}">
                <a16:creationId xmlns:a16="http://schemas.microsoft.com/office/drawing/2014/main" id="{5905AB73-209C-3329-5084-424FA9A16146}"/>
              </a:ext>
            </a:extLst>
          </p:cNvPr>
          <p:cNvSpPr>
            <a:spLocks noGrp="1"/>
          </p:cNvSpPr>
          <p:nvPr>
            <p:ph idx="1"/>
          </p:nvPr>
        </p:nvSpPr>
        <p:spPr/>
        <p:txBody>
          <a:bodyPr/>
          <a:lstStyle/>
          <a:p>
            <a:pPr marL="0" indent="0">
              <a:buNone/>
            </a:pPr>
            <a:r>
              <a:rPr lang="es-ES" dirty="0"/>
              <a:t>Simplificación en 3 subsistemas</a:t>
            </a:r>
          </a:p>
          <a:p>
            <a:r>
              <a:rPr lang="es-ES" dirty="0"/>
              <a:t>La UNIDAD CENTRAL DE PROCESAMIENTO (CPU):</a:t>
            </a:r>
          </a:p>
          <a:p>
            <a:pPr lvl="1"/>
            <a:r>
              <a:rPr lang="es-ES" dirty="0"/>
              <a:t>Unidad de Control (UC)</a:t>
            </a:r>
          </a:p>
          <a:p>
            <a:pPr lvl="1"/>
            <a:r>
              <a:rPr lang="es-ES" dirty="0"/>
              <a:t>Unidad Aritmético-Lógica (ALU)</a:t>
            </a:r>
          </a:p>
          <a:p>
            <a:pPr lvl="1"/>
            <a:r>
              <a:rPr lang="es-ES" dirty="0"/>
              <a:t>Registros </a:t>
            </a:r>
          </a:p>
          <a:p>
            <a:r>
              <a:rPr lang="es-ES" dirty="0"/>
              <a:t>La UNIDAD DE ENTRADA/SALIDA (E/S) para introducir y extraer los datos.</a:t>
            </a:r>
          </a:p>
          <a:p>
            <a:r>
              <a:rPr lang="es-ES" dirty="0"/>
              <a:t>La UNIDAD DE MEMORIA para almacenar temporalmente datos e instrucciones.</a:t>
            </a:r>
          </a:p>
          <a:p>
            <a:pPr lvl="1"/>
            <a:endParaRPr lang="es-ES" dirty="0"/>
          </a:p>
          <a:p>
            <a:pPr lvl="1"/>
            <a:endParaRPr lang="es-ES" dirty="0"/>
          </a:p>
          <a:p>
            <a:endParaRPr lang="es-AR" dirty="0"/>
          </a:p>
        </p:txBody>
      </p:sp>
    </p:spTree>
    <p:extLst>
      <p:ext uri="{BB962C8B-B14F-4D97-AF65-F5344CB8AC3E}">
        <p14:creationId xmlns:p14="http://schemas.microsoft.com/office/powerpoint/2010/main" val="4070844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1299" y="476672"/>
            <a:ext cx="6948287" cy="794352"/>
          </a:xfrm>
        </p:spPr>
        <p:txBody>
          <a:bodyPr>
            <a:normAutofit/>
          </a:bodyPr>
          <a:lstStyle/>
          <a:p>
            <a:r>
              <a:rPr lang="es-AR" sz="4000" dirty="0"/>
              <a:t>Clases</a:t>
            </a:r>
          </a:p>
        </p:txBody>
      </p:sp>
      <p:sp>
        <p:nvSpPr>
          <p:cNvPr id="3" name="2 Marcador de contenido"/>
          <p:cNvSpPr>
            <a:spLocks noGrp="1"/>
          </p:cNvSpPr>
          <p:nvPr>
            <p:ph idx="1"/>
          </p:nvPr>
        </p:nvSpPr>
        <p:spPr>
          <a:xfrm>
            <a:off x="1115616" y="1340768"/>
            <a:ext cx="7520940" cy="4680520"/>
          </a:xfrm>
        </p:spPr>
        <p:txBody>
          <a:bodyPr>
            <a:noAutofit/>
          </a:bodyPr>
          <a:lstStyle/>
          <a:p>
            <a:pPr algn="just">
              <a:spcBef>
                <a:spcPts val="0"/>
              </a:spcBef>
              <a:buFont typeface="Arial" panose="020B0604020202020204" pitchFamily="34" charset="0"/>
              <a:buChar char="•"/>
            </a:pPr>
            <a:r>
              <a:rPr lang="es-ES" sz="2800" dirty="0"/>
              <a:t>Clase 1</a:t>
            </a:r>
          </a:p>
          <a:p>
            <a:pPr lvl="1" algn="just">
              <a:spcBef>
                <a:spcPts val="0"/>
              </a:spcBef>
              <a:buFont typeface="Arial" panose="020B0604020202020204" pitchFamily="34" charset="0"/>
              <a:buChar char="•"/>
            </a:pPr>
            <a:r>
              <a:rPr lang="es-ES" sz="2800" dirty="0"/>
              <a:t>Conceptos básicos de computación </a:t>
            </a:r>
          </a:p>
          <a:p>
            <a:pPr algn="just">
              <a:spcBef>
                <a:spcPts val="0"/>
              </a:spcBef>
              <a:buFont typeface="Arial" panose="020B0604020202020204" pitchFamily="34" charset="0"/>
              <a:buChar char="•"/>
            </a:pPr>
            <a:r>
              <a:rPr lang="es-AR" sz="2800" dirty="0"/>
              <a:t>Clase 2</a:t>
            </a:r>
          </a:p>
          <a:p>
            <a:pPr lvl="1" algn="just">
              <a:spcBef>
                <a:spcPts val="0"/>
              </a:spcBef>
              <a:buFont typeface="Arial" panose="020B0604020202020204" pitchFamily="34" charset="0"/>
              <a:buChar char="•"/>
            </a:pPr>
            <a:r>
              <a:rPr lang="es-AR" sz="2800" dirty="0"/>
              <a:t>Evolución de consolas </a:t>
            </a:r>
          </a:p>
          <a:p>
            <a:pPr lvl="1" algn="just">
              <a:spcBef>
                <a:spcPts val="0"/>
              </a:spcBef>
              <a:buFont typeface="Arial" panose="020B0604020202020204" pitchFamily="34" charset="0"/>
              <a:buChar char="•"/>
            </a:pPr>
            <a:r>
              <a:rPr lang="es-AR" sz="2800" dirty="0"/>
              <a:t>Taller Práctico</a:t>
            </a:r>
          </a:p>
          <a:p>
            <a:pPr algn="just">
              <a:spcBef>
                <a:spcPts val="0"/>
              </a:spcBef>
              <a:buFont typeface="Arial" panose="020B0604020202020204" pitchFamily="34" charset="0"/>
              <a:buChar char="•"/>
            </a:pPr>
            <a:r>
              <a:rPr lang="es-ES" sz="2800" dirty="0"/>
              <a:t>Clase 3</a:t>
            </a:r>
          </a:p>
          <a:p>
            <a:pPr lvl="1" algn="just">
              <a:spcBef>
                <a:spcPts val="0"/>
              </a:spcBef>
              <a:buFont typeface="Arial" panose="020B0604020202020204" pitchFamily="34" charset="0"/>
              <a:buChar char="•"/>
            </a:pPr>
            <a:r>
              <a:rPr lang="es-ES" sz="2800" dirty="0"/>
              <a:t>Evolución de placas de video y gráficos</a:t>
            </a:r>
          </a:p>
          <a:p>
            <a:pPr lvl="1" algn="just">
              <a:spcBef>
                <a:spcPts val="0"/>
              </a:spcBef>
              <a:buFont typeface="Arial" panose="020B0604020202020204" pitchFamily="34" charset="0"/>
              <a:buChar char="•"/>
            </a:pPr>
            <a:r>
              <a:rPr lang="es-ES" sz="2800" dirty="0"/>
              <a:t>Tecnologías de </a:t>
            </a:r>
            <a:r>
              <a:rPr lang="es-ES" sz="2800" dirty="0" err="1"/>
              <a:t>Streaming</a:t>
            </a:r>
            <a:endParaRPr lang="es-ES" sz="2800" dirty="0"/>
          </a:p>
          <a:p>
            <a:pPr algn="just">
              <a:spcBef>
                <a:spcPts val="0"/>
              </a:spcBef>
              <a:buFont typeface="Arial" panose="020B0604020202020204" pitchFamily="34" charset="0"/>
              <a:buChar char="•"/>
            </a:pPr>
            <a:r>
              <a:rPr lang="es-ES" sz="2800" dirty="0"/>
              <a:t>Clase 4</a:t>
            </a:r>
          </a:p>
          <a:p>
            <a:pPr lvl="1" algn="just">
              <a:spcBef>
                <a:spcPts val="0"/>
              </a:spcBef>
              <a:buFont typeface="Arial" panose="020B0604020202020204" pitchFamily="34" charset="0"/>
              <a:buChar char="•"/>
            </a:pPr>
            <a:r>
              <a:rPr lang="es-ES" sz="2800" dirty="0"/>
              <a:t>Servidores</a:t>
            </a:r>
          </a:p>
          <a:p>
            <a:pPr lvl="1" algn="just">
              <a:spcBef>
                <a:spcPts val="0"/>
              </a:spcBef>
              <a:buFont typeface="Arial" panose="020B0604020202020204" pitchFamily="34" charset="0"/>
              <a:buChar char="•"/>
            </a:pPr>
            <a:r>
              <a:rPr lang="es-ES" sz="2800" dirty="0"/>
              <a:t>Taller Práctico</a:t>
            </a:r>
            <a:endParaRPr lang="es-AR" sz="2800" dirty="0"/>
          </a:p>
        </p:txBody>
      </p:sp>
      <p:pic>
        <p:nvPicPr>
          <p:cNvPr id="8" name="7 Imagen" descr="lidi.bmp"/>
          <p:cNvPicPr>
            <a:picLocks noChangeAspect="1"/>
          </p:cNvPicPr>
          <p:nvPr/>
        </p:nvPicPr>
        <p:blipFill>
          <a:blip r:embed="rId3"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9" name="Picture 31" descr="EscudoUNLP"/>
          <p:cNvPicPr>
            <a:picLocks noChangeAspect="1" noChangeArrowheads="1"/>
          </p:cNvPicPr>
          <p:nvPr/>
        </p:nvPicPr>
        <p:blipFill>
          <a:blip r:embed="rId4" cstate="print"/>
          <a:srcRect/>
          <a:stretch>
            <a:fillRect/>
          </a:stretch>
        </p:blipFill>
        <p:spPr bwMode="auto">
          <a:xfrm>
            <a:off x="107504" y="68460"/>
            <a:ext cx="854075" cy="1079500"/>
          </a:xfrm>
          <a:prstGeom prst="rect">
            <a:avLst/>
          </a:prstGeom>
          <a:noFill/>
          <a:ln w="9525">
            <a:noFill/>
            <a:miter lim="800000"/>
            <a:headEnd/>
            <a:tailEnd/>
          </a:ln>
        </p:spPr>
      </p:pic>
    </p:spTree>
    <p:extLst>
      <p:ext uri="{BB962C8B-B14F-4D97-AF65-F5344CB8AC3E}">
        <p14:creationId xmlns:p14="http://schemas.microsoft.com/office/powerpoint/2010/main" val="151219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Arquitectura de computadoras</a:t>
            </a:r>
            <a:br>
              <a:rPr lang="es-AR" sz="4000" dirty="0"/>
            </a:br>
            <a:r>
              <a:rPr lang="es-AR" sz="4000" dirty="0"/>
              <a:t>Modelo de </a:t>
            </a:r>
            <a:r>
              <a:rPr lang="es-AR" sz="4000" dirty="0" err="1"/>
              <a:t>Von</a:t>
            </a:r>
            <a:r>
              <a:rPr lang="es-AR" sz="4000" dirty="0"/>
              <a:t> Neuman</a:t>
            </a:r>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pic>
        <p:nvPicPr>
          <p:cNvPr id="1026" name="Picture 2" descr="Arquitectura de Von Neumann - Wikipedia, la enciclopedia libre">
            <a:extLst>
              <a:ext uri="{FF2B5EF4-FFF2-40B4-BE49-F238E27FC236}">
                <a16:creationId xmlns:a16="http://schemas.microsoft.com/office/drawing/2014/main" id="{CBF19798-BC92-2913-85F0-81BDA39473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2060848"/>
            <a:ext cx="4752528" cy="4205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785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Arquitectura de computadoras</a:t>
            </a:r>
            <a:br>
              <a:rPr lang="es-AR" sz="4000" dirty="0"/>
            </a:br>
            <a:r>
              <a:rPr lang="es-AR" sz="4000" dirty="0"/>
              <a:t>Modelo de </a:t>
            </a:r>
            <a:r>
              <a:rPr lang="es-AR" sz="4000" dirty="0" err="1"/>
              <a:t>Von</a:t>
            </a:r>
            <a:r>
              <a:rPr lang="es-AR" sz="4000" dirty="0"/>
              <a:t> Neumann</a:t>
            </a:r>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
        <p:nvSpPr>
          <p:cNvPr id="5" name="Marcador de contenido 4">
            <a:extLst>
              <a:ext uri="{FF2B5EF4-FFF2-40B4-BE49-F238E27FC236}">
                <a16:creationId xmlns:a16="http://schemas.microsoft.com/office/drawing/2014/main" id="{5905AB73-209C-3329-5084-424FA9A16146}"/>
              </a:ext>
            </a:extLst>
          </p:cNvPr>
          <p:cNvSpPr>
            <a:spLocks noGrp="1"/>
          </p:cNvSpPr>
          <p:nvPr>
            <p:ph idx="1"/>
          </p:nvPr>
        </p:nvSpPr>
        <p:spPr/>
        <p:txBody>
          <a:bodyPr/>
          <a:lstStyle/>
          <a:p>
            <a:endParaRPr lang="es-AR"/>
          </a:p>
        </p:txBody>
      </p:sp>
      <p:pic>
        <p:nvPicPr>
          <p:cNvPr id="1026" name="Picture 2">
            <a:extLst>
              <a:ext uri="{FF2B5EF4-FFF2-40B4-BE49-F238E27FC236}">
                <a16:creationId xmlns:a16="http://schemas.microsoft.com/office/drawing/2014/main" id="{A3D3DA80-37D3-4D94-5C2C-0195059A64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1949750"/>
            <a:ext cx="5715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223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Arquitectura de computadoras</a:t>
            </a:r>
            <a:br>
              <a:rPr lang="es-AR" sz="4000" dirty="0"/>
            </a:br>
            <a:r>
              <a:rPr lang="es-AR" sz="4000" dirty="0"/>
              <a:t>Lenguajes</a:t>
            </a:r>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
        <p:nvSpPr>
          <p:cNvPr id="5" name="Marcador de contenido 4">
            <a:extLst>
              <a:ext uri="{FF2B5EF4-FFF2-40B4-BE49-F238E27FC236}">
                <a16:creationId xmlns:a16="http://schemas.microsoft.com/office/drawing/2014/main" id="{5905AB73-209C-3329-5084-424FA9A16146}"/>
              </a:ext>
            </a:extLst>
          </p:cNvPr>
          <p:cNvSpPr>
            <a:spLocks noGrp="1"/>
          </p:cNvSpPr>
          <p:nvPr>
            <p:ph idx="1"/>
          </p:nvPr>
        </p:nvSpPr>
        <p:spPr/>
        <p:txBody>
          <a:bodyPr/>
          <a:lstStyle/>
          <a:p>
            <a:pPr marL="0" indent="0">
              <a:buNone/>
            </a:pPr>
            <a:r>
              <a:rPr lang="es-ES" dirty="0"/>
              <a:t>Lenguaje de maquina</a:t>
            </a:r>
          </a:p>
          <a:p>
            <a:r>
              <a:rPr lang="es-ES" dirty="0"/>
              <a:t>Es un lenguaje de tipo binario que la maquina es capaz de entender y ejecutar.</a:t>
            </a:r>
          </a:p>
          <a:p>
            <a:r>
              <a:rPr lang="es-ES" dirty="0"/>
              <a:t>Las instrucciones se codifican con un conjunto de bits.</a:t>
            </a:r>
          </a:p>
          <a:p>
            <a:r>
              <a:rPr lang="es-ES" dirty="0"/>
              <a:t>Lenguaje </a:t>
            </a:r>
            <a:r>
              <a:rPr lang="es-ES" dirty="0" err="1"/>
              <a:t>Assembly</a:t>
            </a:r>
            <a:endParaRPr lang="es-ES" dirty="0"/>
          </a:p>
          <a:p>
            <a:pPr lvl="1"/>
            <a:r>
              <a:rPr lang="es-ES" dirty="0"/>
              <a:t>Primer nivel de abstracción.</a:t>
            </a:r>
          </a:p>
          <a:p>
            <a:pPr lvl="1"/>
            <a:r>
              <a:rPr lang="es-ES" dirty="0"/>
              <a:t>Representación simbólica formando una instrucción con texto o números.</a:t>
            </a:r>
          </a:p>
          <a:p>
            <a:pPr lvl="2"/>
            <a:r>
              <a:rPr lang="es-ES" dirty="0"/>
              <a:t>ADD, SUB, MOV, AND, OR, XOR</a:t>
            </a:r>
          </a:p>
          <a:p>
            <a:pPr marL="393192" lvl="1" indent="0">
              <a:buNone/>
            </a:pPr>
            <a:endParaRPr lang="es-ES" dirty="0"/>
          </a:p>
          <a:p>
            <a:pPr lvl="1"/>
            <a:endParaRPr lang="es-ES" dirty="0"/>
          </a:p>
          <a:p>
            <a:endParaRPr lang="es-AR" dirty="0"/>
          </a:p>
        </p:txBody>
      </p:sp>
    </p:spTree>
    <p:extLst>
      <p:ext uri="{BB962C8B-B14F-4D97-AF65-F5344CB8AC3E}">
        <p14:creationId xmlns:p14="http://schemas.microsoft.com/office/powerpoint/2010/main" val="1239893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Arquitectura de computadoras</a:t>
            </a:r>
            <a:br>
              <a:rPr lang="es-AR" sz="4000" dirty="0"/>
            </a:br>
            <a:r>
              <a:rPr lang="es-AR" sz="4000" dirty="0"/>
              <a:t>Lenguajes</a:t>
            </a:r>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
        <p:nvSpPr>
          <p:cNvPr id="4" name="Marcador de contenido 3">
            <a:extLst>
              <a:ext uri="{FF2B5EF4-FFF2-40B4-BE49-F238E27FC236}">
                <a16:creationId xmlns:a16="http://schemas.microsoft.com/office/drawing/2014/main" id="{DA682A5F-9AA4-E7E8-67C4-E0239652085A}"/>
              </a:ext>
            </a:extLst>
          </p:cNvPr>
          <p:cNvSpPr>
            <a:spLocks noGrp="1"/>
          </p:cNvSpPr>
          <p:nvPr>
            <p:ph idx="1"/>
          </p:nvPr>
        </p:nvSpPr>
        <p:spPr/>
        <p:txBody>
          <a:bodyPr>
            <a:normAutofit lnSpcReduction="10000"/>
          </a:bodyPr>
          <a:lstStyle/>
          <a:p>
            <a:r>
              <a:rPr lang="es-ES" dirty="0"/>
              <a:t>Avance de los lenguajes = mayor abstracción</a:t>
            </a:r>
          </a:p>
          <a:p>
            <a:r>
              <a:rPr lang="es-ES" dirty="0"/>
              <a:t>Sintaxis</a:t>
            </a:r>
          </a:p>
          <a:p>
            <a:pPr lvl="1"/>
            <a:r>
              <a:rPr lang="es-ES" dirty="0"/>
              <a:t>Describe como se ve el código generado</a:t>
            </a:r>
          </a:p>
          <a:p>
            <a:r>
              <a:rPr lang="es-ES" dirty="0"/>
              <a:t>Semántica</a:t>
            </a:r>
          </a:p>
          <a:p>
            <a:pPr lvl="1"/>
            <a:r>
              <a:rPr lang="es-ES" dirty="0"/>
              <a:t>Describe lo que hace el programa</a:t>
            </a:r>
          </a:p>
          <a:p>
            <a:r>
              <a:rPr lang="es-ES" dirty="0"/>
              <a:t>Diferentes paradigmas</a:t>
            </a:r>
          </a:p>
          <a:p>
            <a:r>
              <a:rPr lang="es-ES" dirty="0"/>
              <a:t>Ejemplos</a:t>
            </a:r>
          </a:p>
          <a:p>
            <a:pPr lvl="1"/>
            <a:r>
              <a:rPr lang="es-ES" dirty="0"/>
              <a:t>Lenguaje C</a:t>
            </a:r>
          </a:p>
          <a:p>
            <a:pPr lvl="1"/>
            <a:r>
              <a:rPr lang="es-ES" dirty="0"/>
              <a:t>JAVA - </a:t>
            </a:r>
            <a:r>
              <a:rPr lang="es-ES" dirty="0" err="1"/>
              <a:t>Javascript</a:t>
            </a:r>
            <a:endParaRPr lang="es-ES" dirty="0"/>
          </a:p>
          <a:p>
            <a:pPr lvl="1"/>
            <a:r>
              <a:rPr lang="es-ES" dirty="0"/>
              <a:t>Python</a:t>
            </a:r>
          </a:p>
        </p:txBody>
      </p:sp>
    </p:spTree>
    <p:extLst>
      <p:ext uri="{BB962C8B-B14F-4D97-AF65-F5344CB8AC3E}">
        <p14:creationId xmlns:p14="http://schemas.microsoft.com/office/powerpoint/2010/main" val="1221233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Arquitectura de computadoras</a:t>
            </a:r>
            <a:br>
              <a:rPr lang="es-AR" sz="4000" dirty="0"/>
            </a:br>
            <a:r>
              <a:rPr lang="es-AR" sz="4000" dirty="0"/>
              <a:t>Sistemas Operativos</a:t>
            </a:r>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pic>
        <p:nvPicPr>
          <p:cNvPr id="7170" name="Picture 2" descr="Sistemas Operativos Tipos de Sistemas Operativos Usos e Historia">
            <a:extLst>
              <a:ext uri="{FF2B5EF4-FFF2-40B4-BE49-F238E27FC236}">
                <a16:creationId xmlns:a16="http://schemas.microsoft.com/office/drawing/2014/main" id="{68003119-D919-66B3-826E-BE2E0500D0B7}"/>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045251" y="4365104"/>
            <a:ext cx="5176826" cy="2287051"/>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3">
            <a:extLst>
              <a:ext uri="{FF2B5EF4-FFF2-40B4-BE49-F238E27FC236}">
                <a16:creationId xmlns:a16="http://schemas.microsoft.com/office/drawing/2014/main" id="{7D6038FD-3E02-68D9-B3DC-C34CDABE83A8}"/>
              </a:ext>
            </a:extLst>
          </p:cNvPr>
          <p:cNvSpPr txBox="1">
            <a:spLocks/>
          </p:cNvSpPr>
          <p:nvPr/>
        </p:nvSpPr>
        <p:spPr>
          <a:xfrm>
            <a:off x="457200" y="1935480"/>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s-ES" dirty="0"/>
              <a:t>Programa principal que gestiona los recursos de hardware.</a:t>
            </a:r>
          </a:p>
          <a:p>
            <a:r>
              <a:rPr lang="es-ES" dirty="0"/>
              <a:t>Gestiona y provee servicios para los programas de usuario.</a:t>
            </a:r>
          </a:p>
          <a:p>
            <a:r>
              <a:rPr lang="es-ES" dirty="0"/>
              <a:t>Interfaz de consola de comandos o interfaz grafica.</a:t>
            </a:r>
          </a:p>
          <a:p>
            <a:pPr lvl="1"/>
            <a:endParaRPr lang="es-ES" dirty="0"/>
          </a:p>
        </p:txBody>
      </p:sp>
    </p:spTree>
    <p:extLst>
      <p:ext uri="{BB962C8B-B14F-4D97-AF65-F5344CB8AC3E}">
        <p14:creationId xmlns:p14="http://schemas.microsoft.com/office/powerpoint/2010/main" val="2248031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Arquitectura de computadoras</a:t>
            </a:r>
            <a:br>
              <a:rPr lang="es-AR" sz="4000" dirty="0"/>
            </a:br>
            <a:r>
              <a:rPr lang="es-AR" sz="4000" dirty="0"/>
              <a:t>Evolución - Transistores</a:t>
            </a:r>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pic>
        <p:nvPicPr>
          <p:cNvPr id="2050" name="Picture 2">
            <a:extLst>
              <a:ext uri="{FF2B5EF4-FFF2-40B4-BE49-F238E27FC236}">
                <a16:creationId xmlns:a16="http://schemas.microsoft.com/office/drawing/2014/main" id="{F8C698AB-2B44-1A52-F3B7-054FA0348A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1935480"/>
            <a:ext cx="6968455" cy="4260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110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Arquitectura de computadoras</a:t>
            </a:r>
            <a:br>
              <a:rPr lang="es-AR" sz="4000" dirty="0"/>
            </a:br>
            <a:r>
              <a:rPr lang="es-AR" sz="4000" dirty="0"/>
              <a:t>Evolución - Procesadores</a:t>
            </a:r>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pic>
        <p:nvPicPr>
          <p:cNvPr id="5" name="Imagen 4">
            <a:extLst>
              <a:ext uri="{FF2B5EF4-FFF2-40B4-BE49-F238E27FC236}">
                <a16:creationId xmlns:a16="http://schemas.microsoft.com/office/drawing/2014/main" id="{9081577E-9210-4989-6578-A7685B939DFA}"/>
              </a:ext>
            </a:extLst>
          </p:cNvPr>
          <p:cNvPicPr>
            <a:picLocks noChangeAspect="1"/>
          </p:cNvPicPr>
          <p:nvPr/>
        </p:nvPicPr>
        <p:blipFill>
          <a:blip r:embed="rId4"/>
          <a:stretch>
            <a:fillRect/>
          </a:stretch>
        </p:blipFill>
        <p:spPr>
          <a:xfrm>
            <a:off x="251520" y="1988840"/>
            <a:ext cx="8767648" cy="4392488"/>
          </a:xfrm>
          <a:prstGeom prst="rect">
            <a:avLst/>
          </a:prstGeom>
        </p:spPr>
      </p:pic>
    </p:spTree>
    <p:extLst>
      <p:ext uri="{BB962C8B-B14F-4D97-AF65-F5344CB8AC3E}">
        <p14:creationId xmlns:p14="http://schemas.microsoft.com/office/powerpoint/2010/main" val="3588174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1299" y="476672"/>
            <a:ext cx="6948287" cy="794352"/>
          </a:xfrm>
        </p:spPr>
        <p:txBody>
          <a:bodyPr>
            <a:normAutofit/>
          </a:bodyPr>
          <a:lstStyle/>
          <a:p>
            <a:r>
              <a:rPr lang="es-AR" sz="4000" dirty="0"/>
              <a:t>Agenda</a:t>
            </a:r>
          </a:p>
        </p:txBody>
      </p:sp>
      <p:sp>
        <p:nvSpPr>
          <p:cNvPr id="3" name="2 Marcador de contenido"/>
          <p:cNvSpPr>
            <a:spLocks noGrp="1"/>
          </p:cNvSpPr>
          <p:nvPr>
            <p:ph idx="1"/>
          </p:nvPr>
        </p:nvSpPr>
        <p:spPr>
          <a:xfrm>
            <a:off x="1115616" y="1628800"/>
            <a:ext cx="7520940" cy="4680520"/>
          </a:xfrm>
        </p:spPr>
        <p:txBody>
          <a:bodyPr>
            <a:noAutofit/>
          </a:bodyPr>
          <a:lstStyle/>
          <a:p>
            <a:pPr algn="just">
              <a:lnSpc>
                <a:spcPct val="150000"/>
              </a:lnSpc>
              <a:spcBef>
                <a:spcPts val="0"/>
              </a:spcBef>
              <a:buFont typeface="Arial" panose="020B0604020202020204" pitchFamily="34" charset="0"/>
              <a:buChar char="•"/>
            </a:pPr>
            <a:r>
              <a:rPr lang="es-ES" sz="2800" dirty="0"/>
              <a:t>Arquitectura de computadoras</a:t>
            </a:r>
          </a:p>
          <a:p>
            <a:pPr algn="just">
              <a:lnSpc>
                <a:spcPct val="150000"/>
              </a:lnSpc>
              <a:spcBef>
                <a:spcPts val="0"/>
              </a:spcBef>
              <a:buFont typeface="Arial" panose="020B0604020202020204" pitchFamily="34" charset="0"/>
              <a:buChar char="•"/>
            </a:pPr>
            <a:r>
              <a:rPr lang="es-AR" sz="2800" dirty="0">
                <a:solidFill>
                  <a:schemeClr val="accent1"/>
                </a:solidFill>
              </a:rPr>
              <a:t>Redes de datos</a:t>
            </a:r>
          </a:p>
          <a:p>
            <a:pPr algn="just">
              <a:lnSpc>
                <a:spcPct val="150000"/>
              </a:lnSpc>
              <a:spcBef>
                <a:spcPts val="0"/>
              </a:spcBef>
              <a:buFont typeface="Arial" panose="020B0604020202020204" pitchFamily="34" charset="0"/>
              <a:buChar char="•"/>
            </a:pPr>
            <a:r>
              <a:rPr lang="es-ES" sz="2800" dirty="0"/>
              <a:t>Virtualización</a:t>
            </a:r>
          </a:p>
          <a:p>
            <a:pPr algn="just">
              <a:lnSpc>
                <a:spcPct val="150000"/>
              </a:lnSpc>
              <a:spcBef>
                <a:spcPts val="0"/>
              </a:spcBef>
              <a:buFont typeface="Arial" panose="020B0604020202020204" pitchFamily="34" charset="0"/>
              <a:buChar char="•"/>
            </a:pPr>
            <a:r>
              <a:rPr lang="es-ES" sz="2800" dirty="0"/>
              <a:t>Cloud Computing</a:t>
            </a:r>
            <a:endParaRPr lang="es-AR" sz="2800" dirty="0"/>
          </a:p>
        </p:txBody>
      </p:sp>
      <p:pic>
        <p:nvPicPr>
          <p:cNvPr id="8" name="7 Imagen" descr="lidi.bmp"/>
          <p:cNvPicPr>
            <a:picLocks noChangeAspect="1"/>
          </p:cNvPicPr>
          <p:nvPr/>
        </p:nvPicPr>
        <p:blipFill>
          <a:blip r:embed="rId3"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9" name="Picture 31" descr="EscudoUNLP"/>
          <p:cNvPicPr>
            <a:picLocks noChangeAspect="1" noChangeArrowheads="1"/>
          </p:cNvPicPr>
          <p:nvPr/>
        </p:nvPicPr>
        <p:blipFill>
          <a:blip r:embed="rId4" cstate="print"/>
          <a:srcRect/>
          <a:stretch>
            <a:fillRect/>
          </a:stretch>
        </p:blipFill>
        <p:spPr bwMode="auto">
          <a:xfrm>
            <a:off x="107504" y="68460"/>
            <a:ext cx="854075" cy="1079500"/>
          </a:xfrm>
          <a:prstGeom prst="rect">
            <a:avLst/>
          </a:prstGeom>
          <a:noFill/>
          <a:ln w="9525">
            <a:noFill/>
            <a:miter lim="800000"/>
            <a:headEnd/>
            <a:tailEnd/>
          </a:ln>
        </p:spPr>
      </p:pic>
    </p:spTree>
    <p:extLst>
      <p:ext uri="{BB962C8B-B14F-4D97-AF65-F5344CB8AC3E}">
        <p14:creationId xmlns:p14="http://schemas.microsoft.com/office/powerpoint/2010/main" val="3143105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Redes de Datos </a:t>
            </a:r>
            <a:br>
              <a:rPr lang="es-AR" sz="4000" dirty="0"/>
            </a:br>
            <a:r>
              <a:rPr lang="es-AR" sz="4000" dirty="0"/>
              <a:t>LAN</a:t>
            </a:r>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
        <p:nvSpPr>
          <p:cNvPr id="4" name="Marcador de contenido 3">
            <a:extLst>
              <a:ext uri="{FF2B5EF4-FFF2-40B4-BE49-F238E27FC236}">
                <a16:creationId xmlns:a16="http://schemas.microsoft.com/office/drawing/2014/main" id="{DA682A5F-9AA4-E7E8-67C4-E0239652085A}"/>
              </a:ext>
            </a:extLst>
          </p:cNvPr>
          <p:cNvSpPr>
            <a:spLocks noGrp="1"/>
          </p:cNvSpPr>
          <p:nvPr>
            <p:ph idx="1"/>
          </p:nvPr>
        </p:nvSpPr>
        <p:spPr/>
        <p:txBody>
          <a:bodyPr/>
          <a:lstStyle/>
          <a:p>
            <a:r>
              <a:rPr lang="es-AR" dirty="0"/>
              <a:t>Redes de Área Local (LAN, Local </a:t>
            </a:r>
            <a:r>
              <a:rPr lang="es-AR" dirty="0" err="1"/>
              <a:t>Area</a:t>
            </a:r>
            <a:r>
              <a:rPr lang="es-AR" dirty="0"/>
              <a:t> Networks)</a:t>
            </a:r>
          </a:p>
          <a:p>
            <a:pPr lvl="1"/>
            <a:r>
              <a:rPr lang="es-AR" dirty="0"/>
              <a:t>Áreas geográficas pequeñas.</a:t>
            </a:r>
          </a:p>
          <a:p>
            <a:pPr lvl="1"/>
            <a:r>
              <a:rPr lang="es-AR" dirty="0"/>
              <a:t>Redes con el objetivo de compartir recursos, </a:t>
            </a:r>
            <a:r>
              <a:rPr lang="es-AR" dirty="0" err="1"/>
              <a:t>scanners</a:t>
            </a:r>
            <a:r>
              <a:rPr lang="es-AR" dirty="0"/>
              <a:t>, impresoras, dispositivos de almacenamiento, etc.</a:t>
            </a:r>
          </a:p>
          <a:p>
            <a:pPr lvl="1"/>
            <a:r>
              <a:rPr lang="es-AR" dirty="0"/>
              <a:t>Redes de alta velocidad</a:t>
            </a:r>
          </a:p>
          <a:p>
            <a:pPr lvl="1"/>
            <a:r>
              <a:rPr lang="es-AR" dirty="0"/>
              <a:t>Conectan computadoras, servidores locales, </a:t>
            </a:r>
            <a:r>
              <a:rPr lang="es-AR" dirty="0" err="1"/>
              <a:t>hubs</a:t>
            </a:r>
            <a:r>
              <a:rPr lang="es-AR" dirty="0"/>
              <a:t> y switches.</a:t>
            </a:r>
          </a:p>
          <a:p>
            <a:pPr lvl="1"/>
            <a:endParaRPr lang="es-AR" dirty="0"/>
          </a:p>
          <a:p>
            <a:pPr lvl="1"/>
            <a:endParaRPr lang="es-AR" dirty="0"/>
          </a:p>
          <a:p>
            <a:pPr lvl="1"/>
            <a:endParaRPr lang="es-AR" dirty="0"/>
          </a:p>
        </p:txBody>
      </p:sp>
    </p:spTree>
    <p:extLst>
      <p:ext uri="{BB962C8B-B14F-4D97-AF65-F5344CB8AC3E}">
        <p14:creationId xmlns:p14="http://schemas.microsoft.com/office/powerpoint/2010/main" val="648231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Redes de Datos </a:t>
            </a:r>
            <a:br>
              <a:rPr lang="es-AR" sz="4000" dirty="0"/>
            </a:br>
            <a:r>
              <a:rPr lang="es-AR" sz="4000" dirty="0"/>
              <a:t>LAN</a:t>
            </a:r>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pic>
        <p:nvPicPr>
          <p:cNvPr id="7" name="Imagen 6">
            <a:extLst>
              <a:ext uri="{FF2B5EF4-FFF2-40B4-BE49-F238E27FC236}">
                <a16:creationId xmlns:a16="http://schemas.microsoft.com/office/drawing/2014/main" id="{FD4767B5-6A42-7D68-46F0-467AAE430A90}"/>
              </a:ext>
            </a:extLst>
          </p:cNvPr>
          <p:cNvPicPr>
            <a:picLocks noChangeAspect="1"/>
          </p:cNvPicPr>
          <p:nvPr/>
        </p:nvPicPr>
        <p:blipFill>
          <a:blip r:embed="rId4"/>
          <a:stretch>
            <a:fillRect/>
          </a:stretch>
        </p:blipFill>
        <p:spPr>
          <a:xfrm>
            <a:off x="652214" y="2159968"/>
            <a:ext cx="3981450" cy="3990975"/>
          </a:xfrm>
          <a:prstGeom prst="rect">
            <a:avLst/>
          </a:prstGeom>
        </p:spPr>
      </p:pic>
      <p:pic>
        <p:nvPicPr>
          <p:cNvPr id="11" name="Imagen 10">
            <a:extLst>
              <a:ext uri="{FF2B5EF4-FFF2-40B4-BE49-F238E27FC236}">
                <a16:creationId xmlns:a16="http://schemas.microsoft.com/office/drawing/2014/main" id="{5BB306D7-8B51-0DFE-F1E2-BEFB4F09B871}"/>
              </a:ext>
            </a:extLst>
          </p:cNvPr>
          <p:cNvPicPr>
            <a:picLocks noChangeAspect="1"/>
          </p:cNvPicPr>
          <p:nvPr/>
        </p:nvPicPr>
        <p:blipFill>
          <a:blip r:embed="rId5"/>
          <a:stretch>
            <a:fillRect/>
          </a:stretch>
        </p:blipFill>
        <p:spPr>
          <a:xfrm>
            <a:off x="4651808" y="2159968"/>
            <a:ext cx="4096656" cy="3639493"/>
          </a:xfrm>
          <a:prstGeom prst="rect">
            <a:avLst/>
          </a:prstGeom>
        </p:spPr>
      </p:pic>
    </p:spTree>
    <p:extLst>
      <p:ext uri="{BB962C8B-B14F-4D97-AF65-F5344CB8AC3E}">
        <p14:creationId xmlns:p14="http://schemas.microsoft.com/office/powerpoint/2010/main" val="3273562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1299" y="476672"/>
            <a:ext cx="6948287" cy="794352"/>
          </a:xfrm>
        </p:spPr>
        <p:txBody>
          <a:bodyPr>
            <a:normAutofit/>
          </a:bodyPr>
          <a:lstStyle/>
          <a:p>
            <a:r>
              <a:rPr lang="es-AR" sz="4000" dirty="0"/>
              <a:t>Agenda</a:t>
            </a:r>
          </a:p>
        </p:txBody>
      </p:sp>
      <p:sp>
        <p:nvSpPr>
          <p:cNvPr id="3" name="2 Marcador de contenido"/>
          <p:cNvSpPr>
            <a:spLocks noGrp="1"/>
          </p:cNvSpPr>
          <p:nvPr>
            <p:ph idx="1"/>
          </p:nvPr>
        </p:nvSpPr>
        <p:spPr>
          <a:xfrm>
            <a:off x="1115616" y="1628800"/>
            <a:ext cx="7520940" cy="4680520"/>
          </a:xfrm>
        </p:spPr>
        <p:txBody>
          <a:bodyPr>
            <a:noAutofit/>
          </a:bodyPr>
          <a:lstStyle/>
          <a:p>
            <a:pPr algn="just">
              <a:lnSpc>
                <a:spcPct val="150000"/>
              </a:lnSpc>
              <a:spcBef>
                <a:spcPts val="0"/>
              </a:spcBef>
              <a:buFont typeface="Arial" panose="020B0604020202020204" pitchFamily="34" charset="0"/>
              <a:buChar char="•"/>
            </a:pPr>
            <a:r>
              <a:rPr lang="es-ES" sz="2800" dirty="0">
                <a:solidFill>
                  <a:schemeClr val="accent1"/>
                </a:solidFill>
              </a:rPr>
              <a:t>Arquitectura de computadoras</a:t>
            </a:r>
          </a:p>
          <a:p>
            <a:pPr algn="just">
              <a:lnSpc>
                <a:spcPct val="150000"/>
              </a:lnSpc>
              <a:spcBef>
                <a:spcPts val="0"/>
              </a:spcBef>
              <a:buFont typeface="Arial" panose="020B0604020202020204" pitchFamily="34" charset="0"/>
              <a:buChar char="•"/>
            </a:pPr>
            <a:r>
              <a:rPr lang="es-AR" sz="2800" dirty="0"/>
              <a:t>Redes de datos</a:t>
            </a:r>
          </a:p>
          <a:p>
            <a:pPr algn="just">
              <a:lnSpc>
                <a:spcPct val="150000"/>
              </a:lnSpc>
              <a:spcBef>
                <a:spcPts val="0"/>
              </a:spcBef>
              <a:buFont typeface="Arial" panose="020B0604020202020204" pitchFamily="34" charset="0"/>
              <a:buChar char="•"/>
            </a:pPr>
            <a:r>
              <a:rPr lang="es-ES" sz="2800" dirty="0"/>
              <a:t>Virtualización</a:t>
            </a:r>
          </a:p>
          <a:p>
            <a:pPr algn="just">
              <a:lnSpc>
                <a:spcPct val="150000"/>
              </a:lnSpc>
              <a:spcBef>
                <a:spcPts val="0"/>
              </a:spcBef>
              <a:buFont typeface="Arial" panose="020B0604020202020204" pitchFamily="34" charset="0"/>
              <a:buChar char="•"/>
            </a:pPr>
            <a:r>
              <a:rPr lang="es-ES" sz="2800" dirty="0"/>
              <a:t>Cloud Computing</a:t>
            </a:r>
            <a:endParaRPr lang="es-AR" sz="2800" dirty="0"/>
          </a:p>
        </p:txBody>
      </p:sp>
      <p:pic>
        <p:nvPicPr>
          <p:cNvPr id="8" name="7 Imagen" descr="lidi.bmp"/>
          <p:cNvPicPr>
            <a:picLocks noChangeAspect="1"/>
          </p:cNvPicPr>
          <p:nvPr/>
        </p:nvPicPr>
        <p:blipFill>
          <a:blip r:embed="rId3"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9" name="Picture 31" descr="EscudoUNLP"/>
          <p:cNvPicPr>
            <a:picLocks noChangeAspect="1" noChangeArrowheads="1"/>
          </p:cNvPicPr>
          <p:nvPr/>
        </p:nvPicPr>
        <p:blipFill>
          <a:blip r:embed="rId4" cstate="print"/>
          <a:srcRect/>
          <a:stretch>
            <a:fillRect/>
          </a:stretch>
        </p:blipFill>
        <p:spPr bwMode="auto">
          <a:xfrm>
            <a:off x="107504" y="68460"/>
            <a:ext cx="854075" cy="1079500"/>
          </a:xfrm>
          <a:prstGeom prst="rect">
            <a:avLst/>
          </a:prstGeom>
          <a:noFill/>
          <a:ln w="9525">
            <a:noFill/>
            <a:miter lim="800000"/>
            <a:headEnd/>
            <a:tailEnd/>
          </a:ln>
        </p:spPr>
      </p:pic>
    </p:spTree>
    <p:extLst>
      <p:ext uri="{BB962C8B-B14F-4D97-AF65-F5344CB8AC3E}">
        <p14:creationId xmlns:p14="http://schemas.microsoft.com/office/powerpoint/2010/main" val="3618931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br>
              <a:rPr lang="es-AR" sz="4000" dirty="0"/>
            </a:br>
            <a:r>
              <a:rPr lang="es-AR" sz="4000" dirty="0"/>
              <a:t>Redes de Datos </a:t>
            </a:r>
            <a:br>
              <a:rPr lang="es-AR" sz="4000" dirty="0"/>
            </a:br>
            <a:r>
              <a:rPr lang="es-AR" sz="4000" dirty="0"/>
              <a:t>WAN</a:t>
            </a:r>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
        <p:nvSpPr>
          <p:cNvPr id="4" name="Marcador de contenido 3">
            <a:extLst>
              <a:ext uri="{FF2B5EF4-FFF2-40B4-BE49-F238E27FC236}">
                <a16:creationId xmlns:a16="http://schemas.microsoft.com/office/drawing/2014/main" id="{DA682A5F-9AA4-E7E8-67C4-E0239652085A}"/>
              </a:ext>
            </a:extLst>
          </p:cNvPr>
          <p:cNvSpPr>
            <a:spLocks noGrp="1"/>
          </p:cNvSpPr>
          <p:nvPr>
            <p:ph idx="1"/>
          </p:nvPr>
        </p:nvSpPr>
        <p:spPr/>
        <p:txBody>
          <a:bodyPr/>
          <a:lstStyle/>
          <a:p>
            <a:r>
              <a:rPr lang="es-AR" dirty="0"/>
              <a:t>Redes de Área Amplia (WAN, Wide </a:t>
            </a:r>
            <a:r>
              <a:rPr lang="es-AR" dirty="0" err="1"/>
              <a:t>Area</a:t>
            </a:r>
            <a:r>
              <a:rPr lang="es-AR" dirty="0"/>
              <a:t> Networks)</a:t>
            </a:r>
          </a:p>
          <a:p>
            <a:pPr lvl="1"/>
            <a:r>
              <a:rPr lang="es-AR" dirty="0"/>
              <a:t>Gran extensión geográfica.</a:t>
            </a:r>
          </a:p>
          <a:p>
            <a:pPr lvl="1"/>
            <a:r>
              <a:rPr lang="es-AR" dirty="0"/>
              <a:t>Redes compuestas por nodos conmutadores o dispositivos de enrutamiento, los </a:t>
            </a:r>
            <a:r>
              <a:rPr lang="es-AR" dirty="0" err="1"/>
              <a:t>routers</a:t>
            </a:r>
            <a:r>
              <a:rPr lang="es-AR" dirty="0"/>
              <a:t>.</a:t>
            </a:r>
          </a:p>
          <a:p>
            <a:pPr lvl="1"/>
            <a:r>
              <a:rPr lang="es-AR" dirty="0"/>
              <a:t>Su funcionalidad principal es el transporte de datos.</a:t>
            </a:r>
          </a:p>
          <a:p>
            <a:pPr lvl="1"/>
            <a:r>
              <a:rPr lang="es-AR" dirty="0"/>
              <a:t>Redes gestionadas por los Proveedores de Servicio de Internet (ISP, Internet </a:t>
            </a:r>
            <a:r>
              <a:rPr lang="es-AR" dirty="0" err="1"/>
              <a:t>Service</a:t>
            </a:r>
            <a:r>
              <a:rPr lang="es-AR" dirty="0"/>
              <a:t> </a:t>
            </a:r>
            <a:r>
              <a:rPr lang="es-AR" dirty="0" err="1"/>
              <a:t>Providers</a:t>
            </a:r>
            <a:r>
              <a:rPr lang="es-AR" dirty="0"/>
              <a:t>)</a:t>
            </a:r>
          </a:p>
          <a:p>
            <a:pPr marL="393192" lvl="1" indent="0">
              <a:buNone/>
            </a:pPr>
            <a:endParaRPr lang="es-AR" dirty="0"/>
          </a:p>
          <a:p>
            <a:pPr lvl="1"/>
            <a:endParaRPr lang="es-AR" dirty="0"/>
          </a:p>
        </p:txBody>
      </p:sp>
    </p:spTree>
    <p:extLst>
      <p:ext uri="{BB962C8B-B14F-4D97-AF65-F5344CB8AC3E}">
        <p14:creationId xmlns:p14="http://schemas.microsoft.com/office/powerpoint/2010/main" val="4084695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br>
              <a:rPr lang="es-AR" sz="4000" dirty="0"/>
            </a:br>
            <a:r>
              <a:rPr lang="es-AR" sz="4000" dirty="0"/>
              <a:t>Redes de Datos </a:t>
            </a:r>
            <a:br>
              <a:rPr lang="es-AR" sz="4000" dirty="0"/>
            </a:br>
            <a:r>
              <a:rPr lang="es-AR" sz="4000" dirty="0"/>
              <a:t>WAN</a:t>
            </a:r>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pic>
        <p:nvPicPr>
          <p:cNvPr id="3074" name="Picture 2" descr="Mapa de los cables submarinos en el mundo">
            <a:extLst>
              <a:ext uri="{FF2B5EF4-FFF2-40B4-BE49-F238E27FC236}">
                <a16:creationId xmlns:a16="http://schemas.microsoft.com/office/drawing/2014/main" id="{33FC2541-473C-E006-7511-747E933F3150}"/>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103971" y="1935163"/>
            <a:ext cx="6852405" cy="4838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237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br>
              <a:rPr lang="es-AR" sz="4000" dirty="0"/>
            </a:br>
            <a:r>
              <a:rPr lang="es-AR" sz="4000" dirty="0"/>
              <a:t>Redes de Datos </a:t>
            </a:r>
            <a:br>
              <a:rPr lang="es-AR" sz="4000" dirty="0"/>
            </a:br>
            <a:r>
              <a:rPr lang="es-AR" sz="4000" dirty="0"/>
              <a:t>Topologías</a:t>
            </a:r>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
        <p:nvSpPr>
          <p:cNvPr id="4" name="Marcador de contenido 3">
            <a:extLst>
              <a:ext uri="{FF2B5EF4-FFF2-40B4-BE49-F238E27FC236}">
                <a16:creationId xmlns:a16="http://schemas.microsoft.com/office/drawing/2014/main" id="{DA682A5F-9AA4-E7E8-67C4-E0239652085A}"/>
              </a:ext>
            </a:extLst>
          </p:cNvPr>
          <p:cNvSpPr>
            <a:spLocks noGrp="1"/>
          </p:cNvSpPr>
          <p:nvPr>
            <p:ph idx="1"/>
          </p:nvPr>
        </p:nvSpPr>
        <p:spPr/>
        <p:txBody>
          <a:bodyPr/>
          <a:lstStyle/>
          <a:p>
            <a:r>
              <a:rPr lang="es-AR" dirty="0"/>
              <a:t>Define la estructura física de la red</a:t>
            </a:r>
          </a:p>
          <a:p>
            <a:pPr marL="0" indent="0">
              <a:buNone/>
            </a:pPr>
            <a:endParaRPr lang="es-AR" dirty="0"/>
          </a:p>
          <a:p>
            <a:pPr marL="393192" lvl="1" indent="0">
              <a:buNone/>
            </a:pPr>
            <a:endParaRPr lang="es-AR" dirty="0"/>
          </a:p>
          <a:p>
            <a:pPr lvl="1"/>
            <a:endParaRPr lang="es-AR" dirty="0"/>
          </a:p>
        </p:txBody>
      </p:sp>
      <p:pic>
        <p:nvPicPr>
          <p:cNvPr id="5" name="Imagen 4">
            <a:extLst>
              <a:ext uri="{FF2B5EF4-FFF2-40B4-BE49-F238E27FC236}">
                <a16:creationId xmlns:a16="http://schemas.microsoft.com/office/drawing/2014/main" id="{4DC3286E-76F0-2414-9211-25ACC87896BA}"/>
              </a:ext>
            </a:extLst>
          </p:cNvPr>
          <p:cNvPicPr>
            <a:picLocks noChangeAspect="1"/>
          </p:cNvPicPr>
          <p:nvPr/>
        </p:nvPicPr>
        <p:blipFill>
          <a:blip r:embed="rId4"/>
          <a:stretch>
            <a:fillRect/>
          </a:stretch>
        </p:blipFill>
        <p:spPr>
          <a:xfrm>
            <a:off x="1666626" y="2780928"/>
            <a:ext cx="5934075" cy="3009900"/>
          </a:xfrm>
          <a:prstGeom prst="rect">
            <a:avLst/>
          </a:prstGeom>
        </p:spPr>
      </p:pic>
    </p:spTree>
    <p:extLst>
      <p:ext uri="{BB962C8B-B14F-4D97-AF65-F5344CB8AC3E}">
        <p14:creationId xmlns:p14="http://schemas.microsoft.com/office/powerpoint/2010/main" val="14216877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br>
              <a:rPr lang="es-AR" sz="4000" dirty="0"/>
            </a:br>
            <a:r>
              <a:rPr lang="es-AR" sz="4000" dirty="0"/>
              <a:t>Redes de Datos </a:t>
            </a:r>
            <a:br>
              <a:rPr lang="es-AR" sz="4000" dirty="0"/>
            </a:br>
            <a:r>
              <a:rPr lang="es-AR" sz="4000" dirty="0"/>
              <a:t>Protocolos</a:t>
            </a:r>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
        <p:nvSpPr>
          <p:cNvPr id="4" name="Marcador de contenido 3">
            <a:extLst>
              <a:ext uri="{FF2B5EF4-FFF2-40B4-BE49-F238E27FC236}">
                <a16:creationId xmlns:a16="http://schemas.microsoft.com/office/drawing/2014/main" id="{DA682A5F-9AA4-E7E8-67C4-E0239652085A}"/>
              </a:ext>
            </a:extLst>
          </p:cNvPr>
          <p:cNvSpPr>
            <a:spLocks noGrp="1"/>
          </p:cNvSpPr>
          <p:nvPr>
            <p:ph idx="1"/>
          </p:nvPr>
        </p:nvSpPr>
        <p:spPr/>
        <p:txBody>
          <a:bodyPr>
            <a:normAutofit lnSpcReduction="10000"/>
          </a:bodyPr>
          <a:lstStyle/>
          <a:p>
            <a:r>
              <a:rPr lang="es-AR" dirty="0"/>
              <a:t>Conjunto de reglas que definen la manera de comunicarse entre dispositivos.</a:t>
            </a:r>
          </a:p>
          <a:p>
            <a:r>
              <a:rPr lang="es-AR" dirty="0"/>
              <a:t>Funcionalidades:</a:t>
            </a:r>
          </a:p>
          <a:p>
            <a:pPr lvl="1"/>
            <a:r>
              <a:rPr lang="es-ES" dirty="0"/>
              <a:t>Definición del formato de mensajes para el intercambio.</a:t>
            </a:r>
          </a:p>
          <a:p>
            <a:pPr lvl="1"/>
            <a:r>
              <a:rPr lang="es-ES" dirty="0"/>
              <a:t>Direccionamiento</a:t>
            </a:r>
          </a:p>
          <a:p>
            <a:pPr lvl="1"/>
            <a:r>
              <a:rPr lang="es-ES" dirty="0"/>
              <a:t>Control de errores</a:t>
            </a:r>
          </a:p>
          <a:p>
            <a:pPr lvl="1"/>
            <a:r>
              <a:rPr lang="es-ES" dirty="0"/>
              <a:t>Control de Acceso al Medio</a:t>
            </a:r>
          </a:p>
          <a:p>
            <a:pPr lvl="1"/>
            <a:r>
              <a:rPr lang="es-ES" dirty="0"/>
              <a:t>Control de Flujo</a:t>
            </a:r>
          </a:p>
          <a:p>
            <a:pPr lvl="1"/>
            <a:r>
              <a:rPr lang="es-ES" dirty="0"/>
              <a:t>Fragmentación</a:t>
            </a:r>
          </a:p>
          <a:p>
            <a:pPr lvl="1"/>
            <a:r>
              <a:rPr lang="es-ES" dirty="0"/>
              <a:t>Control de Conexión</a:t>
            </a:r>
          </a:p>
          <a:p>
            <a:pPr lvl="1"/>
            <a:endParaRPr lang="es-AR" dirty="0"/>
          </a:p>
          <a:p>
            <a:pPr lvl="1"/>
            <a:endParaRPr lang="es-AR" dirty="0"/>
          </a:p>
          <a:p>
            <a:pPr marL="0" indent="0">
              <a:buNone/>
            </a:pPr>
            <a:endParaRPr lang="es-AR" dirty="0"/>
          </a:p>
          <a:p>
            <a:pPr marL="393192" lvl="1" indent="0">
              <a:buNone/>
            </a:pPr>
            <a:endParaRPr lang="es-AR" dirty="0"/>
          </a:p>
          <a:p>
            <a:pPr lvl="1"/>
            <a:endParaRPr lang="es-AR" dirty="0"/>
          </a:p>
        </p:txBody>
      </p:sp>
    </p:spTree>
    <p:extLst>
      <p:ext uri="{BB962C8B-B14F-4D97-AF65-F5344CB8AC3E}">
        <p14:creationId xmlns:p14="http://schemas.microsoft.com/office/powerpoint/2010/main" val="36658731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br>
              <a:rPr lang="es-AR" sz="4000" dirty="0"/>
            </a:br>
            <a:r>
              <a:rPr lang="es-AR" sz="4000" dirty="0"/>
              <a:t>Redes de Datos </a:t>
            </a:r>
            <a:br>
              <a:rPr lang="es-AR" sz="4000" dirty="0"/>
            </a:br>
            <a:r>
              <a:rPr lang="es-AR" sz="4000" dirty="0"/>
              <a:t>Protocolos</a:t>
            </a:r>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
        <p:nvSpPr>
          <p:cNvPr id="4" name="Marcador de contenido 3">
            <a:extLst>
              <a:ext uri="{FF2B5EF4-FFF2-40B4-BE49-F238E27FC236}">
                <a16:creationId xmlns:a16="http://schemas.microsoft.com/office/drawing/2014/main" id="{DA682A5F-9AA4-E7E8-67C4-E0239652085A}"/>
              </a:ext>
            </a:extLst>
          </p:cNvPr>
          <p:cNvSpPr>
            <a:spLocks noGrp="1"/>
          </p:cNvSpPr>
          <p:nvPr>
            <p:ph idx="1"/>
          </p:nvPr>
        </p:nvSpPr>
        <p:spPr/>
        <p:txBody>
          <a:bodyPr>
            <a:normAutofit/>
          </a:bodyPr>
          <a:lstStyle/>
          <a:p>
            <a:pPr algn="l">
              <a:buFont typeface="Arial" panose="020B0604020202020204" pitchFamily="34" charset="0"/>
              <a:buChar char="•"/>
            </a:pPr>
            <a:r>
              <a:rPr lang="es-AR" b="0" i="0" dirty="0" err="1">
                <a:solidFill>
                  <a:srgbClr val="202124"/>
                </a:solidFill>
                <a:effectLst/>
                <a:latin typeface="arial" panose="020B0604020202020204" pitchFamily="34" charset="0"/>
              </a:rPr>
              <a:t>HyperText</a:t>
            </a:r>
            <a:r>
              <a:rPr lang="es-AR" b="0" i="0" dirty="0">
                <a:solidFill>
                  <a:srgbClr val="202124"/>
                </a:solidFill>
                <a:effectLst/>
                <a:latin typeface="arial" panose="020B0604020202020204" pitchFamily="34" charset="0"/>
              </a:rPr>
              <a:t> Transfer </a:t>
            </a:r>
            <a:r>
              <a:rPr lang="es-AR" b="0" i="0" dirty="0" err="1">
                <a:solidFill>
                  <a:srgbClr val="202124"/>
                </a:solidFill>
                <a:effectLst/>
                <a:latin typeface="arial" panose="020B0604020202020204" pitchFamily="34" charset="0"/>
              </a:rPr>
              <a:t>Protocol</a:t>
            </a:r>
            <a:r>
              <a:rPr lang="es-AR" b="0" i="0" dirty="0">
                <a:solidFill>
                  <a:srgbClr val="202124"/>
                </a:solidFill>
                <a:effectLst/>
                <a:latin typeface="arial" panose="020B0604020202020204" pitchFamily="34" charset="0"/>
              </a:rPr>
              <a:t> (HTTP)</a:t>
            </a:r>
          </a:p>
          <a:p>
            <a:pPr algn="l">
              <a:buFont typeface="Arial" panose="020B0604020202020204" pitchFamily="34" charset="0"/>
              <a:buChar char="•"/>
            </a:pPr>
            <a:r>
              <a:rPr lang="es-AR" b="0" i="0" dirty="0">
                <a:solidFill>
                  <a:srgbClr val="202124"/>
                </a:solidFill>
                <a:effectLst/>
                <a:latin typeface="arial" panose="020B0604020202020204" pitchFamily="34" charset="0"/>
              </a:rPr>
              <a:t>File Transfer </a:t>
            </a:r>
            <a:r>
              <a:rPr lang="es-AR" b="0" i="0" dirty="0" err="1">
                <a:solidFill>
                  <a:srgbClr val="202124"/>
                </a:solidFill>
                <a:effectLst/>
                <a:latin typeface="arial" panose="020B0604020202020204" pitchFamily="34" charset="0"/>
              </a:rPr>
              <a:t>Protocol</a:t>
            </a:r>
            <a:r>
              <a:rPr lang="es-AR" b="0" i="0" dirty="0">
                <a:solidFill>
                  <a:srgbClr val="202124"/>
                </a:solidFill>
                <a:effectLst/>
                <a:latin typeface="arial" panose="020B0604020202020204" pitchFamily="34" charset="0"/>
              </a:rPr>
              <a:t> (FTP)</a:t>
            </a:r>
          </a:p>
          <a:p>
            <a:pPr algn="l">
              <a:buFont typeface="Arial" panose="020B0604020202020204" pitchFamily="34" charset="0"/>
              <a:buChar char="•"/>
            </a:pPr>
            <a:r>
              <a:rPr lang="es-AR" b="0" i="0" dirty="0">
                <a:solidFill>
                  <a:srgbClr val="202124"/>
                </a:solidFill>
                <a:effectLst/>
                <a:latin typeface="arial" panose="020B0604020202020204" pitchFamily="34" charset="0"/>
              </a:rPr>
              <a:t>Simple Mail Transfer </a:t>
            </a:r>
            <a:r>
              <a:rPr lang="es-AR" b="0" i="0" dirty="0" err="1">
                <a:solidFill>
                  <a:srgbClr val="202124"/>
                </a:solidFill>
                <a:effectLst/>
                <a:latin typeface="arial" panose="020B0604020202020204" pitchFamily="34" charset="0"/>
              </a:rPr>
              <a:t>Protocol</a:t>
            </a:r>
            <a:r>
              <a:rPr lang="es-AR" b="0" i="0" dirty="0">
                <a:solidFill>
                  <a:srgbClr val="202124"/>
                </a:solidFill>
                <a:effectLst/>
                <a:latin typeface="arial" panose="020B0604020202020204" pitchFamily="34" charset="0"/>
              </a:rPr>
              <a:t> (SMTP)</a:t>
            </a:r>
          </a:p>
          <a:p>
            <a:pPr algn="l">
              <a:buFont typeface="Arial" panose="020B0604020202020204" pitchFamily="34" charset="0"/>
              <a:buChar char="•"/>
            </a:pPr>
            <a:r>
              <a:rPr lang="es-AR" b="0" i="0" dirty="0" err="1">
                <a:solidFill>
                  <a:srgbClr val="202124"/>
                </a:solidFill>
                <a:effectLst/>
                <a:latin typeface="arial" panose="020B0604020202020204" pitchFamily="34" charset="0"/>
              </a:rPr>
              <a:t>Secure</a:t>
            </a:r>
            <a:r>
              <a:rPr lang="es-AR" b="0" i="0" dirty="0">
                <a:solidFill>
                  <a:srgbClr val="202124"/>
                </a:solidFill>
                <a:effectLst/>
                <a:latin typeface="arial" panose="020B0604020202020204" pitchFamily="34" charset="0"/>
              </a:rPr>
              <a:t> Shell (SSH)</a:t>
            </a:r>
          </a:p>
          <a:p>
            <a:pPr algn="l">
              <a:buFont typeface="Arial" panose="020B0604020202020204" pitchFamily="34" charset="0"/>
              <a:buChar char="•"/>
            </a:pPr>
            <a:r>
              <a:rPr lang="es-AR" b="0" i="0" dirty="0">
                <a:solidFill>
                  <a:srgbClr val="202124"/>
                </a:solidFill>
                <a:effectLst/>
                <a:latin typeface="arial" panose="020B0604020202020204" pitchFamily="34" charset="0"/>
              </a:rPr>
              <a:t>Simple Network Management </a:t>
            </a:r>
            <a:r>
              <a:rPr lang="es-AR" b="0" i="0" dirty="0" err="1">
                <a:solidFill>
                  <a:srgbClr val="202124"/>
                </a:solidFill>
                <a:effectLst/>
                <a:latin typeface="arial" panose="020B0604020202020204" pitchFamily="34" charset="0"/>
              </a:rPr>
              <a:t>Protocol</a:t>
            </a:r>
            <a:r>
              <a:rPr lang="es-AR" b="0" i="0" dirty="0">
                <a:solidFill>
                  <a:srgbClr val="202124"/>
                </a:solidFill>
                <a:effectLst/>
                <a:latin typeface="arial" panose="020B0604020202020204" pitchFamily="34" charset="0"/>
              </a:rPr>
              <a:t> (SNMP)</a:t>
            </a:r>
          </a:p>
          <a:p>
            <a:pPr algn="l">
              <a:buFont typeface="Arial" panose="020B0604020202020204" pitchFamily="34" charset="0"/>
              <a:buChar char="•"/>
            </a:pPr>
            <a:r>
              <a:rPr lang="es-AR" b="0" i="0" dirty="0" err="1">
                <a:solidFill>
                  <a:srgbClr val="202124"/>
                </a:solidFill>
                <a:effectLst/>
                <a:latin typeface="arial" panose="020B0604020202020204" pitchFamily="34" charset="0"/>
              </a:rPr>
              <a:t>Domain</a:t>
            </a:r>
            <a:r>
              <a:rPr lang="es-AR" b="0" i="0" dirty="0">
                <a:solidFill>
                  <a:srgbClr val="202124"/>
                </a:solidFill>
                <a:effectLst/>
                <a:latin typeface="arial" panose="020B0604020202020204" pitchFamily="34" charset="0"/>
              </a:rPr>
              <a:t> </a:t>
            </a:r>
            <a:r>
              <a:rPr lang="es-AR" b="0" i="0" dirty="0" err="1">
                <a:solidFill>
                  <a:srgbClr val="202124"/>
                </a:solidFill>
                <a:effectLst/>
                <a:latin typeface="arial" panose="020B0604020202020204" pitchFamily="34" charset="0"/>
              </a:rPr>
              <a:t>Name</a:t>
            </a:r>
            <a:r>
              <a:rPr lang="es-AR" b="0" i="0" dirty="0">
                <a:solidFill>
                  <a:srgbClr val="202124"/>
                </a:solidFill>
                <a:effectLst/>
                <a:latin typeface="arial" panose="020B0604020202020204" pitchFamily="34" charset="0"/>
              </a:rPr>
              <a:t> </a:t>
            </a:r>
            <a:r>
              <a:rPr lang="es-AR" b="0" i="0" dirty="0" err="1">
                <a:solidFill>
                  <a:srgbClr val="202124"/>
                </a:solidFill>
                <a:effectLst/>
                <a:latin typeface="arial" panose="020B0604020202020204" pitchFamily="34" charset="0"/>
              </a:rPr>
              <a:t>System</a:t>
            </a:r>
            <a:r>
              <a:rPr lang="es-AR" b="0" i="0" dirty="0">
                <a:solidFill>
                  <a:srgbClr val="202124"/>
                </a:solidFill>
                <a:effectLst/>
                <a:latin typeface="arial" panose="020B0604020202020204" pitchFamily="34" charset="0"/>
              </a:rPr>
              <a:t> (DNS)</a:t>
            </a:r>
          </a:p>
          <a:p>
            <a:pPr marL="393192" lvl="1" indent="0">
              <a:buNone/>
            </a:pPr>
            <a:endParaRPr lang="es-AR" dirty="0"/>
          </a:p>
          <a:p>
            <a:pPr lvl="1"/>
            <a:endParaRPr lang="es-AR" dirty="0"/>
          </a:p>
          <a:p>
            <a:pPr marL="0" indent="0">
              <a:buNone/>
            </a:pPr>
            <a:endParaRPr lang="es-AR" dirty="0"/>
          </a:p>
          <a:p>
            <a:pPr marL="393192" lvl="1" indent="0">
              <a:buNone/>
            </a:pPr>
            <a:endParaRPr lang="es-AR" dirty="0"/>
          </a:p>
          <a:p>
            <a:pPr lvl="1"/>
            <a:endParaRPr lang="es-AR" dirty="0"/>
          </a:p>
        </p:txBody>
      </p:sp>
    </p:spTree>
    <p:extLst>
      <p:ext uri="{BB962C8B-B14F-4D97-AF65-F5344CB8AC3E}">
        <p14:creationId xmlns:p14="http://schemas.microsoft.com/office/powerpoint/2010/main" val="2620777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br>
              <a:rPr lang="es-AR" sz="4000" dirty="0"/>
            </a:br>
            <a:r>
              <a:rPr lang="es-AR" sz="4000" dirty="0"/>
              <a:t>Redes de Datos </a:t>
            </a:r>
            <a:br>
              <a:rPr lang="es-AR" sz="4000" dirty="0"/>
            </a:br>
            <a:r>
              <a:rPr lang="es-AR" sz="4000" dirty="0"/>
              <a:t>Modelo OSI</a:t>
            </a:r>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pic>
        <p:nvPicPr>
          <p:cNvPr id="7" name="Marcador de contenido 6">
            <a:extLst>
              <a:ext uri="{FF2B5EF4-FFF2-40B4-BE49-F238E27FC236}">
                <a16:creationId xmlns:a16="http://schemas.microsoft.com/office/drawing/2014/main" id="{132DFC13-30F0-5A55-73C9-3116AA6ECBAB}"/>
              </a:ext>
            </a:extLst>
          </p:cNvPr>
          <p:cNvPicPr>
            <a:picLocks noGrp="1" noChangeAspect="1"/>
          </p:cNvPicPr>
          <p:nvPr>
            <p:ph idx="1"/>
          </p:nvPr>
        </p:nvPicPr>
        <p:blipFill>
          <a:blip r:embed="rId4"/>
          <a:stretch>
            <a:fillRect/>
          </a:stretch>
        </p:blipFill>
        <p:spPr>
          <a:xfrm>
            <a:off x="1206150" y="1935163"/>
            <a:ext cx="6731699" cy="4389437"/>
          </a:xfrm>
        </p:spPr>
      </p:pic>
    </p:spTree>
    <p:extLst>
      <p:ext uri="{BB962C8B-B14F-4D97-AF65-F5344CB8AC3E}">
        <p14:creationId xmlns:p14="http://schemas.microsoft.com/office/powerpoint/2010/main" val="886358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013576" cy="1143000"/>
          </a:xfrm>
        </p:spPr>
        <p:txBody>
          <a:bodyPr>
            <a:noAutofit/>
          </a:bodyPr>
          <a:lstStyle/>
          <a:p>
            <a:pPr algn="ctr"/>
            <a:br>
              <a:rPr lang="es-AR" sz="4000" dirty="0"/>
            </a:br>
            <a:r>
              <a:rPr lang="es-AR" sz="4000" dirty="0"/>
              <a:t>Redes de Datos </a:t>
            </a:r>
            <a:br>
              <a:rPr lang="es-AR" sz="4000" dirty="0"/>
            </a:br>
            <a:r>
              <a:rPr lang="es-AR" sz="4000" dirty="0"/>
              <a:t>TCP/IP</a:t>
            </a:r>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pic>
        <p:nvPicPr>
          <p:cNvPr id="6" name="Imagen 5">
            <a:extLst>
              <a:ext uri="{FF2B5EF4-FFF2-40B4-BE49-F238E27FC236}">
                <a16:creationId xmlns:a16="http://schemas.microsoft.com/office/drawing/2014/main" id="{615BC99C-8109-B36E-8078-84980187D3CA}"/>
              </a:ext>
            </a:extLst>
          </p:cNvPr>
          <p:cNvPicPr>
            <a:picLocks noChangeAspect="1"/>
          </p:cNvPicPr>
          <p:nvPr/>
        </p:nvPicPr>
        <p:blipFill>
          <a:blip r:embed="rId4"/>
          <a:stretch>
            <a:fillRect/>
          </a:stretch>
        </p:blipFill>
        <p:spPr>
          <a:xfrm>
            <a:off x="1553852" y="1902498"/>
            <a:ext cx="5943600" cy="4581525"/>
          </a:xfrm>
          <a:prstGeom prst="rect">
            <a:avLst/>
          </a:prstGeom>
        </p:spPr>
      </p:pic>
    </p:spTree>
    <p:extLst>
      <p:ext uri="{BB962C8B-B14F-4D97-AF65-F5344CB8AC3E}">
        <p14:creationId xmlns:p14="http://schemas.microsoft.com/office/powerpoint/2010/main" val="1258870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013576" cy="1143000"/>
          </a:xfrm>
        </p:spPr>
        <p:txBody>
          <a:bodyPr>
            <a:noAutofit/>
          </a:bodyPr>
          <a:lstStyle/>
          <a:p>
            <a:pPr algn="ctr"/>
            <a:br>
              <a:rPr lang="es-AR" sz="4000" dirty="0"/>
            </a:br>
            <a:r>
              <a:rPr lang="es-AR" sz="4000" dirty="0"/>
              <a:t>Redes de Datos </a:t>
            </a:r>
            <a:br>
              <a:rPr lang="es-AR" sz="4000" dirty="0"/>
            </a:br>
            <a:r>
              <a:rPr lang="es-AR" sz="4000" dirty="0"/>
              <a:t>TCP/IP</a:t>
            </a:r>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pic>
        <p:nvPicPr>
          <p:cNvPr id="4" name="Imagen 3">
            <a:extLst>
              <a:ext uri="{FF2B5EF4-FFF2-40B4-BE49-F238E27FC236}">
                <a16:creationId xmlns:a16="http://schemas.microsoft.com/office/drawing/2014/main" id="{C576BC6B-BF5A-2E59-32A6-F88CAA3E026F}"/>
              </a:ext>
            </a:extLst>
          </p:cNvPr>
          <p:cNvPicPr>
            <a:picLocks noChangeAspect="1"/>
          </p:cNvPicPr>
          <p:nvPr/>
        </p:nvPicPr>
        <p:blipFill>
          <a:blip r:embed="rId4"/>
          <a:stretch>
            <a:fillRect/>
          </a:stretch>
        </p:blipFill>
        <p:spPr>
          <a:xfrm>
            <a:off x="267344" y="1916832"/>
            <a:ext cx="8625136" cy="4358314"/>
          </a:xfrm>
          <a:prstGeom prst="rect">
            <a:avLst/>
          </a:prstGeom>
        </p:spPr>
      </p:pic>
    </p:spTree>
    <p:extLst>
      <p:ext uri="{BB962C8B-B14F-4D97-AF65-F5344CB8AC3E}">
        <p14:creationId xmlns:p14="http://schemas.microsoft.com/office/powerpoint/2010/main" val="2128637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013576" cy="1143000"/>
          </a:xfrm>
        </p:spPr>
        <p:txBody>
          <a:bodyPr>
            <a:noAutofit/>
          </a:bodyPr>
          <a:lstStyle/>
          <a:p>
            <a:pPr algn="ctr"/>
            <a:br>
              <a:rPr lang="es-AR" sz="4000" dirty="0"/>
            </a:br>
            <a:r>
              <a:rPr lang="es-AR" sz="4000" dirty="0"/>
              <a:t>Redes de Datos </a:t>
            </a:r>
            <a:br>
              <a:rPr lang="es-AR" sz="4000" dirty="0"/>
            </a:br>
            <a:r>
              <a:rPr lang="es-AR" sz="4000" dirty="0"/>
              <a:t>Velocidades</a:t>
            </a:r>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
        <p:nvSpPr>
          <p:cNvPr id="3" name="Marcador de contenido 3">
            <a:extLst>
              <a:ext uri="{FF2B5EF4-FFF2-40B4-BE49-F238E27FC236}">
                <a16:creationId xmlns:a16="http://schemas.microsoft.com/office/drawing/2014/main" id="{5AB9F48B-4BC0-74EB-C1E7-D2C55E61B047}"/>
              </a:ext>
            </a:extLst>
          </p:cNvPr>
          <p:cNvSpPr>
            <a:spLocks noGrp="1"/>
          </p:cNvSpPr>
          <p:nvPr>
            <p:ph idx="1"/>
          </p:nvPr>
        </p:nvSpPr>
        <p:spPr>
          <a:xfrm>
            <a:off x="457200" y="1935480"/>
            <a:ext cx="8229600" cy="4389120"/>
          </a:xfrm>
        </p:spPr>
        <p:txBody>
          <a:bodyPr>
            <a:normAutofit/>
          </a:bodyPr>
          <a:lstStyle/>
          <a:p>
            <a:r>
              <a:rPr lang="es-AR" dirty="0">
                <a:hlinkClick r:id="rId4"/>
              </a:rPr>
              <a:t>https://www.speedtest.net/global-index</a:t>
            </a:r>
            <a:endParaRPr lang="es-AR" dirty="0"/>
          </a:p>
          <a:p>
            <a:r>
              <a:rPr lang="es-AR" dirty="0"/>
              <a:t>Ancho de banda</a:t>
            </a:r>
          </a:p>
          <a:p>
            <a:pPr lvl="1"/>
            <a:r>
              <a:rPr lang="es-AR" dirty="0"/>
              <a:t>Capacidad máxima de datos que se pueden transmitir.</a:t>
            </a:r>
          </a:p>
          <a:p>
            <a:r>
              <a:rPr lang="es-AR" dirty="0"/>
              <a:t>Velocidad de bajada</a:t>
            </a:r>
          </a:p>
          <a:p>
            <a:pPr lvl="1"/>
            <a:r>
              <a:rPr lang="es-AR" dirty="0"/>
              <a:t>Velocidad de descarga de datos: Marca el tiempo que tarda en llegar la información a nosotros desde internet.</a:t>
            </a:r>
          </a:p>
          <a:p>
            <a:r>
              <a:rPr lang="es-AR" dirty="0"/>
              <a:t>Velocidad de subida</a:t>
            </a:r>
          </a:p>
          <a:p>
            <a:pPr lvl="1"/>
            <a:r>
              <a:rPr lang="es-AR" dirty="0"/>
              <a:t>Velocidad a la que podemos enviar datos a internet.</a:t>
            </a:r>
          </a:p>
          <a:p>
            <a:pPr lvl="1"/>
            <a:endParaRPr lang="es-AR" dirty="0"/>
          </a:p>
          <a:p>
            <a:endParaRPr lang="es-AR" dirty="0"/>
          </a:p>
          <a:p>
            <a:pPr lvl="1"/>
            <a:endParaRPr lang="es-AR" dirty="0"/>
          </a:p>
          <a:p>
            <a:pPr marL="0" indent="0">
              <a:buNone/>
            </a:pPr>
            <a:endParaRPr lang="es-AR" dirty="0"/>
          </a:p>
          <a:p>
            <a:pPr marL="393192" lvl="1" indent="0">
              <a:buNone/>
            </a:pPr>
            <a:endParaRPr lang="es-AR" dirty="0"/>
          </a:p>
          <a:p>
            <a:pPr lvl="1"/>
            <a:endParaRPr lang="es-AR" dirty="0"/>
          </a:p>
        </p:txBody>
      </p:sp>
    </p:spTree>
    <p:extLst>
      <p:ext uri="{BB962C8B-B14F-4D97-AF65-F5344CB8AC3E}">
        <p14:creationId xmlns:p14="http://schemas.microsoft.com/office/powerpoint/2010/main" val="15144189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013576" cy="1143000"/>
          </a:xfrm>
        </p:spPr>
        <p:txBody>
          <a:bodyPr>
            <a:noAutofit/>
          </a:bodyPr>
          <a:lstStyle/>
          <a:p>
            <a:pPr algn="ctr"/>
            <a:br>
              <a:rPr lang="es-AR" sz="4000" dirty="0"/>
            </a:br>
            <a:r>
              <a:rPr lang="es-AR" sz="4000" dirty="0"/>
              <a:t>Redes de Datos </a:t>
            </a:r>
            <a:br>
              <a:rPr lang="es-AR" sz="4000" dirty="0"/>
            </a:br>
            <a:endParaRPr lang="es-AR" sz="4000" dirty="0"/>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
        <p:nvSpPr>
          <p:cNvPr id="3" name="Marcador de contenido 3">
            <a:extLst>
              <a:ext uri="{FF2B5EF4-FFF2-40B4-BE49-F238E27FC236}">
                <a16:creationId xmlns:a16="http://schemas.microsoft.com/office/drawing/2014/main" id="{5AB9F48B-4BC0-74EB-C1E7-D2C55E61B047}"/>
              </a:ext>
            </a:extLst>
          </p:cNvPr>
          <p:cNvSpPr>
            <a:spLocks noGrp="1"/>
          </p:cNvSpPr>
          <p:nvPr>
            <p:ph idx="1"/>
          </p:nvPr>
        </p:nvSpPr>
        <p:spPr>
          <a:xfrm>
            <a:off x="457200" y="1935480"/>
            <a:ext cx="8229600" cy="4389120"/>
          </a:xfrm>
        </p:spPr>
        <p:txBody>
          <a:bodyPr>
            <a:normAutofit/>
          </a:bodyPr>
          <a:lstStyle/>
          <a:p>
            <a:r>
              <a:rPr lang="es-AR" dirty="0"/>
              <a:t>Latencia </a:t>
            </a:r>
          </a:p>
          <a:p>
            <a:pPr lvl="1"/>
            <a:r>
              <a:rPr lang="es-AR" dirty="0"/>
              <a:t>Tiempo total en milisegundos que transcurre entre que se envía un dato y llega al receptor. </a:t>
            </a:r>
          </a:p>
          <a:p>
            <a:r>
              <a:rPr lang="es-AR" dirty="0" err="1"/>
              <a:t>Lag</a:t>
            </a:r>
            <a:endParaRPr lang="es-AR" dirty="0"/>
          </a:p>
          <a:p>
            <a:pPr lvl="1"/>
            <a:r>
              <a:rPr lang="es-AR" dirty="0"/>
              <a:t>Retardo excesivo desde que se envían los datos hasta que se reciben.</a:t>
            </a:r>
          </a:p>
          <a:p>
            <a:pPr lvl="1"/>
            <a:r>
              <a:rPr lang="es-AR" dirty="0"/>
              <a:t>En audio y videos puede provocar saltos.</a:t>
            </a:r>
          </a:p>
          <a:p>
            <a:r>
              <a:rPr lang="es-AR" dirty="0"/>
              <a:t>RTT – Tiempo de ida y vuelta</a:t>
            </a:r>
          </a:p>
          <a:p>
            <a:pPr lvl="1"/>
            <a:r>
              <a:rPr lang="es-AR" dirty="0"/>
              <a:t>Tiempo que tarda el emisor en recibir el acuso de recibo de un dato enviado.</a:t>
            </a:r>
          </a:p>
          <a:p>
            <a:endParaRPr lang="es-AR" dirty="0"/>
          </a:p>
          <a:p>
            <a:pPr lvl="1"/>
            <a:endParaRPr lang="es-AR" dirty="0"/>
          </a:p>
          <a:p>
            <a:pPr marL="0" indent="0">
              <a:buNone/>
            </a:pPr>
            <a:endParaRPr lang="es-AR" dirty="0"/>
          </a:p>
          <a:p>
            <a:pPr marL="393192" lvl="1" indent="0">
              <a:buNone/>
            </a:pPr>
            <a:endParaRPr lang="es-AR" dirty="0"/>
          </a:p>
          <a:p>
            <a:pPr lvl="1"/>
            <a:endParaRPr lang="es-AR" dirty="0"/>
          </a:p>
        </p:txBody>
      </p:sp>
    </p:spTree>
    <p:extLst>
      <p:ext uri="{BB962C8B-B14F-4D97-AF65-F5344CB8AC3E}">
        <p14:creationId xmlns:p14="http://schemas.microsoft.com/office/powerpoint/2010/main" val="1845727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Arquitectura de computadoras</a:t>
            </a:r>
            <a:br>
              <a:rPr lang="es-AR" sz="4000" dirty="0"/>
            </a:br>
            <a:r>
              <a:rPr lang="es-AR" sz="4000" dirty="0"/>
              <a:t>Estructura</a:t>
            </a:r>
          </a:p>
        </p:txBody>
      </p:sp>
      <p:sp>
        <p:nvSpPr>
          <p:cNvPr id="3" name="2 Marcador de contenido"/>
          <p:cNvSpPr>
            <a:spLocks noGrp="1"/>
          </p:cNvSpPr>
          <p:nvPr>
            <p:ph idx="1"/>
          </p:nvPr>
        </p:nvSpPr>
        <p:spPr/>
        <p:txBody>
          <a:bodyPr>
            <a:normAutofit fontScale="92500" lnSpcReduction="20000"/>
          </a:bodyPr>
          <a:lstStyle/>
          <a:p>
            <a:r>
              <a:rPr lang="es-AR" sz="2800" dirty="0"/>
              <a:t>Hardware</a:t>
            </a:r>
          </a:p>
          <a:p>
            <a:pPr lvl="1"/>
            <a:r>
              <a:rPr lang="es-AR" sz="2800" dirty="0"/>
              <a:t>Placa Madre</a:t>
            </a:r>
          </a:p>
          <a:p>
            <a:pPr lvl="1"/>
            <a:r>
              <a:rPr lang="es-AR" sz="2800" dirty="0"/>
              <a:t>Microprocesador</a:t>
            </a:r>
          </a:p>
          <a:p>
            <a:pPr lvl="1"/>
            <a:r>
              <a:rPr lang="es-AR" sz="2800" dirty="0"/>
              <a:t>Memoria RAM</a:t>
            </a:r>
          </a:p>
          <a:p>
            <a:pPr lvl="1"/>
            <a:r>
              <a:rPr lang="es-AR" sz="2800" dirty="0"/>
              <a:t>Disco Rígido</a:t>
            </a:r>
          </a:p>
          <a:p>
            <a:pPr lvl="1"/>
            <a:r>
              <a:rPr lang="es-AR" sz="2800" dirty="0"/>
              <a:t>ROM y </a:t>
            </a:r>
            <a:r>
              <a:rPr lang="es-AR" sz="2800" dirty="0" err="1"/>
              <a:t>Bios</a:t>
            </a:r>
            <a:endParaRPr lang="es-AR" sz="2800" dirty="0"/>
          </a:p>
          <a:p>
            <a:pPr lvl="1"/>
            <a:r>
              <a:rPr lang="es-AR" sz="2800" dirty="0"/>
              <a:t>Fuente de alimentación</a:t>
            </a:r>
          </a:p>
          <a:p>
            <a:pPr lvl="1"/>
            <a:r>
              <a:rPr lang="es-AR" sz="2800" dirty="0"/>
              <a:t>Periféricos </a:t>
            </a:r>
          </a:p>
          <a:p>
            <a:r>
              <a:rPr lang="es-AR" sz="2800" dirty="0"/>
              <a:t>Software</a:t>
            </a:r>
          </a:p>
          <a:p>
            <a:pPr lvl="1"/>
            <a:r>
              <a:rPr lang="es-AR" sz="2800" dirty="0"/>
              <a:t>Sistemas Operativos</a:t>
            </a:r>
          </a:p>
          <a:p>
            <a:pPr lvl="1"/>
            <a:r>
              <a:rPr lang="es-AR" sz="2800" dirty="0"/>
              <a:t>Programas</a:t>
            </a:r>
          </a:p>
          <a:p>
            <a:pPr algn="just"/>
            <a:endParaRPr lang="es-AR" sz="500" b="0" dirty="0"/>
          </a:p>
          <a:p>
            <a:pPr marL="0" lvl="1" indent="0">
              <a:buNone/>
            </a:pPr>
            <a:endParaRPr lang="es-AR" sz="2800" dirty="0"/>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Tree>
    <p:extLst>
      <p:ext uri="{BB962C8B-B14F-4D97-AF65-F5344CB8AC3E}">
        <p14:creationId xmlns:p14="http://schemas.microsoft.com/office/powerpoint/2010/main" val="32787756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013576" cy="1143000"/>
          </a:xfrm>
        </p:spPr>
        <p:txBody>
          <a:bodyPr>
            <a:noAutofit/>
          </a:bodyPr>
          <a:lstStyle/>
          <a:p>
            <a:pPr algn="ctr"/>
            <a:br>
              <a:rPr lang="es-AR" sz="4000" dirty="0"/>
            </a:br>
            <a:r>
              <a:rPr lang="es-AR" sz="4000" dirty="0"/>
              <a:t>Redes de Datos </a:t>
            </a:r>
            <a:br>
              <a:rPr lang="es-AR" sz="4000" dirty="0"/>
            </a:br>
            <a:endParaRPr lang="es-AR" sz="4000" dirty="0"/>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
        <p:nvSpPr>
          <p:cNvPr id="3" name="Marcador de contenido 3">
            <a:extLst>
              <a:ext uri="{FF2B5EF4-FFF2-40B4-BE49-F238E27FC236}">
                <a16:creationId xmlns:a16="http://schemas.microsoft.com/office/drawing/2014/main" id="{5AB9F48B-4BC0-74EB-C1E7-D2C55E61B047}"/>
              </a:ext>
            </a:extLst>
          </p:cNvPr>
          <p:cNvSpPr>
            <a:spLocks noGrp="1"/>
          </p:cNvSpPr>
          <p:nvPr>
            <p:ph idx="1"/>
          </p:nvPr>
        </p:nvSpPr>
        <p:spPr>
          <a:xfrm>
            <a:off x="457200" y="1935480"/>
            <a:ext cx="8229600" cy="4389120"/>
          </a:xfrm>
        </p:spPr>
        <p:txBody>
          <a:bodyPr>
            <a:normAutofit/>
          </a:bodyPr>
          <a:lstStyle/>
          <a:p>
            <a:r>
              <a:rPr lang="es-AR" dirty="0" err="1"/>
              <a:t>Throughput</a:t>
            </a:r>
            <a:r>
              <a:rPr lang="es-AR" dirty="0"/>
              <a:t> </a:t>
            </a:r>
          </a:p>
          <a:p>
            <a:pPr lvl="1"/>
            <a:r>
              <a:rPr lang="es-AR" dirty="0"/>
              <a:t>Cantidad de datos movida satisfactoriamente durante un periodo determinado.</a:t>
            </a:r>
          </a:p>
          <a:p>
            <a:r>
              <a:rPr lang="es-AR" dirty="0"/>
              <a:t>VPN – Virtual </a:t>
            </a:r>
            <a:r>
              <a:rPr lang="es-AR" dirty="0" err="1"/>
              <a:t>Private</a:t>
            </a:r>
            <a:r>
              <a:rPr lang="es-AR" dirty="0"/>
              <a:t> Network</a:t>
            </a:r>
          </a:p>
          <a:p>
            <a:pPr lvl="1"/>
            <a:r>
              <a:rPr lang="es-AR" dirty="0"/>
              <a:t>Conexión protegida al utilizar redes publicas.</a:t>
            </a:r>
          </a:p>
          <a:p>
            <a:pPr lvl="1"/>
            <a:r>
              <a:rPr lang="es-AR" dirty="0"/>
              <a:t>Cifran el trafico.</a:t>
            </a:r>
          </a:p>
          <a:p>
            <a:pPr lvl="1"/>
            <a:r>
              <a:rPr lang="es-AR" dirty="0"/>
              <a:t>Genera una LAN sin que los integrantes estén físicamente conectados.</a:t>
            </a:r>
          </a:p>
          <a:p>
            <a:pPr lvl="1"/>
            <a:endParaRPr lang="es-AR" dirty="0"/>
          </a:p>
          <a:p>
            <a:pPr marL="0" indent="0">
              <a:buNone/>
            </a:pPr>
            <a:endParaRPr lang="es-AR" dirty="0"/>
          </a:p>
          <a:p>
            <a:pPr marL="393192" lvl="1" indent="0">
              <a:buNone/>
            </a:pPr>
            <a:endParaRPr lang="es-AR" dirty="0"/>
          </a:p>
          <a:p>
            <a:pPr lvl="1"/>
            <a:endParaRPr lang="es-AR" dirty="0"/>
          </a:p>
        </p:txBody>
      </p:sp>
    </p:spTree>
    <p:extLst>
      <p:ext uri="{BB962C8B-B14F-4D97-AF65-F5344CB8AC3E}">
        <p14:creationId xmlns:p14="http://schemas.microsoft.com/office/powerpoint/2010/main" val="15698982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1299" y="476672"/>
            <a:ext cx="6948287" cy="794352"/>
          </a:xfrm>
        </p:spPr>
        <p:txBody>
          <a:bodyPr>
            <a:normAutofit/>
          </a:bodyPr>
          <a:lstStyle/>
          <a:p>
            <a:r>
              <a:rPr lang="es-AR" sz="4000" dirty="0"/>
              <a:t>Agenda</a:t>
            </a:r>
          </a:p>
        </p:txBody>
      </p:sp>
      <p:sp>
        <p:nvSpPr>
          <p:cNvPr id="3" name="2 Marcador de contenido"/>
          <p:cNvSpPr>
            <a:spLocks noGrp="1"/>
          </p:cNvSpPr>
          <p:nvPr>
            <p:ph idx="1"/>
          </p:nvPr>
        </p:nvSpPr>
        <p:spPr>
          <a:xfrm>
            <a:off x="1115616" y="1628800"/>
            <a:ext cx="7520940" cy="4680520"/>
          </a:xfrm>
        </p:spPr>
        <p:txBody>
          <a:bodyPr>
            <a:noAutofit/>
          </a:bodyPr>
          <a:lstStyle/>
          <a:p>
            <a:pPr algn="just">
              <a:lnSpc>
                <a:spcPct val="150000"/>
              </a:lnSpc>
              <a:spcBef>
                <a:spcPts val="0"/>
              </a:spcBef>
              <a:buFont typeface="Arial" panose="020B0604020202020204" pitchFamily="34" charset="0"/>
              <a:buChar char="•"/>
            </a:pPr>
            <a:r>
              <a:rPr lang="es-ES" sz="2800" dirty="0"/>
              <a:t>Arquitectura de computadoras</a:t>
            </a:r>
          </a:p>
          <a:p>
            <a:pPr algn="just">
              <a:lnSpc>
                <a:spcPct val="150000"/>
              </a:lnSpc>
              <a:spcBef>
                <a:spcPts val="0"/>
              </a:spcBef>
              <a:buFont typeface="Arial" panose="020B0604020202020204" pitchFamily="34" charset="0"/>
              <a:buChar char="•"/>
            </a:pPr>
            <a:r>
              <a:rPr lang="es-AR" sz="2800" dirty="0"/>
              <a:t>Redes de datos</a:t>
            </a:r>
          </a:p>
          <a:p>
            <a:pPr algn="just">
              <a:lnSpc>
                <a:spcPct val="150000"/>
              </a:lnSpc>
              <a:spcBef>
                <a:spcPts val="0"/>
              </a:spcBef>
              <a:buFont typeface="Arial" panose="020B0604020202020204" pitchFamily="34" charset="0"/>
              <a:buChar char="•"/>
            </a:pPr>
            <a:r>
              <a:rPr lang="es-ES" sz="2800" dirty="0">
                <a:solidFill>
                  <a:schemeClr val="accent1"/>
                </a:solidFill>
              </a:rPr>
              <a:t>Virtualización</a:t>
            </a:r>
          </a:p>
          <a:p>
            <a:pPr algn="just">
              <a:lnSpc>
                <a:spcPct val="150000"/>
              </a:lnSpc>
              <a:spcBef>
                <a:spcPts val="0"/>
              </a:spcBef>
              <a:buFont typeface="Arial" panose="020B0604020202020204" pitchFamily="34" charset="0"/>
              <a:buChar char="•"/>
            </a:pPr>
            <a:r>
              <a:rPr lang="es-ES" sz="2800" dirty="0"/>
              <a:t>Cloud Computing</a:t>
            </a:r>
            <a:endParaRPr lang="es-AR" sz="2800" dirty="0"/>
          </a:p>
        </p:txBody>
      </p:sp>
      <p:pic>
        <p:nvPicPr>
          <p:cNvPr id="8" name="7 Imagen" descr="lidi.bmp"/>
          <p:cNvPicPr>
            <a:picLocks noChangeAspect="1"/>
          </p:cNvPicPr>
          <p:nvPr/>
        </p:nvPicPr>
        <p:blipFill>
          <a:blip r:embed="rId3"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9" name="Picture 31" descr="EscudoUNLP"/>
          <p:cNvPicPr>
            <a:picLocks noChangeAspect="1" noChangeArrowheads="1"/>
          </p:cNvPicPr>
          <p:nvPr/>
        </p:nvPicPr>
        <p:blipFill>
          <a:blip r:embed="rId4" cstate="print"/>
          <a:srcRect/>
          <a:stretch>
            <a:fillRect/>
          </a:stretch>
        </p:blipFill>
        <p:spPr bwMode="auto">
          <a:xfrm>
            <a:off x="107504" y="68460"/>
            <a:ext cx="854075" cy="1079500"/>
          </a:xfrm>
          <a:prstGeom prst="rect">
            <a:avLst/>
          </a:prstGeom>
          <a:noFill/>
          <a:ln w="9525">
            <a:noFill/>
            <a:miter lim="800000"/>
            <a:headEnd/>
            <a:tailEnd/>
          </a:ln>
        </p:spPr>
      </p:pic>
    </p:spTree>
    <p:extLst>
      <p:ext uri="{BB962C8B-B14F-4D97-AF65-F5344CB8AC3E}">
        <p14:creationId xmlns:p14="http://schemas.microsoft.com/office/powerpoint/2010/main" val="34126052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61128" y="460183"/>
            <a:ext cx="8229600" cy="1143000"/>
          </a:xfrm>
        </p:spPr>
        <p:txBody>
          <a:bodyPr>
            <a:noAutofit/>
          </a:bodyPr>
          <a:lstStyle/>
          <a:p>
            <a:r>
              <a:rPr lang="es-AR" sz="4000" dirty="0"/>
              <a:t>Tecnologías de virtualización</a:t>
            </a:r>
          </a:p>
        </p:txBody>
      </p:sp>
      <p:sp>
        <p:nvSpPr>
          <p:cNvPr id="3" name="2 Marcador de contenido"/>
          <p:cNvSpPr>
            <a:spLocks noGrp="1"/>
          </p:cNvSpPr>
          <p:nvPr>
            <p:ph idx="1"/>
          </p:nvPr>
        </p:nvSpPr>
        <p:spPr>
          <a:xfrm>
            <a:off x="827584" y="1844824"/>
            <a:ext cx="7416824" cy="4248472"/>
          </a:xfrm>
        </p:spPr>
        <p:txBody>
          <a:bodyPr>
            <a:normAutofit/>
          </a:bodyPr>
          <a:lstStyle/>
          <a:p>
            <a:pPr marL="0" indent="0" algn="just">
              <a:lnSpc>
                <a:spcPct val="150000"/>
              </a:lnSpc>
              <a:buNone/>
            </a:pPr>
            <a:r>
              <a:rPr lang="en-US" sz="1800" dirty="0" err="1">
                <a:solidFill>
                  <a:schemeClr val="accent1"/>
                </a:solidFill>
              </a:rPr>
              <a:t>Abstracción</a:t>
            </a:r>
            <a:r>
              <a:rPr lang="en-US" sz="1800" dirty="0">
                <a:solidFill>
                  <a:schemeClr val="accent1"/>
                </a:solidFill>
              </a:rPr>
              <a:t> de la </a:t>
            </a:r>
            <a:r>
              <a:rPr lang="en-US" sz="1800" dirty="0" err="1">
                <a:solidFill>
                  <a:schemeClr val="accent1"/>
                </a:solidFill>
              </a:rPr>
              <a:t>infraestructura</a:t>
            </a:r>
            <a:r>
              <a:rPr lang="en-US" sz="1800" dirty="0">
                <a:solidFill>
                  <a:schemeClr val="accent1"/>
                </a:solidFill>
              </a:rPr>
              <a:t> de hardware.</a:t>
            </a:r>
          </a:p>
          <a:p>
            <a:pPr marL="0" indent="0" algn="just">
              <a:lnSpc>
                <a:spcPct val="150000"/>
              </a:lnSpc>
              <a:buNone/>
            </a:pPr>
            <a:r>
              <a:rPr lang="es-AR" sz="1800" dirty="0"/>
              <a:t>La virtualización introduce una capa de software sobre el hardware de arquitectura x86, permitiendo ejecutar concurrentemente varias instancias de máquinas virtuales sobre un único equipo.</a:t>
            </a:r>
          </a:p>
          <a:p>
            <a:pPr marL="0" indent="0" algn="just">
              <a:lnSpc>
                <a:spcPct val="150000"/>
              </a:lnSpc>
              <a:buNone/>
            </a:pPr>
            <a:endParaRPr lang="es-ES" sz="1800" dirty="0"/>
          </a:p>
        </p:txBody>
      </p:sp>
      <p:pic>
        <p:nvPicPr>
          <p:cNvPr id="8" name="6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9"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4005064"/>
            <a:ext cx="6107738" cy="207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1549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61128" y="460183"/>
            <a:ext cx="8229600" cy="1143000"/>
          </a:xfrm>
        </p:spPr>
        <p:txBody>
          <a:bodyPr>
            <a:noAutofit/>
          </a:bodyPr>
          <a:lstStyle/>
          <a:p>
            <a:r>
              <a:rPr lang="es-AR" sz="4000" dirty="0"/>
              <a:t>Tecnologías de virtualización</a:t>
            </a:r>
          </a:p>
        </p:txBody>
      </p:sp>
      <p:sp>
        <p:nvSpPr>
          <p:cNvPr id="3" name="2 Marcador de contenido"/>
          <p:cNvSpPr>
            <a:spLocks noGrp="1"/>
          </p:cNvSpPr>
          <p:nvPr>
            <p:ph idx="1"/>
          </p:nvPr>
        </p:nvSpPr>
        <p:spPr>
          <a:xfrm>
            <a:off x="827584" y="1844824"/>
            <a:ext cx="7416824" cy="4536504"/>
          </a:xfrm>
        </p:spPr>
        <p:txBody>
          <a:bodyPr>
            <a:normAutofit fontScale="92500" lnSpcReduction="20000"/>
          </a:bodyPr>
          <a:lstStyle/>
          <a:p>
            <a:pPr marL="0" indent="0" algn="just">
              <a:lnSpc>
                <a:spcPct val="150000"/>
              </a:lnSpc>
              <a:buNone/>
            </a:pPr>
            <a:r>
              <a:rPr lang="en-US" sz="1800" dirty="0" err="1">
                <a:solidFill>
                  <a:schemeClr val="accent1"/>
                </a:solidFill>
              </a:rPr>
              <a:t>Beneficios</a:t>
            </a:r>
            <a:endParaRPr lang="en-US" sz="1800" dirty="0">
              <a:solidFill>
                <a:schemeClr val="accent1"/>
              </a:solidFill>
            </a:endParaRPr>
          </a:p>
          <a:p>
            <a:pPr algn="just">
              <a:lnSpc>
                <a:spcPct val="150000"/>
              </a:lnSpc>
            </a:pPr>
            <a:r>
              <a:rPr lang="es-AR" sz="1800" dirty="0"/>
              <a:t>Múltiples </a:t>
            </a:r>
            <a:r>
              <a:rPr lang="es-AR" sz="1800" dirty="0" err="1"/>
              <a:t>VMs</a:t>
            </a:r>
            <a:r>
              <a:rPr lang="es-AR" sz="1800" dirty="0"/>
              <a:t> con diferentes S.O. en un mismo host.</a:t>
            </a:r>
          </a:p>
          <a:p>
            <a:pPr algn="just">
              <a:lnSpc>
                <a:spcPct val="150000"/>
              </a:lnSpc>
            </a:pPr>
            <a:r>
              <a:rPr lang="es-AR" sz="1800" dirty="0"/>
              <a:t>Aislamiento entre </a:t>
            </a:r>
            <a:r>
              <a:rPr lang="es-AR" sz="1800" dirty="0" err="1"/>
              <a:t>VMs</a:t>
            </a:r>
            <a:r>
              <a:rPr lang="es-AR" sz="1800" dirty="0"/>
              <a:t>.</a:t>
            </a:r>
          </a:p>
          <a:p>
            <a:pPr algn="just">
              <a:lnSpc>
                <a:spcPct val="150000"/>
              </a:lnSpc>
            </a:pPr>
            <a:r>
              <a:rPr lang="es-AR" sz="1800" dirty="0"/>
              <a:t>Consolidación de servidores:</a:t>
            </a:r>
          </a:p>
          <a:p>
            <a:pPr lvl="1" algn="just">
              <a:lnSpc>
                <a:spcPct val="150000"/>
              </a:lnSpc>
            </a:pPr>
            <a:r>
              <a:rPr lang="es-AR" sz="1600" dirty="0"/>
              <a:t>Optimiza el uso de los recursos.</a:t>
            </a:r>
          </a:p>
          <a:p>
            <a:pPr lvl="1" algn="just">
              <a:lnSpc>
                <a:spcPct val="150000"/>
              </a:lnSpc>
            </a:pPr>
            <a:r>
              <a:rPr lang="es-AR" sz="1600" dirty="0"/>
              <a:t>Reducción de costos.</a:t>
            </a:r>
          </a:p>
          <a:p>
            <a:pPr algn="just">
              <a:lnSpc>
                <a:spcPct val="150000"/>
              </a:lnSpc>
            </a:pPr>
            <a:r>
              <a:rPr lang="es-AR" sz="1800" dirty="0"/>
              <a:t>Agregación de recursos (</a:t>
            </a:r>
            <a:r>
              <a:rPr lang="es-AR" sz="1800" dirty="0" err="1"/>
              <a:t>resource</a:t>
            </a:r>
            <a:r>
              <a:rPr lang="es-AR" sz="1800" dirty="0"/>
              <a:t> </a:t>
            </a:r>
            <a:r>
              <a:rPr lang="es-AR" sz="1800" dirty="0" err="1"/>
              <a:t>pooling</a:t>
            </a:r>
            <a:r>
              <a:rPr lang="es-AR" sz="1800" dirty="0"/>
              <a:t>):</a:t>
            </a:r>
          </a:p>
          <a:p>
            <a:pPr lvl="1" algn="just">
              <a:lnSpc>
                <a:spcPct val="150000"/>
              </a:lnSpc>
            </a:pPr>
            <a:r>
              <a:rPr lang="es-AR" sz="1600" dirty="0"/>
              <a:t>Facilita la escalabilidad.</a:t>
            </a:r>
          </a:p>
          <a:p>
            <a:pPr algn="just">
              <a:lnSpc>
                <a:spcPct val="150000"/>
              </a:lnSpc>
            </a:pPr>
            <a:r>
              <a:rPr lang="es-AR" sz="1800" dirty="0"/>
              <a:t>Migración dinámica de VM:</a:t>
            </a:r>
          </a:p>
          <a:p>
            <a:pPr lvl="1" algn="just">
              <a:lnSpc>
                <a:spcPct val="150000"/>
              </a:lnSpc>
            </a:pPr>
            <a:r>
              <a:rPr lang="es-AR" sz="1600" dirty="0"/>
              <a:t>Balanceo de carga.</a:t>
            </a:r>
          </a:p>
          <a:p>
            <a:pPr lvl="1" algn="just">
              <a:lnSpc>
                <a:spcPct val="150000"/>
              </a:lnSpc>
            </a:pPr>
            <a:r>
              <a:rPr lang="es-AR" sz="1600" dirty="0"/>
              <a:t>Tolerancia a fallos.</a:t>
            </a:r>
          </a:p>
          <a:p>
            <a:pPr algn="just">
              <a:lnSpc>
                <a:spcPct val="150000"/>
              </a:lnSpc>
            </a:pPr>
            <a:r>
              <a:rPr lang="es-AR" sz="1800" dirty="0"/>
              <a:t>Facilita la administración y automatización de sistemas.</a:t>
            </a:r>
          </a:p>
          <a:p>
            <a:pPr marL="0" indent="0" algn="just">
              <a:lnSpc>
                <a:spcPct val="150000"/>
              </a:lnSpc>
              <a:buNone/>
            </a:pPr>
            <a:endParaRPr lang="es-ES" sz="1800" dirty="0"/>
          </a:p>
        </p:txBody>
      </p:sp>
      <p:pic>
        <p:nvPicPr>
          <p:cNvPr id="8" name="6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9"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2061446"/>
            <a:ext cx="2092601" cy="4039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09431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61128" y="460183"/>
            <a:ext cx="8229600" cy="1143000"/>
          </a:xfrm>
        </p:spPr>
        <p:txBody>
          <a:bodyPr>
            <a:noAutofit/>
          </a:bodyPr>
          <a:lstStyle/>
          <a:p>
            <a:r>
              <a:rPr lang="es-AR" sz="4000" dirty="0"/>
              <a:t>Tecnologías de virtualización</a:t>
            </a:r>
          </a:p>
        </p:txBody>
      </p:sp>
      <p:sp>
        <p:nvSpPr>
          <p:cNvPr id="3" name="2 Marcador de contenido"/>
          <p:cNvSpPr>
            <a:spLocks noGrp="1"/>
          </p:cNvSpPr>
          <p:nvPr>
            <p:ph idx="1"/>
          </p:nvPr>
        </p:nvSpPr>
        <p:spPr>
          <a:xfrm>
            <a:off x="827584" y="1844824"/>
            <a:ext cx="7416824" cy="4536504"/>
          </a:xfrm>
        </p:spPr>
        <p:txBody>
          <a:bodyPr>
            <a:normAutofit/>
          </a:bodyPr>
          <a:lstStyle/>
          <a:p>
            <a:pPr marL="0" indent="0" algn="just">
              <a:lnSpc>
                <a:spcPct val="150000"/>
              </a:lnSpc>
              <a:buNone/>
            </a:pPr>
            <a:r>
              <a:rPr lang="en-US" sz="1800" dirty="0" err="1">
                <a:solidFill>
                  <a:schemeClr val="accent1"/>
                </a:solidFill>
              </a:rPr>
              <a:t>Hipervisor</a:t>
            </a:r>
            <a:r>
              <a:rPr lang="en-US" sz="1800" dirty="0">
                <a:solidFill>
                  <a:schemeClr val="accent1"/>
                </a:solidFill>
              </a:rPr>
              <a:t> </a:t>
            </a:r>
            <a:r>
              <a:rPr lang="en-US" sz="1800" dirty="0" err="1">
                <a:solidFill>
                  <a:schemeClr val="accent1"/>
                </a:solidFill>
              </a:rPr>
              <a:t>Tipo</a:t>
            </a:r>
            <a:r>
              <a:rPr lang="en-US" sz="1800" dirty="0">
                <a:solidFill>
                  <a:schemeClr val="accent1"/>
                </a:solidFill>
              </a:rPr>
              <a:t> 1 (</a:t>
            </a:r>
            <a:r>
              <a:rPr lang="en-US" sz="1800" dirty="0" err="1">
                <a:solidFill>
                  <a:schemeClr val="accent1"/>
                </a:solidFill>
              </a:rPr>
              <a:t>nativo</a:t>
            </a:r>
            <a:r>
              <a:rPr lang="en-US" sz="1800" dirty="0">
                <a:solidFill>
                  <a:schemeClr val="accent1"/>
                </a:solidFill>
              </a:rPr>
              <a:t> o bare metal)</a:t>
            </a:r>
          </a:p>
          <a:p>
            <a:pPr algn="just">
              <a:lnSpc>
                <a:spcPct val="150000"/>
              </a:lnSpc>
            </a:pPr>
            <a:r>
              <a:rPr lang="es-AR" sz="1800" dirty="0"/>
              <a:t>Se ejecuta directamente sobre el hardware </a:t>
            </a:r>
            <a:r>
              <a:rPr lang="es-AR" sz="1800" dirty="0">
                <a:sym typeface="Wingdings" panose="05000000000000000000" pitchFamily="2" charset="2"/>
              </a:rPr>
              <a:t> Más eficiente</a:t>
            </a:r>
            <a:r>
              <a:rPr lang="es-AR" sz="1800" dirty="0"/>
              <a:t>.</a:t>
            </a:r>
          </a:p>
          <a:p>
            <a:pPr algn="just">
              <a:lnSpc>
                <a:spcPct val="150000"/>
              </a:lnSpc>
            </a:pPr>
            <a:r>
              <a:rPr lang="es-AR" sz="1800" dirty="0"/>
              <a:t>Implementa las funciones básicas de un micro-</a:t>
            </a:r>
            <a:r>
              <a:rPr lang="es-AR" sz="1800" dirty="0" err="1"/>
              <a:t>kernel</a:t>
            </a:r>
            <a:r>
              <a:rPr lang="es-AR" sz="1800" dirty="0"/>
              <a:t>.</a:t>
            </a:r>
          </a:p>
          <a:p>
            <a:pPr algn="just">
              <a:lnSpc>
                <a:spcPct val="150000"/>
              </a:lnSpc>
            </a:pPr>
            <a:r>
              <a:rPr lang="es-AR" sz="1800" dirty="0"/>
              <a:t>Ejemplos: </a:t>
            </a:r>
            <a:r>
              <a:rPr lang="es-AR" sz="1800" dirty="0" err="1"/>
              <a:t>Xen</a:t>
            </a:r>
            <a:r>
              <a:rPr lang="es-AR" sz="1800" dirty="0"/>
              <a:t>, VMWare ESX/</a:t>
            </a:r>
            <a:r>
              <a:rPr lang="es-AR" sz="1800" dirty="0" err="1"/>
              <a:t>ESXi</a:t>
            </a:r>
            <a:r>
              <a:rPr lang="es-AR" sz="1800" dirty="0"/>
              <a:t>, Microsoft </a:t>
            </a:r>
            <a:r>
              <a:rPr lang="es-AR" sz="1800" dirty="0" err="1"/>
              <a:t>Hiper</a:t>
            </a:r>
            <a:r>
              <a:rPr lang="es-AR" sz="1800" dirty="0"/>
              <a:t>-V.</a:t>
            </a:r>
          </a:p>
          <a:p>
            <a:pPr marL="0" indent="0" algn="just">
              <a:lnSpc>
                <a:spcPct val="150000"/>
              </a:lnSpc>
              <a:buNone/>
            </a:pPr>
            <a:endParaRPr lang="es-ES" sz="1800" dirty="0"/>
          </a:p>
        </p:txBody>
      </p:sp>
      <p:pic>
        <p:nvPicPr>
          <p:cNvPr id="8" name="6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9"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4005064"/>
            <a:ext cx="2304256" cy="218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5976" y="4149080"/>
            <a:ext cx="324802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0309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61128" y="460183"/>
            <a:ext cx="8229600" cy="1143000"/>
          </a:xfrm>
        </p:spPr>
        <p:txBody>
          <a:bodyPr>
            <a:noAutofit/>
          </a:bodyPr>
          <a:lstStyle/>
          <a:p>
            <a:r>
              <a:rPr lang="es-AR" sz="4000" dirty="0"/>
              <a:t>Tecnologías de virtualización</a:t>
            </a:r>
          </a:p>
        </p:txBody>
      </p:sp>
      <p:sp>
        <p:nvSpPr>
          <p:cNvPr id="3" name="2 Marcador de contenido"/>
          <p:cNvSpPr>
            <a:spLocks noGrp="1"/>
          </p:cNvSpPr>
          <p:nvPr>
            <p:ph idx="1"/>
          </p:nvPr>
        </p:nvSpPr>
        <p:spPr>
          <a:xfrm>
            <a:off x="827584" y="1844824"/>
            <a:ext cx="7416824" cy="4536504"/>
          </a:xfrm>
        </p:spPr>
        <p:txBody>
          <a:bodyPr>
            <a:normAutofit/>
          </a:bodyPr>
          <a:lstStyle/>
          <a:p>
            <a:pPr marL="0" indent="0" algn="just">
              <a:lnSpc>
                <a:spcPct val="150000"/>
              </a:lnSpc>
              <a:buNone/>
            </a:pPr>
            <a:r>
              <a:rPr lang="en-US" sz="1800" dirty="0" err="1">
                <a:solidFill>
                  <a:schemeClr val="accent1"/>
                </a:solidFill>
              </a:rPr>
              <a:t>Hipervisor</a:t>
            </a:r>
            <a:r>
              <a:rPr lang="en-US" sz="1800" dirty="0">
                <a:solidFill>
                  <a:schemeClr val="accent1"/>
                </a:solidFill>
              </a:rPr>
              <a:t> </a:t>
            </a:r>
            <a:r>
              <a:rPr lang="en-US" sz="1800" dirty="0" err="1">
                <a:solidFill>
                  <a:schemeClr val="accent1"/>
                </a:solidFill>
              </a:rPr>
              <a:t>Tipo</a:t>
            </a:r>
            <a:r>
              <a:rPr lang="en-US" sz="1800" dirty="0">
                <a:solidFill>
                  <a:schemeClr val="accent1"/>
                </a:solidFill>
              </a:rPr>
              <a:t> 2 (hosted)</a:t>
            </a:r>
          </a:p>
          <a:p>
            <a:pPr algn="just">
              <a:lnSpc>
                <a:spcPct val="150000"/>
              </a:lnSpc>
            </a:pPr>
            <a:r>
              <a:rPr lang="es-AR" sz="1800" dirty="0"/>
              <a:t>Necesita de un S.O. anfitrión.</a:t>
            </a:r>
          </a:p>
          <a:p>
            <a:pPr algn="just">
              <a:lnSpc>
                <a:spcPct val="150000"/>
              </a:lnSpc>
            </a:pPr>
            <a:r>
              <a:rPr lang="es-AR" sz="1800" dirty="0"/>
              <a:t>Se integra con el S.O. proporcionando una capa intermedia entre este y las </a:t>
            </a:r>
            <a:r>
              <a:rPr lang="es-AR" sz="1800" dirty="0" err="1"/>
              <a:t>VMs</a:t>
            </a:r>
            <a:r>
              <a:rPr lang="es-AR" sz="1800" dirty="0"/>
              <a:t>.</a:t>
            </a:r>
          </a:p>
          <a:p>
            <a:pPr algn="just">
              <a:lnSpc>
                <a:spcPct val="150000"/>
              </a:lnSpc>
            </a:pPr>
            <a:r>
              <a:rPr lang="es-AR" sz="1800" dirty="0"/>
              <a:t>Ejemplos: VMWare </a:t>
            </a:r>
            <a:r>
              <a:rPr lang="es-AR" sz="1800" dirty="0" err="1"/>
              <a:t>WorkStation</a:t>
            </a:r>
            <a:r>
              <a:rPr lang="es-AR" sz="1800" dirty="0"/>
              <a:t>, KVM, </a:t>
            </a:r>
            <a:r>
              <a:rPr lang="es-AR" sz="1800" dirty="0" err="1"/>
              <a:t>VirtualBox</a:t>
            </a:r>
            <a:r>
              <a:rPr lang="es-AR" sz="1800" dirty="0"/>
              <a:t>.</a:t>
            </a:r>
          </a:p>
          <a:p>
            <a:pPr marL="0" indent="0" algn="just">
              <a:lnSpc>
                <a:spcPct val="150000"/>
              </a:lnSpc>
              <a:buNone/>
            </a:pPr>
            <a:endParaRPr lang="es-ES" sz="1800" dirty="0"/>
          </a:p>
        </p:txBody>
      </p:sp>
      <p:pic>
        <p:nvPicPr>
          <p:cNvPr id="8" name="6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9"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4509120"/>
            <a:ext cx="322897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4432920"/>
            <a:ext cx="2686050"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86182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61128" y="460183"/>
            <a:ext cx="8229600" cy="1143000"/>
          </a:xfrm>
        </p:spPr>
        <p:txBody>
          <a:bodyPr>
            <a:noAutofit/>
          </a:bodyPr>
          <a:lstStyle/>
          <a:p>
            <a:r>
              <a:rPr lang="es-AR" sz="4000" dirty="0"/>
              <a:t>Tecnologías de virtualización</a:t>
            </a:r>
          </a:p>
        </p:txBody>
      </p:sp>
      <p:sp>
        <p:nvSpPr>
          <p:cNvPr id="3" name="2 Marcador de contenido"/>
          <p:cNvSpPr>
            <a:spLocks noGrp="1"/>
          </p:cNvSpPr>
          <p:nvPr>
            <p:ph idx="1"/>
          </p:nvPr>
        </p:nvSpPr>
        <p:spPr>
          <a:xfrm>
            <a:off x="827584" y="1844824"/>
            <a:ext cx="7416824" cy="4536504"/>
          </a:xfrm>
        </p:spPr>
        <p:txBody>
          <a:bodyPr>
            <a:normAutofit/>
          </a:bodyPr>
          <a:lstStyle/>
          <a:p>
            <a:pPr marL="0" indent="0" algn="just">
              <a:lnSpc>
                <a:spcPct val="150000"/>
              </a:lnSpc>
              <a:buNone/>
            </a:pPr>
            <a:r>
              <a:rPr lang="en-US" sz="1800" dirty="0" err="1">
                <a:solidFill>
                  <a:schemeClr val="accent1"/>
                </a:solidFill>
              </a:rPr>
              <a:t>Técnicas</a:t>
            </a:r>
            <a:r>
              <a:rPr lang="en-US" sz="1800" dirty="0">
                <a:solidFill>
                  <a:schemeClr val="accent1"/>
                </a:solidFill>
              </a:rPr>
              <a:t>: </a:t>
            </a:r>
            <a:r>
              <a:rPr lang="en-US" sz="1800" dirty="0" err="1">
                <a:solidFill>
                  <a:schemeClr val="accent1"/>
                </a:solidFill>
              </a:rPr>
              <a:t>Virtualización</a:t>
            </a:r>
            <a:r>
              <a:rPr lang="en-US" sz="1800" dirty="0">
                <a:solidFill>
                  <a:schemeClr val="accent1"/>
                </a:solidFill>
              </a:rPr>
              <a:t> </a:t>
            </a:r>
            <a:r>
              <a:rPr lang="en-US" sz="1800" dirty="0" err="1">
                <a:solidFill>
                  <a:schemeClr val="accent1"/>
                </a:solidFill>
              </a:rPr>
              <a:t>Completa</a:t>
            </a:r>
            <a:r>
              <a:rPr lang="en-US" sz="1800" dirty="0">
                <a:solidFill>
                  <a:schemeClr val="accent1"/>
                </a:solidFill>
              </a:rPr>
              <a:t> (Full Virtualization)</a:t>
            </a:r>
          </a:p>
          <a:p>
            <a:pPr algn="just">
              <a:lnSpc>
                <a:spcPct val="150000"/>
              </a:lnSpc>
            </a:pPr>
            <a:r>
              <a:rPr lang="es-AR" sz="1800" dirty="0"/>
              <a:t>Abstracción completa del Hardware.</a:t>
            </a:r>
          </a:p>
          <a:p>
            <a:pPr algn="just">
              <a:lnSpc>
                <a:spcPct val="150000"/>
              </a:lnSpc>
            </a:pPr>
            <a:r>
              <a:rPr lang="es-AR" sz="1800" dirty="0"/>
              <a:t>Permite ejecutar diferentes S.O. </a:t>
            </a:r>
            <a:r>
              <a:rPr lang="es-AR" sz="1800" dirty="0" err="1"/>
              <a:t>guest</a:t>
            </a:r>
            <a:r>
              <a:rPr lang="es-AR" sz="1800" dirty="0"/>
              <a:t> sin modificación.</a:t>
            </a:r>
          </a:p>
          <a:p>
            <a:pPr algn="just">
              <a:lnSpc>
                <a:spcPct val="150000"/>
              </a:lnSpc>
            </a:pPr>
            <a:r>
              <a:rPr lang="es-AR" sz="1800" dirty="0"/>
              <a:t>Mejor aislamiento y seguridad.</a:t>
            </a:r>
          </a:p>
          <a:p>
            <a:pPr algn="just">
              <a:lnSpc>
                <a:spcPct val="150000"/>
              </a:lnSpc>
            </a:pPr>
            <a:r>
              <a:rPr lang="es-AR" sz="1800" dirty="0"/>
              <a:t>Rendimiento algo más pobre.</a:t>
            </a:r>
          </a:p>
          <a:p>
            <a:pPr algn="just">
              <a:lnSpc>
                <a:spcPct val="150000"/>
              </a:lnSpc>
            </a:pPr>
            <a:r>
              <a:rPr lang="es-AR" sz="1800" dirty="0"/>
              <a:t>Ejemplos: VMWare </a:t>
            </a:r>
            <a:r>
              <a:rPr lang="es-AR" sz="1800" dirty="0" err="1"/>
              <a:t>WorkStation</a:t>
            </a:r>
            <a:r>
              <a:rPr lang="es-AR" sz="1800" dirty="0"/>
              <a:t>, </a:t>
            </a:r>
          </a:p>
          <a:p>
            <a:pPr marL="0" indent="0" algn="just">
              <a:lnSpc>
                <a:spcPct val="150000"/>
              </a:lnSpc>
              <a:buNone/>
            </a:pPr>
            <a:r>
              <a:rPr lang="es-AR" sz="1800" dirty="0"/>
              <a:t>                       QEMU, KVM, </a:t>
            </a:r>
            <a:r>
              <a:rPr lang="es-AR" sz="1800" dirty="0" err="1"/>
              <a:t>VirtualBox</a:t>
            </a:r>
            <a:r>
              <a:rPr lang="es-AR" sz="1800" dirty="0"/>
              <a:t>.</a:t>
            </a:r>
          </a:p>
          <a:p>
            <a:pPr marL="0" indent="0" algn="just">
              <a:lnSpc>
                <a:spcPct val="150000"/>
              </a:lnSpc>
              <a:buNone/>
            </a:pPr>
            <a:endParaRPr lang="es-ES" sz="1800" dirty="0"/>
          </a:p>
        </p:txBody>
      </p:sp>
      <p:pic>
        <p:nvPicPr>
          <p:cNvPr id="8" name="6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9"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3933056"/>
            <a:ext cx="32480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21677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61128" y="460183"/>
            <a:ext cx="8229600" cy="1143000"/>
          </a:xfrm>
        </p:spPr>
        <p:txBody>
          <a:bodyPr>
            <a:noAutofit/>
          </a:bodyPr>
          <a:lstStyle/>
          <a:p>
            <a:r>
              <a:rPr lang="es-AR" sz="4000" dirty="0"/>
              <a:t>Tecnologías de virtualización</a:t>
            </a:r>
          </a:p>
        </p:txBody>
      </p:sp>
      <p:sp>
        <p:nvSpPr>
          <p:cNvPr id="3" name="2 Marcador de contenido"/>
          <p:cNvSpPr>
            <a:spLocks noGrp="1"/>
          </p:cNvSpPr>
          <p:nvPr>
            <p:ph idx="1"/>
          </p:nvPr>
        </p:nvSpPr>
        <p:spPr>
          <a:xfrm>
            <a:off x="827584" y="1844824"/>
            <a:ext cx="7416824" cy="4536504"/>
          </a:xfrm>
        </p:spPr>
        <p:txBody>
          <a:bodyPr>
            <a:normAutofit/>
          </a:bodyPr>
          <a:lstStyle/>
          <a:p>
            <a:pPr marL="0" indent="0" algn="just">
              <a:lnSpc>
                <a:spcPct val="150000"/>
              </a:lnSpc>
              <a:buNone/>
            </a:pPr>
            <a:r>
              <a:rPr lang="en-US" sz="1800" dirty="0" err="1">
                <a:solidFill>
                  <a:schemeClr val="accent1"/>
                </a:solidFill>
              </a:rPr>
              <a:t>Técnicas</a:t>
            </a:r>
            <a:r>
              <a:rPr lang="en-US" sz="1800" dirty="0">
                <a:solidFill>
                  <a:schemeClr val="accent1"/>
                </a:solidFill>
              </a:rPr>
              <a:t>: </a:t>
            </a:r>
            <a:r>
              <a:rPr lang="en-US" sz="1800" dirty="0" err="1">
                <a:solidFill>
                  <a:schemeClr val="accent1"/>
                </a:solidFill>
              </a:rPr>
              <a:t>Paravirtualización</a:t>
            </a:r>
            <a:endParaRPr lang="en-US" sz="1800" dirty="0">
              <a:solidFill>
                <a:schemeClr val="accent1"/>
              </a:solidFill>
            </a:endParaRPr>
          </a:p>
          <a:p>
            <a:pPr algn="just">
              <a:lnSpc>
                <a:spcPct val="150000"/>
              </a:lnSpc>
            </a:pPr>
            <a:r>
              <a:rPr lang="es-AR" sz="1800" dirty="0"/>
              <a:t>Emulación del Hardware.</a:t>
            </a:r>
          </a:p>
          <a:p>
            <a:pPr algn="just">
              <a:lnSpc>
                <a:spcPct val="150000"/>
              </a:lnSpc>
            </a:pPr>
            <a:r>
              <a:rPr lang="es-AR" sz="1800" dirty="0"/>
              <a:t>Es necesario modificar el S.O. </a:t>
            </a:r>
            <a:r>
              <a:rPr lang="es-AR" sz="1800" dirty="0" err="1"/>
              <a:t>guest</a:t>
            </a:r>
            <a:r>
              <a:rPr lang="es-AR" sz="1800" dirty="0"/>
              <a:t>.</a:t>
            </a:r>
          </a:p>
          <a:p>
            <a:pPr algn="just">
              <a:lnSpc>
                <a:spcPct val="150000"/>
              </a:lnSpc>
            </a:pPr>
            <a:r>
              <a:rPr lang="es-AR" sz="1800" dirty="0"/>
              <a:t>Menor portabilidad. Ej. Windows.</a:t>
            </a:r>
          </a:p>
          <a:p>
            <a:pPr algn="just">
              <a:lnSpc>
                <a:spcPct val="150000"/>
              </a:lnSpc>
            </a:pPr>
            <a:r>
              <a:rPr lang="es-AR" sz="1800" dirty="0"/>
              <a:t>Buen rendimiento.</a:t>
            </a:r>
          </a:p>
          <a:p>
            <a:pPr algn="just">
              <a:lnSpc>
                <a:spcPct val="150000"/>
              </a:lnSpc>
            </a:pPr>
            <a:r>
              <a:rPr lang="es-AR" sz="1800" dirty="0"/>
              <a:t>Ejemplos: </a:t>
            </a:r>
            <a:r>
              <a:rPr lang="es-AR" sz="1800" dirty="0" err="1"/>
              <a:t>Xen</a:t>
            </a:r>
            <a:r>
              <a:rPr lang="es-AR" sz="1800" dirty="0"/>
              <a:t> PV.</a:t>
            </a:r>
          </a:p>
          <a:p>
            <a:pPr marL="0" indent="0" algn="just">
              <a:lnSpc>
                <a:spcPct val="150000"/>
              </a:lnSpc>
              <a:buNone/>
            </a:pPr>
            <a:endParaRPr lang="es-ES" sz="1800" dirty="0"/>
          </a:p>
        </p:txBody>
      </p:sp>
      <p:pic>
        <p:nvPicPr>
          <p:cNvPr id="8" name="6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9"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3861048"/>
            <a:ext cx="324802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47797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61128" y="460183"/>
            <a:ext cx="8229600" cy="1143000"/>
          </a:xfrm>
        </p:spPr>
        <p:txBody>
          <a:bodyPr>
            <a:noAutofit/>
          </a:bodyPr>
          <a:lstStyle/>
          <a:p>
            <a:r>
              <a:rPr lang="es-AR" sz="4000" dirty="0"/>
              <a:t>Tecnologías de virtualización</a:t>
            </a:r>
          </a:p>
        </p:txBody>
      </p:sp>
      <p:sp>
        <p:nvSpPr>
          <p:cNvPr id="3" name="2 Marcador de contenido"/>
          <p:cNvSpPr>
            <a:spLocks noGrp="1"/>
          </p:cNvSpPr>
          <p:nvPr>
            <p:ph idx="1"/>
          </p:nvPr>
        </p:nvSpPr>
        <p:spPr>
          <a:xfrm>
            <a:off x="827584" y="1844824"/>
            <a:ext cx="7416824" cy="4536504"/>
          </a:xfrm>
        </p:spPr>
        <p:txBody>
          <a:bodyPr>
            <a:normAutofit/>
          </a:bodyPr>
          <a:lstStyle/>
          <a:p>
            <a:pPr marL="0" indent="0" algn="just">
              <a:lnSpc>
                <a:spcPct val="150000"/>
              </a:lnSpc>
              <a:buNone/>
            </a:pPr>
            <a:r>
              <a:rPr lang="en-US" sz="1800" dirty="0" err="1">
                <a:solidFill>
                  <a:schemeClr val="accent1"/>
                </a:solidFill>
              </a:rPr>
              <a:t>Técnicas</a:t>
            </a:r>
            <a:r>
              <a:rPr lang="en-US" sz="1800" dirty="0">
                <a:solidFill>
                  <a:schemeClr val="accent1"/>
                </a:solidFill>
              </a:rPr>
              <a:t>: </a:t>
            </a:r>
            <a:r>
              <a:rPr lang="en-US" sz="1800" dirty="0" err="1">
                <a:solidFill>
                  <a:schemeClr val="accent1"/>
                </a:solidFill>
              </a:rPr>
              <a:t>Virtualización</a:t>
            </a:r>
            <a:r>
              <a:rPr lang="en-US" sz="1800" dirty="0">
                <a:solidFill>
                  <a:schemeClr val="accent1"/>
                </a:solidFill>
              </a:rPr>
              <a:t> </a:t>
            </a:r>
            <a:r>
              <a:rPr lang="en-US" sz="1800" dirty="0" err="1">
                <a:solidFill>
                  <a:schemeClr val="accent1"/>
                </a:solidFill>
              </a:rPr>
              <a:t>asistida</a:t>
            </a:r>
            <a:r>
              <a:rPr lang="en-US" sz="1800" dirty="0">
                <a:solidFill>
                  <a:schemeClr val="accent1"/>
                </a:solidFill>
              </a:rPr>
              <a:t> </a:t>
            </a:r>
            <a:r>
              <a:rPr lang="en-US" sz="1800" dirty="0" err="1">
                <a:solidFill>
                  <a:schemeClr val="accent1"/>
                </a:solidFill>
              </a:rPr>
              <a:t>por</a:t>
            </a:r>
            <a:r>
              <a:rPr lang="en-US" sz="1800" dirty="0">
                <a:solidFill>
                  <a:schemeClr val="accent1"/>
                </a:solidFill>
              </a:rPr>
              <a:t> hardware (HVM)</a:t>
            </a:r>
          </a:p>
          <a:p>
            <a:pPr algn="just">
              <a:lnSpc>
                <a:spcPct val="150000"/>
              </a:lnSpc>
            </a:pPr>
            <a:r>
              <a:rPr lang="es-AR" sz="1800" dirty="0"/>
              <a:t>Aprovecha las extensiones en el hardware de los procesadores: Intel VT-x, AMD-V y VT-i (</a:t>
            </a:r>
            <a:r>
              <a:rPr lang="es-AR" sz="1800" dirty="0" err="1"/>
              <a:t>Itanium</a:t>
            </a:r>
            <a:r>
              <a:rPr lang="es-AR" sz="1800" dirty="0"/>
              <a:t>).</a:t>
            </a:r>
          </a:p>
          <a:p>
            <a:pPr algn="just">
              <a:lnSpc>
                <a:spcPct val="150000"/>
              </a:lnSpc>
            </a:pPr>
            <a:r>
              <a:rPr lang="es-AR" sz="1800" dirty="0"/>
              <a:t>Combina lo mejor de las técnicas anteriores.</a:t>
            </a:r>
          </a:p>
          <a:p>
            <a:pPr algn="just">
              <a:lnSpc>
                <a:spcPct val="150000"/>
              </a:lnSpc>
            </a:pPr>
            <a:r>
              <a:rPr lang="es-AR" sz="1800" dirty="0"/>
              <a:t>No necesita modificar el S.O. </a:t>
            </a:r>
            <a:r>
              <a:rPr lang="es-AR" sz="1800" dirty="0" err="1"/>
              <a:t>guest</a:t>
            </a:r>
            <a:r>
              <a:rPr lang="es-AR" sz="1800" dirty="0"/>
              <a:t>.</a:t>
            </a:r>
          </a:p>
          <a:p>
            <a:pPr algn="just">
              <a:lnSpc>
                <a:spcPct val="150000"/>
              </a:lnSpc>
            </a:pPr>
            <a:r>
              <a:rPr lang="es-AR" sz="1800" dirty="0"/>
              <a:t>Necesita un CPU con soporte de virtualización.</a:t>
            </a:r>
          </a:p>
          <a:p>
            <a:pPr algn="just">
              <a:lnSpc>
                <a:spcPct val="150000"/>
              </a:lnSpc>
            </a:pPr>
            <a:r>
              <a:rPr lang="es-AR" sz="1800" dirty="0"/>
              <a:t>Buen rendimiento.</a:t>
            </a:r>
          </a:p>
          <a:p>
            <a:pPr algn="just">
              <a:lnSpc>
                <a:spcPct val="150000"/>
              </a:lnSpc>
            </a:pPr>
            <a:r>
              <a:rPr lang="es-AR" sz="1800" dirty="0"/>
              <a:t>Ejemplos: </a:t>
            </a:r>
            <a:r>
              <a:rPr lang="es-AR" sz="1800" dirty="0" err="1"/>
              <a:t>Xen</a:t>
            </a:r>
            <a:r>
              <a:rPr lang="es-AR" sz="1800" dirty="0"/>
              <a:t> 3.x, KVM, VMWare Workstation.</a:t>
            </a:r>
            <a:endParaRPr lang="es-ES" sz="1800" dirty="0"/>
          </a:p>
        </p:txBody>
      </p:sp>
      <p:pic>
        <p:nvPicPr>
          <p:cNvPr id="8" name="6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9"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4149080"/>
            <a:ext cx="3248025"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839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1299" y="476672"/>
            <a:ext cx="6948287" cy="794352"/>
          </a:xfrm>
        </p:spPr>
        <p:txBody>
          <a:bodyPr>
            <a:normAutofit/>
          </a:bodyPr>
          <a:lstStyle/>
          <a:p>
            <a:r>
              <a:rPr lang="es-AR" sz="4000" dirty="0"/>
              <a:t>Agenda</a:t>
            </a:r>
          </a:p>
        </p:txBody>
      </p:sp>
      <p:sp>
        <p:nvSpPr>
          <p:cNvPr id="3" name="2 Marcador de contenido"/>
          <p:cNvSpPr>
            <a:spLocks noGrp="1"/>
          </p:cNvSpPr>
          <p:nvPr>
            <p:ph idx="1"/>
          </p:nvPr>
        </p:nvSpPr>
        <p:spPr>
          <a:xfrm>
            <a:off x="1115616" y="1628800"/>
            <a:ext cx="7520940" cy="4680520"/>
          </a:xfrm>
        </p:spPr>
        <p:txBody>
          <a:bodyPr>
            <a:noAutofit/>
          </a:bodyPr>
          <a:lstStyle/>
          <a:p>
            <a:pPr algn="just">
              <a:lnSpc>
                <a:spcPct val="150000"/>
              </a:lnSpc>
              <a:spcBef>
                <a:spcPts val="0"/>
              </a:spcBef>
              <a:buFont typeface="Arial" panose="020B0604020202020204" pitchFamily="34" charset="0"/>
              <a:buChar char="•"/>
            </a:pPr>
            <a:r>
              <a:rPr lang="es-ES" sz="2800" dirty="0"/>
              <a:t>Arquitectura de computadoras</a:t>
            </a:r>
          </a:p>
          <a:p>
            <a:pPr algn="just">
              <a:lnSpc>
                <a:spcPct val="150000"/>
              </a:lnSpc>
              <a:spcBef>
                <a:spcPts val="0"/>
              </a:spcBef>
              <a:buFont typeface="Arial" panose="020B0604020202020204" pitchFamily="34" charset="0"/>
              <a:buChar char="•"/>
            </a:pPr>
            <a:r>
              <a:rPr lang="es-AR" sz="2800" dirty="0"/>
              <a:t>Redes de datos</a:t>
            </a:r>
          </a:p>
          <a:p>
            <a:pPr algn="just">
              <a:lnSpc>
                <a:spcPct val="150000"/>
              </a:lnSpc>
              <a:spcBef>
                <a:spcPts val="0"/>
              </a:spcBef>
              <a:buFont typeface="Arial" panose="020B0604020202020204" pitchFamily="34" charset="0"/>
              <a:buChar char="•"/>
            </a:pPr>
            <a:r>
              <a:rPr lang="es-ES" sz="2800" dirty="0"/>
              <a:t>Virtualización</a:t>
            </a:r>
          </a:p>
          <a:p>
            <a:pPr algn="just">
              <a:lnSpc>
                <a:spcPct val="150000"/>
              </a:lnSpc>
              <a:spcBef>
                <a:spcPts val="0"/>
              </a:spcBef>
              <a:buFont typeface="Arial" panose="020B0604020202020204" pitchFamily="34" charset="0"/>
              <a:buChar char="•"/>
            </a:pPr>
            <a:r>
              <a:rPr lang="es-ES" sz="2800" dirty="0">
                <a:solidFill>
                  <a:schemeClr val="accent1"/>
                </a:solidFill>
              </a:rPr>
              <a:t>Cloud Computing</a:t>
            </a:r>
            <a:endParaRPr lang="es-AR" sz="2800" dirty="0">
              <a:solidFill>
                <a:schemeClr val="accent1"/>
              </a:solidFill>
            </a:endParaRPr>
          </a:p>
        </p:txBody>
      </p:sp>
      <p:pic>
        <p:nvPicPr>
          <p:cNvPr id="8" name="7 Imagen" descr="lidi.bmp"/>
          <p:cNvPicPr>
            <a:picLocks noChangeAspect="1"/>
          </p:cNvPicPr>
          <p:nvPr/>
        </p:nvPicPr>
        <p:blipFill>
          <a:blip r:embed="rId3"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9" name="Picture 31" descr="EscudoUNLP"/>
          <p:cNvPicPr>
            <a:picLocks noChangeAspect="1" noChangeArrowheads="1"/>
          </p:cNvPicPr>
          <p:nvPr/>
        </p:nvPicPr>
        <p:blipFill>
          <a:blip r:embed="rId4" cstate="print"/>
          <a:srcRect/>
          <a:stretch>
            <a:fillRect/>
          </a:stretch>
        </p:blipFill>
        <p:spPr bwMode="auto">
          <a:xfrm>
            <a:off x="107504" y="68460"/>
            <a:ext cx="854075" cy="1079500"/>
          </a:xfrm>
          <a:prstGeom prst="rect">
            <a:avLst/>
          </a:prstGeom>
          <a:noFill/>
          <a:ln w="9525">
            <a:noFill/>
            <a:miter lim="800000"/>
            <a:headEnd/>
            <a:tailEnd/>
          </a:ln>
        </p:spPr>
      </p:pic>
    </p:spTree>
    <p:extLst>
      <p:ext uri="{BB962C8B-B14F-4D97-AF65-F5344CB8AC3E}">
        <p14:creationId xmlns:p14="http://schemas.microsoft.com/office/powerpoint/2010/main" val="2400495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Partes de una placa base, para qué sirve y sus tipos - El blog de Opirata">
            <a:extLst>
              <a:ext uri="{FF2B5EF4-FFF2-40B4-BE49-F238E27FC236}">
                <a16:creationId xmlns:a16="http://schemas.microsoft.com/office/drawing/2014/main" id="{D7CD7CF5-3B81-AFF0-15C8-9AD4001F26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9430" y="1273324"/>
            <a:ext cx="3788730" cy="3788730"/>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a:xfrm>
            <a:off x="518864" y="701824"/>
            <a:ext cx="8229600" cy="1143000"/>
          </a:xfrm>
        </p:spPr>
        <p:txBody>
          <a:bodyPr>
            <a:noAutofit/>
          </a:bodyPr>
          <a:lstStyle/>
          <a:p>
            <a:pPr algn="ctr"/>
            <a:r>
              <a:rPr lang="es-AR" sz="4000" dirty="0"/>
              <a:t>Arquitectura de computadoras</a:t>
            </a:r>
            <a:br>
              <a:rPr lang="es-AR" sz="4000" dirty="0"/>
            </a:br>
            <a:r>
              <a:rPr lang="es-AR" sz="4000" dirty="0"/>
              <a:t>Placa Madre</a:t>
            </a:r>
          </a:p>
        </p:txBody>
      </p:sp>
      <p:pic>
        <p:nvPicPr>
          <p:cNvPr id="9" name="8 Imagen" descr="lidi.bmp"/>
          <p:cNvPicPr>
            <a:picLocks noChangeAspect="1"/>
          </p:cNvPicPr>
          <p:nvPr/>
        </p:nvPicPr>
        <p:blipFill>
          <a:blip r:embed="rId3"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4" cstate="print"/>
          <a:srcRect/>
          <a:stretch>
            <a:fillRect/>
          </a:stretch>
        </p:blipFill>
        <p:spPr bwMode="auto">
          <a:xfrm>
            <a:off x="107504" y="68460"/>
            <a:ext cx="854075" cy="1079500"/>
          </a:xfrm>
          <a:prstGeom prst="rect">
            <a:avLst/>
          </a:prstGeom>
          <a:noFill/>
          <a:ln w="9525">
            <a:noFill/>
            <a:miter lim="800000"/>
            <a:headEnd/>
            <a:tailEnd/>
          </a:ln>
        </p:spPr>
      </p:pic>
      <p:sp>
        <p:nvSpPr>
          <p:cNvPr id="5" name="Marcador de contenido 4">
            <a:extLst>
              <a:ext uri="{FF2B5EF4-FFF2-40B4-BE49-F238E27FC236}">
                <a16:creationId xmlns:a16="http://schemas.microsoft.com/office/drawing/2014/main" id="{9A60EDEC-184C-98F1-61CA-9F921F31A89B}"/>
              </a:ext>
            </a:extLst>
          </p:cNvPr>
          <p:cNvSpPr>
            <a:spLocks noGrp="1"/>
          </p:cNvSpPr>
          <p:nvPr>
            <p:ph idx="1"/>
          </p:nvPr>
        </p:nvSpPr>
        <p:spPr/>
        <p:txBody>
          <a:bodyPr/>
          <a:lstStyle/>
          <a:p>
            <a:r>
              <a:rPr lang="es-ES" dirty="0"/>
              <a:t>Hardware principal</a:t>
            </a:r>
          </a:p>
          <a:p>
            <a:r>
              <a:rPr lang="es-ES" dirty="0"/>
              <a:t>Buses de conexión</a:t>
            </a:r>
          </a:p>
          <a:p>
            <a:r>
              <a:rPr lang="es-ES" dirty="0"/>
              <a:t>Slot para microprocesador</a:t>
            </a:r>
          </a:p>
          <a:p>
            <a:r>
              <a:rPr lang="es-ES" dirty="0"/>
              <a:t>Chipset con ROM</a:t>
            </a:r>
          </a:p>
          <a:p>
            <a:r>
              <a:rPr lang="es-AR" dirty="0"/>
              <a:t>Slots para memoria RAM</a:t>
            </a:r>
          </a:p>
          <a:p>
            <a:r>
              <a:rPr lang="es-AR" dirty="0"/>
              <a:t>Conexiones para alimentación</a:t>
            </a:r>
          </a:p>
          <a:p>
            <a:r>
              <a:rPr lang="es-AR" dirty="0"/>
              <a:t>Conectores para </a:t>
            </a:r>
            <a:r>
              <a:rPr lang="es-AR" dirty="0" err="1"/>
              <a:t>perifericos</a:t>
            </a:r>
            <a:endParaRPr lang="es-AR" dirty="0"/>
          </a:p>
        </p:txBody>
      </p:sp>
    </p:spTree>
    <p:extLst>
      <p:ext uri="{BB962C8B-B14F-4D97-AF65-F5344CB8AC3E}">
        <p14:creationId xmlns:p14="http://schemas.microsoft.com/office/powerpoint/2010/main" val="26464757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963246" y="206920"/>
            <a:ext cx="8229600" cy="1143000"/>
          </a:xfrm>
        </p:spPr>
        <p:txBody>
          <a:bodyPr>
            <a:normAutofit/>
          </a:bodyPr>
          <a:lstStyle/>
          <a:p>
            <a:r>
              <a:rPr lang="es-ES" sz="4000" dirty="0"/>
              <a:t>¿Qué es Cloud Computing?</a:t>
            </a:r>
            <a:endParaRPr lang="es-ES" sz="2000" dirty="0"/>
          </a:p>
        </p:txBody>
      </p:sp>
      <p:sp>
        <p:nvSpPr>
          <p:cNvPr id="241667" name="Rectangle 3"/>
          <p:cNvSpPr>
            <a:spLocks noGrp="1" noChangeArrowheads="1"/>
          </p:cNvSpPr>
          <p:nvPr>
            <p:ph type="body" idx="1"/>
          </p:nvPr>
        </p:nvSpPr>
        <p:spPr>
          <a:xfrm>
            <a:off x="508498" y="1600316"/>
            <a:ext cx="8429684" cy="4714908"/>
          </a:xfrm>
        </p:spPr>
        <p:txBody>
          <a:bodyPr>
            <a:noAutofit/>
          </a:bodyPr>
          <a:lstStyle/>
          <a:p>
            <a:r>
              <a:rPr lang="es-AR" sz="1800" dirty="0"/>
              <a:t>Nuevo Paradigma de cómputo distribuido.</a:t>
            </a:r>
          </a:p>
          <a:p>
            <a:r>
              <a:rPr lang="es-AR" sz="1800" dirty="0"/>
              <a:t>Emerge como una evolución natural del concepto de </a:t>
            </a:r>
            <a:r>
              <a:rPr lang="es-AR" sz="1800" dirty="0" err="1"/>
              <a:t>Clusters</a:t>
            </a:r>
            <a:r>
              <a:rPr lang="es-AR" sz="1800" dirty="0"/>
              <a:t>, </a:t>
            </a:r>
            <a:r>
              <a:rPr lang="es-AR" sz="1800" dirty="0" err="1"/>
              <a:t>Grids</a:t>
            </a:r>
            <a:r>
              <a:rPr lang="es-AR" sz="1800" dirty="0"/>
              <a:t> y Virtualización</a:t>
            </a:r>
            <a:r>
              <a:rPr lang="es-AR" sz="1800" i="1" dirty="0"/>
              <a:t>.</a:t>
            </a:r>
          </a:p>
          <a:p>
            <a:r>
              <a:rPr lang="es-AR" sz="1800" dirty="0"/>
              <a:t>Tiene su origen en el modelo de negocios conocido como </a:t>
            </a:r>
            <a:r>
              <a:rPr lang="es-AR" sz="1800" dirty="0" err="1"/>
              <a:t>Utility</a:t>
            </a:r>
            <a:r>
              <a:rPr lang="es-AR" sz="1800" dirty="0"/>
              <a:t> Computing</a:t>
            </a:r>
          </a:p>
          <a:p>
            <a:r>
              <a:rPr lang="es-AR" sz="1800" dirty="0"/>
              <a:t>Proporciona:</a:t>
            </a:r>
          </a:p>
          <a:p>
            <a:pPr lvl="1"/>
            <a:r>
              <a:rPr lang="es-AR" sz="1800" dirty="0"/>
              <a:t>Grandes conjuntos de recursos virtuales fácilmente accesibles y utilizables a través de la Web.</a:t>
            </a:r>
          </a:p>
          <a:p>
            <a:pPr lvl="1"/>
            <a:r>
              <a:rPr lang="es-AR" sz="1800" dirty="0"/>
              <a:t>Recursos como servicios.</a:t>
            </a:r>
          </a:p>
          <a:p>
            <a:pPr lvl="1"/>
            <a:r>
              <a:rPr lang="es-AR" sz="1800" dirty="0"/>
              <a:t>Reconfiguración dinámica de los mismos (escalabilidad y elasticidad).</a:t>
            </a:r>
          </a:p>
          <a:p>
            <a:pPr lvl="1"/>
            <a:r>
              <a:rPr lang="es-AR" sz="1800" dirty="0"/>
              <a:t>Acceso bajo demanda.</a:t>
            </a:r>
          </a:p>
          <a:p>
            <a:r>
              <a:rPr lang="es-AR" sz="1800" dirty="0"/>
              <a:t>Suele ser explotado comercialmente.</a:t>
            </a:r>
          </a:p>
          <a:p>
            <a:endParaRPr lang="es-AR" sz="1800" dirty="0"/>
          </a:p>
        </p:txBody>
      </p:sp>
      <p:grpSp>
        <p:nvGrpSpPr>
          <p:cNvPr id="9" name="8 Grupo"/>
          <p:cNvGrpSpPr/>
          <p:nvPr/>
        </p:nvGrpSpPr>
        <p:grpSpPr>
          <a:xfrm>
            <a:off x="1259632" y="5217348"/>
            <a:ext cx="6840760" cy="1008112"/>
            <a:chOff x="0" y="782218"/>
            <a:chExt cx="8429684" cy="3150471"/>
          </a:xfrm>
        </p:grpSpPr>
        <p:sp>
          <p:nvSpPr>
            <p:cNvPr id="10" name="9 Rectángulo redondeado"/>
            <p:cNvSpPr/>
            <p:nvPr/>
          </p:nvSpPr>
          <p:spPr>
            <a:xfrm>
              <a:off x="0" y="782218"/>
              <a:ext cx="8429684" cy="3150471"/>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10 Rectángulo"/>
            <p:cNvSpPr/>
            <p:nvPr/>
          </p:nvSpPr>
          <p:spPr>
            <a:xfrm>
              <a:off x="153793" y="936011"/>
              <a:ext cx="8122098" cy="28428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s-AR" kern="1200" dirty="0"/>
                <a:t>El término </a:t>
              </a:r>
              <a:r>
                <a:rPr lang="es-AR" i="1" kern="1200" dirty="0"/>
                <a:t>Cloud</a:t>
              </a:r>
              <a:r>
                <a:rPr lang="es-AR" kern="1200" dirty="0"/>
                <a:t> o </a:t>
              </a:r>
              <a:r>
                <a:rPr lang="es-AR" i="1" kern="1200" dirty="0"/>
                <a:t>nube</a:t>
              </a:r>
              <a:r>
                <a:rPr lang="es-AR" kern="1200" dirty="0"/>
                <a:t> hace referencia a la infraestructura física sobre la cual se despliega, donde el usuario desconoce la ubicación y organización real de la misma.</a:t>
              </a:r>
            </a:p>
          </p:txBody>
        </p:sp>
      </p:grpSp>
      <p:pic>
        <p:nvPicPr>
          <p:cNvPr id="8" name="7 Imagen" descr="lidi.bmp"/>
          <p:cNvPicPr>
            <a:picLocks noChangeAspect="1"/>
          </p:cNvPicPr>
          <p:nvPr/>
        </p:nvPicPr>
        <p:blipFill>
          <a:blip r:embed="rId3"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2" name="Picture 31" descr="EscudoUNLP"/>
          <p:cNvPicPr>
            <a:picLocks noChangeAspect="1" noChangeArrowheads="1"/>
          </p:cNvPicPr>
          <p:nvPr/>
        </p:nvPicPr>
        <p:blipFill>
          <a:blip r:embed="rId4" cstate="print"/>
          <a:srcRect/>
          <a:stretch>
            <a:fillRect/>
          </a:stretch>
        </p:blipFill>
        <p:spPr bwMode="auto">
          <a:xfrm>
            <a:off x="107504" y="68460"/>
            <a:ext cx="854075" cy="1079500"/>
          </a:xfrm>
          <a:prstGeom prst="rect">
            <a:avLst/>
          </a:prstGeom>
          <a:noFill/>
          <a:ln w="9525">
            <a:noFill/>
            <a:miter lim="800000"/>
            <a:headEnd/>
            <a:tailEnd/>
          </a:ln>
        </p:spPr>
      </p:pic>
    </p:spTree>
    <p:extLst>
      <p:ext uri="{BB962C8B-B14F-4D97-AF65-F5344CB8AC3E}">
        <p14:creationId xmlns:p14="http://schemas.microsoft.com/office/powerpoint/2010/main" val="2344510655"/>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918856" y="215798"/>
            <a:ext cx="6059016" cy="1143000"/>
          </a:xfrm>
        </p:spPr>
        <p:txBody>
          <a:bodyPr>
            <a:noAutofit/>
          </a:bodyPr>
          <a:lstStyle/>
          <a:p>
            <a:r>
              <a:rPr lang="es-ES" sz="4000" dirty="0"/>
              <a:t>Cloud: Modelos de Servicio</a:t>
            </a:r>
          </a:p>
        </p:txBody>
      </p:sp>
      <p:graphicFrame>
        <p:nvGraphicFramePr>
          <p:cNvPr id="5" name="4 Marcador de contenido"/>
          <p:cNvGraphicFramePr>
            <a:graphicFrameLocks noGrp="1"/>
          </p:cNvGraphicFramePr>
          <p:nvPr>
            <p:ph sz="half" idx="1"/>
            <p:extLst>
              <p:ext uri="{D42A27DB-BD31-4B8C-83A1-F6EECF244321}">
                <p14:modId xmlns:p14="http://schemas.microsoft.com/office/powerpoint/2010/main" val="334750382"/>
              </p:ext>
            </p:extLst>
          </p:nvPr>
        </p:nvGraphicFramePr>
        <p:xfrm>
          <a:off x="430566" y="1591599"/>
          <a:ext cx="4038600" cy="4434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1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graphicFrame>
        <p:nvGraphicFramePr>
          <p:cNvPr id="8195" name="Object 3"/>
          <p:cNvGraphicFramePr>
            <a:graphicFrameLocks noChangeAspect="1"/>
          </p:cNvGraphicFramePr>
          <p:nvPr>
            <p:extLst>
              <p:ext uri="{D42A27DB-BD31-4B8C-83A1-F6EECF244321}">
                <p14:modId xmlns:p14="http://schemas.microsoft.com/office/powerpoint/2010/main" val="576959638"/>
              </p:ext>
            </p:extLst>
          </p:nvPr>
        </p:nvGraphicFramePr>
        <p:xfrm>
          <a:off x="4617374" y="2308426"/>
          <a:ext cx="4116366" cy="3038847"/>
        </p:xfrm>
        <a:graphic>
          <a:graphicData uri="http://schemas.openxmlformats.org/presentationml/2006/ole">
            <mc:AlternateContent xmlns:mc="http://schemas.openxmlformats.org/markup-compatibility/2006">
              <mc:Choice xmlns:v="urn:schemas-microsoft-com:vml" Requires="v">
                <p:oleObj r:id="rId8" imgW="6576116" imgH="4848120" progId="">
                  <p:embed/>
                </p:oleObj>
              </mc:Choice>
              <mc:Fallback>
                <p:oleObj r:id="rId8" imgW="6576116" imgH="484812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17374" y="2308426"/>
                        <a:ext cx="4116366" cy="30388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6 Imagen" descr="lidi.bmp"/>
          <p:cNvPicPr>
            <a:picLocks noChangeAspect="1"/>
          </p:cNvPicPr>
          <p:nvPr/>
        </p:nvPicPr>
        <p:blipFill>
          <a:blip r:embed="rId10"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8" name="Picture 31" descr="EscudoUNLP"/>
          <p:cNvPicPr>
            <a:picLocks noChangeAspect="1" noChangeArrowheads="1"/>
          </p:cNvPicPr>
          <p:nvPr/>
        </p:nvPicPr>
        <p:blipFill>
          <a:blip r:embed="rId11" cstate="print"/>
          <a:srcRect/>
          <a:stretch>
            <a:fillRect/>
          </a:stretch>
        </p:blipFill>
        <p:spPr bwMode="auto">
          <a:xfrm>
            <a:off x="107504" y="68460"/>
            <a:ext cx="854075" cy="1079500"/>
          </a:xfrm>
          <a:prstGeom prst="rect">
            <a:avLst/>
          </a:prstGeom>
          <a:noFill/>
          <a:ln w="9525">
            <a:noFill/>
            <a:miter lim="800000"/>
            <a:headEnd/>
            <a:tailEnd/>
          </a:ln>
        </p:spPr>
      </p:pic>
    </p:spTree>
    <p:extLst>
      <p:ext uri="{BB962C8B-B14F-4D97-AF65-F5344CB8AC3E}">
        <p14:creationId xmlns:p14="http://schemas.microsoft.com/office/powerpoint/2010/main" val="1149827748"/>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1002" y="251310"/>
            <a:ext cx="6707088" cy="1143000"/>
          </a:xfrm>
        </p:spPr>
        <p:txBody>
          <a:bodyPr>
            <a:noAutofit/>
          </a:bodyPr>
          <a:lstStyle/>
          <a:p>
            <a:pPr lvl="0"/>
            <a:r>
              <a:rPr lang="es-AR" sz="4000" dirty="0"/>
              <a:t>Cloud: visión en capas</a:t>
            </a:r>
          </a:p>
        </p:txBody>
      </p:sp>
      <p:pic>
        <p:nvPicPr>
          <p:cNvPr id="5" name="Picture 2"/>
          <p:cNvPicPr>
            <a:picLocks noChangeAspect="1" noChangeArrowheads="1"/>
          </p:cNvPicPr>
          <p:nvPr/>
        </p:nvPicPr>
        <p:blipFill>
          <a:blip r:embed="rId2" cstate="print"/>
          <a:srcRect/>
          <a:stretch>
            <a:fillRect/>
          </a:stretch>
        </p:blipFill>
        <p:spPr bwMode="auto">
          <a:xfrm>
            <a:off x="380374" y="2518336"/>
            <a:ext cx="8455390" cy="3214710"/>
          </a:xfrm>
          <a:prstGeom prst="rect">
            <a:avLst/>
          </a:prstGeom>
          <a:noFill/>
          <a:ln w="9525">
            <a:noFill/>
            <a:miter lim="800000"/>
            <a:headEnd/>
            <a:tailEnd/>
          </a:ln>
        </p:spPr>
      </p:pic>
      <p:pic>
        <p:nvPicPr>
          <p:cNvPr id="6" name="Picture 2" descr="http://t0.gstatic.com/images?q=tbn:ANd9GcRm6cCC2k90hRI0XdSlgHxucOPF-bNaWCVd9cmfxFGvTYtjZMQ&amp;t=1&amp;usg=__RnJkduwRuhNJNw0Ly9lW8eJFEdA="/>
          <p:cNvPicPr>
            <a:picLocks noChangeAspect="1" noChangeArrowheads="1"/>
          </p:cNvPicPr>
          <p:nvPr/>
        </p:nvPicPr>
        <p:blipFill>
          <a:blip r:embed="rId3" cstate="print"/>
          <a:srcRect/>
          <a:stretch>
            <a:fillRect/>
          </a:stretch>
        </p:blipFill>
        <p:spPr bwMode="auto">
          <a:xfrm>
            <a:off x="8077876" y="3298454"/>
            <a:ext cx="822964" cy="555501"/>
          </a:xfrm>
          <a:prstGeom prst="rect">
            <a:avLst/>
          </a:prstGeom>
          <a:noFill/>
        </p:spPr>
      </p:pic>
      <p:pic>
        <p:nvPicPr>
          <p:cNvPr id="10" name="9 Imagen" descr="lidi.bmp"/>
          <p:cNvPicPr>
            <a:picLocks noChangeAspect="1"/>
          </p:cNvPicPr>
          <p:nvPr/>
        </p:nvPicPr>
        <p:blipFill>
          <a:blip r:embed="rId4"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1" name="Picture 31" descr="EscudoUNLP"/>
          <p:cNvPicPr>
            <a:picLocks noChangeAspect="1" noChangeArrowheads="1"/>
          </p:cNvPicPr>
          <p:nvPr/>
        </p:nvPicPr>
        <p:blipFill>
          <a:blip r:embed="rId5" cstate="print"/>
          <a:srcRect/>
          <a:stretch>
            <a:fillRect/>
          </a:stretch>
        </p:blipFill>
        <p:spPr bwMode="auto">
          <a:xfrm>
            <a:off x="107504" y="68460"/>
            <a:ext cx="854075" cy="1079500"/>
          </a:xfrm>
          <a:prstGeom prst="rect">
            <a:avLst/>
          </a:prstGeom>
          <a:noFill/>
          <a:ln w="9525">
            <a:noFill/>
            <a:miter lim="800000"/>
            <a:headEnd/>
            <a:tailEnd/>
          </a:ln>
        </p:spPr>
      </p:pic>
      <p:pic>
        <p:nvPicPr>
          <p:cNvPr id="12" name="Picture 2" descr="http://t0.gstatic.com/images?q=tbn:ANd9GcRm6cCC2k90hRI0XdSlgHxucOPF-bNaWCVd9cmfxFGvTYtjZMQ&amp;t=1&amp;usg=__RnJkduwRuhNJNw0Ly9lW8eJFEdA="/>
          <p:cNvPicPr>
            <a:picLocks noChangeAspect="1" noChangeArrowheads="1"/>
          </p:cNvPicPr>
          <p:nvPr/>
        </p:nvPicPr>
        <p:blipFill>
          <a:blip r:embed="rId3" cstate="print"/>
          <a:srcRect/>
          <a:stretch>
            <a:fillRect/>
          </a:stretch>
        </p:blipFill>
        <p:spPr bwMode="auto">
          <a:xfrm>
            <a:off x="8077876" y="4237999"/>
            <a:ext cx="822964" cy="555501"/>
          </a:xfrm>
          <a:prstGeom prst="rect">
            <a:avLst/>
          </a:prstGeom>
          <a:noFill/>
        </p:spPr>
      </p:pic>
      <p:pic>
        <p:nvPicPr>
          <p:cNvPr id="4098" name="Picture 2" descr="Google Cloud Platfo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2767" y="4830951"/>
            <a:ext cx="1641831" cy="213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3388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2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4215083"/>
            <a:ext cx="2106935" cy="1578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title"/>
          </p:nvPr>
        </p:nvSpPr>
        <p:spPr>
          <a:xfrm>
            <a:off x="812320" y="357846"/>
            <a:ext cx="7191398" cy="1143000"/>
          </a:xfrm>
        </p:spPr>
        <p:txBody>
          <a:bodyPr>
            <a:noAutofit/>
          </a:bodyPr>
          <a:lstStyle/>
          <a:p>
            <a:pPr lvl="0"/>
            <a:r>
              <a:rPr lang="es-AR" sz="4000" dirty="0" err="1"/>
              <a:t>IaaS</a:t>
            </a:r>
            <a:r>
              <a:rPr lang="es-AR" sz="4000" dirty="0"/>
              <a:t>: Infraestructura como Servicio</a:t>
            </a:r>
          </a:p>
        </p:txBody>
      </p:sp>
      <p:pic>
        <p:nvPicPr>
          <p:cNvPr id="10" name="9 Imagen" descr="lidi.bmp"/>
          <p:cNvPicPr>
            <a:picLocks noChangeAspect="1"/>
          </p:cNvPicPr>
          <p:nvPr/>
        </p:nvPicPr>
        <p:blipFill>
          <a:blip r:embed="rId3"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1" name="Picture 31" descr="EscudoUNLP"/>
          <p:cNvPicPr>
            <a:picLocks noChangeAspect="1" noChangeArrowheads="1"/>
          </p:cNvPicPr>
          <p:nvPr/>
        </p:nvPicPr>
        <p:blipFill>
          <a:blip r:embed="rId4" cstate="print"/>
          <a:srcRect/>
          <a:stretch>
            <a:fillRect/>
          </a:stretch>
        </p:blipFill>
        <p:spPr bwMode="auto">
          <a:xfrm>
            <a:off x="107504" y="68460"/>
            <a:ext cx="854075" cy="1079500"/>
          </a:xfrm>
          <a:prstGeom prst="rect">
            <a:avLst/>
          </a:prstGeom>
          <a:noFill/>
          <a:ln w="9525">
            <a:noFill/>
            <a:miter lim="800000"/>
            <a:headEnd/>
            <a:tailEnd/>
          </a:ln>
        </p:spPr>
      </p:pic>
      <p:sp>
        <p:nvSpPr>
          <p:cNvPr id="13" name="2 Marcador de contenido"/>
          <p:cNvSpPr>
            <a:spLocks noGrp="1"/>
          </p:cNvSpPr>
          <p:nvPr>
            <p:ph idx="1"/>
          </p:nvPr>
        </p:nvSpPr>
        <p:spPr>
          <a:xfrm>
            <a:off x="683568" y="1700808"/>
            <a:ext cx="7776864" cy="2904436"/>
          </a:xfrm>
        </p:spPr>
        <p:txBody>
          <a:bodyPr>
            <a:normAutofit/>
          </a:bodyPr>
          <a:lstStyle/>
          <a:p>
            <a:pPr marL="0" indent="0" algn="just">
              <a:lnSpc>
                <a:spcPct val="150000"/>
              </a:lnSpc>
              <a:buNone/>
            </a:pPr>
            <a:r>
              <a:rPr lang="es-AR" sz="2000" dirty="0"/>
              <a:t>Este modelo ofrece, por medio de la tecnología de virtualización,  recursos de infraestructura virtual (servidores, equipos, dispositivos de almacenamiento, dispositivos de red, etc.), flexibles y escalables; en donde múltiples usuarios coexisten compartiendo el mismo hardware físico de forma transparente, segura e independiente.</a:t>
            </a:r>
          </a:p>
          <a:p>
            <a:pPr marL="0" indent="0" algn="just">
              <a:lnSpc>
                <a:spcPct val="150000"/>
              </a:lnSpc>
              <a:buNone/>
            </a:pPr>
            <a:r>
              <a:rPr lang="es-AR" sz="2000" b="0" dirty="0"/>
              <a:t>El usuario no controla la infraestructura subyacente.</a:t>
            </a:r>
          </a:p>
        </p:txBody>
      </p:sp>
      <p:sp>
        <p:nvSpPr>
          <p:cNvPr id="7" name="AutoShape 4" descr="Resultado de imagen para Amazon Web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9" name="AutoShape 6" descr="Resultado de imagen para Amazon Web Service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14" name="AutoShape 8" descr="data:image/jpeg;base64,/9j/4AAQSkZJRgABAQAAAQABAAD/2wCEAAkGBxQTEhUTExQWExUXGR4bFxgYGRkcHhkfHx0ZGB0cHh8fHCgiHBomHxcWJDEhJSorLi4uHB8zODMsNygtLiwBCgoKDg0OGhAQGjckICYtLiw1NDQ0LDE3NDcuLCwsLC8yLy8sLzcvLCwsLCwsLCwwNCwsLCwsLCwsOC8sLCwsLP/AABEIAI4BYwMBEQACEQEDEQH/xAAcAAEAAgMBAQEAAAAAAAAAAAAABQYEBwgDAgH/xABMEAACAQMBBAUGCAsFCAMAAAABAgMABBESBQYhMQcTQVFxIjJhcoGxFCMzkaGys9EIFTQ1QlJic4KSwSR0k6LhFhdDVIPC0vA2U/H/xAAbAQEAAgMBAQAAAAAAAAAAAAAAAQUCAwQGB//EADoRAQABAgMEBwcDAwMFAAAAAAABAgMEBRESITFxMzRhobHB0TJBUXKBkfAUIuETJPEjNbIGFUJDYv/aAAwDAQACEQMRAD8A3jQKBQKBQKBQKBQKD8JpwGPFtCJm0q6lu4H3d/srmoxli5XsU1xM822qxcpjammdGTXS1FAoFBj3N7HHjW6rnsJ/94VovYqzZ6SqIbKLNdfsxq9kcEZBBB5Eca201U1RtUzrDCYmJ0l9VkgoFAoFAoFAoFAoFAoFAoFAoFAoFAoFAoFAoFAoFAoFAoFAoFAoFB+E0mdBji56xCYWRj2Zzj244iub+v8A1rc1YeqJnu+um9t/p7FWl2JhVNsfCM/HZ0+jzfo4fPxrymY/rtf7jXTs9nu8965w36f/ANfHvRYGeA4nuqriNqdIjV1zOm+Vm2NHdjGeCd0nP2fpD216bLqMyjTX2f8A68vf91ViasLPDj2fmiw5r0KrY638ZcpqAYHGDw+bPP2Vzxi7M3JtbUbUe784ts2LkUxXpuRu2vhXHq8aP2PO9ueP8tVuZfr9/wDS9ns4/nLe68L+m/8APj28Pzmqb5yc5z255+2vJ1a7U7XHtXMaabmdsqKfOYdQ9PJfbnga7sDbxmuuH1jw790ufEVWNNLunmt9vI6pmdkB7xwH09tevtV3KLeuJmIns4d6krppqr0tRL7tLtJASh1AHGfTwP8AWs7GIt34mq3OsROjG5aqtzpVGj3re1lAoFAoFAoFAoFAoFAoFAoFAoFAoFAoFAoFAoFAoFAoFAoFAoPmTkfCoq4SmOLXcMhUgqSp7wcV85t11W52qJ0nseoqpirdMapmz3jdeEgEg7+R+41dYfPLtG67G1H2n0lwXcvoq30TpKeglhSLrgojUjJOnjx4dnpq+t3MNas/qIp2aZ38PjyV1dN2u5/SmdZjtRF7vMeUS4/ab7qqMTn0zus0/WfR22sujjcn7MPZF08lzGXYscnn2eSeQ5CuPL8RdvY2iblUzx8J9zfibdFGHqimNP8AMMbbfy8nrf0Fc2Z9buc/KG3C9DTyftnteWPk2R3NxH3j2VOHzPE2N1NWsfCd/wDKLuFtXOMb+xPbN2jHcOA8Q1gZBIBHD08+3lV9g8bYx1yKa7f7ojX3Srr9i5h6daatzC2lvC4ZkQBNJIzzPA48B9NceMzq9FdVu1ERpMxrx4d3i32MBRNMVVzrrvQk87OcuxY+k5//ACqK7euXZ2rlUzPasKKKaI0pjRaN0fkW9c/VWvU5B1er5p8IVGZdLHLzlOVeK8oFAoFAoFAoFAoFAoFAoFAoFAoFAoFAoFAoFAoFAoFAoFAoFB8ycj4VFXCUxxa4FfN4epl+0FpvB/YB6qfWWvVYn/aY5U+MKe312ec+EqtXlVwkN3/yiPxP1TVjlPXKPr4S5cZ0FX574ee2D8fJ6xrXmM/3Vzmzw3Q08mHXE3pjdT5f+A+8Vc5F1qflnxhwZh0P19Udf/Kyeu3vNV2L6e580+Muqz0dPKPB4Vztq2bo/It65+qtetyDq9XzT4Qpcy6WOXnKcq8V5QKBQKBQKBQKBQKBQKBQKBQKBQKBQKBQKBQKBQKBQKBQKBQKD5k5HwrGrhKY4tcCvnEPUy/aC13w/sA9SP3rXrMV/tUfLR4wprXXJ51eaqV5NcpDd/8AKI/E/VNWOU9co+vhLlxnQVfnvh47WPx0nrn31px/WrnzS2YfoqeUMWuRuTG6ny/8B94q5yLrU/LPjDgzDofr6o6/+Vk9dvearsX09z5p8ZdVno6eUeDwrnbVt3TUiFsjGXJHp4LXr8hpmMNOscap8IUmYzE3Y5ecpurpwFAoFAoFAoFAoFAoFAoFAoFAoFAoFAoFAoFAoFAoI2923FHw1am7l4/OeQquxOaYexumdZ+Eb3Vawd25v00jtYdrvOhOHUp3EeUPbwzXFYz61VOlynZ7/wA72+5l1cR+yde5NQTq4yjBh6DV1bu0XadqidY7HBXRVROlUaPStjEoMW82hHF57AHu5n5q5cRjLOHj/Uq07Pf9m61YuXPZhBXW85z8WgA/a4k+wHh85qiv5/VM/wClRu7fSPWVjby2NP3z9nnHc2svCSPqm715fR/UVrov5fid12jYn4xw7vOGVVvE2vYq2o7XpLu1kaopAwPLP3j7q2XMiiqNqxc1jt9Y9GNOY6Tpcp0/PhLO2tEVs9J5qqA+IKiu7H25t5bsTxiKY+0w58NVFWK2o98z5oSx2FLJxI0L3tz9g5/PiqTDZRiL2+qNmO309dHfdxtq3ujfPZ6rFs7YscRDDLMP0j2eA5CvR4TK7GGnajfV8ZVd7GXLsaTuh632y4pfOXj+sOB/19tbcTgLGI9unf8AGN0/nNhaxNy17M7kBfbtuvGM6x3cj9xrz+JyO7RvtTtR8OE+k9yztZhRVur3PndmMrcEMCp0HgRg8xUZLRVRi5pqjSdmePODH1RVZ1iff6vX/Z6SSR2YhFLMR2kjJPL/AFrZ/wBlvXr1dVc7NMzM/GeLH9fbooiI3zpHgl7LYkUfHTqPe3H6OQq4w2VYaxvinWfjO/8Ahw3cZdue/SOxJVYuUoFAoFAoFAoFAoFAoFAoFAoFAoFAoFAoFAoFAoMDbN+YUVwA2WAIPgT/AEqvzHGThLcVxGu/Tun0dOFsReqmmZ03ME7UguF0OzR57zj6RwPtrj/X4TG0f07kzTr26d/Cfr9m/wDTXrFW1TGv5+cEfebuOOMZEg7uR+41XYjI7lP7rM7UfafSe51W8wondXGkvC02BM/MaB3t93P3VosZPibvtRsx2+n+Gy5jrVHCdeSUhsoLY6nlJfuBI/yrxx48KtbeEwmAnbuXP3c9O6N/31hx1Xr2JjZpp3fnvl6Q7wh5VRE4E4Jb+gH31nbzmm9fptW6d0zxn0Y1YCaLc11Tvh4XO33jmdSoZQcDsI9taL2c3LGIrt1U60xPKWyjA03LVNUTpIRaXHb1bn+Ek/VPvqZjLsdw/bVP0n0nxI/VYftj7/zDEm3alDYUqw7+WPEfdmuO5kV+KtKJiY+PD17tW6nMbcxrVGkspNgxRjVPJ7M6R959mK6qcnw9iNrE3PKPWe5qnG3bk6WqfMfbsUQ0wR+3kPHvPtpVm+Gw9OxhqPKPWSMFduTtXavNI7BvGmjZnxnWQMDgBhT/AFqxyrFXMTaqrucdrTuhy4yzTarimn4eqTqzciM21vBbWgBuZ44c8gzDLeC829goK0elrZWcfCG8epnx9nQWTYm8Nrdgm2njmxzCt5S+svnL7RQSZUZzjj31Gka6p1nTRF7T3ktLd+rnuoIXxnTJIinB5HBOccDUoZGzNrwXCl4JoplU4Zo3VgDzwSDwOKCDuekXZkb6GvIyc48nU4H8SqV+mgsNhfRToJIZEljbkyMGB9ooI7bm9VnZkC5uI4mIyFJyxHfpXLY9OKD82HvZZXZ029xHI2M6M4fHfpbDY9OKCaoFBWdsb/7OtmKS3SahwKpqkIPcQgbB8aDCtOlPZcjaRc6D3vHKg/mZAo9poLdbXCSIHjZXRhlWUhgR3gjgRQetBX3342cCQb62BBwfjU++g+f9u9m/89bf4qffQP8AbvZv/PW3+Kn30E3ZXkcyLJE6yRsMq6EMp7OBHCg9mYAZJwBzJoKvedIuzIm0teRkjno1SAe1ARQSuxd4rW7B+DXEc2OYVhqHivMe0UEpQYO09s29vp+ETwwas6etkRNWMZxqIzjI+eg+dmbdtrglbe4hnKjLCKRHIHeQpOBQRu2N+dn2zmOa6jVxwZRl2X0MEBKnxoJDYu3ra7UtbTRzAedpOSvrDmvtFBJUCgUCgg97vkV9cfVaqPP+r0/NHhKwy3pZ5ecKnXkl0yLS+kj8xiPR2fMeFdNjGXsP0dWnZ7vs1XLNu57UJ/b944hiIYqXGW08OwH+tX+a4q7GGtVU1aTVx05aq3B2qJu1xMa6eqsV5dbs3Yvy8frV3ZZ1u3z8nPiuhq5PzbB+Pk9Y1GYz/dXOacN0NPJh1xN6e3VuG6wpqJXSTjPAcRy7udX+RX7k3ptzVOzpw+sK3MLdOxtab9URtBiZXyc+U3PxNVGLqmq/XMz758XbZiIt06fCHhXO2rbuj8i3rn3LXrcg6vV80+FKlzLpY5ecsPpG3o/F9k0y4MrERwg8tbZOT3hVDNjtxjtq8V7mh3mup8kvPPK2P1mdjyH+nIDuAolZb/ox2lDCZngUqo1MqurOo5nKjgcdykmhqq1heyQyLNC5jkQ5R15j7we0HgRwPCg6r3R2z8Ms4LnABkQFgOQYeS4HoDBhRDRHTZ+dpP3UfuNEwrdltySO0ltI8j4RIpkI5soUqIxjj5THiO3AHHJFBGTwOh0ujRtjOl1KnHfggHHA0Fi3H3zm2a0pj8tJEYaD5okx8XJj0HAOOak9woIK566XXcSCSTUxLzFWILduWxjPZjs5UHjBMyMroxR1IKspwVI5EHsNEuqNxdtm8sLe4bGt1w+OA1qSj4HYNSk0Yta9Nu+kiyfi+BygCg3DKcE6hlY8jiF04Y9+pRyyCS1tu1uvc3zFLWLXpxqYkKiZ5ZJ8OQyfRQeu8+6N3YFfhMYUP5rqwZSRxIz2NjsIGeOM4NBN9Ee872l7HDqPUXDhHTsDt5KOB2Nq0gntB48hgOkDRDlI7m7QHA2Vzw4cInP0gYI9IoljbQ2BdQLrnt5oUzjVJGyjJ5DJHPgfmoI0miXTvRXZPDsq1SRSraWbB5gPI8i57jpYcKMWo+ljfl7ud7aJitrExUgH5ZhwZm70ByFHLhq7RglXd3dy729RpLaAvGpxrLKoJHMDURqPhwHfQRs0U9pcYIe3uIW78MhxngR2EEcsgg9oNB0V0X74/jG2JkwLiEhZQOAbI8mQDsDYPDvVuzFEKH+EP8tZepL9aKiYa+3Y3gey+ESRHTLJAYkb9TVJGzN6CFRsenFBFzWkiKrvHIqv5rMrAP25DEYbvyM0GVsDbcllcR3MRIaM5IH6a5GpD3qwGPRwPMCg62hlDKGHEMAR4HiKIfdAoFBBb3fJJ6//AGtVFn/QU/N5Ssct6SeXnCqV5NclJ4Cf3g+Qt/AfVFehzbqljlH/ABVmD6a5+e9AV55Zs3Yvy8frV3ZZ1u3z8nPiuhq5Pjap+Ok9c++sMfP9zc+aWWH6KnlDFrkbkzup8ufUPvWrrIusz8s+MODMei+vqjL75ST1295qsxXT1/NPjLrtdHTyjweNaGxbd0fkW9c+5a9bkHV6vmnwpUuZdLHLzk3p3Wt9oRrHcqzBG1LpZlIOCOw8eB7avFerGzNx9m7KnW8a4MZUMEE8sYUFhglcqCWxkczzNBI3fShstOBug/qJI4+dUI+mg5pkxk6fNyceGeH0UZOkOhf8z23rTfby0YtUdNn52k/dR+40TCX6ANnI93cTMAWhjUJn9EyFwSPTiPGe4nvoStfT3Yo1gkxHlxTLpbtw4KsvgTpPiooQ0Zsq1Es8MR4CSWOM47ndUPt40HW8NjGsQhVFEQXQEAGnTjGnHLGOGKIci30ISWRBySR1HgrFR9AoydEdCn5og9eX7WSjF7bxdGNjeTPPIJVlkwWZJCMkAKDhgQOAHZQfGxJdl7GiNt8LRSXLt1kiGQkgDiqAHkoA8nsoKb0tb72F5ZiC3l62RZVcfFyADAYEhmUDkxHDvolrDds/2y1/vEP2qUHXFEPxjgZPAUHNPSjvh+MLrEZ/s0JKxdznk0v8XIfsgcsmiWX0Sbm/DrnrpVzbQEFs8pH5rH6QODN6NI/SoN5b67SNvYXUynDJC5Q9zYIX/MRRDk7kPQBRk6w3IsBBs+1iAxphTPpYqGY+JYsfbRi1H+EDZBbu3lA4yRMrenq2BH2v0CiYRXQltIxbUSPPkzxuhHpUGVT7NDD+KhKe/CH+WsvUl+tFQhUOizZCXW04I5AGRNUrKeTaBwB9GspkdoyKDfXSJYrNsy8VgDiF3XPYyKXU+IZRRDlg8qMnWu6b5sbQnmbeIn/DWjFK0CgUERvNavJGoRdWGyQO7BHt51UZzh7l6zEW410nXul3YC5RRXO1Om5T2Ug4IwR2GvHVUzTOkxpK7iYmNYflRPBKf3g+Qt/AfVFehzbqljlH/FWYPprn570CozwHE15+ImZ0hZTOib2LseUSJIy6FBz5XM+z78Ve5blmIi9TdrjSI37+P29dFfisXamiaInWZee2NkSh3cLqVmJ8njjJzxHOtWYZbiKbtdyKdYmZnd29jPDYq1NEUTOkxGm9D1TO5M7qfLn1D71q6yLrM/LPjDgzHovr6oy++Uk9dvearMV09fzT4y67XR08o8GRZ7Ilk5LgfrNwH3n2V0YfLcTf3006R8Z3NV3FWrfGd/Ytmx9n9SmnVqJOTwx2AY+ivWZfg/0lqaNddZ17ojyU2Jv/ANava009ytdKO+R2dbDq8G4mJWLPELgZaQjtC5Xh3svZmu5zueYo7i+uVXL3FxM2kFjkk8+Z5KBk9wAPdRLauzOg0aQbi7OrtWFBgejU+dXjpHhQ1abcYJHcaJdI9C/5nt/Wm+3loxao6bPztJ+6j9xomFk/B28++9WD3z0JWjp0/NZ/fR++hDRe6/5baf3mH7VKDraiHIG1/wAon/fSfXajJ0L0KfmiD15ftZKMVG6X9/pWnextnaOOPyZnQkNI3MoGHEIvI45nIPAcSVP3F3Gn2k7CIrFFHjXIwJAJ4hVUY1N24yMDmeIyFj396Mo9nWfwgXEkr61TBVVXys5OOJ7O+go27n5Za/3iH7VKDrmiGqOm7fLqo/gELfGSrmcj9CM/oes/b+zn9YGiYac2DsiS7uI7eEZeQ4z2KObMf2VGSfm5kUHVG7mxI7O2jtoh5KDGTzY82Y/tE5J8aIQnSuhOybvHYgPsDoT9ANBzDIOB8KMnXuwnBtoCORiQj+UUYtRfhEn4yx9Wb3wUTCl9Fik7Xs8frv8ARFIT9FCVx/CH+WsvUl+tFQhC9Bf51/6En1o6Et4b4/kF5/dpvs2ohybRk6z3P/ILP+7xfZrRil6BQKBQY93YxyjDqD6e0e3nXPiMJZvxpcp18fu2271duf2ygL7dkjjE2f2W5+w8vdXn8VkNUb7FWvZPr/hZWsxid1yPsk5tlCWOJXJXQoyBjngDGfZVrcy+nEWbdFzWNmI8HHTiZtV1zT75830zW9sP0UJ9rH+v9KmZweAp91PfM+aIi/iZ+PgiL3eZjwiXSO9uJ+bkPpqoxOfV1brNOnbPH7cPF3WsupjfXOv5+fB52W8ki8JAJB38j9xrXhs8vUbrsbUfafRldy+irfRuSY+DXXof+VvuP01Zx+hzH5vtP898OT+4wvL7x/HcbL2KYZSwYMpUjuI4g+3lU4LK5wuImuKtadJjt4wYjGRet7MxpOrOg2XEjFgoLEk5PE5PHh3eyu21gLFuua4p/dM66zv/AMfRz14m5VGzM7mZXY0FBov8ITPwq1z5vVPjx1DV/wBlEwrHRRtGODakDzEKpDoGPAKzKQpJ7Mnyf4qEt+b67zxWFq8zsNekiFM8ZHx5IHbjOMnsGTRDlRRw76MnQPQTthJLD4MD8ZA7al7Srs0isPRlmXxU+ijFrrps/O0n7qP3GiYWT8Hbz771YPfPQlaOnT81n99H76ENF7r/AJbaf3mH7VKDraiHIG1/yif99J9dqMnQvQp+aIPXl+1koxc/bez8KudXndfLnx6x8/TRLc34P+0YzazW+QJVmLlc8WVkQBsdvFSvowO+hKN6ed5o3WOxicO6v1k2k5C4VlVD+0dRbHMaR3ihDUlhc9VLFLjPVyI+O/QwbHtxQdUbS3ijTZ8l9FiVFgaVOPBsKWAPdxwD3caIcr39680rzStrkkYs7d5PuA5AdgAHZRLL2Ft+4s3aS1l6p2XSzBI2JGc48tWwM45YzgZ5CguWyemTaEZHXCK5XtDLoY+DJwH8poaNubL2nFtjZshVWjWZJImVsZRsFTxHA8wQfDlyohzFcQNGzRyDS6MVde5lJVh7CDRk6S6Jt4I7nZ0KBh1sCCKRc8RoGlW8GUA58RzBoxao6aN4I7q+VImDpbpo1A5BcnL4PaBhB4g0TCQ6BdimS8kuiPIgQqp/bfhw9IQNn1x30JZv4Q/y1l6kv1oqEIXoL/Ov/Qk+tHQlvDfH8gvP7tN9m1EOTaMnWe5/5BZ/3eL7NaMUvQKBQKBQKCB3kvniaMo2ODZHYfN5iqHOMXew9dubdWnHyWOBs0XKaorj4ebHh3hRxpnjBHeBkfMeXsrnt51auxsYmjd94+0/y21YCqidq1V+cx9iwyjVbyAfsniP/Ie2pqyrDYmNrC16dnH+YIxl21Ol6n88Jfa7EhiGqeTPozpHzcz7KypynC4eNrE1690essZxl67Olqnz/h8ybfjjGmCMeJGB83M+3FY15xYsxsYa35R6z3JpwNy5Ot2rzfuwtpSSznW3DSeA4Dmv/vGpyvHX8TiZi5O7Sd3u4x+bzF4e3as/tj3+qyV6RVFAoKZ0n7mfjG3URkLPES0Rbkc41IT2BsKc96jszQaAvt1r2JiklncA+iJ3B8GUFT7CaJS+7PRtfXbgGFraP9KWZSuB+yhwzHuGAPSKCb3+6K5bZo3skluYmCqyjynV8Y1EAeY3PPJTnkMYDYHRd0e/i8G4mbVdSJpIB8mNSQxQfrMSq5b0ADtLEKL0v7uXc20nkhtppUMceGSNmHAEEZAPH0UTCwdBOxLi3a8aeCSEOIgvWKV1aetJwDxONS8fTQlYumPZ0s+zWSCN5X6yM6UBZsBuJAHE8+yiIab3Z3SvheWrNZ3CqtxEzM0TqAFkViSSMAAA0S6cohy3tbdC/wDhE5FnckGWQgiJyCC7EEEDBGO0US3n0S7Plg2XDHNG0ThpCVYYYAyOwyOY4EGiFD6VOjac3D3lnGZllOqWJcakbtZR+krcyBk6ieBB4Etapu9dlsC0uS3d1Eufq8KDYO5HQ9JKDJfgwJg6IlI1kkcGbGQoHPTxJPPA4EaoO26LL9rw2pTSinJuCD1ej9Zf1mP/ANec554HGhq3Lf7pCLZE2z7QFiYZFTW3FnbJJJ5AsxPcBnsFENf7B6EZGAa8uBHn/hwgMR4u3DPoCnxonVZU6FtnhcF7kn9YyLn6EA+iiNULtjoOXSTa3TauxZ1BB/iQDT46TROq5dFewJrKx6m4CrJ1rthW1DBIA4+nGfbRCudKXRm105u7MDriPjYiQBLjgGUngJMAAg8DgcQRxJaXvtgXMbaZbWZWHY0T/QdOD4ignN2Ojy+vGAWFoI8+VLMrIAP2VOGc9wAx3kUHRW7GwIrG3S3hB0rxLHznY+czek/QMAcAKIa26ddh3NxJaNBBLMFWQN1aFtJJjIzjlnB+aiYRHQzu7dw7R6ya2miQQuNUiMoyWjwOIGTwNCW4t6LdpLK6jQFneCVVUcySjAD2kiiHMf8Ashf4/Irr/Bk/8aJdObsW7R2dtG4KukEasp7CEUEewg0Qk6BQKBQKBQVjfDzo/A+8V5j/AKg9u3ynyW+W+zV9FerzqzetocOhHDyh763YeZi9RMfGPFhcjWieSV3t+WX1B9Zqtc+6zT8seMuLLuinn5QhapFgmd1Plz6h961dZF1mflnxhwZj0P19Vvr16kKBQKBQKBQKBQKDVO9m1p03lsIEmlWF4lLxK7BGOqfiVBwTwHMdg7qDa1AoFAoFAoFAoFAoFAoNfb+7pXN1tHZ9zCVEVu6tLliCQJFc4GOPBTQbBoFAoFAoFAoFAoFAoFAoFAoKtvf58fqn315f/qDpLfKfJb5b7NXNAV55ZvS289fWHvFbbHS0c48WFfszylLb2/LL6g+s1W2fdZp+WPGXFl3RTz8oQtUiwTO6ny59Q+9ausi6zPyz4w4Mx6H6+q3169SFAoKj0l73ybMtkuEhE4aQIwLFdOVZgeAPDyce0UFnsrkSxpIvmuoYeDAEe+goe5vSZ8O2lPZdSqLH1miQPkvocKOGkYypJ59lBOdIm9g2ZZm50CRi6oiFtOonJPHB5KrH2UGVfbypbWC3t2Oq+LVnRfKOpgD1a8tTZOOzvOBmg1Yelzas2ZrXZuq1B87q5pDgHj8YpCg+w4oNi9H2/MO1IS8YMcqYEsROSueRB/SU4ODgcjwoNedJe047beOyuJjpjjgVmOM8A1xwA7SeQ8aD5n6YdpflK7NxZZ85km4ryz1o8geOkjs40G1dz95odoWy3EBOCdLKfORhjKn08QfSCDQN8t402faS3Ug1aBhUBxrY8FXPZk8zxwMnBxQapttu7z3aC6t4kjhYakQLANa9hAlJcjHHORnsoLh0V7/vtDrbe5jEN3B56gFQwzpJ0k5VlOAwPaR34AevSf0hDZqpDCgmu5fMQ5IUZ0hmA4nJ4BRjODx4cQpVxvFvNaobu4hV4B5TxlIvIXtyEPWKMccknHbig2puXvRFtG1S5i8nPkuhOTG4xlT38wQe0EHhyoNabb6V7mC5v7YKkkiSiKzRUJJJYglsHysADAHMkUGHZb7bdjsrua4QK9sYm+OtyjMsjMhAA0ggcDnHCg23ubtn4ZY29zwzJGC+OQceS4HoDhh7KCq9J2+NxaXFlaWfV9dcvg61LaQWVF4AjmWbj+zQN/d8bi02js62i0dXcuqyalycGRUODkY4MaC1b3byRbPtXuZuIXgqjm7HzVHpP0AE9lBqW13n3kvl+FWkKxwcSihYcOM9nWnW3iuAeOO6gunRZ0gNtESwXEYhu4PPUZAYZ0khTxVlPBlPIkd+AEf0idJE0F0uztnRCe7bGokFghIyFCg8Wx5RJ4KO/jgK9Lvjt/ZhWbaUKzW7MA2BFlc9gaLgp7tQIPLNBuLZW1YriBLmJgYnXWG5cO3PcRxBHYQaDUMu/W2Npyy/ieIR28baRKwjyfSTL5OSMHSoJAIz30Gdul0hX8N+mztsRBHlwI5AFBy2QudJ0MrEaQV5H6Ave9O3Lq1HWJbQyxao01NcMjapHWIeSIGGAzrx1cs8KDG2jvVPbPbJc2yL18pRjFMXEafFqJDqiTPlyAEY4Djk8cBmbZ3l6m8tbQR6zcEh31Y6ryXZMjB1a+rkA5eYaCwUCgUCgh9u7IaYhlYAqMYPb7ap80y2vFaVUVaTHun1d2ExVNnWKo4qtd2bxnDqV9PYfA8q8tfwt2xOlynTw+64t3aLka0zq+Lbz19Ye8VhY6WjnHimv2Z5Slt7fll9QfWarbP+s0/LHjLiy7op5+UMSz2PLJyXSO9uA+81yYfLMTf3xTpHxnd/Lfdxdq3xnWexZNkbFEJ1aizYx3Ds+6vSYDK6cLVt7WtWmnYqsTjJvRs6aQlatXGUCgqPSxsz4Rsm7Qc1TrB/0yJD84Uj20EZuFvDjd5Lk87e3kBH7nUqjxIVfnoNTbgWvwK82PdHIF2ZFOc8y7wD2eUh+mg2B00A3N5svZ44iWbXIO3TlUz4BTN81BHdPl2JLrZ9k8nVQs2uUkgABnEYck8tK9Zx9JoNi2e9+y4kWOO8tERAFVRLGAABgAcaDWWyL63h3oU2UsckF2h19UwZQzKzEcDgHrI1b+Kg+uk/Yy3m8djbv5jwx6x3qrzuw9GVUjPpoN2G3TR1eldGnTowNOnGNOOWMcMUGneh9Pgm2NpbOXPVjLoCScBHCrz7Skq5PbpoLP04bGkudlv1QLNE6ylRxLKoZWx4By38NBX9x+mi0MMUF2rW7oioXA1RtpAXPk+UuccsEDvoL5sDY+z3nk2la6JJZgVeWORmBHk5GA2kHKLnhnNBqS53htY957i5vnKxwZWLyWcB1VUAwoPfI3jQbBbpg2QQQbgkHmDDNx/yUFQ6Ar1BebRggJNuW1w5yPJDsqnB4glWTnx4Cg/NxbFZN6b92Geq61lPcxdE+q70G39vbNW5tprduUsbJnu1AjPiM5oNcfg97RY2k9nJwktpj5J/RV88P50l+egw9n/2/eqWTzo7GMqD2alGjB9IkkkP8FB+dLv562N+9j+3joPzp8Jmn2ZZZIWWU6sd5aONT4gM/wA9BuC3gVEVEAVVAVVHIADAA9AAoK3YbjwQ7Rl2kjyCWUYZAV6viFBONOSSUDc+ZNBpzou3xsoL2+vb2TRLM3xR0O5w7O7+apx/wx89Bf8Ab/Sfsa5tprd7gkSxsvyM3aDg+ZzBwQe8UEZ0FSNcbHurYtyeREP6okjB+sXPtoKz0a9Ii7IWSwvoJF0ykllALITgEMpIyBjOoE8OQPCg2nD+KtsPDOrpcSW51RgO6OhypyyAq2MqMahjnQS2+dm8trojUu3XW7YGOSXELsePcqsfZQY29WxTdTQoVPVGK4jkYY8nrERVPjwOPCghrHZV3I9rc3EWJ/hSGUDT8XHFbTwjjniplkkcduJh3Ggv1AoFAoFB8ugIwQCDzBqKqYqjSY1hMTMTrCJuN34ywZMoQQcDiDxzy7PZVTdyaxVXFdv9sxOvZ9vR20Y+5EbNW9JtbIW1lQWAwCRy5nh3czVlNi3Nf9Saf3cNXJFyqKdmJ3PWtrAoFAoFB8TxB1ZWGVYEEd4IwaDm602obTYm1bBm+Mju1iHp1NhgPEW0vD0mgtHSpsdrXZOy5VHxlm0QJ7iUBY+BkjX56CQ2RIL7ed5xxjtLZdDdmXQY9vx8v8tBEdNezo32xs7r89TKqROQcYHWnUc9mBKDQWv/AHJbL/Vm/wAX/Sg+Njbh7Hs7+JY5St2h1pE0w1Hgf0cceGTQRe9k4TevZxY4BgC+1vhKD6WFBt+g030enrt5dpzLxRFdCfSJI0+nq3+ag2VvVvTbbPiEtyzKrNpXSrMS2CccBw4A88UEFvB0ZbNvh1hh6p3GrrIToJzxyRgoxOeZGfTQa73E2ZLsneEWCydZFMhz2al6tpUJXOA6lSM9xbvxQfuz9i2z70XlveRrIsodo1bONbCOYEYxx06/poNnf7tNlf8AJRf5vvoMLcCTZDTzjZsapLGNEpVXAxqxwY+SQSuRg9lBVujr/wCR7V8H+1Sg3FQaUhu12VvHeF/JhuIJJwO8hTOx8dUc4HjQS/QBYMba5vpOMl1MTnvC54/zvJ8woMDpd/PWxv3sf28dB+dOx6m82VdsPIjlOo92l4n+kBvmNBuNTniOIoKou/EZ2qdlrE7OF1NICNK+R1mGHPkVHDPFhQaq6GN2rOaa+tLyBJZYWGnVnOFZ0fgCOAIT+ag2de9H2yIo3lks4VRFLMTq4BQST53cDQfO5e1dlpZz3NivVW6EmYhJBgqoY8CCSQpHm5oPr8W7M25ALgwrMpJUSYKSDSSMahhsdoB4ceVBqPpE3JOw5be9sp3x1nkh8akYDVjK4DIw1AjA4cDnNB0ZE+pQeWQD89B90CgUCgUCgUCgUCgUCgUCgUCg58373NnfbwVIZXtriaGRyqMUGcK5Y405Hxp49jemg2z0pbKNzsu6iVSz6NahRkkoRJgDtJ04x6aCofg+7BlgguZp45I5JJFQCRWU6UXIIDDOCZCP4fRQWDpb3KO0rQCLHwiElos8NWcBkyeWrAwe9RnAyaCh2XS7tC1jFtdbPeS4UaQ7F0LY4AldB1n0qRmgmeirdW7kvJdr7RQpNJnqkYYYZGktp5oAnkKDxxnPYSEZ0tbt3d3tq3+DI6kW4KTBW0K6NPIoL4wpJCjieGoUHle9LO0zGbMbPZL0jTrAckHkWWLRz7R5RGeOCOFBeOiHcx9n2rNP+UzkPLxzpAzpTPaRqYk97HnjNBM7/wC6y7SsntiQr5DxMf0XXOD4EEqfQxoNWbL2tvJs+NbQWYuFjGmNzG0mFHBQGjcDSBy1cQMD0UFj6NNy7sXkm1dpkfCXBCJ5JK5AXUdPBfJGkKOQJzQZHSvuDNdSR31i2i8hxwzp1hTqUqTwDqSefAg8+AoKtebe3muIzafA+rZhpaZY9DEcj5bP1ak96gY7MUGwei7cgbLtSjEPPKQ0zDlwGFReGSq5PE9rMe3ACH3K3auodt7QupYikEwfq31IdWZEI4BiRwBPEUGy6DVPTjuTcX3waa0j6yRNaOAVU6TgqcswGAdYx+3QX7c7Y/wSyt7bABjjUNj9Y8XPtYsfbQUvpH3ZurnamzJ4Yi8UEiGVtSDSBKjHgWBPAE8AaC0b/wC6ibSs3t2Olsh4n/VcZwT6CCQfQTQausNp7y2MYsxaCcINMcpQyYUcFw6uFwBy1jI5HuoLd0U7jz2rTXt82u8uPOGQdAJ1MCRwLEgZxwAUAUEPv9uLew33402SfjG4yxDAJPJiAfJdWHnKeOeIznyQhtq3G8W1U+CParaxsQJG0NECP2mdmJX0IOPcaDbG6+6kNnYLY/KJoIlJGOsLg6yR2A5Ix2DA7KDU1rsXbew5ZUsYvhlq7alGnWD2AlVYOr4ABxwPDngYDKtd2tq7auoZdqRi2tYTnqsadXEEqELFstgAsx4Dl3UG76BQKBQKBQKBQKBQKBQKBQKBQKBQKBQKBQKBQKBQKBQKBQKBQKBQKBQKBQKBQKBQKBQKBQKBQK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13321"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175" y="4776689"/>
            <a:ext cx="1512168" cy="604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22"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7343" y="5397207"/>
            <a:ext cx="2188510" cy="79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24"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6056" y="4597107"/>
            <a:ext cx="21336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23"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60232" y="4459150"/>
            <a:ext cx="219075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6979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5010150"/>
            <a:ext cx="1913086" cy="1432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title"/>
          </p:nvPr>
        </p:nvSpPr>
        <p:spPr>
          <a:xfrm>
            <a:off x="981002" y="251310"/>
            <a:ext cx="6707088" cy="1143000"/>
          </a:xfrm>
        </p:spPr>
        <p:txBody>
          <a:bodyPr>
            <a:noAutofit/>
          </a:bodyPr>
          <a:lstStyle/>
          <a:p>
            <a:pPr lvl="0"/>
            <a:r>
              <a:rPr lang="es-AR" sz="4000" dirty="0" err="1"/>
              <a:t>PaaS</a:t>
            </a:r>
            <a:r>
              <a:rPr lang="es-AR" sz="4000" dirty="0"/>
              <a:t>: Plataforma como Servicio</a:t>
            </a:r>
          </a:p>
        </p:txBody>
      </p:sp>
      <p:pic>
        <p:nvPicPr>
          <p:cNvPr id="10" name="9 Imagen" descr="lidi.bmp"/>
          <p:cNvPicPr>
            <a:picLocks noChangeAspect="1"/>
          </p:cNvPicPr>
          <p:nvPr/>
        </p:nvPicPr>
        <p:blipFill>
          <a:blip r:embed="rId3"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1" name="Picture 31" descr="EscudoUNLP"/>
          <p:cNvPicPr>
            <a:picLocks noChangeAspect="1" noChangeArrowheads="1"/>
          </p:cNvPicPr>
          <p:nvPr/>
        </p:nvPicPr>
        <p:blipFill>
          <a:blip r:embed="rId4" cstate="print"/>
          <a:srcRect/>
          <a:stretch>
            <a:fillRect/>
          </a:stretch>
        </p:blipFill>
        <p:spPr bwMode="auto">
          <a:xfrm>
            <a:off x="107504" y="68460"/>
            <a:ext cx="854075" cy="1079500"/>
          </a:xfrm>
          <a:prstGeom prst="rect">
            <a:avLst/>
          </a:prstGeom>
          <a:noFill/>
          <a:ln w="9525">
            <a:noFill/>
            <a:miter lim="800000"/>
            <a:headEnd/>
            <a:tailEnd/>
          </a:ln>
        </p:spPr>
      </p:pic>
      <p:sp>
        <p:nvSpPr>
          <p:cNvPr id="3" name="2 Rectángulo"/>
          <p:cNvSpPr/>
          <p:nvPr/>
        </p:nvSpPr>
        <p:spPr>
          <a:xfrm>
            <a:off x="611560" y="1525524"/>
            <a:ext cx="7848872" cy="3799502"/>
          </a:xfrm>
          <a:prstGeom prst="rect">
            <a:avLst/>
          </a:prstGeom>
        </p:spPr>
        <p:txBody>
          <a:bodyPr wrap="square">
            <a:spAutoFit/>
          </a:bodyPr>
          <a:lstStyle/>
          <a:p>
            <a:pPr algn="just">
              <a:lnSpc>
                <a:spcPct val="150000"/>
              </a:lnSpc>
              <a:spcBef>
                <a:spcPct val="20000"/>
              </a:spcBef>
              <a:buClr>
                <a:schemeClr val="accent3"/>
              </a:buClr>
              <a:buSzPct val="95000"/>
            </a:pPr>
            <a:r>
              <a:rPr lang="es-AR" sz="2000" dirty="0"/>
              <a:t>Cuando los recursos proporcionados por el Cloud son entornos configurados con todas las herramientas de software necesarias para el desarrollo y/o despliegue de aplicaciones personalizadas, sin que el usuario se ocupe de la instalación y administración de la infraestructura subyacente, entonces se considera un modelo </a:t>
            </a:r>
            <a:r>
              <a:rPr lang="es-AR" sz="2000" dirty="0" err="1"/>
              <a:t>PaaS</a:t>
            </a:r>
            <a:r>
              <a:rPr lang="es-AR" sz="2000" dirty="0"/>
              <a:t>.</a:t>
            </a:r>
          </a:p>
          <a:p>
            <a:pPr algn="just">
              <a:lnSpc>
                <a:spcPct val="150000"/>
              </a:lnSpc>
              <a:spcBef>
                <a:spcPct val="20000"/>
              </a:spcBef>
              <a:buClr>
                <a:schemeClr val="accent3"/>
              </a:buClr>
              <a:buSzPct val="95000"/>
            </a:pPr>
            <a:r>
              <a:rPr lang="es-AR" sz="2000" dirty="0"/>
              <a:t>Estas plataformas ofrecen todo lo necesario para soportar los ciclos de vida completos de una aplicación y/o servicio WEB disponible en Internet.</a:t>
            </a:r>
          </a:p>
        </p:txBody>
      </p:sp>
      <p:pic>
        <p:nvPicPr>
          <p:cNvPr id="1433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888" y="4941168"/>
            <a:ext cx="2155413"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0152" y="5007851"/>
            <a:ext cx="2088232" cy="1301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83555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1002" y="251310"/>
            <a:ext cx="6707088" cy="1143000"/>
          </a:xfrm>
        </p:spPr>
        <p:txBody>
          <a:bodyPr>
            <a:noAutofit/>
          </a:bodyPr>
          <a:lstStyle/>
          <a:p>
            <a:pPr lvl="0"/>
            <a:r>
              <a:rPr lang="es-AR" sz="4000" dirty="0" err="1"/>
              <a:t>SaaS</a:t>
            </a:r>
            <a:r>
              <a:rPr lang="es-AR" sz="4000" dirty="0"/>
              <a:t>: Software como Servicio</a:t>
            </a:r>
          </a:p>
        </p:txBody>
      </p:sp>
      <p:pic>
        <p:nvPicPr>
          <p:cNvPr id="10" name="9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1"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
        <p:nvSpPr>
          <p:cNvPr id="3" name="2 Rectángulo"/>
          <p:cNvSpPr/>
          <p:nvPr/>
        </p:nvSpPr>
        <p:spPr>
          <a:xfrm>
            <a:off x="611560" y="1525524"/>
            <a:ext cx="7848872" cy="2400657"/>
          </a:xfrm>
          <a:prstGeom prst="rect">
            <a:avLst/>
          </a:prstGeom>
        </p:spPr>
        <p:txBody>
          <a:bodyPr wrap="square">
            <a:spAutoFit/>
          </a:bodyPr>
          <a:lstStyle/>
          <a:p>
            <a:pPr algn="just">
              <a:lnSpc>
                <a:spcPct val="150000"/>
              </a:lnSpc>
              <a:spcBef>
                <a:spcPct val="20000"/>
              </a:spcBef>
              <a:buClr>
                <a:schemeClr val="accent3"/>
              </a:buClr>
              <a:buSzPct val="95000"/>
            </a:pPr>
            <a:r>
              <a:rPr lang="es-AR" sz="2000" dirty="0"/>
              <a:t>Este modelo ofrece aplicaciones de software como recursos, las cuales pueden ser utilizadas sin necesidad de ser instaladas localmente en una computadora. Generalmente se acceden a través de un navegador Web. El usuario no es responsable de la instalación y mantenimiento de las mismas, pues de esto se encarga el proveedor del servicio.</a:t>
            </a:r>
          </a:p>
        </p:txBody>
      </p:sp>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9496" y="3936108"/>
            <a:ext cx="1368152" cy="12937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8493" y="5517232"/>
            <a:ext cx="2335006" cy="748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920" y="4134107"/>
            <a:ext cx="1728192" cy="95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5"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32346" y="5512325"/>
            <a:ext cx="1772220" cy="6999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6"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8224" y="4021375"/>
            <a:ext cx="1184294" cy="1184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7"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49727" y="5344136"/>
            <a:ext cx="1487996" cy="730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39677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936612" y="180286"/>
            <a:ext cx="6529528" cy="1143000"/>
          </a:xfrm>
        </p:spPr>
        <p:txBody>
          <a:bodyPr>
            <a:normAutofit/>
          </a:bodyPr>
          <a:lstStyle/>
          <a:p>
            <a:r>
              <a:rPr lang="es-ES" sz="4000" dirty="0"/>
              <a:t>Cloud: Modelos de Despliegue</a:t>
            </a:r>
          </a:p>
        </p:txBody>
      </p:sp>
      <p:graphicFrame>
        <p:nvGraphicFramePr>
          <p:cNvPr id="3" name="2 Marcador de contenido"/>
          <p:cNvGraphicFramePr>
            <a:graphicFrameLocks noGrp="1"/>
          </p:cNvGraphicFramePr>
          <p:nvPr>
            <p:ph idx="1"/>
            <p:extLst>
              <p:ext uri="{D42A27DB-BD31-4B8C-83A1-F6EECF244321}">
                <p14:modId xmlns:p14="http://schemas.microsoft.com/office/powerpoint/2010/main" val="1892161652"/>
              </p:ext>
            </p:extLst>
          </p:nvPr>
        </p:nvGraphicFramePr>
        <p:xfrm>
          <a:off x="844030" y="2221138"/>
          <a:ext cx="7472386" cy="33996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4 Imagen" descr="lidi.bmp"/>
          <p:cNvPicPr>
            <a:picLocks noChangeAspect="1"/>
          </p:cNvPicPr>
          <p:nvPr/>
        </p:nvPicPr>
        <p:blipFill>
          <a:blip r:embed="rId8"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6" name="Picture 31" descr="EscudoUNLP"/>
          <p:cNvPicPr>
            <a:picLocks noChangeAspect="1" noChangeArrowheads="1"/>
          </p:cNvPicPr>
          <p:nvPr/>
        </p:nvPicPr>
        <p:blipFill>
          <a:blip r:embed="rId9" cstate="print"/>
          <a:srcRect/>
          <a:stretch>
            <a:fillRect/>
          </a:stretch>
        </p:blipFill>
        <p:spPr bwMode="auto">
          <a:xfrm>
            <a:off x="107504" y="68460"/>
            <a:ext cx="854075" cy="1079500"/>
          </a:xfrm>
          <a:prstGeom prst="rect">
            <a:avLst/>
          </a:prstGeom>
          <a:noFill/>
          <a:ln w="9525">
            <a:noFill/>
            <a:miter lim="800000"/>
            <a:headEnd/>
            <a:tailEnd/>
          </a:ln>
        </p:spPr>
      </p:pic>
    </p:spTree>
    <p:extLst>
      <p:ext uri="{BB962C8B-B14F-4D97-AF65-F5344CB8AC3E}">
        <p14:creationId xmlns:p14="http://schemas.microsoft.com/office/powerpoint/2010/main" val="36297863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8856" y="277944"/>
            <a:ext cx="7067128" cy="1143000"/>
          </a:xfrm>
        </p:spPr>
        <p:txBody>
          <a:bodyPr/>
          <a:lstStyle/>
          <a:p>
            <a:pPr lvl="0"/>
            <a:r>
              <a:rPr lang="es-ES" dirty="0"/>
              <a:t>Cloud público</a:t>
            </a:r>
            <a:endParaRPr lang="es-AR" dirty="0"/>
          </a:p>
        </p:txBody>
      </p:sp>
      <p:sp>
        <p:nvSpPr>
          <p:cNvPr id="3" name="2 Marcador de contenido"/>
          <p:cNvSpPr>
            <a:spLocks noGrp="1"/>
          </p:cNvSpPr>
          <p:nvPr>
            <p:ph idx="1"/>
          </p:nvPr>
        </p:nvSpPr>
        <p:spPr>
          <a:xfrm>
            <a:off x="827584" y="1628800"/>
            <a:ext cx="7520940" cy="2304256"/>
          </a:xfrm>
        </p:spPr>
        <p:txBody>
          <a:bodyPr>
            <a:noAutofit/>
          </a:bodyPr>
          <a:lstStyle/>
          <a:p>
            <a:pPr marL="285750" indent="-285750" algn="just">
              <a:lnSpc>
                <a:spcPct val="150000"/>
              </a:lnSpc>
              <a:buFont typeface="Wingdings" pitchFamily="2" charset="2"/>
              <a:buChar char="§"/>
            </a:pPr>
            <a:r>
              <a:rPr lang="es-AR" sz="1800" dirty="0"/>
              <a:t>Un Cloud público es aquel desplegado por un proveedor de IT, que ofrece servicios (</a:t>
            </a:r>
            <a:r>
              <a:rPr lang="es-AR" sz="1800" dirty="0" err="1"/>
              <a:t>IaaS</a:t>
            </a:r>
            <a:r>
              <a:rPr lang="es-AR" sz="1800" dirty="0"/>
              <a:t>, </a:t>
            </a:r>
            <a:r>
              <a:rPr lang="es-AR" sz="1800" dirty="0" err="1"/>
              <a:t>PaaS</a:t>
            </a:r>
            <a:r>
              <a:rPr lang="es-AR" sz="1800" dirty="0"/>
              <a:t> y/o </a:t>
            </a:r>
            <a:r>
              <a:rPr lang="es-AR" sz="1800" dirty="0" err="1"/>
              <a:t>SaaS</a:t>
            </a:r>
            <a:r>
              <a:rPr lang="es-AR" sz="1800" dirty="0"/>
              <a:t>) de acceso público desde Internet. Generalmente, este modelo de despliegue se relaciona con un contexto comercial, donde los usuarios son considerados clientes y pagan por el tiempo de uso de los servicios.</a:t>
            </a:r>
          </a:p>
        </p:txBody>
      </p:sp>
      <p:pic>
        <p:nvPicPr>
          <p:cNvPr id="7" name="6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8"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pic>
        <p:nvPicPr>
          <p:cNvPr id="1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049" y="4352508"/>
            <a:ext cx="1512168" cy="604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Imagen 3"/>
          <p:cNvPicPr>
            <a:picLocks noChangeAspect="1"/>
          </p:cNvPicPr>
          <p:nvPr/>
        </p:nvPicPr>
        <p:blipFill>
          <a:blip r:embed="rId5"/>
          <a:stretch>
            <a:fillRect/>
          </a:stretch>
        </p:blipFill>
        <p:spPr>
          <a:xfrm>
            <a:off x="2114742" y="3933056"/>
            <a:ext cx="6572058" cy="1987468"/>
          </a:xfrm>
          <a:prstGeom prst="rect">
            <a:avLst/>
          </a:prstGeom>
        </p:spPr>
      </p:pic>
    </p:spTree>
    <p:extLst>
      <p:ext uri="{BB962C8B-B14F-4D97-AF65-F5344CB8AC3E}">
        <p14:creationId xmlns:p14="http://schemas.microsoft.com/office/powerpoint/2010/main" val="17887499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8856" y="277944"/>
            <a:ext cx="7067128" cy="1143000"/>
          </a:xfrm>
        </p:spPr>
        <p:txBody>
          <a:bodyPr/>
          <a:lstStyle/>
          <a:p>
            <a:pPr lvl="0"/>
            <a:r>
              <a:rPr lang="es-ES" dirty="0"/>
              <a:t>Cloud público</a:t>
            </a:r>
            <a:endParaRPr lang="es-AR" dirty="0"/>
          </a:p>
        </p:txBody>
      </p:sp>
      <p:sp>
        <p:nvSpPr>
          <p:cNvPr id="3" name="2 Marcador de contenido"/>
          <p:cNvSpPr>
            <a:spLocks noGrp="1"/>
          </p:cNvSpPr>
          <p:nvPr>
            <p:ph idx="1"/>
          </p:nvPr>
        </p:nvSpPr>
        <p:spPr>
          <a:xfrm>
            <a:off x="827584" y="1628800"/>
            <a:ext cx="7520940" cy="4193888"/>
          </a:xfrm>
        </p:spPr>
        <p:txBody>
          <a:bodyPr>
            <a:noAutofit/>
          </a:bodyPr>
          <a:lstStyle/>
          <a:p>
            <a:pPr marL="285750" indent="-285750" algn="just">
              <a:lnSpc>
                <a:spcPct val="150000"/>
              </a:lnSpc>
              <a:buFont typeface="Wingdings" pitchFamily="2" charset="2"/>
              <a:buChar char="§"/>
            </a:pPr>
            <a:r>
              <a:rPr lang="es-AR" sz="1800" dirty="0"/>
              <a:t>La principal ventaja, es la posibilidad de acceder inmediatamente a un conjunto de recursos con una mínima inversión. </a:t>
            </a:r>
          </a:p>
          <a:p>
            <a:pPr marL="285750" indent="-285750" algn="just">
              <a:lnSpc>
                <a:spcPct val="150000"/>
              </a:lnSpc>
              <a:buFont typeface="Wingdings" pitchFamily="2" charset="2"/>
              <a:buChar char="§"/>
            </a:pPr>
            <a:r>
              <a:rPr lang="es-AR" sz="1800" dirty="0"/>
              <a:t>Las desventajas que presenta son el alto costo acumulado en el tiempo de uso del mismo y las garantías sobre la privacidad y seguridad de la información del usuario. </a:t>
            </a:r>
          </a:p>
        </p:txBody>
      </p:sp>
      <p:pic>
        <p:nvPicPr>
          <p:cNvPr id="7" name="6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8"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pic>
        <p:nvPicPr>
          <p:cNvPr id="1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049" y="4352508"/>
            <a:ext cx="1512168" cy="604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Imagen 11"/>
          <p:cNvPicPr>
            <a:picLocks noChangeAspect="1"/>
          </p:cNvPicPr>
          <p:nvPr/>
        </p:nvPicPr>
        <p:blipFill>
          <a:blip r:embed="rId5"/>
          <a:stretch>
            <a:fillRect/>
          </a:stretch>
        </p:blipFill>
        <p:spPr>
          <a:xfrm>
            <a:off x="2114742" y="3933056"/>
            <a:ext cx="6572058" cy="1987468"/>
          </a:xfrm>
          <a:prstGeom prst="rect">
            <a:avLst/>
          </a:prstGeom>
        </p:spPr>
      </p:pic>
    </p:spTree>
    <p:extLst>
      <p:ext uri="{BB962C8B-B14F-4D97-AF65-F5344CB8AC3E}">
        <p14:creationId xmlns:p14="http://schemas.microsoft.com/office/powerpoint/2010/main" val="24607671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8856" y="277944"/>
            <a:ext cx="7067128" cy="1143000"/>
          </a:xfrm>
        </p:spPr>
        <p:txBody>
          <a:bodyPr/>
          <a:lstStyle/>
          <a:p>
            <a:pPr lvl="0"/>
            <a:r>
              <a:rPr lang="es-ES" dirty="0"/>
              <a:t>Cloud privado</a:t>
            </a:r>
            <a:endParaRPr lang="es-AR" dirty="0"/>
          </a:p>
        </p:txBody>
      </p:sp>
      <p:sp>
        <p:nvSpPr>
          <p:cNvPr id="3" name="2 Marcador de contenido"/>
          <p:cNvSpPr>
            <a:spLocks noGrp="1"/>
          </p:cNvSpPr>
          <p:nvPr>
            <p:ph idx="1"/>
          </p:nvPr>
        </p:nvSpPr>
        <p:spPr>
          <a:xfrm>
            <a:off x="827584" y="1628800"/>
            <a:ext cx="7520940" cy="4193888"/>
          </a:xfrm>
        </p:spPr>
        <p:txBody>
          <a:bodyPr>
            <a:noAutofit/>
          </a:bodyPr>
          <a:lstStyle/>
          <a:p>
            <a:pPr marL="285750" indent="-285750" algn="just">
              <a:lnSpc>
                <a:spcPct val="150000"/>
              </a:lnSpc>
              <a:buFont typeface="Wingdings" pitchFamily="2" charset="2"/>
              <a:buChar char="§"/>
            </a:pPr>
            <a:r>
              <a:rPr lang="es-AR" sz="1800" dirty="0"/>
              <a:t>Se considera un Cloud privado, al que se encuentra desplegado en la intranet (en la red de datos detrás del firewall) de una organización, institución o empresa. El despliegue se efectúa sobre la infraestructura de hardware de la organización y los servicios proporcionados son de características similares al Cloud público, con la diferencia que el acceso está limitado a la red privada y no presenta carácter comercial.</a:t>
            </a:r>
          </a:p>
        </p:txBody>
      </p:sp>
      <p:pic>
        <p:nvPicPr>
          <p:cNvPr id="7" name="6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8"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pic>
        <p:nvPicPr>
          <p:cNvPr id="6" name="Imagen 5"/>
          <p:cNvPicPr>
            <a:picLocks noChangeAspect="1"/>
          </p:cNvPicPr>
          <p:nvPr/>
        </p:nvPicPr>
        <p:blipFill>
          <a:blip r:embed="rId4"/>
          <a:stretch>
            <a:fillRect/>
          </a:stretch>
        </p:blipFill>
        <p:spPr>
          <a:xfrm>
            <a:off x="3202429" y="4472856"/>
            <a:ext cx="2895600" cy="1581150"/>
          </a:xfrm>
          <a:prstGeom prst="rect">
            <a:avLst/>
          </a:prstGeom>
        </p:spPr>
      </p:pic>
    </p:spTree>
    <p:extLst>
      <p:ext uri="{BB962C8B-B14F-4D97-AF65-F5344CB8AC3E}">
        <p14:creationId xmlns:p14="http://schemas.microsoft.com/office/powerpoint/2010/main" val="1877764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Arquitectura de computadoras</a:t>
            </a:r>
            <a:br>
              <a:rPr lang="es-AR" sz="4000" dirty="0"/>
            </a:br>
            <a:r>
              <a:rPr lang="es-AR" sz="4000" dirty="0"/>
              <a:t>Microprocesador</a:t>
            </a:r>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
        <p:nvSpPr>
          <p:cNvPr id="5" name="Marcador de contenido 4">
            <a:extLst>
              <a:ext uri="{FF2B5EF4-FFF2-40B4-BE49-F238E27FC236}">
                <a16:creationId xmlns:a16="http://schemas.microsoft.com/office/drawing/2014/main" id="{9A60EDEC-184C-98F1-61CA-9F921F31A89B}"/>
              </a:ext>
            </a:extLst>
          </p:cNvPr>
          <p:cNvSpPr>
            <a:spLocks noGrp="1"/>
          </p:cNvSpPr>
          <p:nvPr>
            <p:ph idx="1"/>
          </p:nvPr>
        </p:nvSpPr>
        <p:spPr/>
        <p:txBody>
          <a:bodyPr>
            <a:normAutofit lnSpcReduction="10000"/>
          </a:bodyPr>
          <a:lstStyle/>
          <a:p>
            <a:r>
              <a:rPr lang="es-ES" dirty="0"/>
              <a:t>Cerebro de la PC</a:t>
            </a:r>
          </a:p>
          <a:p>
            <a:r>
              <a:rPr lang="es-ES" dirty="0"/>
              <a:t>Ejecuta instrucciones</a:t>
            </a:r>
          </a:p>
          <a:p>
            <a:r>
              <a:rPr lang="es-ES" dirty="0"/>
              <a:t>Velocidad (reloj interno)</a:t>
            </a:r>
          </a:p>
          <a:p>
            <a:r>
              <a:rPr lang="es-ES" dirty="0"/>
              <a:t>Núcleos</a:t>
            </a:r>
          </a:p>
          <a:p>
            <a:pPr lvl="1"/>
            <a:r>
              <a:rPr lang="es-ES" dirty="0"/>
              <a:t>Físicos</a:t>
            </a:r>
          </a:p>
          <a:p>
            <a:pPr lvl="1"/>
            <a:r>
              <a:rPr lang="es-ES" dirty="0"/>
              <a:t>Lógicos</a:t>
            </a:r>
          </a:p>
          <a:p>
            <a:r>
              <a:rPr lang="es-ES" dirty="0"/>
              <a:t>Marcas</a:t>
            </a:r>
          </a:p>
          <a:p>
            <a:pPr lvl="1"/>
            <a:r>
              <a:rPr lang="es-ES" dirty="0"/>
              <a:t>Intel</a:t>
            </a:r>
          </a:p>
          <a:p>
            <a:pPr lvl="1"/>
            <a:r>
              <a:rPr lang="es-ES" dirty="0"/>
              <a:t>AMD</a:t>
            </a:r>
          </a:p>
          <a:p>
            <a:pPr lvl="1"/>
            <a:r>
              <a:rPr lang="es-ES" dirty="0"/>
              <a:t>ARM</a:t>
            </a:r>
          </a:p>
          <a:p>
            <a:pPr lvl="1"/>
            <a:endParaRPr lang="es-ES" dirty="0"/>
          </a:p>
          <a:p>
            <a:pPr lvl="1"/>
            <a:endParaRPr lang="es-ES" dirty="0"/>
          </a:p>
        </p:txBody>
      </p:sp>
      <p:pic>
        <p:nvPicPr>
          <p:cNvPr id="2050" name="Picture 2" descr="Microprocesador de una computadora">
            <a:extLst>
              <a:ext uri="{FF2B5EF4-FFF2-40B4-BE49-F238E27FC236}">
                <a16:creationId xmlns:a16="http://schemas.microsoft.com/office/drawing/2014/main" id="{16F735A5-162F-A137-AAB6-FD3DF10514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2276872"/>
            <a:ext cx="2812681" cy="2825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3970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8856" y="277944"/>
            <a:ext cx="7067128" cy="1143000"/>
          </a:xfrm>
        </p:spPr>
        <p:txBody>
          <a:bodyPr/>
          <a:lstStyle/>
          <a:p>
            <a:pPr lvl="0"/>
            <a:r>
              <a:rPr lang="es-ES" dirty="0"/>
              <a:t>Cloud privado</a:t>
            </a:r>
            <a:endParaRPr lang="es-AR" dirty="0"/>
          </a:p>
        </p:txBody>
      </p:sp>
      <p:sp>
        <p:nvSpPr>
          <p:cNvPr id="3" name="2 Marcador de contenido"/>
          <p:cNvSpPr>
            <a:spLocks noGrp="1"/>
          </p:cNvSpPr>
          <p:nvPr>
            <p:ph idx="1"/>
          </p:nvPr>
        </p:nvSpPr>
        <p:spPr>
          <a:xfrm>
            <a:off x="827584" y="1628800"/>
            <a:ext cx="7520940" cy="4193888"/>
          </a:xfrm>
        </p:spPr>
        <p:txBody>
          <a:bodyPr>
            <a:noAutofit/>
          </a:bodyPr>
          <a:lstStyle/>
          <a:p>
            <a:pPr marL="285750" indent="-285750" algn="just">
              <a:lnSpc>
                <a:spcPct val="150000"/>
              </a:lnSpc>
              <a:buFont typeface="Wingdings" pitchFamily="2" charset="2"/>
              <a:buChar char="§"/>
            </a:pPr>
            <a:r>
              <a:rPr lang="es-AR" sz="1800" dirty="0"/>
              <a:t>Las principales ventajas de un Cloud privado es  la capacidad de brindar mayor eficiencia en el uso de la infraestructura física, como también un alto nivel de seguridad sobre los datos sensibles de la organización. Con el objetivo de lograr mayor eficiencia en la utilización de los recursos del </a:t>
            </a:r>
            <a:r>
              <a:rPr lang="es-AR" sz="1800" dirty="0" err="1"/>
              <a:t>datacenter</a:t>
            </a:r>
            <a:r>
              <a:rPr lang="es-AR" sz="1800" dirty="0"/>
              <a:t>, éstos se consolidan a través de la virtualización. Por otro lado, dado que el Cloud privado se encuentra desplegado en la Intranet de la organización, se garantiza la seguridad de los datos por medio de las mismas políticas y medidas de seguridad del </a:t>
            </a:r>
            <a:r>
              <a:rPr lang="es-AR" sz="1800" dirty="0" err="1"/>
              <a:t>datacenter</a:t>
            </a:r>
            <a:r>
              <a:rPr lang="es-AR" sz="1800" dirty="0"/>
              <a:t>.</a:t>
            </a:r>
          </a:p>
        </p:txBody>
      </p:sp>
      <p:pic>
        <p:nvPicPr>
          <p:cNvPr id="7" name="6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8"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pic>
        <p:nvPicPr>
          <p:cNvPr id="10" name="Imagen 9"/>
          <p:cNvPicPr>
            <a:picLocks noChangeAspect="1"/>
          </p:cNvPicPr>
          <p:nvPr/>
        </p:nvPicPr>
        <p:blipFill>
          <a:blip r:embed="rId4"/>
          <a:stretch>
            <a:fillRect/>
          </a:stretch>
        </p:blipFill>
        <p:spPr>
          <a:xfrm>
            <a:off x="3004620" y="4957762"/>
            <a:ext cx="2895600" cy="1581150"/>
          </a:xfrm>
          <a:prstGeom prst="rect">
            <a:avLst/>
          </a:prstGeom>
        </p:spPr>
      </p:pic>
    </p:spTree>
    <p:extLst>
      <p:ext uri="{BB962C8B-B14F-4D97-AF65-F5344CB8AC3E}">
        <p14:creationId xmlns:p14="http://schemas.microsoft.com/office/powerpoint/2010/main" val="13151713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8856" y="277944"/>
            <a:ext cx="7067128" cy="1143000"/>
          </a:xfrm>
        </p:spPr>
        <p:txBody>
          <a:bodyPr/>
          <a:lstStyle/>
          <a:p>
            <a:pPr lvl="0"/>
            <a:r>
              <a:rPr lang="es-ES" dirty="0"/>
              <a:t>Cloud privado</a:t>
            </a:r>
            <a:endParaRPr lang="es-AR" dirty="0"/>
          </a:p>
        </p:txBody>
      </p:sp>
      <p:sp>
        <p:nvSpPr>
          <p:cNvPr id="3" name="2 Marcador de contenido"/>
          <p:cNvSpPr>
            <a:spLocks noGrp="1"/>
          </p:cNvSpPr>
          <p:nvPr>
            <p:ph idx="1"/>
          </p:nvPr>
        </p:nvSpPr>
        <p:spPr>
          <a:xfrm>
            <a:off x="827584" y="1628800"/>
            <a:ext cx="7520940" cy="4193888"/>
          </a:xfrm>
        </p:spPr>
        <p:txBody>
          <a:bodyPr>
            <a:noAutofit/>
          </a:bodyPr>
          <a:lstStyle/>
          <a:p>
            <a:pPr marL="285750" indent="-285750" algn="just">
              <a:lnSpc>
                <a:spcPct val="150000"/>
              </a:lnSpc>
              <a:buFont typeface="Wingdings" pitchFamily="2" charset="2"/>
              <a:buChar char="§"/>
            </a:pPr>
            <a:r>
              <a:rPr lang="es-AR" sz="1800" dirty="0"/>
              <a:t>Un Cloud privado presenta como desventaja la limitación en la escalabilidad. Esta limitación se debe a la capacidad de los recursos físicos del </a:t>
            </a:r>
            <a:r>
              <a:rPr lang="es-AR" sz="1800" dirty="0" err="1"/>
              <a:t>datacenter</a:t>
            </a:r>
            <a:r>
              <a:rPr lang="es-AR" sz="1800" dirty="0"/>
              <a:t> durante grandes  demandas de servicio. En este caso, un Cloud hibrido resuelve esta problemática.</a:t>
            </a:r>
          </a:p>
        </p:txBody>
      </p:sp>
      <p:pic>
        <p:nvPicPr>
          <p:cNvPr id="7" name="6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8"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pic>
        <p:nvPicPr>
          <p:cNvPr id="4" name="Imagen 3"/>
          <p:cNvPicPr>
            <a:picLocks noChangeAspect="1"/>
          </p:cNvPicPr>
          <p:nvPr/>
        </p:nvPicPr>
        <p:blipFill>
          <a:blip r:embed="rId4"/>
          <a:stretch>
            <a:fillRect/>
          </a:stretch>
        </p:blipFill>
        <p:spPr>
          <a:xfrm>
            <a:off x="3004494" y="4077072"/>
            <a:ext cx="2895851" cy="1579001"/>
          </a:xfrm>
          <a:prstGeom prst="rect">
            <a:avLst/>
          </a:prstGeom>
        </p:spPr>
      </p:pic>
    </p:spTree>
    <p:extLst>
      <p:ext uri="{BB962C8B-B14F-4D97-AF65-F5344CB8AC3E}">
        <p14:creationId xmlns:p14="http://schemas.microsoft.com/office/powerpoint/2010/main" val="20495203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a:blip r:embed="rId2"/>
          <a:stretch>
            <a:fillRect/>
          </a:stretch>
        </p:blipFill>
        <p:spPr>
          <a:xfrm>
            <a:off x="3084268" y="4671888"/>
            <a:ext cx="2736304" cy="2049587"/>
          </a:xfrm>
          <a:prstGeom prst="rect">
            <a:avLst/>
          </a:prstGeom>
        </p:spPr>
      </p:pic>
      <p:sp>
        <p:nvSpPr>
          <p:cNvPr id="2" name="1 Título"/>
          <p:cNvSpPr>
            <a:spLocks noGrp="1"/>
          </p:cNvSpPr>
          <p:nvPr>
            <p:ph type="title"/>
          </p:nvPr>
        </p:nvSpPr>
        <p:spPr>
          <a:xfrm>
            <a:off x="918856" y="277944"/>
            <a:ext cx="7067128" cy="1143000"/>
          </a:xfrm>
        </p:spPr>
        <p:txBody>
          <a:bodyPr/>
          <a:lstStyle/>
          <a:p>
            <a:pPr lvl="0"/>
            <a:r>
              <a:rPr lang="es-ES" dirty="0"/>
              <a:t>Cloud hibrido</a:t>
            </a:r>
            <a:endParaRPr lang="es-AR" dirty="0"/>
          </a:p>
        </p:txBody>
      </p:sp>
      <p:sp>
        <p:nvSpPr>
          <p:cNvPr id="3" name="2 Marcador de contenido"/>
          <p:cNvSpPr>
            <a:spLocks noGrp="1"/>
          </p:cNvSpPr>
          <p:nvPr>
            <p:ph idx="1"/>
          </p:nvPr>
        </p:nvSpPr>
        <p:spPr>
          <a:xfrm>
            <a:off x="778978" y="2060848"/>
            <a:ext cx="7520940" cy="4193888"/>
          </a:xfrm>
        </p:spPr>
        <p:txBody>
          <a:bodyPr>
            <a:noAutofit/>
          </a:bodyPr>
          <a:lstStyle/>
          <a:p>
            <a:pPr marL="285750" indent="-285750" algn="just">
              <a:lnSpc>
                <a:spcPct val="150000"/>
              </a:lnSpc>
              <a:buFont typeface="Wingdings" pitchFamily="2" charset="2"/>
              <a:buChar char="§"/>
            </a:pPr>
            <a:r>
              <a:rPr lang="es-AR" sz="1800" dirty="0"/>
              <a:t>Se denomina Cloud híbrido al despliegue de un Cloud privado que utiliza de forma segura los recursos de un Cloud público. Este modelo es de gran utilidad cuando una organización requiere aumentar rápidamente sus recursos privados para satisfacer los picos de demanda de determinados servicios. Generalmente, la organización contrata servicios de un Cloud público para expandir los recursos de su Cloud privado. A esta modalidad, también se la conoce como </a:t>
            </a:r>
            <a:r>
              <a:rPr lang="es-AR" sz="1800" dirty="0" err="1"/>
              <a:t>Cloudbursting</a:t>
            </a:r>
            <a:r>
              <a:rPr lang="es-AR" sz="1800" dirty="0"/>
              <a:t>. </a:t>
            </a:r>
          </a:p>
          <a:p>
            <a:pPr algn="just"/>
            <a:endParaRPr lang="es-ES" sz="1800" dirty="0"/>
          </a:p>
        </p:txBody>
      </p:sp>
      <p:pic>
        <p:nvPicPr>
          <p:cNvPr id="7" name="6 Imagen" descr="lidi.bmp"/>
          <p:cNvPicPr>
            <a:picLocks noChangeAspect="1"/>
          </p:cNvPicPr>
          <p:nvPr/>
        </p:nvPicPr>
        <p:blipFill>
          <a:blip r:embed="rId3"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8" name="Picture 31" descr="EscudoUNLP"/>
          <p:cNvPicPr>
            <a:picLocks noChangeAspect="1" noChangeArrowheads="1"/>
          </p:cNvPicPr>
          <p:nvPr/>
        </p:nvPicPr>
        <p:blipFill>
          <a:blip r:embed="rId4" cstate="print"/>
          <a:srcRect/>
          <a:stretch>
            <a:fillRect/>
          </a:stretch>
        </p:blipFill>
        <p:spPr bwMode="auto">
          <a:xfrm>
            <a:off x="107504" y="68460"/>
            <a:ext cx="854075" cy="1079500"/>
          </a:xfrm>
          <a:prstGeom prst="rect">
            <a:avLst/>
          </a:prstGeom>
          <a:noFill/>
          <a:ln w="9525">
            <a:noFill/>
            <a:miter lim="800000"/>
            <a:headEnd/>
            <a:tailEnd/>
          </a:ln>
        </p:spPr>
      </p:pic>
    </p:spTree>
    <p:extLst>
      <p:ext uri="{BB962C8B-B14F-4D97-AF65-F5344CB8AC3E}">
        <p14:creationId xmlns:p14="http://schemas.microsoft.com/office/powerpoint/2010/main" val="22521906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8856" y="277944"/>
            <a:ext cx="7067128" cy="1143000"/>
          </a:xfrm>
        </p:spPr>
        <p:txBody>
          <a:bodyPr/>
          <a:lstStyle/>
          <a:p>
            <a:pPr lvl="0"/>
            <a:r>
              <a:rPr lang="es-ES" dirty="0"/>
              <a:t>Cloud hibrido</a:t>
            </a:r>
            <a:endParaRPr lang="es-AR" dirty="0"/>
          </a:p>
        </p:txBody>
      </p:sp>
      <p:sp>
        <p:nvSpPr>
          <p:cNvPr id="3" name="2 Marcador de contenido"/>
          <p:cNvSpPr>
            <a:spLocks noGrp="1"/>
          </p:cNvSpPr>
          <p:nvPr>
            <p:ph idx="1"/>
          </p:nvPr>
        </p:nvSpPr>
        <p:spPr>
          <a:xfrm>
            <a:off x="784860" y="1779214"/>
            <a:ext cx="7520940" cy="4193888"/>
          </a:xfrm>
        </p:spPr>
        <p:txBody>
          <a:bodyPr>
            <a:noAutofit/>
          </a:bodyPr>
          <a:lstStyle/>
          <a:p>
            <a:pPr marL="285750" indent="-285750" algn="just">
              <a:lnSpc>
                <a:spcPct val="150000"/>
              </a:lnSpc>
              <a:buFont typeface="Wingdings" pitchFamily="2" charset="2"/>
              <a:buChar char="§"/>
            </a:pPr>
            <a:r>
              <a:rPr lang="es-AR" sz="1800" dirty="0"/>
              <a:t>Un Cloud hibrido permite a las organizaciones obtener los beneficios combinados de un Cloud privado y uno público, logrando así el aumento de la eficiencia en el uso de la infraestructura física del </a:t>
            </a:r>
            <a:r>
              <a:rPr lang="es-AR" sz="1800" dirty="0" err="1"/>
              <a:t>datacenter</a:t>
            </a:r>
            <a:r>
              <a:rPr lang="es-AR" sz="1800" dirty="0"/>
              <a:t>, un mayor nivel de seguridad de los datos y una mayor disponibilidad de recursos para atender grandes demandas de servicio.</a:t>
            </a:r>
          </a:p>
        </p:txBody>
      </p:sp>
      <p:pic>
        <p:nvPicPr>
          <p:cNvPr id="7" name="6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8"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pic>
        <p:nvPicPr>
          <p:cNvPr id="4" name="Imagen 3"/>
          <p:cNvPicPr>
            <a:picLocks noChangeAspect="1"/>
          </p:cNvPicPr>
          <p:nvPr/>
        </p:nvPicPr>
        <p:blipFill>
          <a:blip r:embed="rId4"/>
          <a:stretch>
            <a:fillRect/>
          </a:stretch>
        </p:blipFill>
        <p:spPr>
          <a:xfrm>
            <a:off x="1917038" y="3868901"/>
            <a:ext cx="5256584" cy="2670011"/>
          </a:xfrm>
          <a:prstGeom prst="rect">
            <a:avLst/>
          </a:prstGeom>
        </p:spPr>
      </p:pic>
    </p:spTree>
    <p:extLst>
      <p:ext uri="{BB962C8B-B14F-4D97-AF65-F5344CB8AC3E}">
        <p14:creationId xmlns:p14="http://schemas.microsoft.com/office/powerpoint/2010/main" val="16781134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59276" y="548963"/>
            <a:ext cx="8229600" cy="1143000"/>
          </a:xfrm>
        </p:spPr>
        <p:txBody>
          <a:bodyPr>
            <a:noAutofit/>
          </a:bodyPr>
          <a:lstStyle/>
          <a:p>
            <a:r>
              <a:rPr lang="es-AR" sz="4000" dirty="0" err="1"/>
              <a:t>Carácterísticas</a:t>
            </a:r>
            <a:r>
              <a:rPr lang="es-AR" sz="4000" dirty="0"/>
              <a:t> y beneficios de un Cloud</a:t>
            </a:r>
          </a:p>
        </p:txBody>
      </p:sp>
      <p:sp>
        <p:nvSpPr>
          <p:cNvPr id="3" name="2 Marcador de contenido"/>
          <p:cNvSpPr>
            <a:spLocks noGrp="1"/>
          </p:cNvSpPr>
          <p:nvPr>
            <p:ph idx="1"/>
          </p:nvPr>
        </p:nvSpPr>
        <p:spPr>
          <a:xfrm>
            <a:off x="827584" y="2060848"/>
            <a:ext cx="7520940" cy="3750310"/>
          </a:xfrm>
        </p:spPr>
        <p:txBody>
          <a:bodyPr>
            <a:normAutofit lnSpcReduction="10000"/>
          </a:bodyPr>
          <a:lstStyle/>
          <a:p>
            <a:pPr marL="0" indent="0" algn="just">
              <a:lnSpc>
                <a:spcPct val="150000"/>
              </a:lnSpc>
              <a:buNone/>
            </a:pPr>
            <a:r>
              <a:rPr lang="es-AR" sz="1800" dirty="0">
                <a:solidFill>
                  <a:schemeClr val="accent1"/>
                </a:solidFill>
              </a:rPr>
              <a:t>Recursos disponibles bajo demanda en el Cloud.</a:t>
            </a:r>
          </a:p>
          <a:p>
            <a:pPr marL="0" indent="0" algn="just">
              <a:lnSpc>
                <a:spcPct val="150000"/>
              </a:lnSpc>
              <a:buNone/>
            </a:pPr>
            <a:r>
              <a:rPr lang="es-AR" sz="1800" dirty="0"/>
              <a:t>Al utilizar un Cloud público, las organizaciones no deben afrontar la instalación y el mantenimiento de un </a:t>
            </a:r>
            <a:r>
              <a:rPr lang="es-AR" sz="1800" dirty="0" err="1"/>
              <a:t>datacenter</a:t>
            </a:r>
            <a:r>
              <a:rPr lang="es-AR" sz="1800" dirty="0"/>
              <a:t>, sólo pagan por los servicios que utilizan bajo demanda.</a:t>
            </a:r>
          </a:p>
          <a:p>
            <a:pPr marL="0" indent="0" algn="just">
              <a:lnSpc>
                <a:spcPct val="150000"/>
              </a:lnSpc>
              <a:buNone/>
            </a:pPr>
            <a:r>
              <a:rPr lang="es-AR" sz="1800" dirty="0"/>
              <a:t>Por otro lado, los Cloud privados e híbridos, permiten optimizar la infraestructura existente en el </a:t>
            </a:r>
            <a:r>
              <a:rPr lang="es-AR" sz="1800" dirty="0" err="1"/>
              <a:t>datacenter</a:t>
            </a:r>
            <a:r>
              <a:rPr lang="es-AR" sz="1800" dirty="0"/>
              <a:t> de la organización, por medio de la consolidación y la virtualización. Esto se traduce en un menor consumo de energía y una reducción de la infraestructura, incluyendo los gastos relacionados.</a:t>
            </a:r>
          </a:p>
        </p:txBody>
      </p:sp>
      <p:pic>
        <p:nvPicPr>
          <p:cNvPr id="8" name="6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9"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Tree>
    <p:extLst>
      <p:ext uri="{BB962C8B-B14F-4D97-AF65-F5344CB8AC3E}">
        <p14:creationId xmlns:p14="http://schemas.microsoft.com/office/powerpoint/2010/main" val="558861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59276" y="548963"/>
            <a:ext cx="8229600" cy="1143000"/>
          </a:xfrm>
        </p:spPr>
        <p:txBody>
          <a:bodyPr>
            <a:noAutofit/>
          </a:bodyPr>
          <a:lstStyle/>
          <a:p>
            <a:r>
              <a:rPr lang="es-AR" sz="4000" dirty="0" err="1"/>
              <a:t>Carácterísticas</a:t>
            </a:r>
            <a:r>
              <a:rPr lang="es-AR" sz="4000" dirty="0"/>
              <a:t> y beneficios de un Cloud</a:t>
            </a:r>
          </a:p>
        </p:txBody>
      </p:sp>
      <p:sp>
        <p:nvSpPr>
          <p:cNvPr id="3" name="2 Marcador de contenido"/>
          <p:cNvSpPr>
            <a:spLocks noGrp="1"/>
          </p:cNvSpPr>
          <p:nvPr>
            <p:ph idx="1"/>
          </p:nvPr>
        </p:nvSpPr>
        <p:spPr>
          <a:xfrm>
            <a:off x="827584" y="2060848"/>
            <a:ext cx="7520940" cy="3750310"/>
          </a:xfrm>
        </p:spPr>
        <p:txBody>
          <a:bodyPr>
            <a:normAutofit/>
          </a:bodyPr>
          <a:lstStyle/>
          <a:p>
            <a:pPr marL="0" indent="0" algn="just">
              <a:lnSpc>
                <a:spcPct val="150000"/>
              </a:lnSpc>
              <a:buNone/>
            </a:pPr>
            <a:r>
              <a:rPr lang="es-AR" sz="1800" dirty="0">
                <a:solidFill>
                  <a:schemeClr val="accent1"/>
                </a:solidFill>
              </a:rPr>
              <a:t>Interfaces basadas en servicios Web</a:t>
            </a:r>
          </a:p>
          <a:p>
            <a:pPr marL="0" indent="0" algn="just">
              <a:lnSpc>
                <a:spcPct val="150000"/>
              </a:lnSpc>
              <a:buNone/>
            </a:pPr>
            <a:r>
              <a:rPr lang="es-AR" sz="1800" dirty="0"/>
              <a:t>La utilización de interfaces basadas en servicios Web, permite a los usuarios acceder de manera sencilla a los recursos brindados por el Cloud.</a:t>
            </a:r>
          </a:p>
          <a:p>
            <a:pPr marL="0" indent="0" algn="just">
              <a:lnSpc>
                <a:spcPct val="150000"/>
              </a:lnSpc>
              <a:buNone/>
            </a:pPr>
            <a:r>
              <a:rPr lang="es-AR" sz="1800" dirty="0">
                <a:solidFill>
                  <a:schemeClr val="accent1"/>
                </a:solidFill>
              </a:rPr>
              <a:t>Escalabilidad y Elasticidad</a:t>
            </a:r>
          </a:p>
          <a:p>
            <a:pPr marL="0" indent="0" algn="just">
              <a:lnSpc>
                <a:spcPct val="150000"/>
              </a:lnSpc>
              <a:buNone/>
            </a:pPr>
            <a:r>
              <a:rPr lang="es-AR" sz="1800" dirty="0"/>
              <a:t>En un Cloud, los recursos brindados son altamente “escalables”. </a:t>
            </a:r>
          </a:p>
          <a:p>
            <a:pPr marL="0" indent="0" algn="just">
              <a:lnSpc>
                <a:spcPct val="150000"/>
              </a:lnSpc>
              <a:buNone/>
            </a:pPr>
            <a:r>
              <a:rPr lang="es-AR" sz="1800" dirty="0"/>
              <a:t>También,  una aplicación o un usuario pueden ampliar (agregar) o reducir (liberar) dinámicamente sus recursos, en respuesta a la variación en la carga de trabajo (“Elasticidad”).</a:t>
            </a:r>
          </a:p>
        </p:txBody>
      </p:sp>
      <p:pic>
        <p:nvPicPr>
          <p:cNvPr id="8" name="6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9"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Tree>
    <p:extLst>
      <p:ext uri="{BB962C8B-B14F-4D97-AF65-F5344CB8AC3E}">
        <p14:creationId xmlns:p14="http://schemas.microsoft.com/office/powerpoint/2010/main" val="32575976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59276" y="548963"/>
            <a:ext cx="8229600" cy="1143000"/>
          </a:xfrm>
        </p:spPr>
        <p:txBody>
          <a:bodyPr>
            <a:noAutofit/>
          </a:bodyPr>
          <a:lstStyle/>
          <a:p>
            <a:r>
              <a:rPr lang="es-AR" sz="4000" dirty="0" err="1"/>
              <a:t>Carácterísticas</a:t>
            </a:r>
            <a:r>
              <a:rPr lang="es-AR" sz="4000" dirty="0"/>
              <a:t> y beneficios de un Cloud</a:t>
            </a:r>
          </a:p>
        </p:txBody>
      </p:sp>
      <p:sp>
        <p:nvSpPr>
          <p:cNvPr id="3" name="2 Marcador de contenido"/>
          <p:cNvSpPr>
            <a:spLocks noGrp="1"/>
          </p:cNvSpPr>
          <p:nvPr>
            <p:ph idx="1"/>
          </p:nvPr>
        </p:nvSpPr>
        <p:spPr>
          <a:xfrm>
            <a:off x="827584" y="2060848"/>
            <a:ext cx="7520940" cy="3750310"/>
          </a:xfrm>
        </p:spPr>
        <p:txBody>
          <a:bodyPr>
            <a:noAutofit/>
          </a:bodyPr>
          <a:lstStyle/>
          <a:p>
            <a:pPr marL="0" indent="0" algn="just">
              <a:lnSpc>
                <a:spcPct val="150000"/>
              </a:lnSpc>
              <a:buNone/>
            </a:pPr>
            <a:r>
              <a:rPr lang="es-AR" sz="1600" dirty="0">
                <a:solidFill>
                  <a:schemeClr val="accent1"/>
                </a:solidFill>
              </a:rPr>
              <a:t>Aprovisionamiento automático de recursos</a:t>
            </a:r>
          </a:p>
          <a:p>
            <a:pPr marL="0" indent="0" algn="just">
              <a:lnSpc>
                <a:spcPct val="150000"/>
              </a:lnSpc>
              <a:buNone/>
            </a:pPr>
            <a:r>
              <a:rPr lang="es-AR" sz="1600" dirty="0"/>
              <a:t>En Cloud, la distribución de los recursos se realiza de forma inmediata y automática sin requerir la intervención de personal técnico y/o administrativo. De esta forma, el personal técnico se libera de tareas repetitivas de configuración y atención a demandas, mientras que el usuario accede rápidamente a los recursos.</a:t>
            </a:r>
          </a:p>
          <a:p>
            <a:pPr marL="0" indent="0" algn="just">
              <a:lnSpc>
                <a:spcPct val="150000"/>
              </a:lnSpc>
              <a:buNone/>
            </a:pPr>
            <a:r>
              <a:rPr lang="es-AR" sz="1600" dirty="0">
                <a:solidFill>
                  <a:schemeClr val="accent1"/>
                </a:solidFill>
              </a:rPr>
              <a:t>Autoservicio</a:t>
            </a:r>
          </a:p>
          <a:p>
            <a:pPr marL="0" indent="0" algn="just">
              <a:lnSpc>
                <a:spcPct val="150000"/>
              </a:lnSpc>
              <a:buNone/>
            </a:pPr>
            <a:r>
              <a:rPr lang="es-AR" sz="1600" dirty="0"/>
              <a:t>El usuario de un Cloud puede solicitar directamente los recursos que necesita, sirviéndose de los mismos por medio de una interface Web. Esta interface le brinda control directo sobre el despliegue y la configuración de los recursos, evitando así las demoras en el acceso a los mismos. </a:t>
            </a:r>
          </a:p>
        </p:txBody>
      </p:sp>
      <p:pic>
        <p:nvPicPr>
          <p:cNvPr id="8" name="6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9"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Tree>
    <p:extLst>
      <p:ext uri="{BB962C8B-B14F-4D97-AF65-F5344CB8AC3E}">
        <p14:creationId xmlns:p14="http://schemas.microsoft.com/office/powerpoint/2010/main" val="31575104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43372" y="548963"/>
            <a:ext cx="8229600" cy="1143000"/>
          </a:xfrm>
        </p:spPr>
        <p:txBody>
          <a:bodyPr>
            <a:noAutofit/>
          </a:bodyPr>
          <a:lstStyle/>
          <a:p>
            <a:r>
              <a:rPr lang="es-AR" sz="4000" dirty="0"/>
              <a:t>Riesgos de un Cloud</a:t>
            </a:r>
          </a:p>
        </p:txBody>
      </p:sp>
      <p:sp>
        <p:nvSpPr>
          <p:cNvPr id="3" name="2 Marcador de contenido"/>
          <p:cNvSpPr>
            <a:spLocks noGrp="1"/>
          </p:cNvSpPr>
          <p:nvPr>
            <p:ph idx="1"/>
          </p:nvPr>
        </p:nvSpPr>
        <p:spPr>
          <a:xfrm>
            <a:off x="827583" y="2060848"/>
            <a:ext cx="7709225" cy="4104456"/>
          </a:xfrm>
        </p:spPr>
        <p:txBody>
          <a:bodyPr>
            <a:normAutofit fontScale="92500"/>
          </a:bodyPr>
          <a:lstStyle/>
          <a:p>
            <a:pPr marL="0" indent="0" algn="just">
              <a:lnSpc>
                <a:spcPct val="150000"/>
              </a:lnSpc>
              <a:buNone/>
            </a:pPr>
            <a:r>
              <a:rPr lang="es-AR" sz="1800" dirty="0">
                <a:solidFill>
                  <a:schemeClr val="accent1"/>
                </a:solidFill>
              </a:rPr>
              <a:t>Seguridad</a:t>
            </a:r>
          </a:p>
          <a:p>
            <a:pPr algn="just">
              <a:lnSpc>
                <a:spcPct val="150000"/>
              </a:lnSpc>
            </a:pPr>
            <a:r>
              <a:rPr lang="es-AR" sz="1800" dirty="0"/>
              <a:t>Seguridad física (en los </a:t>
            </a:r>
            <a:r>
              <a:rPr lang="es-AR" sz="1800" dirty="0" err="1"/>
              <a:t>datacenters</a:t>
            </a:r>
            <a:r>
              <a:rPr lang="es-AR" sz="1800" dirty="0"/>
              <a:t>).</a:t>
            </a:r>
          </a:p>
          <a:p>
            <a:pPr algn="just">
              <a:lnSpc>
                <a:spcPct val="150000"/>
              </a:lnSpc>
            </a:pPr>
            <a:r>
              <a:rPr lang="es-AR" sz="1800" dirty="0"/>
              <a:t>Autenticación y control de acceso a la información (</a:t>
            </a:r>
            <a:r>
              <a:rPr lang="es-AR" sz="1800" dirty="0" err="1"/>
              <a:t>incluído</a:t>
            </a:r>
            <a:r>
              <a:rPr lang="es-AR" sz="1800" dirty="0"/>
              <a:t> el acceso físico).</a:t>
            </a:r>
          </a:p>
          <a:p>
            <a:pPr algn="just">
              <a:lnSpc>
                <a:spcPct val="150000"/>
              </a:lnSpc>
            </a:pPr>
            <a:r>
              <a:rPr lang="es-AR" sz="1800" dirty="0"/>
              <a:t>Transmisiones de información confidencial (cifrado).</a:t>
            </a:r>
          </a:p>
          <a:p>
            <a:pPr algn="just">
              <a:lnSpc>
                <a:spcPct val="150000"/>
              </a:lnSpc>
            </a:pPr>
            <a:r>
              <a:rPr lang="es-AR" sz="1800" dirty="0"/>
              <a:t>Garantías de aislamiento en el entorno de virtualización.</a:t>
            </a:r>
          </a:p>
          <a:p>
            <a:pPr marL="0" indent="0" algn="just">
              <a:lnSpc>
                <a:spcPct val="150000"/>
              </a:lnSpc>
              <a:buNone/>
            </a:pPr>
            <a:r>
              <a:rPr lang="es-AR" sz="1800" dirty="0">
                <a:solidFill>
                  <a:schemeClr val="accent1"/>
                </a:solidFill>
              </a:rPr>
              <a:t>Dependencia de la red</a:t>
            </a:r>
          </a:p>
          <a:p>
            <a:pPr algn="just">
              <a:lnSpc>
                <a:spcPct val="150000"/>
              </a:lnSpc>
            </a:pPr>
            <a:r>
              <a:rPr lang="es-AR" sz="1800" dirty="0"/>
              <a:t>Ancho de banda limitado, prestaciones impredecibles (redes lentas en horas picos).</a:t>
            </a:r>
          </a:p>
          <a:p>
            <a:pPr algn="just">
              <a:lnSpc>
                <a:spcPct val="150000"/>
              </a:lnSpc>
            </a:pPr>
            <a:r>
              <a:rPr lang="es-AR" sz="1800" dirty="0"/>
              <a:t>Necesidad de estar siempre conectados.</a:t>
            </a:r>
          </a:p>
        </p:txBody>
      </p:sp>
      <p:pic>
        <p:nvPicPr>
          <p:cNvPr id="8" name="6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9"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Tree>
    <p:extLst>
      <p:ext uri="{BB962C8B-B14F-4D97-AF65-F5344CB8AC3E}">
        <p14:creationId xmlns:p14="http://schemas.microsoft.com/office/powerpoint/2010/main" val="564787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43372" y="548963"/>
            <a:ext cx="8229600" cy="1143000"/>
          </a:xfrm>
        </p:spPr>
        <p:txBody>
          <a:bodyPr>
            <a:noAutofit/>
          </a:bodyPr>
          <a:lstStyle/>
          <a:p>
            <a:r>
              <a:rPr lang="es-AR" sz="4000" dirty="0"/>
              <a:t>Riesgos de un Cloud</a:t>
            </a:r>
          </a:p>
        </p:txBody>
      </p:sp>
      <p:sp>
        <p:nvSpPr>
          <p:cNvPr id="3" name="2 Marcador de contenido"/>
          <p:cNvSpPr>
            <a:spLocks noGrp="1"/>
          </p:cNvSpPr>
          <p:nvPr>
            <p:ph idx="1"/>
          </p:nvPr>
        </p:nvSpPr>
        <p:spPr>
          <a:xfrm>
            <a:off x="827583" y="2060848"/>
            <a:ext cx="7709225" cy="4104456"/>
          </a:xfrm>
        </p:spPr>
        <p:txBody>
          <a:bodyPr>
            <a:normAutofit lnSpcReduction="10000"/>
          </a:bodyPr>
          <a:lstStyle/>
          <a:p>
            <a:pPr marL="0" indent="0" algn="just">
              <a:lnSpc>
                <a:spcPct val="150000"/>
              </a:lnSpc>
              <a:buNone/>
            </a:pPr>
            <a:r>
              <a:rPr lang="es-AR" sz="1800" dirty="0">
                <a:solidFill>
                  <a:schemeClr val="accent1"/>
                </a:solidFill>
              </a:rPr>
              <a:t>Dependencia del proveedor</a:t>
            </a:r>
          </a:p>
          <a:p>
            <a:pPr algn="just">
              <a:lnSpc>
                <a:spcPct val="150000"/>
              </a:lnSpc>
            </a:pPr>
            <a:r>
              <a:rPr lang="es-AR" sz="1800" dirty="0"/>
              <a:t>Fiabilidad.</a:t>
            </a:r>
          </a:p>
          <a:p>
            <a:pPr algn="just">
              <a:lnSpc>
                <a:spcPct val="150000"/>
              </a:lnSpc>
            </a:pPr>
            <a:r>
              <a:rPr lang="es-AR" sz="1800" dirty="0"/>
              <a:t>Fallos masivos o inactividad de proveedores.</a:t>
            </a:r>
          </a:p>
          <a:p>
            <a:pPr algn="just">
              <a:lnSpc>
                <a:spcPct val="150000"/>
              </a:lnSpc>
            </a:pPr>
            <a:r>
              <a:rPr lang="es-AR" sz="1800" dirty="0"/>
              <a:t>Escasa interoperabilidad. Falta de estándares.</a:t>
            </a:r>
          </a:p>
          <a:p>
            <a:pPr marL="0" indent="0" algn="just">
              <a:lnSpc>
                <a:spcPct val="150000"/>
              </a:lnSpc>
              <a:buNone/>
            </a:pPr>
            <a:r>
              <a:rPr lang="es-AR" sz="1800" dirty="0">
                <a:solidFill>
                  <a:schemeClr val="accent1"/>
                </a:solidFill>
              </a:rPr>
              <a:t>Aspectos legislativos</a:t>
            </a:r>
          </a:p>
          <a:p>
            <a:pPr algn="just">
              <a:lnSpc>
                <a:spcPct val="150000"/>
              </a:lnSpc>
            </a:pPr>
            <a:r>
              <a:rPr lang="es-AR" sz="1800" dirty="0"/>
              <a:t>Falta de armonización entre legislaciones (dentro de la UE).</a:t>
            </a:r>
          </a:p>
          <a:p>
            <a:pPr algn="just">
              <a:lnSpc>
                <a:spcPct val="150000"/>
              </a:lnSpc>
            </a:pPr>
            <a:r>
              <a:rPr lang="es-AR" sz="1800" dirty="0"/>
              <a:t>Protección del consumidor, responsabilidad legal poco clara (¿qué legislación se aplica en caso de conflicto?).</a:t>
            </a:r>
          </a:p>
          <a:p>
            <a:pPr algn="just">
              <a:lnSpc>
                <a:spcPct val="150000"/>
              </a:lnSpc>
            </a:pPr>
            <a:r>
              <a:rPr lang="es-AR" sz="1800" dirty="0"/>
              <a:t>Garantías al mover datos fuera de la UE.</a:t>
            </a:r>
          </a:p>
        </p:txBody>
      </p:sp>
      <p:pic>
        <p:nvPicPr>
          <p:cNvPr id="8" name="6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9"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Tree>
    <p:extLst>
      <p:ext uri="{BB962C8B-B14F-4D97-AF65-F5344CB8AC3E}">
        <p14:creationId xmlns:p14="http://schemas.microsoft.com/office/powerpoint/2010/main" val="9400882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43372" y="548963"/>
            <a:ext cx="8229600" cy="1143000"/>
          </a:xfrm>
        </p:spPr>
        <p:txBody>
          <a:bodyPr>
            <a:noAutofit/>
          </a:bodyPr>
          <a:lstStyle/>
          <a:p>
            <a:r>
              <a:rPr lang="es-AR" sz="4000" dirty="0"/>
              <a:t>Riesgos de un Cloud</a:t>
            </a:r>
          </a:p>
        </p:txBody>
      </p:sp>
      <p:sp>
        <p:nvSpPr>
          <p:cNvPr id="3" name="2 Marcador de contenido"/>
          <p:cNvSpPr>
            <a:spLocks noGrp="1"/>
          </p:cNvSpPr>
          <p:nvPr>
            <p:ph idx="1"/>
          </p:nvPr>
        </p:nvSpPr>
        <p:spPr>
          <a:xfrm>
            <a:off x="827583" y="2060848"/>
            <a:ext cx="7709225" cy="4104456"/>
          </a:xfrm>
        </p:spPr>
        <p:txBody>
          <a:bodyPr>
            <a:normAutofit fontScale="92500"/>
          </a:bodyPr>
          <a:lstStyle/>
          <a:p>
            <a:pPr marL="0" indent="0" algn="just">
              <a:lnSpc>
                <a:spcPct val="150000"/>
              </a:lnSpc>
              <a:buNone/>
            </a:pPr>
            <a:r>
              <a:rPr lang="es-AR" sz="1800" dirty="0">
                <a:solidFill>
                  <a:schemeClr val="accent1"/>
                </a:solidFill>
              </a:rPr>
              <a:t>Integridad de los datos</a:t>
            </a:r>
          </a:p>
          <a:p>
            <a:pPr algn="just">
              <a:lnSpc>
                <a:spcPct val="150000"/>
              </a:lnSpc>
            </a:pPr>
            <a:r>
              <a:rPr lang="es-AR" sz="1800" dirty="0"/>
              <a:t>Pérdida de control sobre los datos, distribución a través de la red.</a:t>
            </a:r>
          </a:p>
          <a:p>
            <a:pPr algn="just">
              <a:lnSpc>
                <a:spcPct val="150000"/>
              </a:lnSpc>
            </a:pPr>
            <a:r>
              <a:rPr lang="es-AR" sz="1800" dirty="0"/>
              <a:t>Privacidad, confidencialidad, ¿podemos confiar en el proveedor?.</a:t>
            </a:r>
          </a:p>
          <a:p>
            <a:pPr algn="just">
              <a:lnSpc>
                <a:spcPct val="150000"/>
              </a:lnSpc>
            </a:pPr>
            <a:r>
              <a:rPr lang="es-AR" sz="1800" dirty="0"/>
              <a:t>Acceso a los datos sin aviso por aplicación de leyes o mandatos judiciales. Ej.: </a:t>
            </a:r>
          </a:p>
          <a:p>
            <a:pPr marL="0" indent="0" algn="just">
              <a:lnSpc>
                <a:spcPct val="150000"/>
              </a:lnSpc>
              <a:buNone/>
            </a:pPr>
            <a:r>
              <a:rPr lang="es-AR" sz="1800" dirty="0"/>
              <a:t>	USA </a:t>
            </a:r>
            <a:r>
              <a:rPr lang="es-AR" sz="1800" dirty="0" err="1"/>
              <a:t>Patriot</a:t>
            </a:r>
            <a:r>
              <a:rPr lang="es-AR" sz="1800" dirty="0"/>
              <a:t> </a:t>
            </a:r>
            <a:r>
              <a:rPr lang="es-AR" sz="1800" dirty="0" err="1"/>
              <a:t>Act</a:t>
            </a:r>
            <a:r>
              <a:rPr lang="es-AR" sz="1800" dirty="0"/>
              <a:t> (</a:t>
            </a:r>
            <a:r>
              <a:rPr lang="es-AR" sz="1800" dirty="0">
                <a:hlinkClick r:id="rId2"/>
              </a:rPr>
              <a:t>http://es.wikipedia.org/wiki/Ley_USA_PATRIOT</a:t>
            </a:r>
            <a:r>
              <a:rPr lang="es-AR" sz="1800" dirty="0"/>
              <a:t>). </a:t>
            </a:r>
          </a:p>
          <a:p>
            <a:pPr marL="0" indent="0" algn="just">
              <a:lnSpc>
                <a:spcPct val="150000"/>
              </a:lnSpc>
              <a:buNone/>
            </a:pPr>
            <a:r>
              <a:rPr lang="es-AR" sz="1800" dirty="0">
                <a:solidFill>
                  <a:schemeClr val="accent1"/>
                </a:solidFill>
              </a:rPr>
              <a:t>Dificultad de implementar Cloud híbridos</a:t>
            </a:r>
          </a:p>
          <a:p>
            <a:pPr algn="just">
              <a:lnSpc>
                <a:spcPct val="150000"/>
              </a:lnSpc>
            </a:pPr>
            <a:r>
              <a:rPr lang="es-AR" sz="1800" dirty="0"/>
              <a:t>Falta de estandarización en los servicios de IT internos (cada empresa es un mundo).</a:t>
            </a:r>
          </a:p>
          <a:p>
            <a:pPr algn="just">
              <a:lnSpc>
                <a:spcPct val="150000"/>
              </a:lnSpc>
            </a:pPr>
            <a:r>
              <a:rPr lang="es-AR" sz="1800" dirty="0"/>
              <a:t>Se requiere personal experimentado para realizar la integración.</a:t>
            </a:r>
          </a:p>
        </p:txBody>
      </p:sp>
      <p:pic>
        <p:nvPicPr>
          <p:cNvPr id="8" name="6 Imagen" descr="lidi.bmp"/>
          <p:cNvPicPr>
            <a:picLocks noChangeAspect="1"/>
          </p:cNvPicPr>
          <p:nvPr/>
        </p:nvPicPr>
        <p:blipFill>
          <a:blip r:embed="rId3"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9" name="Picture 31" descr="EscudoUNLP"/>
          <p:cNvPicPr>
            <a:picLocks noChangeAspect="1" noChangeArrowheads="1"/>
          </p:cNvPicPr>
          <p:nvPr/>
        </p:nvPicPr>
        <p:blipFill>
          <a:blip r:embed="rId4" cstate="print"/>
          <a:srcRect/>
          <a:stretch>
            <a:fillRect/>
          </a:stretch>
        </p:blipFill>
        <p:spPr bwMode="auto">
          <a:xfrm>
            <a:off x="107504" y="68460"/>
            <a:ext cx="854075" cy="1079500"/>
          </a:xfrm>
          <a:prstGeom prst="rect">
            <a:avLst/>
          </a:prstGeom>
          <a:noFill/>
          <a:ln w="9525">
            <a:noFill/>
            <a:miter lim="800000"/>
            <a:headEnd/>
            <a:tailEnd/>
          </a:ln>
        </p:spPr>
      </p:pic>
    </p:spTree>
    <p:extLst>
      <p:ext uri="{BB962C8B-B14F-4D97-AF65-F5344CB8AC3E}">
        <p14:creationId xmlns:p14="http://schemas.microsoft.com/office/powerpoint/2010/main" val="2148608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Arquitectura de computadoras</a:t>
            </a:r>
            <a:br>
              <a:rPr lang="es-AR" sz="4000" dirty="0"/>
            </a:br>
            <a:r>
              <a:rPr lang="es-AR" sz="4000" dirty="0"/>
              <a:t>RAM</a:t>
            </a:r>
          </a:p>
        </p:txBody>
      </p:sp>
      <p:pic>
        <p:nvPicPr>
          <p:cNvPr id="9" name="8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
        <p:nvSpPr>
          <p:cNvPr id="5" name="Marcador de contenido 4">
            <a:extLst>
              <a:ext uri="{FF2B5EF4-FFF2-40B4-BE49-F238E27FC236}">
                <a16:creationId xmlns:a16="http://schemas.microsoft.com/office/drawing/2014/main" id="{9A60EDEC-184C-98F1-61CA-9F921F31A89B}"/>
              </a:ext>
            </a:extLst>
          </p:cNvPr>
          <p:cNvSpPr>
            <a:spLocks noGrp="1"/>
          </p:cNvSpPr>
          <p:nvPr>
            <p:ph idx="1"/>
          </p:nvPr>
        </p:nvSpPr>
        <p:spPr/>
        <p:txBody>
          <a:bodyPr>
            <a:normAutofit/>
          </a:bodyPr>
          <a:lstStyle/>
          <a:p>
            <a:r>
              <a:rPr lang="es-ES" dirty="0" err="1"/>
              <a:t>Random</a:t>
            </a:r>
            <a:r>
              <a:rPr lang="es-ES" dirty="0"/>
              <a:t> Access </a:t>
            </a:r>
            <a:r>
              <a:rPr lang="es-ES" dirty="0" err="1"/>
              <a:t>Memory</a:t>
            </a:r>
            <a:endParaRPr lang="es-ES" dirty="0"/>
          </a:p>
          <a:p>
            <a:r>
              <a:rPr lang="es-ES" dirty="0"/>
              <a:t>Memoria volátil</a:t>
            </a:r>
          </a:p>
          <a:p>
            <a:r>
              <a:rPr lang="es-ES" dirty="0"/>
              <a:t>Alta velocidad </a:t>
            </a:r>
          </a:p>
          <a:p>
            <a:r>
              <a:rPr lang="es-ES" dirty="0"/>
              <a:t>Slots especiales</a:t>
            </a:r>
          </a:p>
          <a:p>
            <a:pPr lvl="2"/>
            <a:endParaRPr lang="es-ES" dirty="0"/>
          </a:p>
          <a:p>
            <a:pPr lvl="1"/>
            <a:endParaRPr lang="es-ES" dirty="0"/>
          </a:p>
          <a:p>
            <a:pPr lvl="1"/>
            <a:endParaRPr lang="es-ES" dirty="0"/>
          </a:p>
        </p:txBody>
      </p:sp>
      <p:pic>
        <p:nvPicPr>
          <p:cNvPr id="1026" name="Picture 2" descr="8, 16, 32 o 64 GB: cuánta memoria RAM necesitás y cuánto márketing hay  detrás">
            <a:extLst>
              <a:ext uri="{FF2B5EF4-FFF2-40B4-BE49-F238E27FC236}">
                <a16:creationId xmlns:a16="http://schemas.microsoft.com/office/drawing/2014/main" id="{AD2A602C-EF0D-CA7D-29F4-EFE9E4F321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1935480"/>
            <a:ext cx="2996952" cy="19979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irve de algo instalar memoria RAM más rápida en el ordenador?">
            <a:extLst>
              <a:ext uri="{FF2B5EF4-FFF2-40B4-BE49-F238E27FC236}">
                <a16:creationId xmlns:a16="http://schemas.microsoft.com/office/drawing/2014/main" id="{F435289E-434F-1B7A-964E-367F7AEB156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71890" y="4289055"/>
            <a:ext cx="3779912" cy="2126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969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3568" y="1188179"/>
            <a:ext cx="8229600" cy="1143000"/>
          </a:xfrm>
        </p:spPr>
        <p:txBody>
          <a:bodyPr>
            <a:noAutofit/>
          </a:bodyPr>
          <a:lstStyle/>
          <a:p>
            <a:r>
              <a:rPr lang="es-AR" sz="4000" dirty="0"/>
              <a:t>Cloud público: no satisface todas las necesidades</a:t>
            </a:r>
          </a:p>
        </p:txBody>
      </p:sp>
      <p:sp>
        <p:nvSpPr>
          <p:cNvPr id="3" name="2 Marcador de contenido"/>
          <p:cNvSpPr>
            <a:spLocks noGrp="1"/>
          </p:cNvSpPr>
          <p:nvPr>
            <p:ph idx="1"/>
          </p:nvPr>
        </p:nvSpPr>
        <p:spPr>
          <a:xfrm>
            <a:off x="811530" y="2487002"/>
            <a:ext cx="7520940" cy="3750310"/>
          </a:xfrm>
        </p:spPr>
        <p:txBody>
          <a:bodyPr>
            <a:normAutofit/>
          </a:bodyPr>
          <a:lstStyle/>
          <a:p>
            <a:pPr algn="just">
              <a:lnSpc>
                <a:spcPct val="150000"/>
              </a:lnSpc>
              <a:buFont typeface="Wingdings" pitchFamily="2" charset="2"/>
              <a:buChar char="§"/>
            </a:pPr>
            <a:r>
              <a:rPr lang="en-US" sz="1800" dirty="0" err="1"/>
              <a:t>Privacidad</a:t>
            </a:r>
            <a:r>
              <a:rPr lang="en-US" sz="1800" dirty="0"/>
              <a:t> de los </a:t>
            </a:r>
            <a:r>
              <a:rPr lang="en-US" sz="1800" dirty="0" err="1"/>
              <a:t>datos</a:t>
            </a:r>
            <a:r>
              <a:rPr lang="en-US" sz="1800" dirty="0"/>
              <a:t>, </a:t>
            </a:r>
            <a:r>
              <a:rPr lang="en-US" sz="1800" dirty="0" err="1"/>
              <a:t>normativas</a:t>
            </a:r>
            <a:r>
              <a:rPr lang="en-US" sz="1800" dirty="0"/>
              <a:t>, </a:t>
            </a:r>
            <a:r>
              <a:rPr lang="en-US" sz="1800" dirty="0" err="1"/>
              <a:t>desplazamiento</a:t>
            </a:r>
            <a:r>
              <a:rPr lang="en-US" sz="1800" dirty="0"/>
              <a:t> </a:t>
            </a:r>
            <a:r>
              <a:rPr lang="en-US" sz="1800" dirty="0" err="1"/>
              <a:t>geográfico</a:t>
            </a:r>
            <a:r>
              <a:rPr lang="en-US" sz="1800" dirty="0"/>
              <a:t> de los </a:t>
            </a:r>
            <a:r>
              <a:rPr lang="en-US" sz="1800" dirty="0" err="1"/>
              <a:t>datos</a:t>
            </a:r>
            <a:r>
              <a:rPr lang="en-US" sz="1800" dirty="0"/>
              <a:t> y </a:t>
            </a:r>
            <a:r>
              <a:rPr lang="en-US" sz="1800" dirty="0" err="1"/>
              <a:t>gobierno</a:t>
            </a:r>
            <a:r>
              <a:rPr lang="en-US" sz="1800" dirty="0"/>
              <a:t> de los </a:t>
            </a:r>
            <a:r>
              <a:rPr lang="en-US" sz="1800" dirty="0" err="1"/>
              <a:t>mismos</a:t>
            </a:r>
            <a:r>
              <a:rPr lang="en-US" sz="1800" dirty="0"/>
              <a:t>.</a:t>
            </a:r>
          </a:p>
          <a:p>
            <a:pPr algn="just">
              <a:lnSpc>
                <a:spcPct val="150000"/>
              </a:lnSpc>
              <a:buFont typeface="Wingdings" pitchFamily="2" charset="2"/>
              <a:buChar char="§"/>
            </a:pPr>
            <a:r>
              <a:rPr lang="es-AR" sz="1800" dirty="0"/>
              <a:t>Migración a otros proveedores (Estándares).</a:t>
            </a:r>
          </a:p>
          <a:p>
            <a:pPr algn="just">
              <a:lnSpc>
                <a:spcPct val="150000"/>
              </a:lnSpc>
              <a:buFont typeface="Wingdings" pitchFamily="2" charset="2"/>
              <a:buChar char="§"/>
            </a:pPr>
            <a:r>
              <a:rPr lang="es-AR" sz="1800" dirty="0" err="1"/>
              <a:t>SLAs</a:t>
            </a:r>
            <a:r>
              <a:rPr lang="es-AR" sz="1800" dirty="0"/>
              <a:t> (</a:t>
            </a:r>
            <a:r>
              <a:rPr lang="es-AR" sz="1800" dirty="0" err="1"/>
              <a:t>Service</a:t>
            </a:r>
            <a:r>
              <a:rPr lang="es-AR" sz="1800" dirty="0"/>
              <a:t> </a:t>
            </a:r>
            <a:r>
              <a:rPr lang="es-AR" sz="1800" dirty="0" err="1"/>
              <a:t>Level</a:t>
            </a:r>
            <a:r>
              <a:rPr lang="es-AR" sz="1800" dirty="0"/>
              <a:t> </a:t>
            </a:r>
            <a:r>
              <a:rPr lang="es-AR" sz="1800" dirty="0" err="1"/>
              <a:t>Agreement</a:t>
            </a:r>
            <a:r>
              <a:rPr lang="es-AR" sz="1800" dirty="0"/>
              <a:t> / Acuerdos de nivel de servicio) y garantías. Ej. Amazon EC2 asegura al menos 99.95% de actividad mensual (</a:t>
            </a:r>
            <a:r>
              <a:rPr lang="es-AR" sz="1800" dirty="0">
                <a:hlinkClick r:id="rId2"/>
              </a:rPr>
              <a:t>http://aws.amazon.com/es/ec2/sla/</a:t>
            </a:r>
            <a:r>
              <a:rPr lang="es-AR" sz="1800" dirty="0"/>
              <a:t>).</a:t>
            </a:r>
          </a:p>
          <a:p>
            <a:pPr algn="just">
              <a:lnSpc>
                <a:spcPct val="150000"/>
              </a:lnSpc>
              <a:buFont typeface="Wingdings" pitchFamily="2" charset="2"/>
              <a:buChar char="§"/>
            </a:pPr>
            <a:r>
              <a:rPr lang="es-AR" sz="1800" dirty="0"/>
              <a:t>Redundancia y recuperación de desastres.</a:t>
            </a:r>
          </a:p>
          <a:p>
            <a:pPr algn="just">
              <a:lnSpc>
                <a:spcPct val="150000"/>
              </a:lnSpc>
              <a:buFont typeface="Wingdings" pitchFamily="2" charset="2"/>
              <a:buChar char="§"/>
            </a:pPr>
            <a:r>
              <a:rPr lang="es-AR" sz="1800" dirty="0"/>
              <a:t>Confianza en el proveedor de la infraestructura.</a:t>
            </a:r>
            <a:endParaRPr lang="es-ES" sz="1800" dirty="0"/>
          </a:p>
        </p:txBody>
      </p:sp>
      <p:pic>
        <p:nvPicPr>
          <p:cNvPr id="8" name="6 Imagen" descr="lidi.bmp"/>
          <p:cNvPicPr>
            <a:picLocks noChangeAspect="1"/>
          </p:cNvPicPr>
          <p:nvPr/>
        </p:nvPicPr>
        <p:blipFill>
          <a:blip r:embed="rId3"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9" name="Picture 31" descr="EscudoUNLP"/>
          <p:cNvPicPr>
            <a:picLocks noChangeAspect="1" noChangeArrowheads="1"/>
          </p:cNvPicPr>
          <p:nvPr/>
        </p:nvPicPr>
        <p:blipFill>
          <a:blip r:embed="rId4" cstate="print"/>
          <a:srcRect/>
          <a:stretch>
            <a:fillRect/>
          </a:stretch>
        </p:blipFill>
        <p:spPr bwMode="auto">
          <a:xfrm>
            <a:off x="107504" y="68460"/>
            <a:ext cx="854075" cy="1079500"/>
          </a:xfrm>
          <a:prstGeom prst="rect">
            <a:avLst/>
          </a:prstGeom>
          <a:noFill/>
          <a:ln w="9525">
            <a:noFill/>
            <a:miter lim="800000"/>
            <a:headEnd/>
            <a:tailEnd/>
          </a:ln>
        </p:spPr>
      </p:pic>
    </p:spTree>
    <p:extLst>
      <p:ext uri="{BB962C8B-B14F-4D97-AF65-F5344CB8AC3E}">
        <p14:creationId xmlns:p14="http://schemas.microsoft.com/office/powerpoint/2010/main" val="37211124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92446" y="469061"/>
            <a:ext cx="8229600" cy="1143000"/>
          </a:xfrm>
        </p:spPr>
        <p:txBody>
          <a:bodyPr>
            <a:noAutofit/>
          </a:bodyPr>
          <a:lstStyle/>
          <a:p>
            <a:r>
              <a:rPr lang="es-AR" sz="4000" dirty="0"/>
              <a:t>Cloud: prepararse para lo inesperado</a:t>
            </a:r>
          </a:p>
        </p:txBody>
      </p:sp>
      <p:sp>
        <p:nvSpPr>
          <p:cNvPr id="3" name="2 Marcador de contenido"/>
          <p:cNvSpPr>
            <a:spLocks noGrp="1"/>
          </p:cNvSpPr>
          <p:nvPr>
            <p:ph idx="1"/>
          </p:nvPr>
        </p:nvSpPr>
        <p:spPr>
          <a:xfrm>
            <a:off x="827584" y="1844824"/>
            <a:ext cx="7416824" cy="4248472"/>
          </a:xfrm>
        </p:spPr>
        <p:txBody>
          <a:bodyPr>
            <a:normAutofit/>
          </a:bodyPr>
          <a:lstStyle/>
          <a:p>
            <a:pPr algn="just">
              <a:lnSpc>
                <a:spcPct val="150000"/>
              </a:lnSpc>
              <a:buFont typeface="Wingdings" pitchFamily="2" charset="2"/>
              <a:buChar char="§"/>
            </a:pPr>
            <a:r>
              <a:rPr lang="en-US" sz="1800" dirty="0"/>
              <a:t>Las </a:t>
            </a:r>
            <a:r>
              <a:rPr lang="en-US" sz="1800" dirty="0" err="1"/>
              <a:t>incidencias</a:t>
            </a:r>
            <a:r>
              <a:rPr lang="en-US" sz="1800" dirty="0"/>
              <a:t>/</a:t>
            </a:r>
            <a:r>
              <a:rPr lang="en-US" sz="1800" dirty="0" err="1"/>
              <a:t>fallos</a:t>
            </a:r>
            <a:r>
              <a:rPr lang="en-US" sz="1800" dirty="0"/>
              <a:t> </a:t>
            </a:r>
            <a:r>
              <a:rPr lang="en-US" sz="1800" dirty="0" err="1"/>
              <a:t>ocurren</a:t>
            </a:r>
            <a:r>
              <a:rPr lang="en-US" sz="1800" dirty="0"/>
              <a:t>, </a:t>
            </a:r>
            <a:r>
              <a:rPr lang="en-US" sz="1800" dirty="0" err="1"/>
              <a:t>aún</a:t>
            </a:r>
            <a:r>
              <a:rPr lang="en-US" sz="1800" dirty="0"/>
              <a:t> los </a:t>
            </a:r>
            <a:r>
              <a:rPr lang="en-US" sz="1800" dirty="0" err="1"/>
              <a:t>menos</a:t>
            </a:r>
            <a:r>
              <a:rPr lang="en-US" sz="1800" dirty="0"/>
              <a:t> </a:t>
            </a:r>
            <a:r>
              <a:rPr lang="en-US" sz="1800" dirty="0" err="1"/>
              <a:t>probables</a:t>
            </a:r>
            <a:r>
              <a:rPr lang="en-US" sz="1800" dirty="0"/>
              <a:t>.</a:t>
            </a:r>
          </a:p>
          <a:p>
            <a:pPr algn="just">
              <a:lnSpc>
                <a:spcPct val="150000"/>
              </a:lnSpc>
              <a:buFont typeface="Wingdings" pitchFamily="2" charset="2"/>
              <a:buChar char="§"/>
            </a:pPr>
            <a:r>
              <a:rPr lang="es-AR" sz="1800" dirty="0"/>
              <a:t>Caso “</a:t>
            </a:r>
            <a:r>
              <a:rPr lang="es-AR" sz="1800" dirty="0">
                <a:solidFill>
                  <a:schemeClr val="accent1"/>
                </a:solidFill>
              </a:rPr>
              <a:t>Menéame</a:t>
            </a:r>
            <a:r>
              <a:rPr lang="es-AR" sz="1800" dirty="0"/>
              <a:t>”:  fallo en el </a:t>
            </a:r>
            <a:r>
              <a:rPr lang="es-AR" sz="1800" dirty="0" err="1"/>
              <a:t>datacenter</a:t>
            </a:r>
            <a:r>
              <a:rPr lang="es-AR" sz="1800" dirty="0"/>
              <a:t> de AWS en Dublín.</a:t>
            </a:r>
          </a:p>
          <a:p>
            <a:pPr lvl="1" algn="just">
              <a:lnSpc>
                <a:spcPct val="150000"/>
              </a:lnSpc>
              <a:buFont typeface="Wingdings" pitchFamily="2" charset="2"/>
              <a:buChar char="§"/>
            </a:pPr>
            <a:r>
              <a:rPr lang="es-AR" sz="1600" dirty="0"/>
              <a:t>Un incendio provocado por un rayo inutilizó el transformador principal como el sistema que ponía en marcha el generador de energía de reserva.</a:t>
            </a:r>
          </a:p>
          <a:p>
            <a:pPr lvl="1" algn="just">
              <a:lnSpc>
                <a:spcPct val="150000"/>
              </a:lnSpc>
              <a:buFont typeface="Wingdings" pitchFamily="2" charset="2"/>
              <a:buChar char="§"/>
            </a:pPr>
            <a:r>
              <a:rPr lang="es-AR" sz="1600" dirty="0"/>
              <a:t>Consecuencia: falló el servicio EBS (volúmenes).</a:t>
            </a:r>
          </a:p>
          <a:p>
            <a:pPr lvl="1" algn="just">
              <a:lnSpc>
                <a:spcPct val="150000"/>
              </a:lnSpc>
              <a:buFont typeface="Wingdings" pitchFamily="2" charset="2"/>
              <a:buChar char="§"/>
            </a:pPr>
            <a:r>
              <a:rPr lang="es-AR" sz="1600" dirty="0"/>
              <a:t>Durante el proceso de restauración se detectó un fallo de software que había inutilizado alguno de los </a:t>
            </a:r>
            <a:r>
              <a:rPr lang="es-AR" sz="1600" dirty="0" err="1"/>
              <a:t>snapshots</a:t>
            </a:r>
            <a:r>
              <a:rPr lang="es-AR" sz="1600" dirty="0"/>
              <a:t> (</a:t>
            </a:r>
            <a:r>
              <a:rPr lang="es-AR" sz="1600" dirty="0" err="1"/>
              <a:t>backups</a:t>
            </a:r>
            <a:r>
              <a:rPr lang="es-AR" sz="1600" dirty="0"/>
              <a:t>) de los volúmenes EBS.</a:t>
            </a:r>
          </a:p>
          <a:p>
            <a:pPr lvl="1" algn="just">
              <a:lnSpc>
                <a:spcPct val="150000"/>
              </a:lnSpc>
              <a:buFont typeface="Wingdings" pitchFamily="2" charset="2"/>
              <a:buChar char="§"/>
            </a:pPr>
            <a:r>
              <a:rPr lang="es-AR" sz="1600" dirty="0"/>
              <a:t>El administrador (Ricardo </a:t>
            </a:r>
            <a:r>
              <a:rPr lang="es-AR" sz="1600" dirty="0" err="1"/>
              <a:t>Galli</a:t>
            </a:r>
            <a:r>
              <a:rPr lang="es-AR" sz="1600" dirty="0"/>
              <a:t>) estaba pasando unos días de descanso sin su portátil y en un lugar con muy mala conexión a Internet.</a:t>
            </a:r>
          </a:p>
          <a:p>
            <a:pPr lvl="1" algn="just">
              <a:lnSpc>
                <a:spcPct val="150000"/>
              </a:lnSpc>
              <a:buFont typeface="Wingdings" pitchFamily="2" charset="2"/>
              <a:buChar char="§"/>
            </a:pPr>
            <a:r>
              <a:rPr lang="es-AR" sz="1600" dirty="0"/>
              <a:t>Resultado: 2 días con el servidor caído y un fuerte estrés.</a:t>
            </a:r>
          </a:p>
          <a:p>
            <a:pPr marL="0" indent="0" algn="just">
              <a:lnSpc>
                <a:spcPct val="150000"/>
              </a:lnSpc>
              <a:buNone/>
            </a:pPr>
            <a:endParaRPr lang="es-ES" sz="1800" dirty="0"/>
          </a:p>
        </p:txBody>
      </p:sp>
      <p:pic>
        <p:nvPicPr>
          <p:cNvPr id="8" name="6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9"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Tree>
    <p:extLst>
      <p:ext uri="{BB962C8B-B14F-4D97-AF65-F5344CB8AC3E}">
        <p14:creationId xmlns:p14="http://schemas.microsoft.com/office/powerpoint/2010/main" val="21094514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92446" y="469061"/>
            <a:ext cx="8229600" cy="1143000"/>
          </a:xfrm>
        </p:spPr>
        <p:txBody>
          <a:bodyPr>
            <a:noAutofit/>
          </a:bodyPr>
          <a:lstStyle/>
          <a:p>
            <a:r>
              <a:rPr lang="es-AR" sz="4000" dirty="0"/>
              <a:t>Cloud: prepararse para lo inesperado</a:t>
            </a:r>
          </a:p>
        </p:txBody>
      </p:sp>
      <p:sp>
        <p:nvSpPr>
          <p:cNvPr id="3" name="2 Marcador de contenido"/>
          <p:cNvSpPr>
            <a:spLocks noGrp="1"/>
          </p:cNvSpPr>
          <p:nvPr>
            <p:ph idx="1"/>
          </p:nvPr>
        </p:nvSpPr>
        <p:spPr>
          <a:xfrm>
            <a:off x="827584" y="1844824"/>
            <a:ext cx="7416824" cy="4248472"/>
          </a:xfrm>
        </p:spPr>
        <p:txBody>
          <a:bodyPr>
            <a:normAutofit fontScale="92500" lnSpcReduction="20000"/>
          </a:bodyPr>
          <a:lstStyle/>
          <a:p>
            <a:pPr algn="just">
              <a:lnSpc>
                <a:spcPct val="150000"/>
              </a:lnSpc>
              <a:buFont typeface="Wingdings" pitchFamily="2" charset="2"/>
              <a:buChar char="§"/>
            </a:pPr>
            <a:r>
              <a:rPr lang="en-US" sz="1800" dirty="0"/>
              <a:t>Las </a:t>
            </a:r>
            <a:r>
              <a:rPr lang="en-US" sz="1800" dirty="0" err="1"/>
              <a:t>incidencias</a:t>
            </a:r>
            <a:r>
              <a:rPr lang="en-US" sz="1800" dirty="0"/>
              <a:t>/</a:t>
            </a:r>
            <a:r>
              <a:rPr lang="en-US" sz="1800" dirty="0" err="1"/>
              <a:t>fallos</a:t>
            </a:r>
            <a:r>
              <a:rPr lang="en-US" sz="1800" dirty="0"/>
              <a:t> </a:t>
            </a:r>
            <a:r>
              <a:rPr lang="en-US" sz="1800" dirty="0" err="1"/>
              <a:t>ocurren</a:t>
            </a:r>
            <a:r>
              <a:rPr lang="en-US" sz="1800" dirty="0"/>
              <a:t>, </a:t>
            </a:r>
            <a:r>
              <a:rPr lang="en-US" sz="1800" dirty="0" err="1"/>
              <a:t>aún</a:t>
            </a:r>
            <a:r>
              <a:rPr lang="en-US" sz="1800" dirty="0"/>
              <a:t> los </a:t>
            </a:r>
            <a:r>
              <a:rPr lang="en-US" sz="1800" dirty="0" err="1"/>
              <a:t>menos</a:t>
            </a:r>
            <a:r>
              <a:rPr lang="en-US" sz="1800" dirty="0"/>
              <a:t> </a:t>
            </a:r>
            <a:r>
              <a:rPr lang="en-US" sz="1800" dirty="0" err="1"/>
              <a:t>probables</a:t>
            </a:r>
            <a:r>
              <a:rPr lang="en-US" sz="1800" dirty="0"/>
              <a:t>.</a:t>
            </a:r>
          </a:p>
          <a:p>
            <a:pPr algn="just">
              <a:lnSpc>
                <a:spcPct val="150000"/>
              </a:lnSpc>
              <a:buFont typeface="Wingdings" pitchFamily="2" charset="2"/>
              <a:buChar char="§"/>
            </a:pPr>
            <a:r>
              <a:rPr lang="es-AR" sz="1800" dirty="0"/>
              <a:t>Caso “</a:t>
            </a:r>
            <a:r>
              <a:rPr lang="es-AR" sz="1800" dirty="0">
                <a:solidFill>
                  <a:schemeClr val="accent1"/>
                </a:solidFill>
              </a:rPr>
              <a:t>Menéame</a:t>
            </a:r>
            <a:r>
              <a:rPr lang="es-AR" sz="1800" dirty="0"/>
              <a:t>”:  fallo en el </a:t>
            </a:r>
            <a:r>
              <a:rPr lang="es-AR" sz="1800" dirty="0" err="1"/>
              <a:t>datacenter</a:t>
            </a:r>
            <a:r>
              <a:rPr lang="es-AR" sz="1800" dirty="0"/>
              <a:t> de AWS en Dublín.</a:t>
            </a:r>
          </a:p>
          <a:p>
            <a:pPr lvl="1" algn="just">
              <a:lnSpc>
                <a:spcPct val="150000"/>
              </a:lnSpc>
              <a:buFont typeface="Wingdings" pitchFamily="2" charset="2"/>
              <a:buChar char="§"/>
            </a:pPr>
            <a:r>
              <a:rPr lang="es-ES" sz="1600" dirty="0"/>
              <a:t>El suministro de energía eléctrica con sus redundancias.</a:t>
            </a:r>
          </a:p>
          <a:p>
            <a:pPr lvl="1" algn="just">
              <a:lnSpc>
                <a:spcPct val="150000"/>
              </a:lnSpc>
              <a:buFont typeface="Wingdings" pitchFamily="2" charset="2"/>
              <a:buChar char="§"/>
            </a:pPr>
            <a:r>
              <a:rPr lang="es-ES" sz="1600" dirty="0"/>
              <a:t>La sincronización de los sistemas de almacenamiento EBS.</a:t>
            </a:r>
          </a:p>
          <a:p>
            <a:pPr lvl="1" algn="just">
              <a:lnSpc>
                <a:spcPct val="150000"/>
              </a:lnSpc>
              <a:buFont typeface="Wingdings" pitchFamily="2" charset="2"/>
              <a:buChar char="§"/>
            </a:pPr>
            <a:r>
              <a:rPr lang="es-ES" sz="1600" dirty="0"/>
              <a:t>La pérdida de control desde la API de Amazon.</a:t>
            </a:r>
          </a:p>
          <a:p>
            <a:pPr lvl="1" algn="just">
              <a:lnSpc>
                <a:spcPct val="150000"/>
              </a:lnSpc>
              <a:buFont typeface="Wingdings" pitchFamily="2" charset="2"/>
              <a:buChar char="§"/>
            </a:pPr>
            <a:r>
              <a:rPr lang="es-ES" sz="1600" dirty="0"/>
              <a:t>El bloqueo de instancias.</a:t>
            </a:r>
          </a:p>
          <a:p>
            <a:pPr lvl="1" algn="just">
              <a:lnSpc>
                <a:spcPct val="150000"/>
              </a:lnSpc>
              <a:buFont typeface="Wingdings" pitchFamily="2" charset="2"/>
              <a:buChar char="§"/>
            </a:pPr>
            <a:r>
              <a:rPr lang="es-ES" sz="1600" dirty="0"/>
              <a:t>Los </a:t>
            </a:r>
            <a:r>
              <a:rPr lang="es-ES" sz="1600" dirty="0" err="1"/>
              <a:t>backups</a:t>
            </a:r>
            <a:r>
              <a:rPr lang="es-ES" sz="1600" dirty="0"/>
              <a:t> corruptos.</a:t>
            </a:r>
          </a:p>
          <a:p>
            <a:pPr lvl="1" algn="just">
              <a:lnSpc>
                <a:spcPct val="150000"/>
              </a:lnSpc>
              <a:buFont typeface="Wingdings" pitchFamily="2" charset="2"/>
              <a:buChar char="§"/>
            </a:pPr>
            <a:r>
              <a:rPr lang="es-ES" sz="1600" dirty="0"/>
              <a:t>La falta de automatización para recuperar la consistencia de datos (dijeron que estaban haciéndolo manualmente), y que haya afectado a todos los volúmenes de una región.</a:t>
            </a:r>
          </a:p>
          <a:p>
            <a:pPr marL="393192" lvl="1" indent="0" algn="just">
              <a:lnSpc>
                <a:spcPct val="150000"/>
              </a:lnSpc>
              <a:buNone/>
            </a:pPr>
            <a:r>
              <a:rPr lang="es-AR" sz="1800" dirty="0"/>
              <a:t>Historia completa: </a:t>
            </a:r>
            <a:r>
              <a:rPr lang="es-AR" sz="1800" dirty="0">
                <a:hlinkClick r:id="rId2"/>
              </a:rPr>
              <a:t>http://gallir.wordpress.com/2011/08/10/la-crisis-con-amazon-aws/</a:t>
            </a:r>
            <a:endParaRPr lang="es-AR" sz="1800" dirty="0"/>
          </a:p>
          <a:p>
            <a:pPr marL="0" indent="0" algn="just">
              <a:lnSpc>
                <a:spcPct val="150000"/>
              </a:lnSpc>
              <a:buNone/>
            </a:pPr>
            <a:endParaRPr lang="es-ES" sz="1800" dirty="0"/>
          </a:p>
        </p:txBody>
      </p:sp>
      <p:pic>
        <p:nvPicPr>
          <p:cNvPr id="8" name="6 Imagen" descr="lidi.bmp"/>
          <p:cNvPicPr>
            <a:picLocks noChangeAspect="1"/>
          </p:cNvPicPr>
          <p:nvPr/>
        </p:nvPicPr>
        <p:blipFill>
          <a:blip r:embed="rId3"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9" name="Picture 31" descr="EscudoUNLP"/>
          <p:cNvPicPr>
            <a:picLocks noChangeAspect="1" noChangeArrowheads="1"/>
          </p:cNvPicPr>
          <p:nvPr/>
        </p:nvPicPr>
        <p:blipFill>
          <a:blip r:embed="rId4" cstate="print"/>
          <a:srcRect/>
          <a:stretch>
            <a:fillRect/>
          </a:stretch>
        </p:blipFill>
        <p:spPr bwMode="auto">
          <a:xfrm>
            <a:off x="107504" y="68460"/>
            <a:ext cx="854075" cy="1079500"/>
          </a:xfrm>
          <a:prstGeom prst="rect">
            <a:avLst/>
          </a:prstGeom>
          <a:noFill/>
          <a:ln w="9525">
            <a:noFill/>
            <a:miter lim="800000"/>
            <a:headEnd/>
            <a:tailEnd/>
          </a:ln>
        </p:spPr>
      </p:pic>
    </p:spTree>
    <p:extLst>
      <p:ext uri="{BB962C8B-B14F-4D97-AF65-F5344CB8AC3E}">
        <p14:creationId xmlns:p14="http://schemas.microsoft.com/office/powerpoint/2010/main" val="26882064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92446" y="469061"/>
            <a:ext cx="8229600" cy="1143000"/>
          </a:xfrm>
        </p:spPr>
        <p:txBody>
          <a:bodyPr>
            <a:noAutofit/>
          </a:bodyPr>
          <a:lstStyle/>
          <a:p>
            <a:r>
              <a:rPr lang="es-AR" sz="4000" dirty="0"/>
              <a:t>Cloud: hay que pensar en redundancia</a:t>
            </a:r>
          </a:p>
        </p:txBody>
      </p:sp>
      <p:sp>
        <p:nvSpPr>
          <p:cNvPr id="3" name="2 Marcador de contenido"/>
          <p:cNvSpPr>
            <a:spLocks noGrp="1"/>
          </p:cNvSpPr>
          <p:nvPr>
            <p:ph idx="1"/>
          </p:nvPr>
        </p:nvSpPr>
        <p:spPr>
          <a:xfrm>
            <a:off x="827584" y="1844824"/>
            <a:ext cx="7416824" cy="4248472"/>
          </a:xfrm>
        </p:spPr>
        <p:txBody>
          <a:bodyPr>
            <a:normAutofit lnSpcReduction="10000"/>
          </a:bodyPr>
          <a:lstStyle/>
          <a:p>
            <a:pPr>
              <a:lnSpc>
                <a:spcPct val="150000"/>
              </a:lnSpc>
              <a:buFont typeface="Wingdings" pitchFamily="2" charset="2"/>
              <a:buChar char="§"/>
            </a:pPr>
            <a:r>
              <a:rPr lang="es-AR" sz="1800" dirty="0"/>
              <a:t>Falla de Región en Virginia del Norte: </a:t>
            </a:r>
          </a:p>
          <a:p>
            <a:pPr>
              <a:lnSpc>
                <a:spcPct val="150000"/>
              </a:lnSpc>
              <a:buFont typeface="Wingdings" pitchFamily="2" charset="2"/>
              <a:buChar char="§"/>
            </a:pPr>
            <a:r>
              <a:rPr lang="es-AR" sz="1800" dirty="0"/>
              <a:t>Problemas para:</a:t>
            </a:r>
          </a:p>
          <a:p>
            <a:pPr lvl="1">
              <a:lnSpc>
                <a:spcPct val="150000"/>
              </a:lnSpc>
              <a:buFont typeface="Wingdings" pitchFamily="2" charset="2"/>
              <a:buChar char="§"/>
            </a:pPr>
            <a:r>
              <a:rPr lang="es-AR" sz="1600" dirty="0" err="1"/>
              <a:t>GitHub</a:t>
            </a:r>
            <a:endParaRPr lang="es-AR" sz="1600" dirty="0"/>
          </a:p>
          <a:p>
            <a:pPr lvl="1">
              <a:lnSpc>
                <a:spcPct val="150000"/>
              </a:lnSpc>
              <a:buFont typeface="Wingdings" pitchFamily="2" charset="2"/>
              <a:buChar char="§"/>
            </a:pPr>
            <a:r>
              <a:rPr lang="es-AR" sz="1600" dirty="0" err="1"/>
              <a:t>Reddit</a:t>
            </a:r>
            <a:endParaRPr lang="es-AR" sz="1600" dirty="0"/>
          </a:p>
          <a:p>
            <a:pPr lvl="1">
              <a:lnSpc>
                <a:spcPct val="150000"/>
              </a:lnSpc>
              <a:buFont typeface="Wingdings" pitchFamily="2" charset="2"/>
              <a:buChar char="§"/>
            </a:pPr>
            <a:r>
              <a:rPr lang="es-AR" sz="1600" dirty="0" err="1"/>
              <a:t>Pinterest</a:t>
            </a:r>
            <a:endParaRPr lang="es-AR" sz="1600" dirty="0"/>
          </a:p>
          <a:p>
            <a:pPr lvl="1">
              <a:lnSpc>
                <a:spcPct val="150000"/>
              </a:lnSpc>
              <a:buFont typeface="Wingdings" pitchFamily="2" charset="2"/>
              <a:buChar char="§"/>
            </a:pPr>
            <a:r>
              <a:rPr lang="es-AR" sz="1600" dirty="0" err="1"/>
              <a:t>Airbnb</a:t>
            </a:r>
            <a:endParaRPr lang="es-AR" sz="1600" dirty="0"/>
          </a:p>
          <a:p>
            <a:pPr lvl="1">
              <a:lnSpc>
                <a:spcPct val="150000"/>
              </a:lnSpc>
              <a:buFont typeface="Wingdings" pitchFamily="2" charset="2"/>
              <a:buChar char="§"/>
            </a:pPr>
            <a:r>
              <a:rPr lang="es-AR" sz="1600" dirty="0" err="1"/>
              <a:t>Foursquare</a:t>
            </a:r>
            <a:endParaRPr lang="es-AR" sz="1600" dirty="0"/>
          </a:p>
          <a:p>
            <a:pPr lvl="1">
              <a:lnSpc>
                <a:spcPct val="150000"/>
              </a:lnSpc>
              <a:buFont typeface="Wingdings" pitchFamily="2" charset="2"/>
              <a:buChar char="§"/>
            </a:pPr>
            <a:r>
              <a:rPr lang="es-AR" sz="1600" dirty="0" err="1"/>
              <a:t>Minecraft</a:t>
            </a:r>
            <a:endParaRPr lang="es-AR" sz="1600" dirty="0">
              <a:hlinkClick r:id="rId2"/>
            </a:endParaRPr>
          </a:p>
          <a:p>
            <a:pPr marL="0" indent="0">
              <a:lnSpc>
                <a:spcPct val="150000"/>
              </a:lnSpc>
              <a:buNone/>
            </a:pPr>
            <a:r>
              <a:rPr lang="es-AR" sz="1800" dirty="0"/>
              <a:t>Link de noticia: </a:t>
            </a:r>
            <a:r>
              <a:rPr lang="es-AR" sz="1800" dirty="0">
                <a:hlinkClick r:id="rId2"/>
              </a:rPr>
              <a:t>https://techcrunch.com/2012/10/22/aws-ec2-issues-in-north-virginia-affect-heroku-reddit-and-others-heroku-still-down/</a:t>
            </a:r>
            <a:endParaRPr lang="es-AR" sz="1800" dirty="0"/>
          </a:p>
          <a:p>
            <a:pPr>
              <a:lnSpc>
                <a:spcPct val="150000"/>
              </a:lnSpc>
              <a:buFont typeface="Wingdings" pitchFamily="2" charset="2"/>
              <a:buChar char="§"/>
            </a:pPr>
            <a:endParaRPr lang="es-AR" sz="1800" dirty="0"/>
          </a:p>
          <a:p>
            <a:pPr algn="just">
              <a:lnSpc>
                <a:spcPct val="150000"/>
              </a:lnSpc>
              <a:buFont typeface="Wingdings" pitchFamily="2" charset="2"/>
              <a:buChar char="§"/>
            </a:pPr>
            <a:endParaRPr lang="es-ES" sz="1800" dirty="0"/>
          </a:p>
        </p:txBody>
      </p:sp>
      <p:pic>
        <p:nvPicPr>
          <p:cNvPr id="8" name="6 Imagen" descr="lidi.bmp"/>
          <p:cNvPicPr>
            <a:picLocks noChangeAspect="1"/>
          </p:cNvPicPr>
          <p:nvPr/>
        </p:nvPicPr>
        <p:blipFill>
          <a:blip r:embed="rId3"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9" name="Picture 31" descr="EscudoUNLP"/>
          <p:cNvPicPr>
            <a:picLocks noChangeAspect="1" noChangeArrowheads="1"/>
          </p:cNvPicPr>
          <p:nvPr/>
        </p:nvPicPr>
        <p:blipFill>
          <a:blip r:embed="rId4" cstate="print"/>
          <a:srcRect/>
          <a:stretch>
            <a:fillRect/>
          </a:stretch>
        </p:blipFill>
        <p:spPr bwMode="auto">
          <a:xfrm>
            <a:off x="107504" y="68460"/>
            <a:ext cx="854075" cy="1079500"/>
          </a:xfrm>
          <a:prstGeom prst="rect">
            <a:avLst/>
          </a:prstGeom>
          <a:noFill/>
          <a:ln w="9525">
            <a:noFill/>
            <a:miter lim="800000"/>
            <a:headEnd/>
            <a:tailEnd/>
          </a:ln>
        </p:spPr>
      </p:pic>
    </p:spTree>
    <p:extLst>
      <p:ext uri="{BB962C8B-B14F-4D97-AF65-F5344CB8AC3E}">
        <p14:creationId xmlns:p14="http://schemas.microsoft.com/office/powerpoint/2010/main" val="27618396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92446" y="469061"/>
            <a:ext cx="8229600" cy="1143000"/>
          </a:xfrm>
        </p:spPr>
        <p:txBody>
          <a:bodyPr>
            <a:noAutofit/>
          </a:bodyPr>
          <a:lstStyle/>
          <a:p>
            <a:r>
              <a:rPr lang="es-AR" sz="4000" dirty="0"/>
              <a:t>Cloud: hay que pensar en redundancia</a:t>
            </a:r>
          </a:p>
        </p:txBody>
      </p:sp>
      <p:sp>
        <p:nvSpPr>
          <p:cNvPr id="3" name="2 Marcador de contenido"/>
          <p:cNvSpPr>
            <a:spLocks noGrp="1"/>
          </p:cNvSpPr>
          <p:nvPr>
            <p:ph idx="1"/>
          </p:nvPr>
        </p:nvSpPr>
        <p:spPr>
          <a:xfrm>
            <a:off x="827584" y="1844824"/>
            <a:ext cx="7416824" cy="4248472"/>
          </a:xfrm>
        </p:spPr>
        <p:txBody>
          <a:bodyPr>
            <a:normAutofit fontScale="85000" lnSpcReduction="10000"/>
          </a:bodyPr>
          <a:lstStyle/>
          <a:p>
            <a:pPr>
              <a:lnSpc>
                <a:spcPct val="150000"/>
              </a:lnSpc>
              <a:buFont typeface="Wingdings" pitchFamily="2" charset="2"/>
              <a:buChar char="§"/>
            </a:pPr>
            <a:r>
              <a:rPr lang="es-AR" sz="1800" dirty="0"/>
              <a:t>Falla de Servicios S3 (Sistema de almacenamiento</a:t>
            </a:r>
            <a:r>
              <a:rPr lang="es-AR" sz="1800"/>
              <a:t>):  28-02-2017</a:t>
            </a:r>
            <a:endParaRPr lang="es-AR" sz="1800" dirty="0"/>
          </a:p>
          <a:p>
            <a:pPr>
              <a:lnSpc>
                <a:spcPct val="150000"/>
              </a:lnSpc>
              <a:buFont typeface="Wingdings" pitchFamily="2" charset="2"/>
              <a:buChar char="§"/>
            </a:pPr>
            <a:r>
              <a:rPr lang="es-AR" sz="1800" dirty="0"/>
              <a:t>Problemas para:</a:t>
            </a:r>
          </a:p>
          <a:p>
            <a:pPr lvl="1">
              <a:lnSpc>
                <a:spcPct val="150000"/>
              </a:lnSpc>
              <a:buFont typeface="Wingdings" pitchFamily="2" charset="2"/>
              <a:buChar char="§"/>
            </a:pPr>
            <a:r>
              <a:rPr lang="es-AR" sz="1600" dirty="0" err="1"/>
              <a:t>Infobae</a:t>
            </a:r>
            <a:endParaRPr lang="es-AR" sz="1600" dirty="0"/>
          </a:p>
          <a:p>
            <a:pPr lvl="1">
              <a:lnSpc>
                <a:spcPct val="150000"/>
              </a:lnSpc>
              <a:buFont typeface="Wingdings" pitchFamily="2" charset="2"/>
              <a:buChar char="§"/>
            </a:pPr>
            <a:r>
              <a:rPr lang="es-AR" sz="1600" dirty="0" err="1"/>
              <a:t>Netflix</a:t>
            </a:r>
            <a:endParaRPr lang="es-AR" sz="1600" dirty="0"/>
          </a:p>
          <a:p>
            <a:pPr lvl="1">
              <a:lnSpc>
                <a:spcPct val="150000"/>
              </a:lnSpc>
              <a:buFont typeface="Wingdings" pitchFamily="2" charset="2"/>
              <a:buChar char="§"/>
            </a:pPr>
            <a:r>
              <a:rPr lang="es-AR" sz="1600" dirty="0" err="1"/>
              <a:t>Spotify</a:t>
            </a:r>
            <a:endParaRPr lang="es-AR" sz="1600" dirty="0"/>
          </a:p>
          <a:p>
            <a:pPr lvl="1">
              <a:lnSpc>
                <a:spcPct val="150000"/>
              </a:lnSpc>
              <a:buFont typeface="Wingdings" pitchFamily="2" charset="2"/>
              <a:buChar char="§"/>
            </a:pPr>
            <a:r>
              <a:rPr lang="es-AR" sz="1600" dirty="0" err="1"/>
              <a:t>Airbnb</a:t>
            </a:r>
            <a:endParaRPr lang="es-AR" sz="1600" dirty="0"/>
          </a:p>
          <a:p>
            <a:pPr lvl="1">
              <a:lnSpc>
                <a:spcPct val="150000"/>
              </a:lnSpc>
              <a:buFont typeface="Wingdings" pitchFamily="2" charset="2"/>
              <a:buChar char="§"/>
            </a:pPr>
            <a:r>
              <a:rPr lang="es-AR" sz="1600" dirty="0"/>
              <a:t>Amazon Prime Video</a:t>
            </a:r>
          </a:p>
          <a:p>
            <a:pPr lvl="1">
              <a:lnSpc>
                <a:spcPct val="150000"/>
              </a:lnSpc>
              <a:buFont typeface="Wingdings" pitchFamily="2" charset="2"/>
              <a:buChar char="§"/>
            </a:pPr>
            <a:r>
              <a:rPr lang="es-AR" sz="1600" dirty="0"/>
              <a:t>Amazon </a:t>
            </a:r>
            <a:r>
              <a:rPr lang="es-AR" sz="1600" dirty="0" err="1"/>
              <a:t>Music</a:t>
            </a:r>
            <a:endParaRPr lang="es-AR" sz="1600" dirty="0">
              <a:hlinkClick r:id="rId2"/>
            </a:endParaRPr>
          </a:p>
          <a:p>
            <a:pPr marL="0" indent="0">
              <a:lnSpc>
                <a:spcPct val="150000"/>
              </a:lnSpc>
              <a:buNone/>
            </a:pPr>
            <a:r>
              <a:rPr lang="es-AR" sz="1800" dirty="0"/>
              <a:t>Link de noticia: </a:t>
            </a:r>
            <a:r>
              <a:rPr lang="es-AR" sz="1800" dirty="0">
                <a:hlinkClick r:id="rId3"/>
              </a:rPr>
              <a:t>http://www.lanacion.com.ar/1989711-el-error-de-tipeo-de-un-empleado-de-amazon-que-causo-una-caida-masiva-de-internet</a:t>
            </a:r>
            <a:endParaRPr lang="es-AR" sz="1800" dirty="0"/>
          </a:p>
          <a:p>
            <a:pPr marL="0" indent="0">
              <a:lnSpc>
                <a:spcPct val="150000"/>
              </a:lnSpc>
              <a:buNone/>
            </a:pPr>
            <a:r>
              <a:rPr lang="es-AR" sz="1800" dirty="0"/>
              <a:t>Link 2: </a:t>
            </a:r>
            <a:r>
              <a:rPr lang="es-AR" sz="1800" dirty="0">
                <a:hlinkClick r:id="rId4"/>
              </a:rPr>
              <a:t>http://www.infobae.com/america/tecno/2017/02/28/la-nube-de-amazon-fallo-y-afecto-a-numerosas-paginas-de-internet/</a:t>
            </a:r>
            <a:endParaRPr lang="es-AR" sz="1800" dirty="0"/>
          </a:p>
          <a:p>
            <a:pPr marL="0" indent="0">
              <a:lnSpc>
                <a:spcPct val="150000"/>
              </a:lnSpc>
              <a:buNone/>
            </a:pPr>
            <a:endParaRPr lang="es-AR" sz="1800" dirty="0"/>
          </a:p>
          <a:p>
            <a:pPr>
              <a:lnSpc>
                <a:spcPct val="150000"/>
              </a:lnSpc>
              <a:buFont typeface="Wingdings" pitchFamily="2" charset="2"/>
              <a:buChar char="§"/>
            </a:pPr>
            <a:endParaRPr lang="es-AR" sz="1800" dirty="0"/>
          </a:p>
          <a:p>
            <a:pPr algn="just">
              <a:lnSpc>
                <a:spcPct val="150000"/>
              </a:lnSpc>
              <a:buFont typeface="Wingdings" pitchFamily="2" charset="2"/>
              <a:buChar char="§"/>
            </a:pPr>
            <a:endParaRPr lang="es-ES" sz="1800" dirty="0"/>
          </a:p>
        </p:txBody>
      </p:sp>
      <p:pic>
        <p:nvPicPr>
          <p:cNvPr id="8" name="6 Imagen" descr="lidi.bmp"/>
          <p:cNvPicPr>
            <a:picLocks noChangeAspect="1"/>
          </p:cNvPicPr>
          <p:nvPr/>
        </p:nvPicPr>
        <p:blipFill>
          <a:blip r:embed="rId5"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9" name="Picture 31" descr="EscudoUNLP"/>
          <p:cNvPicPr>
            <a:picLocks noChangeAspect="1" noChangeArrowheads="1"/>
          </p:cNvPicPr>
          <p:nvPr/>
        </p:nvPicPr>
        <p:blipFill>
          <a:blip r:embed="rId6" cstate="print"/>
          <a:srcRect/>
          <a:stretch>
            <a:fillRect/>
          </a:stretch>
        </p:blipFill>
        <p:spPr bwMode="auto">
          <a:xfrm>
            <a:off x="107504" y="68460"/>
            <a:ext cx="854075" cy="1079500"/>
          </a:xfrm>
          <a:prstGeom prst="rect">
            <a:avLst/>
          </a:prstGeom>
          <a:noFill/>
          <a:ln w="9525">
            <a:noFill/>
            <a:miter lim="800000"/>
            <a:headEnd/>
            <a:tailEnd/>
          </a:ln>
        </p:spPr>
      </p:pic>
    </p:spTree>
    <p:extLst>
      <p:ext uri="{BB962C8B-B14F-4D97-AF65-F5344CB8AC3E}">
        <p14:creationId xmlns:p14="http://schemas.microsoft.com/office/powerpoint/2010/main" val="41713746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92446" y="469061"/>
            <a:ext cx="8229600" cy="1143000"/>
          </a:xfrm>
        </p:spPr>
        <p:txBody>
          <a:bodyPr>
            <a:noAutofit/>
          </a:bodyPr>
          <a:lstStyle/>
          <a:p>
            <a:r>
              <a:rPr lang="es-AR" sz="4000" dirty="0"/>
              <a:t>Cloud: hay que pensar en redundancia</a:t>
            </a:r>
          </a:p>
        </p:txBody>
      </p:sp>
      <p:sp>
        <p:nvSpPr>
          <p:cNvPr id="3" name="2 Marcador de contenido"/>
          <p:cNvSpPr>
            <a:spLocks noGrp="1"/>
          </p:cNvSpPr>
          <p:nvPr>
            <p:ph idx="1"/>
          </p:nvPr>
        </p:nvSpPr>
        <p:spPr>
          <a:xfrm>
            <a:off x="827584" y="1844824"/>
            <a:ext cx="7416824" cy="4248472"/>
          </a:xfrm>
        </p:spPr>
        <p:txBody>
          <a:bodyPr>
            <a:normAutofit/>
          </a:bodyPr>
          <a:lstStyle/>
          <a:p>
            <a:pPr>
              <a:lnSpc>
                <a:spcPct val="150000"/>
              </a:lnSpc>
              <a:buFont typeface="Wingdings" pitchFamily="2" charset="2"/>
              <a:buChar char="§"/>
            </a:pPr>
            <a:r>
              <a:rPr lang="es-AR" sz="1800" dirty="0"/>
              <a:t>Falla de Energía Eléctrica:  31-08-2019</a:t>
            </a:r>
          </a:p>
          <a:p>
            <a:pPr>
              <a:lnSpc>
                <a:spcPct val="150000"/>
              </a:lnSpc>
              <a:buFont typeface="Wingdings" pitchFamily="2" charset="2"/>
              <a:buChar char="§"/>
            </a:pPr>
            <a:r>
              <a:rPr lang="es-AR" sz="1800" dirty="0"/>
              <a:t>Problemas para:</a:t>
            </a:r>
          </a:p>
          <a:p>
            <a:pPr lvl="1">
              <a:lnSpc>
                <a:spcPct val="150000"/>
              </a:lnSpc>
              <a:buFont typeface="Wingdings" pitchFamily="2" charset="2"/>
              <a:buChar char="§"/>
            </a:pPr>
            <a:r>
              <a:rPr lang="es-AR" sz="1600" dirty="0"/>
              <a:t>Diario </a:t>
            </a:r>
            <a:r>
              <a:rPr lang="es-AR" sz="1600" dirty="0" err="1"/>
              <a:t>ElDia</a:t>
            </a:r>
            <a:endParaRPr lang="es-AR" sz="1600" dirty="0"/>
          </a:p>
          <a:p>
            <a:pPr marL="0" indent="0">
              <a:lnSpc>
                <a:spcPct val="150000"/>
              </a:lnSpc>
              <a:buNone/>
            </a:pPr>
            <a:r>
              <a:rPr lang="es-AR" sz="1800" dirty="0"/>
              <a:t>Link de noticia: </a:t>
            </a:r>
            <a:r>
              <a:rPr lang="es-ES" sz="1800" dirty="0">
                <a:hlinkClick r:id="rId2"/>
              </a:rPr>
              <a:t>https://www.eldia.com/nota/2019-8-31-17-46-0--una-falla-en-los-servidores-de-amazon-provoco-una-interrupcion-en-eldia-com-la-ciudad</a:t>
            </a:r>
            <a:endParaRPr lang="es-ES" sz="1800" dirty="0"/>
          </a:p>
          <a:p>
            <a:pPr marL="0" indent="0">
              <a:lnSpc>
                <a:spcPct val="150000"/>
              </a:lnSpc>
              <a:buNone/>
            </a:pPr>
            <a:r>
              <a:rPr lang="es-AR" sz="1800" dirty="0"/>
              <a:t>Link 2: </a:t>
            </a:r>
            <a:r>
              <a:rPr lang="es-ES" sz="1800" dirty="0">
                <a:hlinkClick r:id="rId3"/>
              </a:rPr>
              <a:t>https://downdetector.com/status/aws-amazon-web-services/news/264657-problems-at-amazon-web-services</a:t>
            </a:r>
            <a:endParaRPr lang="es-AR" sz="1800" dirty="0"/>
          </a:p>
          <a:p>
            <a:pPr>
              <a:lnSpc>
                <a:spcPct val="150000"/>
              </a:lnSpc>
              <a:buFont typeface="Wingdings" pitchFamily="2" charset="2"/>
              <a:buChar char="§"/>
            </a:pPr>
            <a:endParaRPr lang="es-AR" sz="1800" dirty="0"/>
          </a:p>
          <a:p>
            <a:pPr algn="just">
              <a:lnSpc>
                <a:spcPct val="150000"/>
              </a:lnSpc>
              <a:buFont typeface="Wingdings" pitchFamily="2" charset="2"/>
              <a:buChar char="§"/>
            </a:pPr>
            <a:endParaRPr lang="es-ES" sz="1800" dirty="0"/>
          </a:p>
        </p:txBody>
      </p:sp>
      <p:pic>
        <p:nvPicPr>
          <p:cNvPr id="8" name="6 Imagen" descr="lidi.bmp"/>
          <p:cNvPicPr>
            <a:picLocks noChangeAspect="1"/>
          </p:cNvPicPr>
          <p:nvPr/>
        </p:nvPicPr>
        <p:blipFill>
          <a:blip r:embed="rId4"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9" name="Picture 31" descr="EscudoUNLP"/>
          <p:cNvPicPr>
            <a:picLocks noChangeAspect="1" noChangeArrowheads="1"/>
          </p:cNvPicPr>
          <p:nvPr/>
        </p:nvPicPr>
        <p:blipFill>
          <a:blip r:embed="rId5" cstate="print"/>
          <a:srcRect/>
          <a:stretch>
            <a:fillRect/>
          </a:stretch>
        </p:blipFill>
        <p:spPr bwMode="auto">
          <a:xfrm>
            <a:off x="107504" y="68460"/>
            <a:ext cx="854075" cy="1079500"/>
          </a:xfrm>
          <a:prstGeom prst="rect">
            <a:avLst/>
          </a:prstGeom>
          <a:noFill/>
          <a:ln w="9525">
            <a:noFill/>
            <a:miter lim="800000"/>
            <a:headEnd/>
            <a:tailEnd/>
          </a:ln>
        </p:spPr>
      </p:pic>
    </p:spTree>
    <p:extLst>
      <p:ext uri="{BB962C8B-B14F-4D97-AF65-F5344CB8AC3E}">
        <p14:creationId xmlns:p14="http://schemas.microsoft.com/office/powerpoint/2010/main" val="38365416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descr="lidi.bmp"/>
          <p:cNvPicPr>
            <a:picLocks noChangeAspect="1"/>
          </p:cNvPicPr>
          <p:nvPr/>
        </p:nvPicPr>
        <p:blipFill>
          <a:blip r:embed="rId2"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8" name="Picture 31" descr="EscudoUNLP"/>
          <p:cNvPicPr>
            <a:picLocks noChangeAspect="1" noChangeArrowheads="1"/>
          </p:cNvPicPr>
          <p:nvPr/>
        </p:nvPicPr>
        <p:blipFill>
          <a:blip r:embed="rId3" cstate="print"/>
          <a:srcRect/>
          <a:stretch>
            <a:fillRect/>
          </a:stretch>
        </p:blipFill>
        <p:spPr bwMode="auto">
          <a:xfrm>
            <a:off x="107504" y="68460"/>
            <a:ext cx="854075" cy="1079500"/>
          </a:xfrm>
          <a:prstGeom prst="rect">
            <a:avLst/>
          </a:prstGeom>
          <a:noFill/>
          <a:ln w="9525">
            <a:noFill/>
            <a:miter lim="800000"/>
            <a:headEnd/>
            <a:tailEnd/>
          </a:ln>
        </p:spPr>
      </p:pic>
      <p:sp>
        <p:nvSpPr>
          <p:cNvPr id="11" name="1 Título"/>
          <p:cNvSpPr txBox="1">
            <a:spLocks/>
          </p:cNvSpPr>
          <p:nvPr/>
        </p:nvSpPr>
        <p:spPr>
          <a:xfrm>
            <a:off x="2483768" y="2060848"/>
            <a:ext cx="3600400" cy="1431032"/>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s-ES" sz="4800"/>
              <a:t>¿CONSULTAS?</a:t>
            </a:r>
            <a:endParaRPr lang="es-AR" sz="4800" dirty="0"/>
          </a:p>
        </p:txBody>
      </p:sp>
      <p:sp>
        <p:nvSpPr>
          <p:cNvPr id="2" name="AutoShape 4" descr="data:image/jpeg;base64,/9j/4AAQSkZJRgABAQAAAQABAAD/2wCEAAkGBxQSEBUUDxQVFRUUFBQUFBUVFhQWFBUUFBUWFhQUFRcYHSggGBolHBQUITEhJSkrLi4uFx8zODMsNygtLisBCgoKDg0OGhAQGywkICQsLCwsLCwuLCwsLCwsLSwsLCwsLCwsLCwsLCwsLCwsLCwsLiwsLCwsLCwsLCwsLCwsLP/AABEIAKwBJQMBEQACEQEDEQH/xAAbAAACAwEBAQAAAAAAAAAAAAAABAIDBQEGB//EAEYQAAIBAgMCCgYHBgYBBQAAAAECAAMRBBIhBTEGEyIyQVFhcYGRM3KhscHRBxRCUlOSshUjVIKTojRiwtLh8CQWQ4Ojw//EABsBAQACAwEBAAAAAAAAAAAAAAABAgMEBQYH/8QANhEAAgECAgYIBgMAAgMAAAAAAAECAxEEIQUSMUFRcRMyMzRhgZGxBnKhwdHwFCLhI4IVovH/2gAMAwEAAhEDEQA/APuMAIAQAgBACAEAIAQAgBACAEAIAQAgBACAEAIAQAgBAF8Tj6VM2q1EQncGdV95lXOK2slRb2IoO2sN/EUf6ifOR0sOKLakuDD9tYf+Io/1E+cdLDih0cuDO/tnD/j0f6ifOOlhxXqOjlwZz9tYf8ej/UT5x0sOK9R0cuDD9t4b+Io/1U+cdJDiiNSXBh+28N/EUf6qfOOkhxQ1JcGX4bHU6l+KqI9t+Rla3fYyVJPYyHFraMSxAQAgBACAEAIAQAgBACAEAIAQAgBACAEAIAQAgBACAEAIAQAgFWIxKU1zVGVR1sQB3awDB2jwvo01YrmcgEjTKLgac4gnwEiTsmyUrux4Cnj0qEtVcs51ZiAbn/vlPPz127s7EdVKyLlqUugn8o6e6Us/EvdHS9PpJMiz8SboAKfb4ybMXO/u+3zMWYujh4rqJ77/ADjMjIqrcV0L/c1vdJ/sMhNtqnD1Eq0LBkIJsx1W+qN2Ef8AdJmoOUZXMVZRlGx9QwnCig+/MnaQCvmhIHjad05Bs0ayuAyMGB3FSCD4iATgBACAEAIAQAgBACAEAIAQAgBACAEA4TbfIbSV2BLEbVpJva56l1M51fS2Fo7ZXfBZmxDC1Z7vUlh9p0n3MAeo6H2y9DSmFrdWavweT+pE8NVhtQ2DN5O5gOyQEA4TbfIbSzYE8RtWkm9rnqXUzn19LYWjtnd8FmbEMLVnu9TE27wtSkhNMi/SzDROy32m7Nw6Zt0K8a9NVI3s+KsYpwcJarPP4TZGNxzcY5NGmd1SqCarD/ImmUfl7jMxQ9BgeAmFTWoHrN96q5I/Ktl8wYauDw+1/o+xiVWGHVK1O/IJdVcL1OGtqOsE336bhz5YWSeRuRxEWsxNeA+0fwFH/wA1P/dKfx58PYv08OPud/8AQ20fwV/q0/8AdH8efD2HTQ4+5w8Bdo/gr/VpfOP48+Ht+R00OJ08CNo/geVSh8Wj+PPh++o6eHEgeBG0uih/9mH+DSf40+BHTx4kTwG2l+AP6tH/AHR/Hnw9h00eJp8Hfo5xDVlbGqtOkpuy5lZ6ljovJuAp6Te9vMZKeHd/7FJ11bI9njOAmHNzhzUw7ddNiV8Ua4t2C03jUMSvh8VgGL1OVSG/EURzR11qR6O3UDrEA9ZsXbi1gA5UMwupU3SoLXuh6D/lOvfANmAEAIAQAgBACAEAIAQAgFFXFKvaeoQBdsaegAe2TYEfrbdnlFgVttHUqWAPZodddL6TRqYzDucqLqasl5PyvkZlRqJKerdCGKwLPuqE9jm3kd3unGxmhsRV/tGrreEv230Rt0cZTjk425GfXwjpz1I7d48xpOBXwdeh2kGvb1WRvwrQn1Wdw+BqPzVJHXuHmZahgMRX6kHbjsXqyJ16cOszYwWynTVqpUdSnT26eyegweiK1H+06ziuEf8AcvoaFbFwnkoX5mjRxqFgitma3Rru6yNJ16WNoTqKjCetL12eKyNSVGajrtWRypjEzFC+Vhp1HXXQnSVqY2g5youerJeXjlfImNGdlPVujNxuyHbVahfsY/LScfGaGr1f7Rq63hL/ADL6G3RxkI5ONuR57auaiDxnJspYnTRd1x2k6D/ia2j9DVHW/wCeNox+v+cTLXxkdT+jzf0EdhbFqVyK70zY60VOiovQ5v8AaO/s792/pGpicRL+PhovVW17E/C/Bb7GDDxp01r1HnuR7HBbJdNWqlexT8Tp7JTB6Ir0f7TquK4R/wBy+hNbFwnko35mjRxiFgivmbs13b7kaTrUsbQlNUYz1peuzi1kasqM1HXashqbphCAEAIAQAgBACAEA4RAPE7f2OMIxq0QRhnYcci6cQ1+TXpW5oB3gbt+69gPR7D2gailKhHGU7ZrbnVuZUHYR7QeyAakAIAQAgBACAEAIBwmAIYjEk6LoPaZIKAsAkFgHcsAwtpelbw/SJ4HS3fKnNeyO7hexj+7yqliGXmsR2bx5HSa1DGV6HZza9vTYZJ0oT6yNXZm1GJysARa+neOjxnpdFaVq4qr0VRLY3deHgc3FYWNOOtEltLbDKxWnYAW5W86i+7omLSel61GtKjTSVt+3d6F8NhITgpyMitiGfnsT3nTynna2JrVnepJv29Nh0IU4Q6qsO8H/Tj1WnS0F3tcn9jWx3ZeZXtr0794/SJg0v32p5eyL4TsY/u8XoYp05rlR7PETXw2JxFOSjSk1fLw9NhkqU6cleSEVpHG41KdXVf8RXHWo0o0T2G1yPW659A19XVhJ5v622nBte7Ww9NtXazo5RABa2u86gHu6Z57Sel61GtKjTSVrZ7dqvy9zfw2EhOCnIxq+Jd+exPedPLdPPVsTWrO9STft6bDoQpwh1VYd4P+nHqt7p0NBd8XJmDG9k/I9TPbnFCAEAIAQAgBACAEAIBCrTDKVYAqwIIOoIIsQR0iAeIwxOErFSSRhmAudS+Drc0knfkI39dM9cA91ACAEAIAQAgBACAJY2r9kePykgXVYBYqwCYSASyQDze1R++bw/SJ4HS3fKnNeyO7hexj+7xSc42BzZY5Z9U+8TtaA73/ANX9jTx3ZeaK8f6Q+HuEwaZ77Py9kXwfYxF5zDZGtnVijlltcKd+7eBOxoHvi5P7Gnjuy80Rx9QtULHeQpNt3NEw6Y77U8vZF8J2Mf3eKVRey/eIHhvb+0GW0NR6XFxvsV36bPqRjJ6tJ+ORbwI5VZ6p31Wcj1FORB5An+ad/p+k0ooLZGLXm7X/AHwNHU1cNfix3bn+If8Al/SJ5/THfanl7I3sH2MfP3YhOYbRpcH/AE49VvdOvoLvi5M1Mb2T8j1M9ucUiWA3mBcrOKQb3X8wk6r4FdZcTgxtP8RPzL85OpLgNePEPrlP76fmEakuA148SYxCncy+YkWfAnWRMMOiQSdgBACAEA85wow442jUO58+GqdWWqCVJ7mW388Ae4L4gvhUzc5M1JusmkxS57woPjANWAEAIAQAgBAOMbC/VAM3frJBNVgFqrAJhYBLLAPLbY9O/eP0ieB0v32pzXsju4TsY/u8TnONge2QP3h9U+8TtaA73/1f2NLH9l5lW0fSHw9wmDTPfZ+XsjJhOxiLTmGyNbPW7H1T7xOzoHvi5M08d2XmiGMWznwmLTXfZ+Xsi2D7Ffu8zsfXyJUf8OjUbxNlX3mdL4cp51KnJfd/Y19IS6sfMa2PhsiKg1yU1X8uW59kw6KqdLpKU+Os/qXxUdXDpcLE8TWBbnZjYbjfcLb93R1zdxugcVisVOorRi7Zt+C3K5q0tJUaVNRzb8DKq7bpLUFO96nGJTyfau4zBsptdbXNxcaHqm1Q+FqMV/zTbfhkvuzBU0vUb/pFLnmVYvhK1H6xxa2agaOlwGqLVtcppcbyo1NypnYw2i8Lhs6cFfi836s0quMrVOtLL0H6+1KhxSUr3U0alRizOWzK6KoHKtazN0dU3lFI13JmFt7bVWlXYK9NFpU6VRabIpbEl3dXRGJuCLLuvqwvvliDcbGVBikpqBxZo1HY5RfMr01QZujQtpIaJTLKu06gxVOkp5LUqtRuvkNTVQv5zfwkaqJ1mIbX4QVqdSrkZMmHo06rq3Oqhy1wjX5NgmmhuTaRqonWZrVdouMRRpixWolVmuNRxeTLb85kNIlNlxxf/kilkWxotVzWsQVdFA09YnwkEiO1dtVKL1BRXk0KS1qv7yoCQzNyaYFxeyMdewSNpOwYxfCipRatzmShSp1HJKlv3hawVbC9gpO/s1kakXuJ15LeaY4UZagp1FUsUNQAEqcikBm1uNMw0uN8h0FuZKrtbUaWC4QUKoFnAzAFc1gCDuIbcb98xyozWdrmSNaD8DnCenmwlUjeqiqLddIioP0zEZRPgvU/e4lBuL06w7BWp299Jj4+YHoYAQAgBACAVvXUc5gO8yk6kIZyaXMlRctiIVqoK6HfLp3zRAuqyQWKsAsUQCwCQDjsALsQB2m0pOcYK8nZeJKi3sMrH7IFRi6PqevUbrbxOFjdDLEzdanPN+a2W3G9RxjppQkthkYjZtRN63HWuonAxGi8VQ60bris/wDfob1PE0p7H6lmxfSH1T7xNvQHe/8Aq/sYsf2XmQ2ghNZgASdN3cJi0rTlPHTjBNvLZnuRfCyUaEWyzC7Id73stt99T5CZMPoLE1M52ivHN+i/JSpjqcdmY9hcAE1FybWufl4T0OB0TSwktdNuWy/+GjWxUqqtuI4nZyub3IP/AHolMboaliZupdqT816E0cXKmtW10eX4QpxSVc+ozYZDbpBqZmHkZk0fo6eHoSoqS1pN2fNWRTEYiM5qdskYmP24c50BCth81Mki64ioaaFbc5gRex0nVwGjKOj4asM575b3y4L9ZzcRiqmKd5ZR3L88WaFTElcVTpKFyvSrOdOVem1IKAer94ZvXbMCVkdSvfGMhVeRQpurW5YLvVVhm6rIPbAKto0lOLw2ZEY2rHMyKWGQKVysRddTeSBXbu1qtLEKqEBciMqFbnEO1Qq9NTvBVbNp13OkCxr/AFq+J4oqNKQqqTvuXKm3kNe2ATxeIdatBUHJd3FQ2Jsq0nYa9HKC74Bjbe2tUp4hgjhOLp0npUyqk4l6lQqyAnldCjk9LAnSQCXCPEsMQtqaMURGpB6XGNVqNUytTV/sWABuN177hIJN2piXGMpIDyGo12YWHOV6ITXo0Z9JBZF9bFsMVRpqRlanWZtBfkGkFsejnmVLGPwlZfrFwtIMlDjmasamR1p1OSmVWCtlJJuwa2YaawBfb2LVmWrxF2p4eniKwao6fu891plV0qMpDtytBbtkkMe4QUqdR8MtRMwqVWW+Z0YKaNRzqpBIOQAqdDJRVlG0drLSqmmKKmnSWiKrXAKLXYomRLcoDLc6i3ReWWRDVx1tsHDVOJuzUqlNyae/KlwjFCd1i66bjfxkypxqq2/iRGpKk77jU4JVP/IQ/iYGmTu30nA//Sc46J7GAEA4zW3wBWvijbkC57TaY6rqKN6aTfBu31sy0VFv+zsYeOxtf7QKjsFx57p5XHY/SMcpx1F4L75nUo0MO9jv+8DMZidSSe/WcGc5Td5O78czeSSyRZRxDLzGI7OjymWhiq1F/wDFJrwX4KTpwn1kbOCxNY85BbrPJPl/xPVYDF6QqdpTVuL/AK/n2OZXpUI9WWfqaYfsndNEGq2GguegE2HnKzclFuCu+dvrmTG18zIxuPrj7OUdajN7Z5jHY7SMMnDVXFK/1/8Ah0qFDDvfd+P4MipVLG7EnvN552pVnVd5tvnmdCMYxySsdo12Q8hiO4/CWpV6tF3pya5fgidOM+srm3gMXiG3pmHWeR7enynpsBjdI1OtTuuL/r++hza9HDx2Ss/UfekL5soDW1PT3X6Z3o0YayqOKUuP+7zSc5W1b5FZSZVGKbaW0rdsiARu0kkHLkQCaPffAPE8N35NQD+JoKf5aat7zMlBXqR5mKu7U5cjzlWizvTrU1pu9IooptTTMULWZlqHVWAa49U6G86NWm07o51KaasW4/bNSniHAyZKT4emUIPGv9YIBdGvpYsNLG+Rt0wGc1FxZ+tmlYWFBahP2rtUZQO6ymCDI4Q46tTr8hnW1NDQRVBSvVNQipTfQnmlLaiwJPRJBs0sWxxdSnpkSjSfdrnd6oOvVZFggycZtaouLZVZbrUoU0oZRnq06gBqVA3OAUsewcWb79AJbexddazim1VbU0OGVEDJVqliHWqcpsOZfVbC5gGvjcQy18MvJ5bVA2gPNpFuSTu1EAvxGJdcRRReY61s2m4qEKm/RvPnBJJsawxaUhbK1Go501zK9NRr1WYyCSeLxeXE4dAqnjBWBYjlAKqtZT0AkC47BIJMrhRtDJVGZaJFGkK6iqgZqr8ZlNOkTzWsBa1zdliwuObTp0qmJoJUpKxenVa7EgqtM0yFIHOGZ9x6oFy/HVx9YoIUVs3GsGO9CiWuvaQ5HcZJAttGnTbFUFeijuwqMHYAsgpZWGXTre/ZYySCO28QguMqlrZc2hIBILKD1XC+UzUYO9zDVkrWNDgk44/CdZwuIQfy1KZ+BnLmrSa8TqQd4pnvZUsQqVAouYAk9QsdfKSged+tOjHKxGp03jf1GfPv5uIoVZdHNrN5btvBne6GE4LWW4cobZ6Ki37V+RnVofEM9laCfL8M1Z4BbYOwylKjW1Uai17XU+NpvUqGjtIXcI2a22yf4MMp4jD7Xl6kGxdGkSEW5GhsOkdbGYpY/AYJuFGF5LLJfdllQr1s5PL93Clbaznm2X2nzM5uI09iamULRXhm/V/g2KeBpx25l+xKhZnLEnQbzfpM3NAVJ1KtSU5N5LbnvMOPjGMYpIWxuIZKz5WI18Nw6N00dIYqtRxtTo5NZ+WxbthnoUoTox1lcuobZYc9Qe0aGbND4hqxyqxUl4ZP8GOeAi+q7DlE0K+hWzb7gZT420M3qf8A47SLso2lt4P6ZMwS/kYfO+XqSqYihQJCrdh1C58SZE8Ro/AScIwvJeF36smNOvXV28v3cJYjbjnmAKPM+3Sc7EafrzyppRXq/wAfQ2KeBgutmGxqrPWOZieSd57RLaFr1KuMvUk3/V7fIjGQjGjaKtmjcKT2BySBSAQZYBUywDwnCHHUc1ejWYpUWstRbg2I4tbHtEtTnqSUuBSpDXi48TyuF2oLXOnKKgjzvOzSn0sFKxxqsOim43NajjlZld0R2XmuVUst9+VjqvhIlRTJjWaNJNoISNcvXpe/UL9GsxOi9xlVZbyOKq1TUQ4d6XFArxivcO12sxU7lyrr033aTG4SRkU4veQx9TErXXiURqQNEOdC753ZXAOYZQi2bUa3lcy2Q7ijUFeiqKSr8bnIW/NW66jdreRcWMXhPiayVbI1RCtDPQVVJFavntxbC3KGUDT/ADk9FwuSkbONxLJVoLkB4xnDE3umWmzXHiLeMkg7Vxb/AFqlTXmNSrM1hflK1IJr0aM+kAz8XjMQMRUdM2SjVoUeJ4u/GLVyF6ma2YEZ9Lacg37IJsbNaq4r0lCXUrULP9wrlyi/Re58oAbRvekVFM2qjMWykqljmK33NfLuk2IuI7Wqk1Eek9JSiuM7Kztyit0ABACnKCTcnTQSypye4q6kVvDE7Wp51YLmKXsSATyhY2O8dG7fMioN7TG60dxm47bbHeVUa23X132maNGKMMqzZj1toA5TmsGYjMRe1uyRXq9FG6RNCn007XPZ8E8ZSfGYanRbPxVGuXIGgzFfjOLJ3bZ2oqySPo0gkzqj5jfykgkiwDy1bnN6x98+a1+1nzfueih1VyRCYi5rcH979y/Gek+G+0qcl7s52kerHzM/F+kf1295nCxXb1Pml7s3aXUjyRTMBkNXYO9+5fjPSfDnXqcl9znaQ6sfMU2n6Z+8e4Tl6W75U5/ZGzhexiKznmwaGxPSH1T7xO38P96fyv3RpY/svMp2n6Zu8e4TU0t3ypz+yMuF7GIrOebBp8H/AE38h94na0B3v/q/dGljuy8z0eWe0OORKwCtlkgqZYAricKjgh1VgQVNwDyTvHtMlOzuQ1dWPmPC/g2mEejxJY03FTRiDZ1YX1AH2WX2zrYSr0l77jjYyiqTVru/ExxS6rjum6aSLFdx037xKtF9Zlq4hvu+RlbFky4Y8j74kaqLazLF2oR9ph4GRqLgTrviWDbTff8AO8jo48B0r4kv2834gjoo8CemfE4dvH8QR0S4DpnxInhAfxPYflHQrgR0z4i9Tb4++x7gZPRpbiOlfEVq7cH+c+Xzk2SI1ritTbJ+yg8Tf2C0kjWKWx1RvtW9XT275ZIq5M5TS+p1PWdTL2MbbPZcAeCtPFrUauWKI6hVFgCbEuCbX3FNxHTNDGVnTaS3nQwVFVE29zPq1HDInMVV9UAbt26cg7BbAEFWSC5FgHka/Pb1j7581r9rPm/c9FDqrkiuYi5r8H979y/Gej+HO0qcl9znaR6sfMzsX6R/Xb3mcPF9vU+aXuzdpdSPJFMwGQ1Nhb37l+M9H8OdepyXuznaQ6sfMU2l6Vu/4CczS3fKnP7I2cL2MRac82DQ2J6Q+qfeJ2/h/vT+V+6NLH9l5/kp2p6ZvD9ImrpbvlTmvZGXC9jH93is5xsGnweNqxv9w+8TtaA72/lfujSx/ZeZ6YG+6e0OOcIgEGEkFTCAUuIB5T6Q8NmwiuP/AG6qnwcFT7cs3MDK1S3FGlj43pp8GeCUTrnHsX06cq2WSGadGUbLqIwMPK6xfVK6mFkqRDiJV6A6pkTMUoidSnL3MbRSyySpU4kgXcSrLIpaUZYBBJaglkVY1SEsVPsP0c4XJgEJ31Gep/dlHsUTiY6V6z8LI7mAjq0V43Z6eahuBAFFEkFoEA85jNlVASQMwJJ5O/XsnicXofFQnKcVrJtvL8HZpYuk0k3bmZzKQbEWPUdDOPKLi7SVn4m2mnmjW4Pb37l+M9H8OdpU5L3Zz9I9WPmZ2M9I/rt7zOFiu3qfNL3Zu0upHkiNGgzc1Se7d5yKOHq1nanFvl+dhM6kYdZ2NjZmDanctbW2gN91989XobR9bCuUqts0stpysZiIVLKO4Wx+AcuWWxB6L67u2aGlNFYmdeVamrp8Nuw2MNiqcYKEsjOdCDZgQeoi08/OEoPVmmn45G/GSkroe2J6Q+qfeJ2fh/vT+V+6NPH9l5lO1PTN4fpE1dLd8qc17Iy4XsY/u8opUmY2UE9wmlSo1KrtTi2/AzSnGKvJ2NfZWBdGzPYcki17nUj5T0+h9GV6FXpallk1bfuObi8TCpHVjxNUGekOcWpV6/OQCbCAVsJIKWEAzOEmF4zBYgbyKZcd9Plj9My0JatWL8TDiI61KS8D5TR3TuHCHaKSrZdD1JZjZlQwBKFiLLJIE8QkvFmOSM2ukzJmGSFHEuUZRUgqLPKsuhcyhYkskFyCWKjSiWRVn3nY+F4rD0qf3KaL4hQDPOVJa03Liz0lKGpBR4IclDIEApVYBO0A5aAVVqCuLOoPeJirYelWVqkU+ZeFSUM4uxRhsCtMkpcZraXuNOqa2F0fRws5SpXV93IvVxE6iSluKW2fTUl2UsSSdxbeb6KJrPRmEouVacXJtt7G9ueSRlWJqztBO30+onX2xbRE3fe0/tE59fT6h/SjTtzy+iM8MDfOcvT8mfWx9Rt7W7F0nHr6UxVbrTa8Fl7Zm3DDUobF6k6W0nXec3f85moaaxdLJvWXj+Ss8HSlutyHqO0FqclkPdbOP+J2KGl6OL/46tJvktZfk054SdL+0ZfYYo4RUbMotpa3Rrbr7p0cPo2hQq9NSTV1a27PnsNepiJzjqSzBsEhcswuT17tBbd4SJaKw860q1RazfHZw2fklYqooKEXawyosLDQdQ0E34QjBasVZeBgbbd2SBlyDsA7ALaTX0PhIB1hAK2EkFbDQjoIIPcdIB8ZWlkZkO9GZT3qSD7p6BO6TPPOOq2uA7QlWWQ/SmNmVFsqSBgC1cS6KMzcQsyxMUhGoJkMTFqkkqKVJRl0UEypJJZIGKYkohmzsDDcbiaKfeqoD6oYFvYDK1ZatOT8C1GOtUivE+6Tzx6MIAQCAgEoBy0A5aAFoB56ttV0quNGAYgA77d4nkq2mcRQxE4ZSim8n+TqwwdOdOL2OxcNo0amlVbd4uPMazaWlcDilq4iFuauvVZmL+LWpZ02RfZNNxek/wDqHzkT0Jhq61sPO3/svySsZUhlUj9jn1GjT9IbntP+kSVo3R+Ezryu/F/ZEfyK9XKCt+8SFTaiKLU1/wBI8pWpp2hSWrh6f2XptLRwU5O9SX3JbOxjVHbNawXQAdNx4y+idIV8ViJKo8kti5rzK4rDwpU1q7bmhPRnPC8AkDAJAwCUA6DAL2kAgRJBAiAfKOE+H4vHVh0MwcdudQxP5iwnZw0r0kcTEx1arKaMysxoepTGzIi4ypYIBRWEsirM7ECZYmKQhVmVGFilWCBOpKssik75UsTSEQNUhLlT2P0b4XPjg34aO/iQEH6zNXHStStxZt4GN6t+C/w+szinbCAEAiIB2AEAIAQDx20fTVPXM+eaQ71U+ZnfodlHkhaahmNXg8OW3q/ETv8Aw728/l+5oaQ6i5iW0fSv6xnM0j3up8zNnD9lHkLzTMxpbD57er8Z6D4d7efy/c0NIdRczYM9eckjAOwDoMAmIBKAMjcJAIkSQcIgHzr6R8PlxNJ/v0yp70b5OJ08DK8GvE5ePjaafFGFQm2zUQ9SmNmRF4lSwGAUVZZFWIYjdMkTFIzqszIwsTqwQJ1ZVliqVLFiSUQN0BLIqz3f0dVDTFWoFBzFU105t2NvzCc3SEs4x8zp6OjlKXJHv8NtRG0PJPUd3nOadMegBAIQDogHYB2AEA8btL01T1z75880h3qp8zO/Q7KPJC01DMa3Bz0jer8RO/8ADvbz+X7mhpDqLmJbS9M/rGczSPe6nzM2cP2UeQtNMzGnsEctvV+M9B8O9vP5fuaGkOouZskT15ySBEA5AOiATWATEAYDi2+QAzDrgHcsA8f9JeHvh6bj7FUA+q6ke8JN3AytNrijSx0bwT4M8Ph2nTZzEaFEzEzKi8SpYDAKKxlkVYhXMyoxMz60yIxMSrGSVE3lGXKpBJdTkogcpbpdFGfTeB2Dy4NCRq5Z/M2HsAnFxkr1X4HcwUdWivHM1KlCaxtlmFxj0tN6/dPwPRIBuYbEK63U/MdhkA6DAJCAdgHYAQDyO1aDCq5KkAsSDbS3fPBaTw9WGInOUWk22nuO7hqkXTik87CU5xsGvwb9I3q/ETv/AA728/l+5oaQ6i5iO0vTP6xnM0j3up8zNnD9lHkLTSMxsbBoMGYlSAV0JFr6z03w/QqRqSnKLSa2vmc3Hzi4qKedzYYT1RzCsiAQMAIBNYBYIBICAFoAbt0AyuFtLjcDXU7wmcd9Mh/9MzYeWrVi/wBzMGJjrUpL9yPlmFedpnFRo0HmNoyJjSmULnSYAtWaWRVsz67zKkYpMQqmZDExOsYZCE3lC5CQSX0pKKscpjqlyrPueC2aKdCmg3pTRe8qoBnnaktablxZ6SnHVgo8EV1KUqXF6lKALFCDySR3G0A9FeAdBkAkDAOwDsA4RIauBHE7JpP9mx610/4nNxGiMLWzcbPisv8ADYhiqsN9+ZXs7ZnFOSGuCtt1jvBmLR+i3hKspKV01bx2l6+K6WCVrMqfYgeozO2hYmw+JmCeg41a8qtSWTd7L8l1jXGCjFbEPYfAU05qi/XvPmZ08PgMPQ7OCvx2v1ZrTr1J9ZlxE3DEVsJIK2EArIgHLQCSwCxYBYBAO2kA4RJBXVphgVbcwIPcRYwnYhq+R8SRWps1N9GRijA9akg+6d+MlJXR59pxdnuHqVSGiUxlaspYvc61aLC4vVqyyRVsRqvMiRibFKjS5jFKpkMlCryjLnBIJGKPbLIqzV2MmfEUlHS6nwXlN7AZStPVpyfgXoQ1qkV4n2vZ20BU0bRvYe0Tz56IZr0rjtgCLpJBQ1OAal4B0GASBkAkDAOwAgBACAEAIBwwCDCAVMJIKyIBy0AkBALFEAsAkAlaARIgEDJB4/hzwZNdeOwyjj1563ymsluvdnHRfeNOqbeGxGp/WWz2NPE4bXWtHb7nzhcWVYq4KspsysCrA9RB3TqKSaujlNNOw0uKki5L6yOuLEXKnryyRVsod5Yoyl3kkC9UyGShV2mNl0QzyLlrF+EVqjBKSs7ncqi58egDtMiVSMVdsmNOUnZI+k8F9ifV6d6gBqvqxGuUaWQHp7T0nuE5WIruo8th18Nh1SV3tZuoxBBGhGomsbR6XA4njEB6dxHbIBCumskC5WAM3gHQYBIGASBgEryAdvAC8ALwAvAC8ALwCJgECJIKyIAWgHQIBMCATEgEoBEwCDSQVtAFcfsahiVtiKSVLXsSOUPVYajwMtGpKHVZSVOM+sjzGN+jHDm5oVatLqFxUQeB5X902Y42a2o1ZYKD2NoxsT9GmJHosRSf11dPdmmZY6O9GGWAlua/fUz34BbQB5tE9oqdvaBMixtMx/wanh6ir8Cto9GGv3VaFv1y/wDMp8fcx/wqvD2/JWOBO0r/AOGA7TWo2HfZ7yHjafH3JWCqcPYuT6PNoMdRQXtNQn9IMo8dAyLATHcP9F1c+mxFNesU0Z+vpbL2THLG8EZI4F72a2D+jbCprVarWPUzZV8ksfMmYJYqb2ZGxHCU1tzN/C7Op0Vy0UVF6lAF+/rmCUnLNmxGKirJHWWQWIWgGhsWrapl6GHtGo+Mhg18QN0gC5EkEoIAQSSBgEgYBIGQDokg7IAQAkgJACABgETJBEwDkA6IBISATEAkIBAwCRGkAWkgYVbCQCUA4YBAwCMkBAO2kAgwgC9QSQKVRJAs4kAqIkguwPpE9YSAb9fokAokg//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4" name="AutoShape 6" descr="data:image/jpeg;base64,/9j/4AAQSkZJRgABAQAAAQABAAD/2wCEAAkGBxQSEBUUDxQVFRUUFBQUFBUVFhQWFBUUFBUWFhQUFRcYHSggGBolHBQUITEhJSkrLi4uFx8zODMsNygtLisBCgoKDg0OGhAQGywkICQsLCwsLCwuLCwsLCwsLSwsLCwsLCwsLCwsLCwsLCwsLCwsLiwsLCwsLCwsLCwsLCwsLP/AABEIAKwBJQMBEQACEQEDEQH/xAAbAAACAwEBAQAAAAAAAAAAAAAABAIDBQEGB//EAEYQAAIBAgMCCgYHBgYBBQAAAAECAAMRBBIhBTEGEyIyQVFhcYGRM3KhscHRBxRCUlOSshUjVIKTojRiwtLh8CQWQ4Ojw//EABsBAQACAwEBAAAAAAAAAAAAAAABAgMEBQYH/8QANhEAAgECAgYIBgMAAgMAAAAAAAECAxEEIQUSMUFRcRMyMzRhgZGxBnKhwdHwFCLhI4IVovH/2gAMAwEAAhEDEQA/APuMAIAQAgBACAEAIAQAgBACAEAIAQAgBACAEAIAQAgBAF8Tj6VM2q1EQncGdV95lXOK2slRb2IoO2sN/EUf6ifOR0sOKLakuDD9tYf+Io/1E+cdLDih0cuDO/tnD/j0f6ifOOlhxXqOjlwZz9tYf8ej/UT5x0sOK9R0cuDD9t4b+Io/1U+cdJDiiNSXBh+28N/EUf6qfOOkhxQ1JcGX4bHU6l+KqI9t+Rla3fYyVJPYyHFraMSxAQAgBACAEAIAQAgBACAEAIAQAgBACAEAIAQAgBACAEAIAQAgFWIxKU1zVGVR1sQB3awDB2jwvo01YrmcgEjTKLgac4gnwEiTsmyUrux4Cnj0qEtVcs51ZiAbn/vlPPz127s7EdVKyLlqUugn8o6e6Us/EvdHS9PpJMiz8SboAKfb4ybMXO/u+3zMWYujh4rqJ77/ADjMjIqrcV0L/c1vdJ/sMhNtqnD1Eq0LBkIJsx1W+qN2Ef8AdJmoOUZXMVZRlGx9QwnCig+/MnaQCvmhIHjad05Bs0ayuAyMGB3FSCD4iATgBACAEAIAQAgBACAEAIAQAgBACAEA4TbfIbSV2BLEbVpJva56l1M51fS2Fo7ZXfBZmxDC1Z7vUlh9p0n3MAeo6H2y9DSmFrdWavweT+pE8NVhtQ2DN5O5gOyQEA4TbfIbSzYE8RtWkm9rnqXUzn19LYWjtnd8FmbEMLVnu9TE27wtSkhNMi/SzDROy32m7Nw6Zt0K8a9NVI3s+KsYpwcJarPP4TZGNxzcY5NGmd1SqCarD/ImmUfl7jMxQ9BgeAmFTWoHrN96q5I/Ktl8wYauDw+1/o+xiVWGHVK1O/IJdVcL1OGtqOsE336bhz5YWSeRuRxEWsxNeA+0fwFH/wA1P/dKfx58PYv08OPud/8AQ20fwV/q0/8AdH8efD2HTQ4+5w8Bdo/gr/VpfOP48+Ht+R00OJ08CNo/geVSh8Wj+PPh++o6eHEgeBG0uih/9mH+DSf40+BHTx4kTwG2l+AP6tH/AHR/Hnw9h00eJp8Hfo5xDVlbGqtOkpuy5lZ6ljovJuAp6Te9vMZKeHd/7FJ11bI9njOAmHNzhzUw7ddNiV8Ua4t2C03jUMSvh8VgGL1OVSG/EURzR11qR6O3UDrEA9ZsXbi1gA5UMwupU3SoLXuh6D/lOvfANmAEAIAQAgBACAEAIAQAgFFXFKvaeoQBdsaegAe2TYEfrbdnlFgVttHUqWAPZodddL6TRqYzDucqLqasl5PyvkZlRqJKerdCGKwLPuqE9jm3kd3unGxmhsRV/tGrreEv230Rt0cZTjk425GfXwjpz1I7d48xpOBXwdeh2kGvb1WRvwrQn1Wdw+BqPzVJHXuHmZahgMRX6kHbjsXqyJ16cOszYwWynTVqpUdSnT26eyegweiK1H+06ziuEf8AcvoaFbFwnkoX5mjRxqFgitma3Rru6yNJ16WNoTqKjCetL12eKyNSVGajrtWRypjEzFC+Vhp1HXXQnSVqY2g5youerJeXjlfImNGdlPVujNxuyHbVahfsY/LScfGaGr1f7Rq63hL/ADL6G3RxkI5ONuR57auaiDxnJspYnTRd1x2k6D/ia2j9DVHW/wCeNox+v+cTLXxkdT+jzf0EdhbFqVyK70zY60VOiovQ5v8AaO/s792/pGpicRL+PhovVW17E/C/Bb7GDDxp01r1HnuR7HBbJdNWqlexT8Tp7JTB6Ir0f7TquK4R/wBy+hNbFwnko35mjRxiFgivmbs13b7kaTrUsbQlNUYz1peuzi1kasqM1HXashqbphCAEAIAQAgBACAEA4RAPE7f2OMIxq0QRhnYcci6cQ1+TXpW5oB3gbt+69gPR7D2gailKhHGU7ZrbnVuZUHYR7QeyAakAIAQAgBACAEAIBwmAIYjEk6LoPaZIKAsAkFgHcsAwtpelbw/SJ4HS3fKnNeyO7hexj+7yqliGXmsR2bx5HSa1DGV6HZza9vTYZJ0oT6yNXZm1GJysARa+neOjxnpdFaVq4qr0VRLY3deHgc3FYWNOOtEltLbDKxWnYAW5W86i+7omLSel61GtKjTSVt+3d6F8NhITgpyMitiGfnsT3nTynna2JrVnepJv29Nh0IU4Q6qsO8H/Tj1WnS0F3tcn9jWx3ZeZXtr0794/SJg0v32p5eyL4TsY/u8XoYp05rlR7PETXw2JxFOSjSk1fLw9NhkqU6cleSEVpHG41KdXVf8RXHWo0o0T2G1yPW659A19XVhJ5v622nBte7Ww9NtXazo5RABa2u86gHu6Z57Sel61GtKjTSVrZ7dqvy9zfw2EhOCnIxq+Jd+exPedPLdPPVsTWrO9STft6bDoQpwh1VYd4P+nHqt7p0NBd8XJmDG9k/I9TPbnFCAEAIAQAgBACAEAIBCrTDKVYAqwIIOoIIsQR0iAeIwxOErFSSRhmAudS+Drc0knfkI39dM9cA91ACAEAIAQAgBACAJY2r9kePykgXVYBYqwCYSASyQDze1R++bw/SJ4HS3fKnNeyO7hexj+7xSc42BzZY5Z9U+8TtaA73/ANX9jTx3ZeaK8f6Q+HuEwaZ77Py9kXwfYxF5zDZGtnVijlltcKd+7eBOxoHvi5P7Gnjuy80Rx9QtULHeQpNt3NEw6Y77U8vZF8J2Mf3eKVRey/eIHhvb+0GW0NR6XFxvsV36bPqRjJ6tJ+ORbwI5VZ6p31Wcj1FORB5An+ad/p+k0ooLZGLXm7X/AHwNHU1cNfix3bn+If8Al/SJ5/THfanl7I3sH2MfP3YhOYbRpcH/AE49VvdOvoLvi5M1Mb2T8j1M9ucUiWA3mBcrOKQb3X8wk6r4FdZcTgxtP8RPzL85OpLgNePEPrlP76fmEakuA148SYxCncy+YkWfAnWRMMOiQSdgBACAEA85wow442jUO58+GqdWWqCVJ7mW388Ae4L4gvhUzc5M1JusmkxS57woPjANWAEAIAQAgBAOMbC/VAM3frJBNVgFqrAJhYBLLAPLbY9O/eP0ieB0v32pzXsju4TsY/u8TnONge2QP3h9U+8TtaA73/1f2NLH9l5lW0fSHw9wmDTPfZ+XsjJhOxiLTmGyNbPW7H1T7xOzoHvi5M08d2XmiGMWznwmLTXfZ+Xsi2D7Ffu8zsfXyJUf8OjUbxNlX3mdL4cp51KnJfd/Y19IS6sfMa2PhsiKg1yU1X8uW59kw6KqdLpKU+Os/qXxUdXDpcLE8TWBbnZjYbjfcLb93R1zdxugcVisVOorRi7Zt+C3K5q0tJUaVNRzb8DKq7bpLUFO96nGJTyfau4zBsptdbXNxcaHqm1Q+FqMV/zTbfhkvuzBU0vUb/pFLnmVYvhK1H6xxa2agaOlwGqLVtcppcbyo1NypnYw2i8Lhs6cFfi836s0quMrVOtLL0H6+1KhxSUr3U0alRizOWzK6KoHKtazN0dU3lFI13JmFt7bVWlXYK9NFpU6VRabIpbEl3dXRGJuCLLuvqwvvliDcbGVBikpqBxZo1HY5RfMr01QZujQtpIaJTLKu06gxVOkp5LUqtRuvkNTVQv5zfwkaqJ1mIbX4QVqdSrkZMmHo06rq3Oqhy1wjX5NgmmhuTaRqonWZrVdouMRRpixWolVmuNRxeTLb85kNIlNlxxf/kilkWxotVzWsQVdFA09YnwkEiO1dtVKL1BRXk0KS1qv7yoCQzNyaYFxeyMdewSNpOwYxfCipRatzmShSp1HJKlv3hawVbC9gpO/s1kakXuJ15LeaY4UZagp1FUsUNQAEqcikBm1uNMw0uN8h0FuZKrtbUaWC4QUKoFnAzAFc1gCDuIbcb98xyozWdrmSNaD8DnCenmwlUjeqiqLddIioP0zEZRPgvU/e4lBuL06w7BWp299Jj4+YHoYAQAgBACAVvXUc5gO8yk6kIZyaXMlRctiIVqoK6HfLp3zRAuqyQWKsAsUQCwCQDjsALsQB2m0pOcYK8nZeJKi3sMrH7IFRi6PqevUbrbxOFjdDLEzdanPN+a2W3G9RxjppQkthkYjZtRN63HWuonAxGi8VQ60bris/wDfob1PE0p7H6lmxfSH1T7xNvQHe/8Aq/sYsf2XmQ2ghNZgASdN3cJi0rTlPHTjBNvLZnuRfCyUaEWyzC7Id73stt99T5CZMPoLE1M52ivHN+i/JSpjqcdmY9hcAE1FybWufl4T0OB0TSwktdNuWy/+GjWxUqqtuI4nZyub3IP/AHolMboaliZupdqT816E0cXKmtW10eX4QpxSVc+ozYZDbpBqZmHkZk0fo6eHoSoqS1pN2fNWRTEYiM5qdskYmP24c50BCth81Mki64ioaaFbc5gRex0nVwGjKOj4asM575b3y4L9ZzcRiqmKd5ZR3L88WaFTElcVTpKFyvSrOdOVem1IKAer94ZvXbMCVkdSvfGMhVeRQpurW5YLvVVhm6rIPbAKto0lOLw2ZEY2rHMyKWGQKVysRddTeSBXbu1qtLEKqEBciMqFbnEO1Qq9NTvBVbNp13OkCxr/AFq+J4oqNKQqqTvuXKm3kNe2ATxeIdatBUHJd3FQ2Jsq0nYa9HKC74Bjbe2tUp4hgjhOLp0npUyqk4l6lQqyAnldCjk9LAnSQCXCPEsMQtqaMURGpB6XGNVqNUytTV/sWABuN177hIJN2piXGMpIDyGo12YWHOV6ITXo0Z9JBZF9bFsMVRpqRlanWZtBfkGkFsejnmVLGPwlZfrFwtIMlDjmasamR1p1OSmVWCtlJJuwa2YaawBfb2LVmWrxF2p4eniKwao6fu891plV0qMpDtytBbtkkMe4QUqdR8MtRMwqVWW+Z0YKaNRzqpBIOQAqdDJRVlG0drLSqmmKKmnSWiKrXAKLXYomRLcoDLc6i3ReWWRDVx1tsHDVOJuzUqlNyae/KlwjFCd1i66bjfxkypxqq2/iRGpKk77jU4JVP/IQ/iYGmTu30nA//Sc46J7GAEA4zW3wBWvijbkC57TaY6rqKN6aTfBu31sy0VFv+zsYeOxtf7QKjsFx57p5XHY/SMcpx1F4L75nUo0MO9jv+8DMZidSSe/WcGc5Td5O78czeSSyRZRxDLzGI7OjymWhiq1F/wDFJrwX4KTpwn1kbOCxNY85BbrPJPl/xPVYDF6QqdpTVuL/AK/n2OZXpUI9WWfqaYfsndNEGq2GguegE2HnKzclFuCu+dvrmTG18zIxuPrj7OUdajN7Z5jHY7SMMnDVXFK/1/8Ah0qFDDvfd+P4MipVLG7EnvN552pVnVd5tvnmdCMYxySsdo12Q8hiO4/CWpV6tF3pya5fgidOM+srm3gMXiG3pmHWeR7enynpsBjdI1OtTuuL/r++hza9HDx2Ss/UfekL5soDW1PT3X6Z3o0YayqOKUuP+7zSc5W1b5FZSZVGKbaW0rdsiARu0kkHLkQCaPffAPE8N35NQD+JoKf5aat7zMlBXqR5mKu7U5cjzlWizvTrU1pu9IooptTTMULWZlqHVWAa49U6G86NWm07o51KaasW4/bNSniHAyZKT4emUIPGv9YIBdGvpYsNLG+Rt0wGc1FxZ+tmlYWFBahP2rtUZQO6ymCDI4Q46tTr8hnW1NDQRVBSvVNQipTfQnmlLaiwJPRJBs0sWxxdSnpkSjSfdrnd6oOvVZFggycZtaouLZVZbrUoU0oZRnq06gBqVA3OAUsewcWb79AJbexddazim1VbU0OGVEDJVqliHWqcpsOZfVbC5gGvjcQy18MvJ5bVA2gPNpFuSTu1EAvxGJdcRRReY61s2m4qEKm/RvPnBJJsawxaUhbK1Go501zK9NRr1WYyCSeLxeXE4dAqnjBWBYjlAKqtZT0AkC47BIJMrhRtDJVGZaJFGkK6iqgZqr8ZlNOkTzWsBa1zdliwuObTp0qmJoJUpKxenVa7EgqtM0yFIHOGZ9x6oFy/HVx9YoIUVs3GsGO9CiWuvaQ5HcZJAttGnTbFUFeijuwqMHYAsgpZWGXTre/ZYySCO28QguMqlrZc2hIBILKD1XC+UzUYO9zDVkrWNDgk44/CdZwuIQfy1KZ+BnLmrSa8TqQd4pnvZUsQqVAouYAk9QsdfKSged+tOjHKxGp03jf1GfPv5uIoVZdHNrN5btvBne6GE4LWW4cobZ6Ki37V+RnVofEM9laCfL8M1Z4BbYOwylKjW1Uai17XU+NpvUqGjtIXcI2a22yf4MMp4jD7Xl6kGxdGkSEW5GhsOkdbGYpY/AYJuFGF5LLJfdllQr1s5PL93Clbaznm2X2nzM5uI09iamULRXhm/V/g2KeBpx25l+xKhZnLEnQbzfpM3NAVJ1KtSU5N5LbnvMOPjGMYpIWxuIZKz5WI18Nw6N00dIYqtRxtTo5NZ+WxbthnoUoTox1lcuobZYc9Qe0aGbND4hqxyqxUl4ZP8GOeAi+q7DlE0K+hWzb7gZT420M3qf8A47SLso2lt4P6ZMwS/kYfO+XqSqYihQJCrdh1C58SZE8Ro/AScIwvJeF36smNOvXV28v3cJYjbjnmAKPM+3Sc7EafrzyppRXq/wAfQ2KeBgutmGxqrPWOZieSd57RLaFr1KuMvUk3/V7fIjGQjGjaKtmjcKT2BySBSAQZYBUywDwnCHHUc1ejWYpUWstRbg2I4tbHtEtTnqSUuBSpDXi48TyuF2oLXOnKKgjzvOzSn0sFKxxqsOim43NajjlZld0R2XmuVUst9+VjqvhIlRTJjWaNJNoISNcvXpe/UL9GsxOi9xlVZbyOKq1TUQ4d6XFArxivcO12sxU7lyrr033aTG4SRkU4veQx9TErXXiURqQNEOdC753ZXAOYZQi2bUa3lcy2Q7ijUFeiqKSr8bnIW/NW66jdreRcWMXhPiayVbI1RCtDPQVVJFavntxbC3KGUDT/ADk9FwuSkbONxLJVoLkB4xnDE3umWmzXHiLeMkg7Vxb/AFqlTXmNSrM1hflK1IJr0aM+kAz8XjMQMRUdM2SjVoUeJ4u/GLVyF6ma2YEZ9Lacg37IJsbNaq4r0lCXUrULP9wrlyi/Re58oAbRvekVFM2qjMWykqljmK33NfLuk2IuI7Wqk1Eek9JSiuM7Kztyit0ABACnKCTcnTQSypye4q6kVvDE7Wp51YLmKXsSATyhY2O8dG7fMioN7TG60dxm47bbHeVUa23X132maNGKMMqzZj1toA5TmsGYjMRe1uyRXq9FG6RNCn007XPZ8E8ZSfGYanRbPxVGuXIGgzFfjOLJ3bZ2oqySPo0gkzqj5jfykgkiwDy1bnN6x98+a1+1nzfueih1VyRCYi5rcH979y/Gek+G+0qcl7s52kerHzM/F+kf1295nCxXb1Pml7s3aXUjyRTMBkNXYO9+5fjPSfDnXqcl9znaQ6sfMU2n6Z+8e4Tl6W75U5/ZGzhexiKznmwaGxPSH1T7xO38P96fyv3RpY/svMp2n6Zu8e4TU0t3ypz+yMuF7GIrOebBp8H/AE38h94na0B3v/q/dGljuy8z0eWe0OORKwCtlkgqZYAricKjgh1VgQVNwDyTvHtMlOzuQ1dWPmPC/g2mEejxJY03FTRiDZ1YX1AH2WX2zrYSr0l77jjYyiqTVru/ExxS6rjum6aSLFdx037xKtF9Zlq4hvu+RlbFky4Y8j74kaqLazLF2oR9ph4GRqLgTrviWDbTff8AO8jo48B0r4kv2834gjoo8CemfE4dvH8QR0S4DpnxInhAfxPYflHQrgR0z4i9Tb4++x7gZPRpbiOlfEVq7cH+c+Xzk2SI1ritTbJ+yg8Tf2C0kjWKWx1RvtW9XT275ZIq5M5TS+p1PWdTL2MbbPZcAeCtPFrUauWKI6hVFgCbEuCbX3FNxHTNDGVnTaS3nQwVFVE29zPq1HDInMVV9UAbt26cg7BbAEFWSC5FgHka/Pb1j7581r9rPm/c9FDqrkiuYi5r8H979y/Gej+HO0qcl9znaR6sfMzsX6R/Xb3mcPF9vU+aXuzdpdSPJFMwGQ1Nhb37l+M9H8OdepyXuznaQ6sfMU2l6Vu/4CczS3fKnP7I2cL2MRac82DQ2J6Q+qfeJ2/h/vT+V+6NLH9l5/kp2p6ZvD9ImrpbvlTmvZGXC9jH93is5xsGnweNqxv9w+8TtaA72/lfujSx/ZeZ6YG+6e0OOcIgEGEkFTCAUuIB5T6Q8NmwiuP/AG6qnwcFT7cs3MDK1S3FGlj43pp8GeCUTrnHsX06cq2WSGadGUbLqIwMPK6xfVK6mFkqRDiJV6A6pkTMUoidSnL3MbRSyySpU4kgXcSrLIpaUZYBBJaglkVY1SEsVPsP0c4XJgEJ31Gep/dlHsUTiY6V6z8LI7mAjq0V43Z6eahuBAFFEkFoEA85jNlVASQMwJJ5O/XsnicXofFQnKcVrJtvL8HZpYuk0k3bmZzKQbEWPUdDOPKLi7SVn4m2mnmjW4Pb37l+M9H8OdpU5L3Zz9I9WPmZ2M9I/rt7zOFiu3qfNL3Zu0upHkiNGgzc1Se7d5yKOHq1nanFvl+dhM6kYdZ2NjZmDanctbW2gN91989XobR9bCuUqts0stpysZiIVLKO4Wx+AcuWWxB6L67u2aGlNFYmdeVamrp8Nuw2MNiqcYKEsjOdCDZgQeoi08/OEoPVmmn45G/GSkroe2J6Q+qfeJ2fh/vT+V+6NPH9l5lO1PTN4fpE1dLd8qc17Iy4XsY/u8opUmY2UE9wmlSo1KrtTi2/AzSnGKvJ2NfZWBdGzPYcki17nUj5T0+h9GV6FXpallk1bfuObi8TCpHVjxNUGekOcWpV6/OQCbCAVsJIKWEAzOEmF4zBYgbyKZcd9Plj9My0JatWL8TDiI61KS8D5TR3TuHCHaKSrZdD1JZjZlQwBKFiLLJIE8QkvFmOSM2ukzJmGSFHEuUZRUgqLPKsuhcyhYkskFyCWKjSiWRVn3nY+F4rD0qf3KaL4hQDPOVJa03Liz0lKGpBR4IclDIEApVYBO0A5aAVVqCuLOoPeJirYelWVqkU+ZeFSUM4uxRhsCtMkpcZraXuNOqa2F0fRws5SpXV93IvVxE6iSluKW2fTUl2UsSSdxbeb6KJrPRmEouVacXJtt7G9ueSRlWJqztBO30+onX2xbRE3fe0/tE59fT6h/SjTtzy+iM8MDfOcvT8mfWx9Rt7W7F0nHr6UxVbrTa8Fl7Zm3DDUobF6k6W0nXec3f85moaaxdLJvWXj+Ss8HSlutyHqO0FqclkPdbOP+J2KGl6OL/46tJvktZfk054SdL+0ZfYYo4RUbMotpa3Rrbr7p0cPo2hQq9NSTV1a27PnsNepiJzjqSzBsEhcswuT17tBbd4SJaKw860q1RazfHZw2fklYqooKEXawyosLDQdQ0E34QjBasVZeBgbbd2SBlyDsA7ALaTX0PhIB1hAK2EkFbDQjoIIPcdIB8ZWlkZkO9GZT3qSD7p6BO6TPPOOq2uA7QlWWQ/SmNmVFsqSBgC1cS6KMzcQsyxMUhGoJkMTFqkkqKVJRl0UEypJJZIGKYkohmzsDDcbiaKfeqoD6oYFvYDK1ZatOT8C1GOtUivE+6Tzx6MIAQCAgEoBy0A5aAFoB56ttV0quNGAYgA77d4nkq2mcRQxE4ZSim8n+TqwwdOdOL2OxcNo0amlVbd4uPMazaWlcDilq4iFuauvVZmL+LWpZ02RfZNNxek/wDqHzkT0Jhq61sPO3/svySsZUhlUj9jn1GjT9IbntP+kSVo3R+Ezryu/F/ZEfyK9XKCt+8SFTaiKLU1/wBI8pWpp2hSWrh6f2XptLRwU5O9SX3JbOxjVHbNawXQAdNx4y+idIV8ViJKo8kti5rzK4rDwpU1q7bmhPRnPC8AkDAJAwCUA6DAL2kAgRJBAiAfKOE+H4vHVh0MwcdudQxP5iwnZw0r0kcTEx1arKaMysxoepTGzIi4ypYIBRWEsirM7ECZYmKQhVmVGFilWCBOpKssik75UsTSEQNUhLlT2P0b4XPjg34aO/iQEH6zNXHStStxZt4GN6t+C/w+szinbCAEAiIB2AEAIAQDx20fTVPXM+eaQ71U+ZnfodlHkhaahmNXg8OW3q/ETv8Aw728/l+5oaQ6i5iW0fSv6xnM0j3up8zNnD9lHkLzTMxpbD57er8Z6D4d7efy/c0NIdRczYM9eckjAOwDoMAmIBKAMjcJAIkSQcIgHzr6R8PlxNJ/v0yp70b5OJ08DK8GvE5ePjaafFGFQm2zUQ9SmNmRF4lSwGAUVZZFWIYjdMkTFIzqszIwsTqwQJ1ZVliqVLFiSUQN0BLIqz3f0dVDTFWoFBzFU105t2NvzCc3SEs4x8zp6OjlKXJHv8NtRG0PJPUd3nOadMegBAIQDogHYB2AEA8btL01T1z75880h3qp8zO/Q7KPJC01DMa3Bz0jer8RO/8ADvbz+X7mhpDqLmJbS9M/rGczSPe6nzM2cP2UeQtNMzGnsEctvV+M9B8O9vP5fuaGkOouZskT15ySBEA5AOiATWATEAYDi2+QAzDrgHcsA8f9JeHvh6bj7FUA+q6ke8JN3AytNrijSx0bwT4M8Ph2nTZzEaFEzEzKi8SpYDAKKxlkVYhXMyoxMz60yIxMSrGSVE3lGXKpBJdTkogcpbpdFGfTeB2Dy4NCRq5Z/M2HsAnFxkr1X4HcwUdWivHM1KlCaxtlmFxj0tN6/dPwPRIBuYbEK63U/MdhkA6DAJCAdgHYAQDyO1aDCq5KkAsSDbS3fPBaTw9WGInOUWk22nuO7hqkXTik87CU5xsGvwb9I3q/ETv/AA728/l+5oaQ6i5iO0vTP6xnM0j3up8zNnD9lHkLTSMxsbBoMGYlSAV0JFr6z03w/QqRqSnKLSa2vmc3Hzi4qKedzYYT1RzCsiAQMAIBNYBYIBICAFoAbt0AyuFtLjcDXU7wmcd9Mh/9MzYeWrVi/wBzMGJjrUpL9yPlmFedpnFRo0HmNoyJjSmULnSYAtWaWRVsz67zKkYpMQqmZDExOsYZCE3lC5CQSX0pKKscpjqlyrPueC2aKdCmg3pTRe8qoBnnaktablxZ6SnHVgo8EV1KUqXF6lKALFCDySR3G0A9FeAdBkAkDAOwDsA4RIauBHE7JpP9mx610/4nNxGiMLWzcbPisv8ADYhiqsN9+ZXs7ZnFOSGuCtt1jvBmLR+i3hKspKV01bx2l6+K6WCVrMqfYgeozO2hYmw+JmCeg41a8qtSWTd7L8l1jXGCjFbEPYfAU05qi/XvPmZ08PgMPQ7OCvx2v1ZrTr1J9ZlxE3DEVsJIK2EArIgHLQCSwCxYBYBAO2kA4RJBXVphgVbcwIPcRYwnYhq+R8SRWps1N9GRijA9akg+6d+MlJXR59pxdnuHqVSGiUxlaspYvc61aLC4vVqyyRVsRqvMiRibFKjS5jFKpkMlCryjLnBIJGKPbLIqzV2MmfEUlHS6nwXlN7AZStPVpyfgXoQ1qkV4n2vZ20BU0bRvYe0Tz56IZr0rjtgCLpJBQ1OAal4B0GASBkAkDAOwAgBACAEAIBwwCDCAVMJIKyIBy0AkBALFEAsAkAlaARIgEDJB4/hzwZNdeOwyjj1563ymsluvdnHRfeNOqbeGxGp/WWz2NPE4bXWtHb7nzhcWVYq4KspsysCrA9RB3TqKSaujlNNOw0uKki5L6yOuLEXKnryyRVsod5Yoyl3kkC9UyGShV2mNl0QzyLlrF+EVqjBKSs7ncqi58egDtMiVSMVdsmNOUnZI+k8F9ifV6d6gBqvqxGuUaWQHp7T0nuE5WIruo8th18Nh1SV3tZuoxBBGhGomsbR6XA4njEB6dxHbIBCumskC5WAM3gHQYBIGASBgEryAdvAC8ALwAvAC8ALwCJgECJIKyIAWgHQIBMCATEgEoBEwCDSQVtAFcfsahiVtiKSVLXsSOUPVYajwMtGpKHVZSVOM+sjzGN+jHDm5oVatLqFxUQeB5X902Y42a2o1ZYKD2NoxsT9GmJHosRSf11dPdmmZY6O9GGWAlua/fUz34BbQB5tE9oqdvaBMixtMx/wanh6ir8Cto9GGv3VaFv1y/wDMp8fcx/wqvD2/JWOBO0r/AOGA7TWo2HfZ7yHjafH3JWCqcPYuT6PNoMdRQXtNQn9IMo8dAyLATHcP9F1c+mxFNesU0Z+vpbL2THLG8EZI4F72a2D+jbCprVarWPUzZV8ksfMmYJYqb2ZGxHCU1tzN/C7Op0Vy0UVF6lAF+/rmCUnLNmxGKirJHWWQWIWgGhsWrapl6GHtGo+Mhg18QN0gC5EkEoIAQSSBgEgYBIGQDokg7IAQAkgJACABgETJBEwDkA6IBISATEAkIBAwCRGkAWkgYVbCQCUA4YBAwCMkBAO2kAgwgC9QSQKVRJAs4kAqIkguwPpE9YSAb9fokAokg//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val="1743200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701824"/>
            <a:ext cx="8229600" cy="1143000"/>
          </a:xfrm>
        </p:spPr>
        <p:txBody>
          <a:bodyPr>
            <a:noAutofit/>
          </a:bodyPr>
          <a:lstStyle/>
          <a:p>
            <a:pPr algn="ctr"/>
            <a:r>
              <a:rPr lang="es-AR" sz="4000" dirty="0"/>
              <a:t>Arquitectura de computadoras</a:t>
            </a:r>
            <a:br>
              <a:rPr lang="es-AR" sz="4000" dirty="0"/>
            </a:br>
            <a:r>
              <a:rPr lang="es-AR" sz="4000" dirty="0"/>
              <a:t>RAM</a:t>
            </a:r>
          </a:p>
        </p:txBody>
      </p:sp>
      <p:pic>
        <p:nvPicPr>
          <p:cNvPr id="9" name="8 Imagen" descr="lidi.bmp"/>
          <p:cNvPicPr>
            <a:picLocks noChangeAspect="1"/>
          </p:cNvPicPr>
          <p:nvPr/>
        </p:nvPicPr>
        <p:blipFill>
          <a:blip r:embed="rId3"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4" cstate="print"/>
          <a:srcRect/>
          <a:stretch>
            <a:fillRect/>
          </a:stretch>
        </p:blipFill>
        <p:spPr bwMode="auto">
          <a:xfrm>
            <a:off x="107504" y="68460"/>
            <a:ext cx="854075" cy="1079500"/>
          </a:xfrm>
          <a:prstGeom prst="rect">
            <a:avLst/>
          </a:prstGeom>
          <a:noFill/>
          <a:ln w="9525">
            <a:noFill/>
            <a:miter lim="800000"/>
            <a:headEnd/>
            <a:tailEnd/>
          </a:ln>
        </p:spPr>
      </p:pic>
      <p:sp>
        <p:nvSpPr>
          <p:cNvPr id="5" name="Marcador de contenido 4">
            <a:extLst>
              <a:ext uri="{FF2B5EF4-FFF2-40B4-BE49-F238E27FC236}">
                <a16:creationId xmlns:a16="http://schemas.microsoft.com/office/drawing/2014/main" id="{9A60EDEC-184C-98F1-61CA-9F921F31A89B}"/>
              </a:ext>
            </a:extLst>
          </p:cNvPr>
          <p:cNvSpPr>
            <a:spLocks noGrp="1"/>
          </p:cNvSpPr>
          <p:nvPr>
            <p:ph idx="1"/>
          </p:nvPr>
        </p:nvSpPr>
        <p:spPr/>
        <p:txBody>
          <a:bodyPr>
            <a:normAutofit/>
          </a:bodyPr>
          <a:lstStyle/>
          <a:p>
            <a:pPr lvl="2"/>
            <a:endParaRPr lang="es-ES" dirty="0"/>
          </a:p>
          <a:p>
            <a:pPr lvl="1"/>
            <a:endParaRPr lang="es-ES" dirty="0"/>
          </a:p>
          <a:p>
            <a:pPr lvl="1"/>
            <a:endParaRPr lang="es-ES" dirty="0"/>
          </a:p>
        </p:txBody>
      </p:sp>
      <p:pic>
        <p:nvPicPr>
          <p:cNvPr id="7" name="Imagen 6">
            <a:extLst>
              <a:ext uri="{FF2B5EF4-FFF2-40B4-BE49-F238E27FC236}">
                <a16:creationId xmlns:a16="http://schemas.microsoft.com/office/drawing/2014/main" id="{3BF76790-88AD-ADF1-EA69-03447E0905B5}"/>
              </a:ext>
            </a:extLst>
          </p:cNvPr>
          <p:cNvPicPr>
            <a:picLocks noChangeAspect="1"/>
          </p:cNvPicPr>
          <p:nvPr/>
        </p:nvPicPr>
        <p:blipFill>
          <a:blip r:embed="rId5"/>
          <a:stretch>
            <a:fillRect/>
          </a:stretch>
        </p:blipFill>
        <p:spPr>
          <a:xfrm>
            <a:off x="1651615" y="1844824"/>
            <a:ext cx="5964097" cy="4520595"/>
          </a:xfrm>
          <a:prstGeom prst="rect">
            <a:avLst/>
          </a:prstGeom>
        </p:spPr>
      </p:pic>
    </p:spTree>
    <p:extLst>
      <p:ext uri="{BB962C8B-B14F-4D97-AF65-F5344CB8AC3E}">
        <p14:creationId xmlns:p14="http://schemas.microsoft.com/office/powerpoint/2010/main" val="3405992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isco Rígido Western Digital Blue 1tb 7200rpm">
            <a:extLst>
              <a:ext uri="{FF2B5EF4-FFF2-40B4-BE49-F238E27FC236}">
                <a16:creationId xmlns:a16="http://schemas.microsoft.com/office/drawing/2014/main" id="{C2338D22-E143-C188-90DB-7A6BACD445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4478" y="1310085"/>
            <a:ext cx="3579768" cy="3579768"/>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a:xfrm>
            <a:off x="518864" y="701824"/>
            <a:ext cx="8229600" cy="1143000"/>
          </a:xfrm>
        </p:spPr>
        <p:txBody>
          <a:bodyPr>
            <a:noAutofit/>
          </a:bodyPr>
          <a:lstStyle/>
          <a:p>
            <a:pPr algn="ctr"/>
            <a:r>
              <a:rPr lang="es-AR" sz="4000" dirty="0"/>
              <a:t>Arquitectura de computadoras</a:t>
            </a:r>
            <a:br>
              <a:rPr lang="es-AR" sz="4000" dirty="0"/>
            </a:br>
            <a:r>
              <a:rPr lang="es-AR" sz="4000" dirty="0"/>
              <a:t>Disco Rígido</a:t>
            </a:r>
          </a:p>
        </p:txBody>
      </p:sp>
      <p:pic>
        <p:nvPicPr>
          <p:cNvPr id="9" name="8 Imagen" descr="lidi.bmp"/>
          <p:cNvPicPr>
            <a:picLocks noChangeAspect="1"/>
          </p:cNvPicPr>
          <p:nvPr/>
        </p:nvPicPr>
        <p:blipFill>
          <a:blip r:embed="rId4" cstate="print">
            <a:clrChange>
              <a:clrFrom>
                <a:srgbClr val="FFFFFF"/>
              </a:clrFrom>
              <a:clrTo>
                <a:srgbClr val="FFFFFF">
                  <a:alpha val="0"/>
                </a:srgbClr>
              </a:clrTo>
            </a:clrChange>
          </a:blip>
          <a:stretch>
            <a:fillRect/>
          </a:stretch>
        </p:blipFill>
        <p:spPr>
          <a:xfrm>
            <a:off x="7929586" y="-24"/>
            <a:ext cx="1214446" cy="1147984"/>
          </a:xfrm>
          <a:prstGeom prst="rect">
            <a:avLst/>
          </a:prstGeom>
        </p:spPr>
      </p:pic>
      <p:pic>
        <p:nvPicPr>
          <p:cNvPr id="10" name="Picture 31" descr="EscudoUNLP"/>
          <p:cNvPicPr>
            <a:picLocks noChangeAspect="1" noChangeArrowheads="1"/>
          </p:cNvPicPr>
          <p:nvPr/>
        </p:nvPicPr>
        <p:blipFill>
          <a:blip r:embed="rId5" cstate="print"/>
          <a:srcRect/>
          <a:stretch>
            <a:fillRect/>
          </a:stretch>
        </p:blipFill>
        <p:spPr bwMode="auto">
          <a:xfrm>
            <a:off x="107504" y="68460"/>
            <a:ext cx="854075" cy="1079500"/>
          </a:xfrm>
          <a:prstGeom prst="rect">
            <a:avLst/>
          </a:prstGeom>
          <a:noFill/>
          <a:ln w="9525">
            <a:noFill/>
            <a:miter lim="800000"/>
            <a:headEnd/>
            <a:tailEnd/>
          </a:ln>
        </p:spPr>
      </p:pic>
      <p:sp>
        <p:nvSpPr>
          <p:cNvPr id="5" name="Marcador de contenido 4">
            <a:extLst>
              <a:ext uri="{FF2B5EF4-FFF2-40B4-BE49-F238E27FC236}">
                <a16:creationId xmlns:a16="http://schemas.microsoft.com/office/drawing/2014/main" id="{9A60EDEC-184C-98F1-61CA-9F921F31A89B}"/>
              </a:ext>
            </a:extLst>
          </p:cNvPr>
          <p:cNvSpPr>
            <a:spLocks noGrp="1"/>
          </p:cNvSpPr>
          <p:nvPr>
            <p:ph idx="1"/>
          </p:nvPr>
        </p:nvSpPr>
        <p:spPr/>
        <p:txBody>
          <a:bodyPr>
            <a:normAutofit/>
          </a:bodyPr>
          <a:lstStyle/>
          <a:p>
            <a:r>
              <a:rPr lang="es-ES" dirty="0"/>
              <a:t>Almacenamiento persistente</a:t>
            </a:r>
          </a:p>
          <a:p>
            <a:r>
              <a:rPr lang="es-ES" dirty="0"/>
              <a:t>Discos magnéticos no volátiles</a:t>
            </a:r>
          </a:p>
          <a:p>
            <a:r>
              <a:rPr lang="es-ES" dirty="0"/>
              <a:t>Contiene el Sistema Operativo </a:t>
            </a:r>
          </a:p>
          <a:p>
            <a:r>
              <a:rPr lang="es-ES" dirty="0"/>
              <a:t>Contiene los programas</a:t>
            </a:r>
          </a:p>
          <a:p>
            <a:r>
              <a:rPr lang="es-ES" dirty="0"/>
              <a:t>Gran capacidad de almacenamiento</a:t>
            </a:r>
          </a:p>
          <a:p>
            <a:r>
              <a:rPr lang="es-ES" dirty="0"/>
              <a:t>Velocidad baja de transferencia</a:t>
            </a:r>
          </a:p>
          <a:p>
            <a:r>
              <a:rPr lang="es-ES" dirty="0"/>
              <a:t>Conexión SATA</a:t>
            </a:r>
          </a:p>
          <a:p>
            <a:pPr lvl="1"/>
            <a:endParaRPr lang="es-ES" dirty="0"/>
          </a:p>
          <a:p>
            <a:pPr lvl="1"/>
            <a:endParaRPr lang="es-ES" dirty="0"/>
          </a:p>
        </p:txBody>
      </p:sp>
    </p:spTree>
    <p:extLst>
      <p:ext uri="{BB962C8B-B14F-4D97-AF65-F5344CB8AC3E}">
        <p14:creationId xmlns:p14="http://schemas.microsoft.com/office/powerpoint/2010/main" val="28521204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6972</TotalTime>
  <Words>3562</Words>
  <Application>Microsoft Office PowerPoint</Application>
  <PresentationFormat>Presentación en pantalla (4:3)</PresentationFormat>
  <Paragraphs>444</Paragraphs>
  <Slides>76</Slides>
  <Notes>13</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0</vt:i4>
      </vt:variant>
      <vt:variant>
        <vt:lpstr>Títulos de diapositiva</vt:lpstr>
      </vt:variant>
      <vt:variant>
        <vt:i4>76</vt:i4>
      </vt:variant>
    </vt:vector>
  </HeadingPairs>
  <TitlesOfParts>
    <vt:vector size="85" baseType="lpstr">
      <vt:lpstr>Arial</vt:lpstr>
      <vt:lpstr>Arial</vt:lpstr>
      <vt:lpstr>Calibri</vt:lpstr>
      <vt:lpstr>Constantia</vt:lpstr>
      <vt:lpstr>Montserrat</vt:lpstr>
      <vt:lpstr>Trebuchet MS</vt:lpstr>
      <vt:lpstr>Wingdings</vt:lpstr>
      <vt:lpstr>Wingdings 2</vt:lpstr>
      <vt:lpstr>Flujo</vt:lpstr>
      <vt:lpstr>Tecnología asociada con Esports</vt:lpstr>
      <vt:lpstr>Clases</vt:lpstr>
      <vt:lpstr>Agenda</vt:lpstr>
      <vt:lpstr>Arquitectura de computadoras Estructura</vt:lpstr>
      <vt:lpstr>Arquitectura de computadoras Placa Madre</vt:lpstr>
      <vt:lpstr>Arquitectura de computadoras Microprocesador</vt:lpstr>
      <vt:lpstr>Arquitectura de computadoras RAM</vt:lpstr>
      <vt:lpstr>Arquitectura de computadoras RAM</vt:lpstr>
      <vt:lpstr>Arquitectura de computadoras Disco Rígido</vt:lpstr>
      <vt:lpstr>Arquitectura de computadoras Disco Rígido</vt:lpstr>
      <vt:lpstr>Arquitectura de computadoras ROM y BIOS</vt:lpstr>
      <vt:lpstr>Arquitectura de computadoras Fuente de Alimentación</vt:lpstr>
      <vt:lpstr>Arquitectura de computadoras Concepto de “programa”</vt:lpstr>
      <vt:lpstr>Arquitectura de computadoras Concepto de “programa”</vt:lpstr>
      <vt:lpstr>Arquitectura de computadoras Concepto de “programa”</vt:lpstr>
      <vt:lpstr>Arquitectura de computadoras Concepto de “programa”</vt:lpstr>
      <vt:lpstr>Arquitectura de computadoras Modelo de Von Neumann</vt:lpstr>
      <vt:lpstr>Arquitectura de computadoras Modelo de Von Neumann</vt:lpstr>
      <vt:lpstr>Arquitectura de computadoras Modelo de Von Neumann</vt:lpstr>
      <vt:lpstr>Arquitectura de computadoras Modelo de Von Neuman</vt:lpstr>
      <vt:lpstr>Arquitectura de computadoras Modelo de Von Neumann</vt:lpstr>
      <vt:lpstr>Arquitectura de computadoras Lenguajes</vt:lpstr>
      <vt:lpstr>Arquitectura de computadoras Lenguajes</vt:lpstr>
      <vt:lpstr>Arquitectura de computadoras Sistemas Operativos</vt:lpstr>
      <vt:lpstr>Arquitectura de computadoras Evolución - Transistores</vt:lpstr>
      <vt:lpstr>Arquitectura de computadoras Evolución - Procesadores</vt:lpstr>
      <vt:lpstr>Agenda</vt:lpstr>
      <vt:lpstr>Redes de Datos  LAN</vt:lpstr>
      <vt:lpstr>Redes de Datos  LAN</vt:lpstr>
      <vt:lpstr> Redes de Datos  WAN</vt:lpstr>
      <vt:lpstr> Redes de Datos  WAN</vt:lpstr>
      <vt:lpstr> Redes de Datos  Topologías</vt:lpstr>
      <vt:lpstr> Redes de Datos  Protocolos</vt:lpstr>
      <vt:lpstr> Redes de Datos  Protocolos</vt:lpstr>
      <vt:lpstr> Redes de Datos  Modelo OSI</vt:lpstr>
      <vt:lpstr> Redes de Datos  TCP/IP</vt:lpstr>
      <vt:lpstr> Redes de Datos  TCP/IP</vt:lpstr>
      <vt:lpstr> Redes de Datos  Velocidades</vt:lpstr>
      <vt:lpstr> Redes de Datos  </vt:lpstr>
      <vt:lpstr> Redes de Datos  </vt:lpstr>
      <vt:lpstr>Agenda</vt:lpstr>
      <vt:lpstr>Tecnologías de virtualización</vt:lpstr>
      <vt:lpstr>Tecnologías de virtualización</vt:lpstr>
      <vt:lpstr>Tecnologías de virtualización</vt:lpstr>
      <vt:lpstr>Tecnologías de virtualización</vt:lpstr>
      <vt:lpstr>Tecnologías de virtualización</vt:lpstr>
      <vt:lpstr>Tecnologías de virtualización</vt:lpstr>
      <vt:lpstr>Tecnologías de virtualización</vt:lpstr>
      <vt:lpstr>Agenda</vt:lpstr>
      <vt:lpstr>¿Qué es Cloud Computing?</vt:lpstr>
      <vt:lpstr>Cloud: Modelos de Servicio</vt:lpstr>
      <vt:lpstr>Cloud: visión en capas</vt:lpstr>
      <vt:lpstr>IaaS: Infraestructura como Servicio</vt:lpstr>
      <vt:lpstr>PaaS: Plataforma como Servicio</vt:lpstr>
      <vt:lpstr>SaaS: Software como Servicio</vt:lpstr>
      <vt:lpstr>Cloud: Modelos de Despliegue</vt:lpstr>
      <vt:lpstr>Cloud público</vt:lpstr>
      <vt:lpstr>Cloud público</vt:lpstr>
      <vt:lpstr>Cloud privado</vt:lpstr>
      <vt:lpstr>Cloud privado</vt:lpstr>
      <vt:lpstr>Cloud privado</vt:lpstr>
      <vt:lpstr>Cloud hibrido</vt:lpstr>
      <vt:lpstr>Cloud hibrido</vt:lpstr>
      <vt:lpstr>Carácterísticas y beneficios de un Cloud</vt:lpstr>
      <vt:lpstr>Carácterísticas y beneficios de un Cloud</vt:lpstr>
      <vt:lpstr>Carácterísticas y beneficios de un Cloud</vt:lpstr>
      <vt:lpstr>Riesgos de un Cloud</vt:lpstr>
      <vt:lpstr>Riesgos de un Cloud</vt:lpstr>
      <vt:lpstr>Riesgos de un Cloud</vt:lpstr>
      <vt:lpstr>Cloud público: no satisface todas las necesidades</vt:lpstr>
      <vt:lpstr>Cloud: prepararse para lo inesperado</vt:lpstr>
      <vt:lpstr>Cloud: prepararse para lo inesperado</vt:lpstr>
      <vt:lpstr>Cloud: hay que pensar en redundancia</vt:lpstr>
      <vt:lpstr>Cloud: hay que pensar en redundancia</vt:lpstr>
      <vt:lpstr>Cloud: hay que pensar en redundancia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5 Introducción a  Cloud Computing</dc:title>
  <dc:creator>Coco</dc:creator>
  <cp:lastModifiedBy>santiago medina</cp:lastModifiedBy>
  <cp:revision>146</cp:revision>
  <dcterms:created xsi:type="dcterms:W3CDTF">2011-08-08T16:45:26Z</dcterms:created>
  <dcterms:modified xsi:type="dcterms:W3CDTF">2023-03-29T19:59:34Z</dcterms:modified>
</cp:coreProperties>
</file>