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3"/>
  </p:notesMasterIdLst>
  <p:sldIdLst>
    <p:sldId id="256" r:id="rId2"/>
    <p:sldId id="425" r:id="rId3"/>
    <p:sldId id="426" r:id="rId4"/>
    <p:sldId id="427" r:id="rId5"/>
    <p:sldId id="428" r:id="rId6"/>
    <p:sldId id="429" r:id="rId7"/>
    <p:sldId id="430" r:id="rId8"/>
    <p:sldId id="423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4" r:id="rId22"/>
    <p:sldId id="443" r:id="rId23"/>
    <p:sldId id="445" r:id="rId24"/>
    <p:sldId id="446" r:id="rId25"/>
    <p:sldId id="451" r:id="rId26"/>
    <p:sldId id="447" r:id="rId27"/>
    <p:sldId id="449" r:id="rId28"/>
    <p:sldId id="450" r:id="rId29"/>
    <p:sldId id="452" r:id="rId30"/>
    <p:sldId id="453" r:id="rId31"/>
    <p:sldId id="403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21" autoAdjust="0"/>
  </p:normalViewPr>
  <p:slideViewPr>
    <p:cSldViewPr>
      <p:cViewPr varScale="1">
        <p:scale>
          <a:sx n="53" d="100"/>
          <a:sy n="53" d="100"/>
        </p:scale>
        <p:origin x="15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0F45-9109-44F1-922B-D90CD08C5346}" type="datetimeFigureOut">
              <a:rPr lang="es-AR" smtClean="0"/>
              <a:t>30/3/2023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A604D-5553-4D87-8D38-925E496C10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438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https://www.microsiervos.com/archivo/ordenadores/spacewar-programas-pdp-1.html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327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241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3643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2669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342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36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2285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75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987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2462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127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https://www.youtube.com/watch?v=sEZtLtBouns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3425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1333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327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1234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694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622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712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25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https://www.xataka.com/historia-tecnologica/cuando-snes-era-lenta-que-sus-cartuchos-incluian-coprocesador-para-poder-jugarlos-decentemente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407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07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572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A604D-5553-4D87-8D38-925E496C104A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7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E0B6-4FFA-4F0B-8637-992A1F645910}" type="datetime1">
              <a:rPr lang="es-ES" smtClean="0"/>
              <a:t>30/03/2023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3F58-0C58-4F71-B4B1-9FB4F2943BA8}" type="datetime1">
              <a:rPr lang="es-ES" smtClean="0"/>
              <a:t>30/03/2023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BA38-2132-4B7A-A4BE-8CAD2890C476}" type="datetime1">
              <a:rPr lang="es-ES" smtClean="0"/>
              <a:t>30/03/2023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3FF-EED6-4DE8-90EB-A080BBB4BC59}" type="datetime1">
              <a:rPr lang="es-ES" smtClean="0"/>
              <a:t>30/03/2023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Computing. Cloud Robotics. –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AE8F-9D28-4646-B612-73DD647CB22D}" type="datetime1">
              <a:rPr lang="es-ES" smtClean="0"/>
              <a:t>30/03/2023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23-3A99-4D71-B9BB-4EFB0E7A9F4F}" type="datetime1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F2D6-3DB6-49D0-917C-E81CB6DB7600}" type="datetime1">
              <a:rPr lang="es-ES" smtClean="0"/>
              <a:t>30/03/2023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004-3576-466C-9501-3110DF0451D5}" type="datetime1">
              <a:rPr lang="es-ES" smtClean="0"/>
              <a:t>30/03/2023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1124-EBE8-471F-BB01-210A89C3D30F}" type="datetime1">
              <a:rPr lang="es-ES" smtClean="0"/>
              <a:t>30/03/2023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FDAF-6D07-405D-80DF-61193FB4E4BE}" type="datetime1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0BF-9006-4E7D-973E-016F6C66D827}" type="datetime1">
              <a:rPr lang="es-ES" smtClean="0"/>
              <a:t>30/03/2023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BAA0C2-F24A-47E4-B4A7-3B647B156B61}" type="datetime1">
              <a:rPr lang="es-ES" smtClean="0"/>
              <a:t>30/03/2023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Cloud Computing. Cloud Robotics. – 2022</a:t>
            </a:r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456184"/>
            <a:ext cx="8133528" cy="1828800"/>
          </a:xfrm>
        </p:spPr>
        <p:txBody>
          <a:bodyPr>
            <a:normAutofit/>
          </a:bodyPr>
          <a:lstStyle/>
          <a:p>
            <a:r>
              <a:rPr lang="es-AR" sz="4800" dirty="0"/>
              <a:t>Tecnología asociada con </a:t>
            </a:r>
            <a:r>
              <a:rPr lang="es-AR" sz="4800" dirty="0" err="1"/>
              <a:t>Esports</a:t>
            </a:r>
            <a:endParaRPr lang="es-AR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619168"/>
            <a:ext cx="7854696" cy="1682040"/>
          </a:xfrm>
        </p:spPr>
        <p:txBody>
          <a:bodyPr>
            <a:normAutofit/>
          </a:bodyPr>
          <a:lstStyle/>
          <a:p>
            <a:endParaRPr lang="es-AR" sz="2000" dirty="0"/>
          </a:p>
          <a:p>
            <a:endParaRPr lang="es-AR" sz="2000" dirty="0"/>
          </a:p>
          <a:p>
            <a:r>
              <a:rPr lang="es-AR" sz="2000" dirty="0"/>
              <a:t>Ing. Santiago Medina</a:t>
            </a:r>
          </a:p>
          <a:p>
            <a:r>
              <a:rPr lang="es-AR" sz="2000" dirty="0"/>
              <a:t>smedina@lidi.info.unlp.edu.ar</a:t>
            </a:r>
          </a:p>
          <a:p>
            <a:endParaRPr lang="es-AR" sz="2000" dirty="0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692275" y="5949776"/>
            <a:ext cx="5616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400" dirty="0">
                <a:latin typeface="Trebuchet MS" pitchFamily="34" charset="0"/>
              </a:rPr>
              <a:t>Facultad de Informática - Universidad Nacional de La Plata</a:t>
            </a:r>
          </a:p>
        </p:txBody>
      </p:sp>
      <p:pic>
        <p:nvPicPr>
          <p:cNvPr id="6" name="Picture 31" descr="EscudoUNL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738" y="5733876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2" descr="LogoInstitu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5779914"/>
            <a:ext cx="129698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37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Sega Master </a:t>
            </a:r>
            <a:r>
              <a:rPr lang="es-AR" sz="4000" dirty="0" err="1"/>
              <a:t>System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1986</a:t>
            </a:r>
          </a:p>
          <a:p>
            <a:r>
              <a:rPr lang="es-AR" sz="2200" dirty="0"/>
              <a:t>Procesador Zilog Z80 de 8 bits a 4MHz</a:t>
            </a:r>
          </a:p>
          <a:p>
            <a:r>
              <a:rPr lang="es-AR" sz="2200" dirty="0"/>
              <a:t>RAM de 8Kbytes</a:t>
            </a:r>
          </a:p>
          <a:p>
            <a:r>
              <a:rPr lang="es-AR" sz="2200" dirty="0"/>
              <a:t>Chip de Texas Instruments para video y sonido</a:t>
            </a:r>
          </a:p>
          <a:p>
            <a:r>
              <a:rPr lang="es-AR" sz="2200" dirty="0"/>
              <a:t>ROM de 8 a 256Kbytes</a:t>
            </a:r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5F9E9DE-8475-1CF3-32FA-9B6334EFA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64" y="4497349"/>
            <a:ext cx="30480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4C0640D-27BE-A989-0E28-8E6E136B4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73" y="2965140"/>
            <a:ext cx="1419754" cy="7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 err="1"/>
              <a:t>Game</a:t>
            </a:r>
            <a:r>
              <a:rPr lang="es-AR" sz="4000" dirty="0"/>
              <a:t> </a:t>
            </a:r>
            <a:r>
              <a:rPr lang="es-AR" sz="4000" dirty="0" err="1"/>
              <a:t>Boy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1988</a:t>
            </a:r>
          </a:p>
          <a:p>
            <a:r>
              <a:rPr lang="es-AR" sz="2200" dirty="0"/>
              <a:t>Procesador </a:t>
            </a:r>
            <a:r>
              <a:rPr lang="en-US" sz="2200" dirty="0"/>
              <a:t>Sharp LR35902 de 8 bits a 4.19MHz</a:t>
            </a:r>
          </a:p>
          <a:p>
            <a:pPr lvl="1"/>
            <a:r>
              <a:rPr lang="en-US" sz="2000" dirty="0" err="1"/>
              <a:t>Mezcla</a:t>
            </a:r>
            <a:r>
              <a:rPr lang="en-US" sz="2000" dirty="0"/>
              <a:t> de Intel 8086 con Z80</a:t>
            </a:r>
            <a:endParaRPr lang="es-AR" sz="2000" dirty="0"/>
          </a:p>
          <a:p>
            <a:r>
              <a:rPr lang="es-AR" sz="2200" dirty="0"/>
              <a:t>RAM de 8Kbytes</a:t>
            </a:r>
          </a:p>
          <a:p>
            <a:r>
              <a:rPr lang="es-AR" sz="2200" dirty="0"/>
              <a:t>VRAM de 8Kbytes</a:t>
            </a:r>
          </a:p>
          <a:p>
            <a:r>
              <a:rPr lang="es-AR" sz="2200" dirty="0"/>
              <a:t>ROM de 256bytes</a:t>
            </a:r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1CCE1BF-0309-2FE1-0CEE-B31A3D2C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17032"/>
            <a:ext cx="23812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ega Mega Drive análisis | 88 características detalladas">
            <a:extLst>
              <a:ext uri="{FF2B5EF4-FFF2-40B4-BE49-F238E27FC236}">
                <a16:creationId xmlns:a16="http://schemas.microsoft.com/office/drawing/2014/main" id="{D1549442-3370-7683-ECE8-077032C4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79467"/>
            <a:ext cx="4692801" cy="223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Sega Mega Drive (Genesis)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1988</a:t>
            </a:r>
          </a:p>
          <a:p>
            <a:r>
              <a:rPr lang="es-AR" sz="2200" dirty="0"/>
              <a:t>Procesador </a:t>
            </a:r>
            <a:r>
              <a:rPr lang="sv-SE" sz="2200" dirty="0"/>
              <a:t>Motorola 68000 de 16bit a 7,67MHz</a:t>
            </a:r>
            <a:endParaRPr lang="en-US" sz="2200" dirty="0"/>
          </a:p>
          <a:p>
            <a:pPr lvl="1"/>
            <a:r>
              <a:rPr lang="es-ES" sz="2000" dirty="0"/>
              <a:t>C</a:t>
            </a:r>
            <a:r>
              <a:rPr lang="pl-PL" sz="2000" dirty="0"/>
              <a:t>oprocesador Zilog Z80 </a:t>
            </a:r>
            <a:r>
              <a:rPr lang="es-ES" sz="2000" dirty="0"/>
              <a:t>de </a:t>
            </a:r>
            <a:r>
              <a:rPr lang="pl-PL" sz="2000" dirty="0"/>
              <a:t>8bit </a:t>
            </a:r>
            <a:r>
              <a:rPr lang="es-ES" sz="2000" dirty="0"/>
              <a:t>a</a:t>
            </a:r>
            <a:r>
              <a:rPr lang="pl-PL" sz="2000" dirty="0"/>
              <a:t> 3.58 MHz</a:t>
            </a:r>
            <a:endParaRPr lang="es-AR" sz="2000" dirty="0"/>
          </a:p>
          <a:p>
            <a:r>
              <a:rPr lang="es-AR" sz="2200" dirty="0"/>
              <a:t>RAM de 64Kbytes</a:t>
            </a:r>
          </a:p>
          <a:p>
            <a:r>
              <a:rPr lang="es-AR" sz="2200" dirty="0"/>
              <a:t>Chip grafico con 64Kbytes </a:t>
            </a:r>
          </a:p>
          <a:p>
            <a:r>
              <a:rPr lang="es-AR" sz="2200" dirty="0"/>
              <a:t>Memoria de sonido de 8Kbytes</a:t>
            </a:r>
          </a:p>
          <a:p>
            <a:pPr marL="0" indent="0">
              <a:buNone/>
            </a:pPr>
            <a:endParaRPr lang="es-AR" sz="2200" b="0" dirty="0"/>
          </a:p>
          <a:p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086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uper Nintendo | Tecnología Wiki | Fandom">
            <a:extLst>
              <a:ext uri="{FF2B5EF4-FFF2-40B4-BE49-F238E27FC236}">
                <a16:creationId xmlns:a16="http://schemas.microsoft.com/office/drawing/2014/main" id="{01C4C99B-7485-5772-3FDE-424C06F6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55088"/>
            <a:ext cx="3427446" cy="27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Super Nintendo </a:t>
            </a:r>
            <a:r>
              <a:rPr lang="es-AR" sz="4000" dirty="0" err="1"/>
              <a:t>Entertainment</a:t>
            </a:r>
            <a:r>
              <a:rPr lang="es-AR" sz="4000" dirty="0"/>
              <a:t> </a:t>
            </a:r>
            <a:r>
              <a:rPr lang="es-AR" sz="4000" dirty="0" err="1"/>
              <a:t>System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SNES 1990</a:t>
            </a:r>
          </a:p>
          <a:p>
            <a:r>
              <a:rPr lang="es-AR" sz="2200" dirty="0"/>
              <a:t>Procesador  W65C816 de 16 bits a 2,6 MHz</a:t>
            </a:r>
          </a:p>
          <a:p>
            <a:pPr lvl="1"/>
            <a:r>
              <a:rPr lang="es-AR" sz="2000" dirty="0"/>
              <a:t>Juegos con coprocesador</a:t>
            </a:r>
          </a:p>
          <a:p>
            <a:r>
              <a:rPr lang="es-AR" sz="2200" dirty="0"/>
              <a:t>RAM </a:t>
            </a:r>
            <a:r>
              <a:rPr lang="es-AR" sz="2200"/>
              <a:t>de 128 Kbytes</a:t>
            </a:r>
            <a:endParaRPr lang="es-AR" sz="2200" dirty="0"/>
          </a:p>
          <a:p>
            <a:r>
              <a:rPr lang="es-AR" sz="2200" dirty="0"/>
              <a:t>Coprocesador de sonido y video con RAM propia</a:t>
            </a:r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149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Sega </a:t>
            </a:r>
            <a:r>
              <a:rPr lang="es-AR" sz="4000" dirty="0" err="1"/>
              <a:t>Saturn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1994</a:t>
            </a:r>
          </a:p>
          <a:p>
            <a:r>
              <a:rPr lang="es-AR" sz="2200" dirty="0"/>
              <a:t>2 procesadores HITACHI SH2 de 32 bits a 28,6MHz con cache</a:t>
            </a:r>
          </a:p>
          <a:p>
            <a:r>
              <a:rPr lang="es-AR" sz="2200" dirty="0"/>
              <a:t>RAM principal de 2Mbytes</a:t>
            </a:r>
          </a:p>
          <a:p>
            <a:r>
              <a:rPr lang="es-AR" sz="2200" b="0" dirty="0"/>
              <a:t>Procesador Hitachi para funciones de CD-ROM</a:t>
            </a:r>
          </a:p>
          <a:p>
            <a:r>
              <a:rPr lang="es-AR" sz="2200" dirty="0"/>
              <a:t>2 procesadores de video de 32bits</a:t>
            </a:r>
          </a:p>
          <a:p>
            <a:r>
              <a:rPr lang="es-AR" sz="2200" b="0" dirty="0"/>
              <a:t>Unidad </a:t>
            </a:r>
            <a:r>
              <a:rPr lang="es-AR" sz="2200" dirty="0"/>
              <a:t>para procesamiento </a:t>
            </a:r>
            <a:r>
              <a:rPr lang="es-AR" sz="2200" dirty="0" err="1"/>
              <a:t>geometrico</a:t>
            </a:r>
            <a:r>
              <a:rPr lang="es-AR" sz="2200" dirty="0"/>
              <a:t> y controlador DMA</a:t>
            </a:r>
          </a:p>
          <a:p>
            <a:r>
              <a:rPr lang="es-AR" sz="2200" b="0" dirty="0"/>
              <a:t>Procesador de sonido</a:t>
            </a:r>
          </a:p>
          <a:p>
            <a:r>
              <a:rPr lang="es-AR" sz="2200" dirty="0" err="1"/>
              <a:t>NETSega</a:t>
            </a:r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E7485DD-3D18-2650-2E92-A76BD062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97302"/>
            <a:ext cx="3126854" cy="24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2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PlayStation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1994</a:t>
            </a:r>
          </a:p>
          <a:p>
            <a:r>
              <a:rPr lang="es-AR" sz="2200" dirty="0"/>
              <a:t>Procesador R3000 de 32bits a 33,86 MHz</a:t>
            </a:r>
          </a:p>
          <a:p>
            <a:r>
              <a:rPr lang="es-AR" sz="2200" dirty="0"/>
              <a:t>RAM de 2Mbytes</a:t>
            </a:r>
          </a:p>
          <a:p>
            <a:r>
              <a:rPr lang="es-AR" sz="2200" b="0" dirty="0"/>
              <a:t>RAM de video de 1 </a:t>
            </a:r>
            <a:r>
              <a:rPr lang="es-AR" sz="2200" b="0" dirty="0" err="1"/>
              <a:t>MBytes</a:t>
            </a:r>
            <a:r>
              <a:rPr lang="es-AR" sz="2200" b="0" dirty="0"/>
              <a:t> </a:t>
            </a:r>
          </a:p>
          <a:p>
            <a:r>
              <a:rPr lang="es-AR" sz="2200" dirty="0"/>
              <a:t>RAM de sonido 512 </a:t>
            </a:r>
            <a:r>
              <a:rPr lang="es-AR" sz="2200" dirty="0" err="1"/>
              <a:t>Kbytes</a:t>
            </a:r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5364" name="Picture 4" descr="PlayStation (consola) - Wikipedia, la enciclopedia libre">
            <a:extLst>
              <a:ext uri="{FF2B5EF4-FFF2-40B4-BE49-F238E27FC236}">
                <a16:creationId xmlns:a16="http://schemas.microsoft.com/office/drawing/2014/main" id="{C9CFCF09-79D1-B48E-852F-8252B3B03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64" y="2764563"/>
            <a:ext cx="4234036" cy="19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2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Nintendo 64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1996</a:t>
            </a:r>
          </a:p>
          <a:p>
            <a:r>
              <a:rPr lang="es-AR" sz="2200" dirty="0"/>
              <a:t>Procesador R4300i de 64bits a 93,75 MHz</a:t>
            </a:r>
          </a:p>
          <a:p>
            <a:pPr lvl="1"/>
            <a:r>
              <a:rPr lang="es-AR" sz="2000" dirty="0"/>
              <a:t>Coprocesador para sonido y video a 62,5 MHz</a:t>
            </a:r>
          </a:p>
          <a:p>
            <a:r>
              <a:rPr lang="es-AR" sz="2200" dirty="0"/>
              <a:t>RAM de 4Mbytes</a:t>
            </a:r>
          </a:p>
          <a:p>
            <a:r>
              <a:rPr lang="es-AR" sz="2200" dirty="0"/>
              <a:t>GPU</a:t>
            </a:r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6386" name="Picture 2" descr="Nintendo 64 - Wikipedia, la enciclopedia libre">
            <a:extLst>
              <a:ext uri="{FF2B5EF4-FFF2-40B4-BE49-F238E27FC236}">
                <a16:creationId xmlns:a16="http://schemas.microsoft.com/office/drawing/2014/main" id="{AC87B026-5D86-3E74-9D7F-582AE5E35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28" y="3886200"/>
            <a:ext cx="3994770" cy="215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3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Sega </a:t>
            </a:r>
            <a:r>
              <a:rPr lang="es-AR" sz="4000" dirty="0" err="1"/>
              <a:t>Dreamcast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1998</a:t>
            </a:r>
          </a:p>
          <a:p>
            <a:r>
              <a:rPr lang="es-AR" sz="2200" dirty="0"/>
              <a:t>Procesador  Hitachi SH-4 de 128bits a 200 MHz</a:t>
            </a:r>
          </a:p>
          <a:p>
            <a:r>
              <a:rPr lang="es-AR" sz="2200" dirty="0"/>
              <a:t>RAM de 16Mbytes</a:t>
            </a:r>
          </a:p>
          <a:p>
            <a:pPr lvl="1"/>
            <a:r>
              <a:rPr lang="es-AR" sz="2000" dirty="0"/>
              <a:t>RAM de video de 8Mbytes</a:t>
            </a:r>
          </a:p>
          <a:p>
            <a:pPr lvl="1"/>
            <a:r>
              <a:rPr lang="es-AR" sz="2000" dirty="0"/>
              <a:t>RAM de audio de 2Mbytes</a:t>
            </a:r>
          </a:p>
          <a:p>
            <a:r>
              <a:rPr lang="es-AR" sz="2200" dirty="0"/>
              <a:t>Sistema Operativo Windows CE</a:t>
            </a:r>
          </a:p>
          <a:p>
            <a:r>
              <a:rPr lang="es-AR" sz="2200" b="0" dirty="0"/>
              <a:t>Modem a 33,6kb/s – 56kb/s</a:t>
            </a:r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7410" name="Picture 2" descr="Sega Dreamcast | Sega Enciclopedia | Fandom">
            <a:extLst>
              <a:ext uri="{FF2B5EF4-FFF2-40B4-BE49-F238E27FC236}">
                <a16:creationId xmlns:a16="http://schemas.microsoft.com/office/drawing/2014/main" id="{857C86EF-11E1-D454-C58C-6A7DBA05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79" y="4519166"/>
            <a:ext cx="3485460" cy="1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7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PlayStation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2000</a:t>
            </a:r>
          </a:p>
          <a:p>
            <a:r>
              <a:rPr lang="es-AR" sz="2200" dirty="0"/>
              <a:t>Procesador </a:t>
            </a:r>
            <a:r>
              <a:rPr lang="es-AR" sz="2200" dirty="0" err="1"/>
              <a:t>Emotion</a:t>
            </a:r>
            <a:r>
              <a:rPr lang="es-AR" sz="2200" dirty="0"/>
              <a:t> </a:t>
            </a:r>
            <a:r>
              <a:rPr lang="es-AR" sz="2200" dirty="0" err="1"/>
              <a:t>Engine</a:t>
            </a:r>
            <a:r>
              <a:rPr lang="es-AR" sz="2200" dirty="0"/>
              <a:t> R5900 de 64 bits a 294 MHz</a:t>
            </a:r>
          </a:p>
          <a:p>
            <a:pPr lvl="1"/>
            <a:r>
              <a:rPr lang="es-AR" sz="2000" dirty="0"/>
              <a:t>Co-Procesador: 2 Unidades Paralelas de Operaciones Vectoriales.</a:t>
            </a:r>
          </a:p>
          <a:p>
            <a:r>
              <a:rPr lang="es-AR" sz="2200" dirty="0"/>
              <a:t>RAM de 32 </a:t>
            </a:r>
            <a:r>
              <a:rPr lang="es-AR" sz="2200" dirty="0" err="1"/>
              <a:t>Mbytes</a:t>
            </a:r>
            <a:endParaRPr lang="es-AR" sz="2200" b="0" dirty="0"/>
          </a:p>
          <a:p>
            <a:r>
              <a:rPr lang="es-AR" sz="2200" b="0" dirty="0"/>
              <a:t>Sintetizador grafico a 150 MHz</a:t>
            </a:r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8434" name="Picture 2" descr="PlayStation 2 - EcuRed">
            <a:extLst>
              <a:ext uri="{FF2B5EF4-FFF2-40B4-BE49-F238E27FC236}">
                <a16:creationId xmlns:a16="http://schemas.microsoft.com/office/drawing/2014/main" id="{078F828A-3B98-F3A5-5B37-DAFF1366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98" y="3933056"/>
            <a:ext cx="3539166" cy="265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5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XBOX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2001</a:t>
            </a:r>
          </a:p>
          <a:p>
            <a:r>
              <a:rPr lang="es-AR" sz="2200" dirty="0"/>
              <a:t>Procesador basado en Pentium III de 32 bits a 733 MHz</a:t>
            </a:r>
          </a:p>
          <a:p>
            <a:r>
              <a:rPr lang="es-AR" sz="2200" dirty="0"/>
              <a:t>RAM de 64 </a:t>
            </a:r>
            <a:r>
              <a:rPr lang="es-AR" sz="2200" dirty="0" err="1"/>
              <a:t>Mbytes</a:t>
            </a:r>
            <a:endParaRPr lang="es-AR" sz="2200" dirty="0"/>
          </a:p>
          <a:p>
            <a:r>
              <a:rPr lang="es-AR" sz="2200" b="0" dirty="0"/>
              <a:t>Disco duro de 8 </a:t>
            </a:r>
            <a:r>
              <a:rPr lang="es-AR" sz="2200" b="0" dirty="0" err="1"/>
              <a:t>Gbytes</a:t>
            </a:r>
            <a:endParaRPr lang="es-AR" sz="2200" b="0" dirty="0"/>
          </a:p>
          <a:p>
            <a:r>
              <a:rPr lang="es-AR" sz="2200" dirty="0"/>
              <a:t>GPU desarrollada por </a:t>
            </a:r>
            <a:r>
              <a:rPr lang="es-AR" sz="2200" dirty="0" err="1"/>
              <a:t>Nvidia</a:t>
            </a:r>
            <a:r>
              <a:rPr lang="es-AR" sz="2200" dirty="0"/>
              <a:t> (</a:t>
            </a:r>
            <a:r>
              <a:rPr lang="es-AR" sz="2200" dirty="0" err="1"/>
              <a:t>Geforce</a:t>
            </a:r>
            <a:r>
              <a:rPr lang="es-AR" sz="2200" dirty="0"/>
              <a:t> 3)</a:t>
            </a:r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9458" name="Picture 2" descr="Microsoft Xbox | Wikijuegos | Fandom">
            <a:extLst>
              <a:ext uri="{FF2B5EF4-FFF2-40B4-BE49-F238E27FC236}">
                <a16:creationId xmlns:a16="http://schemas.microsoft.com/office/drawing/2014/main" id="{549F91C5-788F-743D-B5BB-C21F42D4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90" y="3276600"/>
            <a:ext cx="2840210" cy="285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2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OXO - EDSAC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OXO – Primer </a:t>
            </a:r>
            <a:r>
              <a:rPr lang="en-US" sz="2200" dirty="0" err="1"/>
              <a:t>videojuego</a:t>
            </a:r>
            <a:r>
              <a:rPr lang="en-US" sz="2200" dirty="0"/>
              <a:t>?? </a:t>
            </a:r>
          </a:p>
          <a:p>
            <a:pPr lvl="1"/>
            <a:r>
              <a:rPr lang="en-US" sz="2000" dirty="0" err="1"/>
              <a:t>Tesis</a:t>
            </a:r>
            <a:r>
              <a:rPr lang="en-US" sz="2000" dirty="0"/>
              <a:t> de Alexander S. Douglas </a:t>
            </a:r>
            <a:r>
              <a:rPr lang="en-US" sz="2000" dirty="0" err="1"/>
              <a:t>en</a:t>
            </a:r>
            <a:r>
              <a:rPr lang="en-US" sz="2000" dirty="0"/>
              <a:t> 1952 </a:t>
            </a:r>
          </a:p>
          <a:p>
            <a:pPr lvl="1"/>
            <a:r>
              <a:rPr lang="en-US" sz="2000" dirty="0"/>
              <a:t>Universidad de Cambridge, </a:t>
            </a:r>
            <a:r>
              <a:rPr lang="en-US" sz="2000" dirty="0" err="1"/>
              <a:t>Inglaterra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Electronic Delay Storage Automatic Calculator</a:t>
            </a:r>
          </a:p>
          <a:p>
            <a:pPr lvl="1"/>
            <a:r>
              <a:rPr lang="en-US" sz="2200" dirty="0" err="1"/>
              <a:t>Construida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Maurice Wilkes </a:t>
            </a:r>
            <a:r>
              <a:rPr lang="en-US" sz="2200" dirty="0" err="1"/>
              <a:t>en</a:t>
            </a:r>
            <a:r>
              <a:rPr lang="en-US" sz="2200" dirty="0"/>
              <a:t> 1949</a:t>
            </a:r>
          </a:p>
          <a:p>
            <a:pPr lvl="1"/>
            <a:r>
              <a:rPr lang="en-US" sz="2200" dirty="0" err="1"/>
              <a:t>Valvulas</a:t>
            </a:r>
            <a:r>
              <a:rPr lang="en-US" sz="2200" dirty="0"/>
              <a:t> de </a:t>
            </a:r>
            <a:r>
              <a:rPr lang="en-US" sz="2200" dirty="0" err="1"/>
              <a:t>Vacio</a:t>
            </a:r>
            <a:endParaRPr lang="en-US" sz="2200" dirty="0"/>
          </a:p>
          <a:p>
            <a:pPr lvl="1"/>
            <a:r>
              <a:rPr lang="es-ES" sz="2200" dirty="0"/>
              <a:t>Basada en la arquitectura </a:t>
            </a:r>
            <a:r>
              <a:rPr lang="es-ES" sz="2200" dirty="0" err="1"/>
              <a:t>Von</a:t>
            </a:r>
            <a:r>
              <a:rPr lang="es-ES" sz="2200" dirty="0"/>
              <a:t> Neumann</a:t>
            </a:r>
          </a:p>
          <a:p>
            <a:pPr lvl="1"/>
            <a:r>
              <a:rPr lang="es-ES" sz="2200" dirty="0"/>
              <a:t>Lector de cintas perforadas</a:t>
            </a:r>
          </a:p>
          <a:p>
            <a:pPr lvl="1"/>
            <a:r>
              <a:rPr lang="es-ES" sz="2200" dirty="0"/>
              <a:t>600 instrucciones por segundo</a:t>
            </a:r>
          </a:p>
          <a:p>
            <a:pPr lvl="1"/>
            <a:r>
              <a:rPr lang="en-US" sz="2200" dirty="0"/>
              <a:t>https://museo.inf.upv.es/edsac/</a:t>
            </a:r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4. OXO (TIC-TAC-TOE) - El Cajón de los videojuegos">
            <a:extLst>
              <a:ext uri="{FF2B5EF4-FFF2-40B4-BE49-F238E27FC236}">
                <a16:creationId xmlns:a16="http://schemas.microsoft.com/office/drawing/2014/main" id="{F31F117B-CA73-840E-6B1C-7B000DBE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44" y="1735986"/>
            <a:ext cx="1484403" cy="148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49: Edsac - La gran historia de la computación">
            <a:extLst>
              <a:ext uri="{FF2B5EF4-FFF2-40B4-BE49-F238E27FC236}">
                <a16:creationId xmlns:a16="http://schemas.microsoft.com/office/drawing/2014/main" id="{B2C7B6D1-4891-82C9-D7C5-799E805DA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82438"/>
            <a:ext cx="2526774" cy="203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1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Xbox 360 - Wikipedia, la enciclopedia libre">
            <a:extLst>
              <a:ext uri="{FF2B5EF4-FFF2-40B4-BE49-F238E27FC236}">
                <a16:creationId xmlns:a16="http://schemas.microsoft.com/office/drawing/2014/main" id="{775A37F4-3A37-4F38-D9B7-881285937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3" y="3016746"/>
            <a:ext cx="2663307" cy="37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XBOX 360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2006</a:t>
            </a:r>
          </a:p>
          <a:p>
            <a:r>
              <a:rPr lang="es-AR" sz="2200" dirty="0"/>
              <a:t>Procesador Tri-Core IBM </a:t>
            </a:r>
            <a:r>
              <a:rPr lang="es-AR" sz="2200" dirty="0" err="1"/>
              <a:t>Xenon</a:t>
            </a:r>
            <a:r>
              <a:rPr lang="es-AR" sz="2200" dirty="0"/>
              <a:t> a 3,2 GHz</a:t>
            </a:r>
          </a:p>
          <a:p>
            <a:r>
              <a:rPr lang="es-AR" sz="2200" dirty="0"/>
              <a:t>RAM de 512Mbytes</a:t>
            </a:r>
          </a:p>
          <a:p>
            <a:r>
              <a:rPr lang="es-AR" sz="2200" b="0" dirty="0"/>
              <a:t>Disco duro de 20, 60, 120, 250, 320 o 500 </a:t>
            </a:r>
            <a:r>
              <a:rPr lang="es-AR" sz="2200" b="0" dirty="0" err="1"/>
              <a:t>Gbytes</a:t>
            </a:r>
            <a:endParaRPr lang="es-AR" sz="2200" b="0" dirty="0"/>
          </a:p>
          <a:p>
            <a:r>
              <a:rPr lang="es-AR" sz="2200" dirty="0"/>
              <a:t>GPU </a:t>
            </a:r>
            <a:r>
              <a:rPr lang="pt-BR" sz="2200" dirty="0"/>
              <a:t>ATI Radeon R500 a 500 MHz</a:t>
            </a:r>
            <a:endParaRPr lang="es-AR" sz="2200" dirty="0"/>
          </a:p>
          <a:p>
            <a:r>
              <a:rPr lang="es-AR" sz="2200" dirty="0"/>
              <a:t>Conexión Ethernet Gigabit</a:t>
            </a:r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3576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PlayStation 3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2007</a:t>
            </a:r>
          </a:p>
          <a:p>
            <a:r>
              <a:rPr lang="es-AR" sz="2200" dirty="0"/>
              <a:t>Procesador Cell </a:t>
            </a:r>
            <a:r>
              <a:rPr lang="es-AR" sz="2200" dirty="0" err="1"/>
              <a:t>Broadband</a:t>
            </a:r>
            <a:r>
              <a:rPr lang="es-AR" sz="2200" dirty="0"/>
              <a:t> </a:t>
            </a:r>
            <a:r>
              <a:rPr lang="es-AR" sz="2200" dirty="0" err="1"/>
              <a:t>Engine</a:t>
            </a:r>
            <a:r>
              <a:rPr lang="es-AR" sz="2200" dirty="0"/>
              <a:t> a 3,2 GHz</a:t>
            </a:r>
          </a:p>
          <a:p>
            <a:r>
              <a:rPr lang="es-AR" sz="2200" dirty="0"/>
              <a:t>RAM de 256 </a:t>
            </a:r>
            <a:r>
              <a:rPr lang="es-AR" sz="2200" dirty="0" err="1"/>
              <a:t>Mbytes</a:t>
            </a:r>
            <a:endParaRPr lang="es-AR" sz="2200" dirty="0"/>
          </a:p>
          <a:p>
            <a:r>
              <a:rPr lang="es-AR" sz="2200" b="0" dirty="0"/>
              <a:t>Disco duro de 20, 40, 60, 80 o 160 </a:t>
            </a:r>
            <a:r>
              <a:rPr lang="es-AR" sz="2200" b="0" dirty="0" err="1"/>
              <a:t>Gbytes</a:t>
            </a:r>
            <a:endParaRPr lang="es-AR" sz="2200" b="0" dirty="0"/>
          </a:p>
          <a:p>
            <a:r>
              <a:rPr lang="es-AR" sz="2200" dirty="0"/>
              <a:t>Procesador </a:t>
            </a:r>
            <a:r>
              <a:rPr lang="es-AR" sz="2200" dirty="0" err="1"/>
              <a:t>Nvidia</a:t>
            </a:r>
            <a:r>
              <a:rPr lang="es-AR" sz="2200" dirty="0"/>
              <a:t> RSX</a:t>
            </a:r>
          </a:p>
          <a:p>
            <a:r>
              <a:rPr lang="es-AR" sz="2200" dirty="0"/>
              <a:t>Conexión Ethernet</a:t>
            </a:r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482" name="Picture 2" descr="Especificaciones completas y características de PlayStation 3 Slim — LaPS4">
            <a:extLst>
              <a:ext uri="{FF2B5EF4-FFF2-40B4-BE49-F238E27FC236}">
                <a16:creationId xmlns:a16="http://schemas.microsoft.com/office/drawing/2014/main" id="{A87C2B52-F3FB-A0CF-3988-7ACA478B3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040" y="3789947"/>
            <a:ext cx="3895160" cy="262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49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PlayStation 4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2013</a:t>
            </a:r>
          </a:p>
          <a:p>
            <a:r>
              <a:rPr lang="es-AR" sz="2200" dirty="0"/>
              <a:t>Procesador AMD x86-64 Jaguar a 1.6 GHz de 8 núcleos</a:t>
            </a:r>
          </a:p>
          <a:p>
            <a:r>
              <a:rPr lang="es-AR" sz="2200" dirty="0"/>
              <a:t>RAM de 8 </a:t>
            </a:r>
            <a:r>
              <a:rPr lang="es-AR" sz="2200" dirty="0" err="1"/>
              <a:t>Gbytes</a:t>
            </a:r>
            <a:endParaRPr lang="es-AR" sz="2200" dirty="0"/>
          </a:p>
          <a:p>
            <a:r>
              <a:rPr lang="es-AR" sz="2200" dirty="0"/>
              <a:t>Disco duro de 500 </a:t>
            </a:r>
            <a:r>
              <a:rPr lang="es-AR" sz="2200" dirty="0" err="1"/>
              <a:t>Gbytes</a:t>
            </a:r>
            <a:endParaRPr lang="es-AR" sz="2200" dirty="0"/>
          </a:p>
          <a:p>
            <a:r>
              <a:rPr lang="es-AR" sz="2200" b="0" dirty="0"/>
              <a:t> GPU AMD 7870</a:t>
            </a:r>
          </a:p>
          <a:p>
            <a:r>
              <a:rPr lang="es-AR" sz="2200" dirty="0"/>
              <a:t>Conexión Ethernet y </a:t>
            </a:r>
            <a:r>
              <a:rPr lang="es-AR" sz="2200" dirty="0" err="1"/>
              <a:t>WiFi</a:t>
            </a:r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1506" name="Picture 2" descr="Sony PlayStation 4 Slim especificaciones">
            <a:extLst>
              <a:ext uri="{FF2B5EF4-FFF2-40B4-BE49-F238E27FC236}">
                <a16:creationId xmlns:a16="http://schemas.microsoft.com/office/drawing/2014/main" id="{B44921DA-2D8B-5683-773F-4D43215FF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66" y="3253260"/>
            <a:ext cx="3519834" cy="351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6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PlayStation 5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2019</a:t>
            </a:r>
          </a:p>
          <a:p>
            <a:r>
              <a:rPr lang="es-AR" sz="2200" dirty="0"/>
              <a:t>Procesador  </a:t>
            </a:r>
            <a:r>
              <a:rPr lang="nl-NL" sz="2200" dirty="0"/>
              <a:t>AMD Ryzen™ Zen 2 8 nucleos a 3,5 GHz</a:t>
            </a:r>
            <a:endParaRPr lang="es-AR" sz="2200" dirty="0"/>
          </a:p>
          <a:p>
            <a:r>
              <a:rPr lang="es-AR" sz="2200" dirty="0"/>
              <a:t>RAM de 16 </a:t>
            </a:r>
            <a:r>
              <a:rPr lang="es-AR" sz="2200" dirty="0" err="1"/>
              <a:t>Gbytes</a:t>
            </a:r>
            <a:endParaRPr lang="es-AR" sz="2200" dirty="0"/>
          </a:p>
          <a:p>
            <a:r>
              <a:rPr lang="es-AR" sz="2200" dirty="0"/>
              <a:t>SSD de 825 </a:t>
            </a:r>
            <a:r>
              <a:rPr lang="es-AR" sz="2200" dirty="0" err="1"/>
              <a:t>Gbytes</a:t>
            </a:r>
            <a:endParaRPr lang="es-AR" sz="2200" dirty="0"/>
          </a:p>
          <a:p>
            <a:r>
              <a:rPr lang="es-AR" sz="2200" b="0" dirty="0"/>
              <a:t>GPU AMD Radeon RDNA 2 a 2,23 GHz</a:t>
            </a:r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2530" name="Picture 2" descr="Consola Playstation 5 825Gb Fisica Edition Ps5 - Blanco/Negro">
            <a:extLst>
              <a:ext uri="{FF2B5EF4-FFF2-40B4-BE49-F238E27FC236}">
                <a16:creationId xmlns:a16="http://schemas.microsoft.com/office/drawing/2014/main" id="{5D07B65E-7809-06AE-D64E-C1FD40F4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3356811"/>
            <a:ext cx="2674640" cy="26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3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Juego en PC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dirty="0"/>
              <a:t>Generalmente desarrollados para Windows</a:t>
            </a:r>
          </a:p>
          <a:p>
            <a:pPr lvl="1"/>
            <a:r>
              <a:rPr lang="es-AR" sz="2000" dirty="0"/>
              <a:t>Driver de Video</a:t>
            </a:r>
          </a:p>
          <a:p>
            <a:pPr lvl="1"/>
            <a:r>
              <a:rPr lang="es-AR" sz="2000" dirty="0"/>
              <a:t>DirectX</a:t>
            </a:r>
          </a:p>
          <a:p>
            <a:r>
              <a:rPr lang="es-AR" sz="2200" b="0" dirty="0"/>
              <a:t>Requisitos mínimos de funcionamiento</a:t>
            </a:r>
          </a:p>
          <a:p>
            <a:r>
              <a:rPr lang="es-AR" sz="2200" dirty="0"/>
              <a:t>Instalación por dispositivo de almacenamiento </a:t>
            </a:r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6" name="Picture 2" descr="COMPRA] Busco los diskettes del juego doom 1">
            <a:extLst>
              <a:ext uri="{FF2B5EF4-FFF2-40B4-BE49-F238E27FC236}">
                <a16:creationId xmlns:a16="http://schemas.microsoft.com/office/drawing/2014/main" id="{1D42F008-B7E0-8B68-33AB-03129520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263814"/>
            <a:ext cx="2747714" cy="20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nter Strike 1.6 v7 Full. - Juegos">
            <a:extLst>
              <a:ext uri="{FF2B5EF4-FFF2-40B4-BE49-F238E27FC236}">
                <a16:creationId xmlns:a16="http://schemas.microsoft.com/office/drawing/2014/main" id="{1A8AC37C-44D8-E4A0-05F7-3A127480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4" y="4176068"/>
            <a:ext cx="2031914" cy="257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3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Juego en PC</a:t>
            </a:r>
            <a:br>
              <a:rPr lang="es-ES" sz="4000" dirty="0"/>
            </a:br>
            <a:r>
              <a:rPr lang="es-ES" sz="4000" dirty="0"/>
              <a:t>DirectX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Conjunto de </a:t>
            </a:r>
            <a:r>
              <a:rPr lang="es-AR" sz="2200" b="0" dirty="0" err="1"/>
              <a:t>APIs</a:t>
            </a:r>
            <a:r>
              <a:rPr lang="es-AR" sz="2200" b="0" dirty="0"/>
              <a:t> necesarias para </a:t>
            </a:r>
            <a:r>
              <a:rPr lang="es-AR" sz="2200" dirty="0"/>
              <a:t>videojuegos y archivos multimedia.</a:t>
            </a:r>
          </a:p>
          <a:p>
            <a:r>
              <a:rPr lang="es-AR" sz="2200" dirty="0"/>
              <a:t>Desarrolladas por Microsoft para Windows.</a:t>
            </a:r>
          </a:p>
          <a:p>
            <a:r>
              <a:rPr lang="es-AR" sz="2200" b="0" dirty="0"/>
              <a:t>Inicia con Windows 95</a:t>
            </a:r>
          </a:p>
          <a:p>
            <a:endParaRPr lang="es-AR" sz="2200" b="0" dirty="0"/>
          </a:p>
          <a:p>
            <a:endParaRPr lang="es-AR" sz="2200" dirty="0"/>
          </a:p>
          <a:p>
            <a:r>
              <a:rPr lang="es-AR" sz="2400" dirty="0"/>
              <a:t>API – Interfaz de Programación de Aplicaciones: definiciones y protocolos que se utilizan para desarrollar e integrar software.</a:t>
            </a:r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5092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Requisitos mínimos</a:t>
            </a:r>
            <a:br>
              <a:rPr lang="es-ES" sz="4000" dirty="0"/>
            </a:br>
            <a:r>
              <a:rPr lang="es-ES" sz="4000" dirty="0"/>
              <a:t>DOOM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1993</a:t>
            </a:r>
          </a:p>
          <a:p>
            <a:r>
              <a:rPr lang="es-AR" sz="2800" dirty="0"/>
              <a:t>MS-DOS</a:t>
            </a:r>
          </a:p>
          <a:p>
            <a:r>
              <a:rPr lang="es-AR" sz="2800" dirty="0"/>
              <a:t>2.250 KB</a:t>
            </a:r>
          </a:p>
          <a:p>
            <a:r>
              <a:rPr lang="es-AR" sz="2800" dirty="0"/>
              <a:t>Procesador a partir de 66MHz</a:t>
            </a:r>
          </a:p>
          <a:p>
            <a:r>
              <a:rPr lang="es-AR" sz="2800" dirty="0"/>
              <a:t>8MB de RAM</a:t>
            </a:r>
          </a:p>
          <a:p>
            <a:endParaRPr lang="es-AR" sz="2800" dirty="0"/>
          </a:p>
          <a:p>
            <a:endParaRPr lang="es-AR" sz="280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500" b="0" dirty="0"/>
          </a:p>
          <a:p>
            <a:pPr marL="0" lvl="1" indent="0">
              <a:buNone/>
            </a:pPr>
            <a:endParaRPr lang="es-AR" sz="2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EBF02A-93F5-3D7D-AE6C-C5EC9BCD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664" y="2238375"/>
            <a:ext cx="2126729" cy="212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hora es posible jugar Doom en BIOS - Diario Tiempo">
            <a:extLst>
              <a:ext uri="{FF2B5EF4-FFF2-40B4-BE49-F238E27FC236}">
                <a16:creationId xmlns:a16="http://schemas.microsoft.com/office/drawing/2014/main" id="{4C3243B0-C709-662F-245D-259445DFE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09" y="4587614"/>
            <a:ext cx="3655284" cy="182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76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Requisitos mínimos</a:t>
            </a:r>
            <a:br>
              <a:rPr lang="es-ES" sz="4000" dirty="0"/>
            </a:br>
            <a:r>
              <a:rPr lang="es-ES" sz="4000" dirty="0"/>
              <a:t>Diablo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1997</a:t>
            </a:r>
          </a:p>
          <a:p>
            <a:r>
              <a:rPr lang="es-AR" sz="2800" dirty="0"/>
              <a:t>Windows 95</a:t>
            </a:r>
          </a:p>
          <a:p>
            <a:r>
              <a:rPr lang="es-AR" sz="2800" dirty="0"/>
              <a:t>Pentium - 60 MHz</a:t>
            </a:r>
          </a:p>
          <a:p>
            <a:r>
              <a:rPr lang="es-AR" sz="2800" dirty="0"/>
              <a:t>8MB de RAM</a:t>
            </a:r>
          </a:p>
          <a:p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500" b="0" dirty="0"/>
          </a:p>
          <a:p>
            <a:pPr marL="0" lvl="1" indent="0">
              <a:buNone/>
            </a:pPr>
            <a:endParaRPr lang="es-AR" sz="2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074" name="Picture 2" descr="Replayed Diablo 1 on 1 player multiplayer and finished it yesterday. What a  blast this game is even nowadays! This was way harder than what i expected  but it still went pretty">
            <a:extLst>
              <a:ext uri="{FF2B5EF4-FFF2-40B4-BE49-F238E27FC236}">
                <a16:creationId xmlns:a16="http://schemas.microsoft.com/office/drawing/2014/main" id="{42A96D28-3C7F-D836-CD78-3AA7FFA4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33" y="2078361"/>
            <a:ext cx="2760960" cy="207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ablo (juego) | Diablo Wiki | Fandom">
            <a:extLst>
              <a:ext uri="{FF2B5EF4-FFF2-40B4-BE49-F238E27FC236}">
                <a16:creationId xmlns:a16="http://schemas.microsoft.com/office/drawing/2014/main" id="{CA8F461E-56C9-57A9-484A-80521B35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477" y="4291962"/>
            <a:ext cx="24384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73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Requisitos mínimos</a:t>
            </a:r>
            <a:br>
              <a:rPr lang="es-ES" sz="4000" dirty="0"/>
            </a:br>
            <a:r>
              <a:rPr lang="en-US" sz="4000" dirty="0"/>
              <a:t>Age of Empires II - The Conquerors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2000</a:t>
            </a:r>
          </a:p>
          <a:p>
            <a:r>
              <a:rPr lang="es-AR" sz="2800" dirty="0"/>
              <a:t>Windows 95/98/XP</a:t>
            </a:r>
          </a:p>
          <a:p>
            <a:r>
              <a:rPr lang="es-AR" sz="2800" dirty="0"/>
              <a:t>166 MHz</a:t>
            </a:r>
          </a:p>
          <a:p>
            <a:r>
              <a:rPr lang="es-AR" sz="2800" dirty="0"/>
              <a:t>32 MB de RAM</a:t>
            </a:r>
          </a:p>
          <a:p>
            <a:r>
              <a:rPr lang="es-AR" sz="2800" dirty="0"/>
              <a:t>80MB de espacio en disco</a:t>
            </a:r>
          </a:p>
          <a:p>
            <a:r>
              <a:rPr lang="es-ES" sz="2800" dirty="0"/>
              <a:t>2 MB de memoria gráfica</a:t>
            </a:r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500" b="0" dirty="0"/>
          </a:p>
          <a:p>
            <a:pPr marL="0" lvl="1" indent="0">
              <a:buNone/>
            </a:pPr>
            <a:endParaRPr lang="es-AR" sz="2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100" name="Picture 4" descr="The Conquerors Expansion: Estos son los requisitos mínimos y recomendados -  PC">
            <a:extLst>
              <a:ext uri="{FF2B5EF4-FFF2-40B4-BE49-F238E27FC236}">
                <a16:creationId xmlns:a16="http://schemas.microsoft.com/office/drawing/2014/main" id="{D80B9B14-737A-20BD-31BA-040A787B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91" y="2132856"/>
            <a:ext cx="3558906" cy="35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803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Requisitos mínimos</a:t>
            </a:r>
            <a:br>
              <a:rPr lang="es-ES" sz="4000" dirty="0"/>
            </a:br>
            <a:r>
              <a:rPr lang="es-ES" sz="4000" dirty="0"/>
              <a:t>SIMS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2000</a:t>
            </a:r>
          </a:p>
          <a:p>
            <a:r>
              <a:rPr lang="es-AR" sz="2800" dirty="0"/>
              <a:t>Windows 95/98</a:t>
            </a:r>
          </a:p>
          <a:p>
            <a:r>
              <a:rPr lang="es-AR" sz="2800" dirty="0"/>
              <a:t>233 MHz</a:t>
            </a:r>
          </a:p>
          <a:p>
            <a:r>
              <a:rPr lang="es-AR" sz="2800" dirty="0"/>
              <a:t>64MB de RAM</a:t>
            </a:r>
          </a:p>
          <a:p>
            <a:r>
              <a:rPr lang="es-ES" sz="2800" dirty="0"/>
              <a:t>2 MB DirectX 7 Tarjeta gráfica</a:t>
            </a:r>
          </a:p>
          <a:p>
            <a:r>
              <a:rPr lang="es-ES" sz="2800" dirty="0"/>
              <a:t>DirectX 7 Tarjeta de sonido</a:t>
            </a:r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s-AR" sz="280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500" b="0" dirty="0"/>
          </a:p>
          <a:p>
            <a:pPr marL="0" lvl="1" indent="0">
              <a:buNone/>
            </a:pPr>
            <a:endParaRPr lang="es-AR" sz="2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098" name="Picture 2" descr="Los Sims | SimsPedia | Fandom">
            <a:extLst>
              <a:ext uri="{FF2B5EF4-FFF2-40B4-BE49-F238E27FC236}">
                <a16:creationId xmlns:a16="http://schemas.microsoft.com/office/drawing/2014/main" id="{92F35525-3B34-CD7C-4CE2-CA904E80B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76" y="2640811"/>
            <a:ext cx="1790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5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SPACEWAR! - DEC PDP-1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854060"/>
          </a:xfrm>
        </p:spPr>
        <p:txBody>
          <a:bodyPr>
            <a:normAutofit/>
          </a:bodyPr>
          <a:lstStyle/>
          <a:p>
            <a:r>
              <a:rPr lang="en-US" sz="2200" dirty="0"/>
              <a:t>Spacewar!</a:t>
            </a:r>
          </a:p>
          <a:p>
            <a:pPr lvl="1"/>
            <a:r>
              <a:rPr lang="en-US" sz="2000" dirty="0"/>
              <a:t>MIT - Instituto de </a:t>
            </a:r>
            <a:r>
              <a:rPr lang="en-US" sz="2000" dirty="0" err="1"/>
              <a:t>Tecnología</a:t>
            </a:r>
            <a:r>
              <a:rPr lang="en-US" sz="2000" dirty="0"/>
              <a:t> de Massachusetts</a:t>
            </a:r>
          </a:p>
          <a:p>
            <a:pPr lvl="1"/>
            <a:r>
              <a:rPr lang="en-US" sz="2000" dirty="0"/>
              <a:t>Desarrollo </a:t>
            </a:r>
            <a:r>
              <a:rPr lang="en-US" sz="2000" dirty="0" err="1"/>
              <a:t>por</a:t>
            </a:r>
            <a:r>
              <a:rPr lang="en-US" sz="2000" dirty="0"/>
              <a:t> Steve </a:t>
            </a:r>
            <a:r>
              <a:rPr lang="en-US" sz="2000" dirty="0" err="1"/>
              <a:t>Rusell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1962 </a:t>
            </a:r>
          </a:p>
          <a:p>
            <a:pPr lvl="1"/>
            <a:r>
              <a:rPr lang="en-US" sz="2000" dirty="0"/>
              <a:t>2 </a:t>
            </a:r>
            <a:r>
              <a:rPr lang="en-US" sz="2000" dirty="0" err="1"/>
              <a:t>jugadores</a:t>
            </a:r>
            <a:endParaRPr lang="en-US" sz="2000" dirty="0"/>
          </a:p>
          <a:p>
            <a:pPr lvl="1"/>
            <a:r>
              <a:rPr lang="en-US" sz="2000" dirty="0" err="1"/>
              <a:t>En</a:t>
            </a:r>
            <a:r>
              <a:rPr lang="en-US" sz="2000" dirty="0"/>
              <a:t> 1972 primer Campeonato  </a:t>
            </a:r>
          </a:p>
          <a:p>
            <a:r>
              <a:rPr lang="en-US" sz="2400" dirty="0"/>
              <a:t>DEC PDP-1 </a:t>
            </a:r>
          </a:p>
          <a:p>
            <a:pPr lvl="1"/>
            <a:r>
              <a:rPr lang="en-US" sz="2200" dirty="0"/>
              <a:t>Digital Equipment Corporation Programmed Data Processor-1</a:t>
            </a:r>
          </a:p>
          <a:p>
            <a:pPr lvl="1"/>
            <a:r>
              <a:rPr lang="en-US" sz="2200" dirty="0"/>
              <a:t>Uno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primeros</a:t>
            </a:r>
            <a:r>
              <a:rPr lang="en-US" sz="2200" dirty="0"/>
              <a:t> </a:t>
            </a:r>
            <a:r>
              <a:rPr lang="en-US" sz="2200" dirty="0" err="1"/>
              <a:t>ordenadores</a:t>
            </a:r>
            <a:r>
              <a:rPr lang="en-US" sz="2200" dirty="0"/>
              <a:t> </a:t>
            </a:r>
            <a:r>
              <a:rPr lang="en-US" sz="2200" dirty="0" err="1"/>
              <a:t>desarollados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serie</a:t>
            </a:r>
            <a:endParaRPr lang="en-US" sz="2200" dirty="0"/>
          </a:p>
          <a:p>
            <a:pPr lvl="1"/>
            <a:r>
              <a:rPr lang="en-US" sz="2200" dirty="0"/>
              <a:t>Durante 1960 y 1961</a:t>
            </a:r>
          </a:p>
          <a:p>
            <a:pPr lvl="1"/>
            <a:r>
              <a:rPr lang="en-US" sz="2200" dirty="0" err="1"/>
              <a:t>Reproducir</a:t>
            </a:r>
            <a:r>
              <a:rPr lang="en-US" sz="2200" dirty="0"/>
              <a:t> </a:t>
            </a:r>
            <a:r>
              <a:rPr lang="en-US" sz="2200" dirty="0" err="1"/>
              <a:t>musica</a:t>
            </a:r>
            <a:r>
              <a:rPr lang="en-US" sz="2200" dirty="0"/>
              <a:t> y </a:t>
            </a:r>
            <a:r>
              <a:rPr lang="en-US" sz="2200" dirty="0" err="1"/>
              <a:t>calculos</a:t>
            </a:r>
            <a:r>
              <a:rPr lang="en-US" sz="2200" dirty="0"/>
              <a:t> </a:t>
            </a:r>
            <a:r>
              <a:rPr lang="en-US" sz="2200" dirty="0" err="1"/>
              <a:t>matematicos</a:t>
            </a:r>
            <a:endParaRPr lang="en-US" sz="2200" dirty="0"/>
          </a:p>
          <a:p>
            <a:pPr lvl="1"/>
            <a:r>
              <a:rPr lang="en-US" sz="2200" dirty="0"/>
              <a:t>Memoria de 9KB</a:t>
            </a:r>
          </a:p>
          <a:p>
            <a:pPr lvl="1"/>
            <a:r>
              <a:rPr lang="en-US" sz="2200" dirty="0"/>
              <a:t>100000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segundo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None/>
            </a:pPr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D7376CA-E5A6-A133-064C-DAD35431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72" y="52292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acewar! - Wikipedia, la enciclopedia libre">
            <a:extLst>
              <a:ext uri="{FF2B5EF4-FFF2-40B4-BE49-F238E27FC236}">
                <a16:creationId xmlns:a16="http://schemas.microsoft.com/office/drawing/2014/main" id="{1C14D571-1B71-F989-1544-FC5B1818D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98" y="2060848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944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Actividad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800" dirty="0"/>
              <a:t>Opción 1</a:t>
            </a:r>
          </a:p>
          <a:p>
            <a:pPr marL="0" indent="0">
              <a:buNone/>
            </a:pPr>
            <a:endParaRPr lang="es-AR" sz="2800" dirty="0"/>
          </a:p>
          <a:p>
            <a:r>
              <a:rPr lang="es-AR" sz="2800" dirty="0"/>
              <a:t>Realizar un informe individual o en grupo (máximo 4 integrantes) comentando su experiencia utilizando un emulador de consola.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dirty="0"/>
              <a:t>Opción 2</a:t>
            </a:r>
          </a:p>
          <a:p>
            <a:r>
              <a:rPr lang="es-AR" sz="2800" dirty="0"/>
              <a:t>Realizar un informe individual o en grupo (máximo 4 integrantes) comentando su experiencia instalando y corriendo un juego de PC viejo en una computadora actual.</a:t>
            </a:r>
          </a:p>
          <a:p>
            <a:endParaRPr lang="es-AR" sz="2800" dirty="0"/>
          </a:p>
          <a:p>
            <a:endParaRPr lang="es-AR" sz="280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2800" b="0" dirty="0"/>
          </a:p>
          <a:p>
            <a:endParaRPr lang="es-AR" sz="500" b="0" dirty="0"/>
          </a:p>
          <a:p>
            <a:pPr marL="0" lvl="1" indent="0">
              <a:buNone/>
            </a:pPr>
            <a:endParaRPr lang="es-AR" sz="2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ED669A-BA70-F908-C52B-B909596FD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2505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8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2483768" y="2060848"/>
            <a:ext cx="3600400" cy="143103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/>
              <a:t>¿CONSULTAS?</a:t>
            </a:r>
            <a:endParaRPr lang="es-AR" sz="4800" dirty="0"/>
          </a:p>
        </p:txBody>
      </p:sp>
      <p:sp>
        <p:nvSpPr>
          <p:cNvPr id="2" name="AutoShape 4" descr="data:image/jpeg;base64,/9j/4AAQSkZJRgABAQAAAQABAAD/2wCEAAkGBxQSEBUUDxQVFRUUFBQUFBUVFhQWFBUUFBUWFhQUFRcYHSggGBolHBQUITEhJSkrLi4uFx8zODMsNygtLisBCgoKDg0OGhAQGywkICQsLCwsLCwuLCwsLCwsLSwsLCwsLCwsLCwsLCwsLCwsLCwsLiwsLCwsLCwsLCwsLCwsLP/AABEIAKwBJQMBEQACEQEDEQH/xAAbAAACAwEBAQAAAAAAAAAAAAAABAIDBQEGB//EAEYQAAIBAgMCCgYHBgYBBQAAAAECAAMRBBIhBTEGEyIyQVFhcYGRM3KhscHRBxRCUlOSshUjVIKTojRiwtLh8CQWQ4Ojw//EABsBAQACAwEBAAAAAAAAAAAAAAABAgMEBQYH/8QANhEAAgECAgYIBgMAAgMAAAAAAAECAxEEIQUSMUFRcRMyMzRhgZGxBnKhwdHwFCLhI4IVovH/2gAMAwEAAhEDEQA/APuMAIAQAgBACAEAIAQAgBACAEAIAQAgBACAEAIAQAgBAF8Tj6VM2q1EQncGdV95lXOK2slRb2IoO2sN/EUf6ifOR0sOKLakuDD9tYf+Io/1E+cdLDih0cuDO/tnD/j0f6ifOOlhxXqOjlwZz9tYf8ej/UT5x0sOK9R0cuDD9t4b+Io/1U+cdJDiiNSXBh+28N/EUf6qfOOkhxQ1JcGX4bHU6l+KqI9t+Rla3fYyVJPYyHFraMSxAQAgBACAEAIAQAgBACAEAIAQAgBACAEAIAQAgBACAEAIAQAgFWIxKU1zVGVR1sQB3awDB2jwvo01YrmcgEjTKLgac4gnwEiTsmyUrux4Cnj0qEtVcs51ZiAbn/vlPPz127s7EdVKyLlqUugn8o6e6Us/EvdHS9PpJMiz8SboAKfb4ybMXO/u+3zMWYujh4rqJ77/ADjMjIqrcV0L/c1vdJ/sMhNtqnD1Eq0LBkIJsx1W+qN2Ef8AdJmoOUZXMVZRlGx9QwnCig+/MnaQCvmhIHjad05Bs0ayuAyMGB3FSCD4iATgBACAEAIAQAgBACAEAIAQAgBACAEA4TbfIbSV2BLEbVpJva56l1M51fS2Fo7ZXfBZmxDC1Z7vUlh9p0n3MAeo6H2y9DSmFrdWavweT+pE8NVhtQ2DN5O5gOyQEA4TbfIbSzYE8RtWkm9rnqXUzn19LYWjtnd8FmbEMLVnu9TE27wtSkhNMi/SzDROy32m7Nw6Zt0K8a9NVI3s+KsYpwcJarPP4TZGNxzcY5NGmd1SqCarD/ImmUfl7jMxQ9BgeAmFTWoHrN96q5I/Ktl8wYauDw+1/o+xiVWGHVK1O/IJdVcL1OGtqOsE336bhz5YWSeRuRxEWsxNeA+0fwFH/wA1P/dKfx58PYv08OPud/8AQ20fwV/q0/8AdH8efD2HTQ4+5w8Bdo/gr/VpfOP48+Ht+R00OJ08CNo/geVSh8Wj+PPh++o6eHEgeBG0uih/9mH+DSf40+BHTx4kTwG2l+AP6tH/AHR/Hnw9h00eJp8Hfo5xDVlbGqtOkpuy5lZ6ljovJuAp6Te9vMZKeHd/7FJ11bI9njOAmHNzhzUw7ddNiV8Ua4t2C03jUMSvh8VgGL1OVSG/EURzR11qR6O3UDrEA9ZsXbi1gA5UMwupU3SoLXuh6D/lOvfANmAEAIAQAgBACAEAIAQAgFFXFKvaeoQBdsaegAe2TYEfrbdnlFgVttHUqWAPZodddL6TRqYzDucqLqasl5PyvkZlRqJKerdCGKwLPuqE9jm3kd3unGxmhsRV/tGrreEv230Rt0cZTjk425GfXwjpz1I7d48xpOBXwdeh2kGvb1WRvwrQn1Wdw+BqPzVJHXuHmZahgMRX6kHbjsXqyJ16cOszYwWynTVqpUdSnT26eyegweiK1H+06ziuEf8AcvoaFbFwnkoX5mjRxqFgitma3Rru6yNJ16WNoTqKjCetL12eKyNSVGajrtWRypjEzFC+Vhp1HXXQnSVqY2g5youerJeXjlfImNGdlPVujNxuyHbVahfsY/LScfGaGr1f7Rq63hL/ADL6G3RxkI5ONuR57auaiDxnJspYnTRd1x2k6D/ia2j9DVHW/wCeNox+v+cTLXxkdT+jzf0EdhbFqVyK70zY60VOiovQ5v8AaO/s792/pGpicRL+PhovVW17E/C/Bb7GDDxp01r1HnuR7HBbJdNWqlexT8Tp7JTB6Ir0f7TquK4R/wBy+hNbFwnko35mjRxiFgivmbs13b7kaTrUsbQlNUYz1peuzi1kasqM1HXashqbphCAEAIAQAgBACAEA4RAPE7f2OMIxq0QRhnYcci6cQ1+TXpW5oB3gbt+69gPR7D2gailKhHGU7ZrbnVuZUHYR7QeyAakAIAQAgBACAEAIBwmAIYjEk6LoPaZIKAsAkFgHcsAwtpelbw/SJ4HS3fKnNeyO7hexj+7yqliGXmsR2bx5HSa1DGV6HZza9vTYZJ0oT6yNXZm1GJysARa+neOjxnpdFaVq4qr0VRLY3deHgc3FYWNOOtEltLbDKxWnYAW5W86i+7omLSel61GtKjTSVt+3d6F8NhITgpyMitiGfnsT3nTynna2JrVnepJv29Nh0IU4Q6qsO8H/Tj1WnS0F3tcn9jWx3ZeZXtr0794/SJg0v32p5eyL4TsY/u8XoYp05rlR7PETXw2JxFOSjSk1fLw9NhkqU6cleSEVpHG41KdXVf8RXHWo0o0T2G1yPW659A19XVhJ5v622nBte7Ww9NtXazo5RABa2u86gHu6Z57Sel61GtKjTSVrZ7dqvy9zfw2EhOCnIxq+Jd+exPedPLdPPVsTWrO9STft6bDoQpwh1VYd4P+nHqt7p0NBd8XJmDG9k/I9TPbnFCAEAIAQAgBACAEAIBCrTDKVYAqwIIOoIIsQR0iAeIwxOErFSSRhmAudS+Drc0knfkI39dM9cA91ACAEAIAQAgBACAJY2r9kePykgXVYBYqwCYSASyQDze1R++bw/SJ4HS3fKnNeyO7hexj+7xSc42BzZY5Z9U+8TtaA73/ANX9jTx3ZeaK8f6Q+HuEwaZ77Py9kXwfYxF5zDZGtnVijlltcKd+7eBOxoHvi5P7Gnjuy80Rx9QtULHeQpNt3NEw6Y77U8vZF8J2Mf3eKVRey/eIHhvb+0GW0NR6XFxvsV36bPqRjJ6tJ+ORbwI5VZ6p31Wcj1FORB5An+ad/p+k0ooLZGLXm7X/AHwNHU1cNfix3bn+If8Al/SJ5/THfanl7I3sH2MfP3YhOYbRpcH/AE49VvdOvoLvi5M1Mb2T8j1M9ucUiWA3mBcrOKQb3X8wk6r4FdZcTgxtP8RPzL85OpLgNePEPrlP76fmEakuA148SYxCncy+YkWfAnWRMMOiQSdgBACAEA85wow442jUO58+GqdWWqCVJ7mW388Ae4L4gvhUzc5M1JusmkxS57woPjANWAEAIAQAgBAOMbC/VAM3frJBNVgFqrAJhYBLLAPLbY9O/eP0ieB0v32pzXsju4TsY/u8TnONge2QP3h9U+8TtaA73/1f2NLH9l5lW0fSHw9wmDTPfZ+XsjJhOxiLTmGyNbPW7H1T7xOzoHvi5M08d2XmiGMWznwmLTXfZ+Xsi2D7Ffu8zsfXyJUf8OjUbxNlX3mdL4cp51KnJfd/Y19IS6sfMa2PhsiKg1yU1X8uW59kw6KqdLpKU+Os/qXxUdXDpcLE8TWBbnZjYbjfcLb93R1zdxugcVisVOorRi7Zt+C3K5q0tJUaVNRzb8DKq7bpLUFO96nGJTyfau4zBsptdbXNxcaHqm1Q+FqMV/zTbfhkvuzBU0vUb/pFLnmVYvhK1H6xxa2agaOlwGqLVtcppcbyo1NypnYw2i8Lhs6cFfi836s0quMrVOtLL0H6+1KhxSUr3U0alRizOWzK6KoHKtazN0dU3lFI13JmFt7bVWlXYK9NFpU6VRabIpbEl3dXRGJuCLLuvqwvvliDcbGVBikpqBxZo1HY5RfMr01QZujQtpIaJTLKu06gxVOkp5LUqtRuvkNTVQv5zfwkaqJ1mIbX4QVqdSrkZMmHo06rq3Oqhy1wjX5NgmmhuTaRqonWZrVdouMRRpixWolVmuNRxeTLb85kNIlNlxxf/kilkWxotVzWsQVdFA09YnwkEiO1dtVKL1BRXk0KS1qv7yoCQzNyaYFxeyMdewSNpOwYxfCipRatzmShSp1HJKlv3hawVbC9gpO/s1kakXuJ15LeaY4UZagp1FUsUNQAEqcikBm1uNMw0uN8h0FuZKrtbUaWC4QUKoFnAzAFc1gCDuIbcb98xyozWdrmSNaD8DnCenmwlUjeqiqLddIioP0zEZRPgvU/e4lBuL06w7BWp299Jj4+YHoYAQAgBACAVvXUc5gO8yk6kIZyaXMlRctiIVqoK6HfLp3zRAuqyQWKsAsUQCwCQDjsALsQB2m0pOcYK8nZeJKi3sMrH7IFRi6PqevUbrbxOFjdDLEzdanPN+a2W3G9RxjppQkthkYjZtRN63HWuonAxGi8VQ60bris/wDfob1PE0p7H6lmxfSH1T7xNvQHe/8Aq/sYsf2XmQ2ghNZgASdN3cJi0rTlPHTjBNvLZnuRfCyUaEWyzC7Id73stt99T5CZMPoLE1M52ivHN+i/JSpjqcdmY9hcAE1FybWufl4T0OB0TSwktdNuWy/+GjWxUqqtuI4nZyub3IP/AHolMboaliZupdqT816E0cXKmtW10eX4QpxSVc+ozYZDbpBqZmHkZk0fo6eHoSoqS1pN2fNWRTEYiM5qdskYmP24c50BCth81Mki64ioaaFbc5gRex0nVwGjKOj4asM575b3y4L9ZzcRiqmKd5ZR3L88WaFTElcVTpKFyvSrOdOVem1IKAer94ZvXbMCVkdSvfGMhVeRQpurW5YLvVVhm6rIPbAKto0lOLw2ZEY2rHMyKWGQKVysRddTeSBXbu1qtLEKqEBciMqFbnEO1Qq9NTvBVbNp13OkCxr/AFq+J4oqNKQqqTvuXKm3kNe2ATxeIdatBUHJd3FQ2Jsq0nYa9HKC74Bjbe2tUp4hgjhOLp0npUyqk4l6lQqyAnldCjk9LAnSQCXCPEsMQtqaMURGpB6XGNVqNUytTV/sWABuN177hIJN2piXGMpIDyGo12YWHOV6ITXo0Z9JBZF9bFsMVRpqRlanWZtBfkGkFsejnmVLGPwlZfrFwtIMlDjmasamR1p1OSmVWCtlJJuwa2YaawBfb2LVmWrxF2p4eniKwao6fu891plV0qMpDtytBbtkkMe4QUqdR8MtRMwqVWW+Z0YKaNRzqpBIOQAqdDJRVlG0drLSqmmKKmnSWiKrXAKLXYomRLcoDLc6i3ReWWRDVx1tsHDVOJuzUqlNyae/KlwjFCd1i66bjfxkypxqq2/iRGpKk77jU4JVP/IQ/iYGmTu30nA//Sc46J7GAEA4zW3wBWvijbkC57TaY6rqKN6aTfBu31sy0VFv+zsYeOxtf7QKjsFx57p5XHY/SMcpx1F4L75nUo0MO9jv+8DMZidSSe/WcGc5Td5O78czeSSyRZRxDLzGI7OjymWhiq1F/wDFJrwX4KTpwn1kbOCxNY85BbrPJPl/xPVYDF6QqdpTVuL/AK/n2OZXpUI9WWfqaYfsndNEGq2GguegE2HnKzclFuCu+dvrmTG18zIxuPrj7OUdajN7Z5jHY7SMMnDVXFK/1/8Ah0qFDDvfd+P4MipVLG7EnvN552pVnVd5tvnmdCMYxySsdo12Q8hiO4/CWpV6tF3pya5fgidOM+srm3gMXiG3pmHWeR7enynpsBjdI1OtTuuL/r++hza9HDx2Ss/UfekL5soDW1PT3X6Z3o0YayqOKUuP+7zSc5W1b5FZSZVGKbaW0rdsiARu0kkHLkQCaPffAPE8N35NQD+JoKf5aat7zMlBXqR5mKu7U5cjzlWizvTrU1pu9IooptTTMULWZlqHVWAa49U6G86NWm07o51KaasW4/bNSniHAyZKT4emUIPGv9YIBdGvpYsNLG+Rt0wGc1FxZ+tmlYWFBahP2rtUZQO6ymCDI4Q46tTr8hnW1NDQRVBSvVNQipTfQnmlLaiwJPRJBs0sWxxdSnpkSjSfdrnd6oOvVZFggycZtaouLZVZbrUoU0oZRnq06gBqVA3OAUsewcWb79AJbexddazim1VbU0OGVEDJVqliHWqcpsOZfVbC5gGvjcQy18MvJ5bVA2gPNpFuSTu1EAvxGJdcRRReY61s2m4qEKm/RvPnBJJsawxaUhbK1Go501zK9NRr1WYyCSeLxeXE4dAqnjBWBYjlAKqtZT0AkC47BIJMrhRtDJVGZaJFGkK6iqgZqr8ZlNOkTzWsBa1zdliwuObTp0qmJoJUpKxenVa7EgqtM0yFIHOGZ9x6oFy/HVx9YoIUVs3GsGO9CiWuvaQ5HcZJAttGnTbFUFeijuwqMHYAsgpZWGXTre/ZYySCO28QguMqlrZc2hIBILKD1XC+UzUYO9zDVkrWNDgk44/CdZwuIQfy1KZ+BnLmrSa8TqQd4pnvZUsQqVAouYAk9QsdfKSged+tOjHKxGp03jf1GfPv5uIoVZdHNrN5btvBne6GE4LWW4cobZ6Ki37V+RnVofEM9laCfL8M1Z4BbYOwylKjW1Uai17XU+NpvUqGjtIXcI2a22yf4MMp4jD7Xl6kGxdGkSEW5GhsOkdbGYpY/AYJuFGF5LLJfdllQr1s5PL93Clbaznm2X2nzM5uI09iamULRXhm/V/g2KeBpx25l+xKhZnLEnQbzfpM3NAVJ1KtSU5N5LbnvMOPjGMYpIWxuIZKz5WI18Nw6N00dIYqtRxtTo5NZ+WxbthnoUoTox1lcuobZYc9Qe0aGbND4hqxyqxUl4ZP8GOeAi+q7DlE0K+hWzb7gZT420M3qf8A47SLso2lt4P6ZMwS/kYfO+XqSqYihQJCrdh1C58SZE8Ro/AScIwvJeF36smNOvXV28v3cJYjbjnmAKPM+3Sc7EafrzyppRXq/wAfQ2KeBgutmGxqrPWOZieSd57RLaFr1KuMvUk3/V7fIjGQjGjaKtmjcKT2BySBSAQZYBUywDwnCHHUc1ejWYpUWstRbg2I4tbHtEtTnqSUuBSpDXi48TyuF2oLXOnKKgjzvOzSn0sFKxxqsOim43NajjlZld0R2XmuVUst9+VjqvhIlRTJjWaNJNoISNcvXpe/UL9GsxOi9xlVZbyOKq1TUQ4d6XFArxivcO12sxU7lyrr033aTG4SRkU4veQx9TErXXiURqQNEOdC753ZXAOYZQi2bUa3lcy2Q7ijUFeiqKSr8bnIW/NW66jdreRcWMXhPiayVbI1RCtDPQVVJFavntxbC3KGUDT/ADk9FwuSkbONxLJVoLkB4xnDE3umWmzXHiLeMkg7Vxb/AFqlTXmNSrM1hflK1IJr0aM+kAz8XjMQMRUdM2SjVoUeJ4u/GLVyF6ma2YEZ9Lacg37IJsbNaq4r0lCXUrULP9wrlyi/Re58oAbRvekVFM2qjMWykqljmK33NfLuk2IuI7Wqk1Eek9JSiuM7Kztyit0ABACnKCTcnTQSypye4q6kVvDE7Wp51YLmKXsSATyhY2O8dG7fMioN7TG60dxm47bbHeVUa23X132maNGKMMqzZj1toA5TmsGYjMRe1uyRXq9FG6RNCn007XPZ8E8ZSfGYanRbPxVGuXIGgzFfjOLJ3bZ2oqySPo0gkzqj5jfykgkiwDy1bnN6x98+a1+1nzfueih1VyRCYi5rcH979y/Gek+G+0qcl7s52kerHzM/F+kf1295nCxXb1Pml7s3aXUjyRTMBkNXYO9+5fjPSfDnXqcl9znaQ6sfMU2n6Z+8e4Tl6W75U5/ZGzhexiKznmwaGxPSH1T7xO38P96fyv3RpY/svMp2n6Zu8e4TU0t3ypz+yMuF7GIrOebBp8H/AE38h94na0B3v/q/dGljuy8z0eWe0OORKwCtlkgqZYAricKjgh1VgQVNwDyTvHtMlOzuQ1dWPmPC/g2mEejxJY03FTRiDZ1YX1AH2WX2zrYSr0l77jjYyiqTVru/ExxS6rjum6aSLFdx037xKtF9Zlq4hvu+RlbFky4Y8j74kaqLazLF2oR9ph4GRqLgTrviWDbTff8AO8jo48B0r4kv2834gjoo8CemfE4dvH8QR0S4DpnxInhAfxPYflHQrgR0z4i9Tb4++x7gZPRpbiOlfEVq7cH+c+Xzk2SI1ritTbJ+yg8Tf2C0kjWKWx1RvtW9XT275ZIq5M5TS+p1PWdTL2MbbPZcAeCtPFrUauWKI6hVFgCbEuCbX3FNxHTNDGVnTaS3nQwVFVE29zPq1HDInMVV9UAbt26cg7BbAEFWSC5FgHka/Pb1j7581r9rPm/c9FDqrkiuYi5r8H979y/Gej+HO0qcl9znaR6sfMzsX6R/Xb3mcPF9vU+aXuzdpdSPJFMwGQ1Nhb37l+M9H8OdepyXuznaQ6sfMU2l6Vu/4CczS3fKnP7I2cL2MRac82DQ2J6Q+qfeJ2/h/vT+V+6NLH9l5/kp2p6ZvD9ImrpbvlTmvZGXC9jH93is5xsGnweNqxv9w+8TtaA72/lfujSx/ZeZ6YG+6e0OOcIgEGEkFTCAUuIB5T6Q8NmwiuP/AG6qnwcFT7cs3MDK1S3FGlj43pp8GeCUTrnHsX06cq2WSGadGUbLqIwMPK6xfVK6mFkqRDiJV6A6pkTMUoidSnL3MbRSyySpU4kgXcSrLIpaUZYBBJaglkVY1SEsVPsP0c4XJgEJ31Gep/dlHsUTiY6V6z8LI7mAjq0V43Z6eahuBAFFEkFoEA85jNlVASQMwJJ5O/XsnicXofFQnKcVrJtvL8HZpYuk0k3bmZzKQbEWPUdDOPKLi7SVn4m2mnmjW4Pb37l+M9H8OdpU5L3Zz9I9WPmZ2M9I/rt7zOFiu3qfNL3Zu0upHkiNGgzc1Se7d5yKOHq1nanFvl+dhM6kYdZ2NjZmDanctbW2gN91989XobR9bCuUqts0stpysZiIVLKO4Wx+AcuWWxB6L67u2aGlNFYmdeVamrp8Nuw2MNiqcYKEsjOdCDZgQeoi08/OEoPVmmn45G/GSkroe2J6Q+qfeJ2fh/vT+V+6NPH9l5lO1PTN4fpE1dLd8qc17Iy4XsY/u8opUmY2UE9wmlSo1KrtTi2/AzSnGKvJ2NfZWBdGzPYcki17nUj5T0+h9GV6FXpallk1bfuObi8TCpHVjxNUGekOcWpV6/OQCbCAVsJIKWEAzOEmF4zBYgbyKZcd9Plj9My0JatWL8TDiI61KS8D5TR3TuHCHaKSrZdD1JZjZlQwBKFiLLJIE8QkvFmOSM2ukzJmGSFHEuUZRUgqLPKsuhcyhYkskFyCWKjSiWRVn3nY+F4rD0qf3KaL4hQDPOVJa03Liz0lKGpBR4IclDIEApVYBO0A5aAVVqCuLOoPeJirYelWVqkU+ZeFSUM4uxRhsCtMkpcZraXuNOqa2F0fRws5SpXV93IvVxE6iSluKW2fTUl2UsSSdxbeb6KJrPRmEouVacXJtt7G9ueSRlWJqztBO30+onX2xbRE3fe0/tE59fT6h/SjTtzy+iM8MDfOcvT8mfWx9Rt7W7F0nHr6UxVbrTa8Fl7Zm3DDUobF6k6W0nXec3f85moaaxdLJvWXj+Ss8HSlutyHqO0FqclkPdbOP+J2KGl6OL/46tJvktZfk054SdL+0ZfYYo4RUbMotpa3Rrbr7p0cPo2hQq9NSTV1a27PnsNepiJzjqSzBsEhcswuT17tBbd4SJaKw860q1RazfHZw2fklYqooKEXawyosLDQdQ0E34QjBasVZeBgbbd2SBlyDsA7ALaTX0PhIB1hAK2EkFbDQjoIIPcdIB8ZWlkZkO9GZT3qSD7p6BO6TPPOOq2uA7QlWWQ/SmNmVFsqSBgC1cS6KMzcQsyxMUhGoJkMTFqkkqKVJRl0UEypJJZIGKYkohmzsDDcbiaKfeqoD6oYFvYDK1ZatOT8C1GOtUivE+6Tzx6MIAQCAgEoBy0A5aAFoB56ttV0quNGAYgA77d4nkq2mcRQxE4ZSim8n+TqwwdOdOL2OxcNo0amlVbd4uPMazaWlcDilq4iFuauvVZmL+LWpZ02RfZNNxek/wDqHzkT0Jhq61sPO3/svySsZUhlUj9jn1GjT9IbntP+kSVo3R+Ezryu/F/ZEfyK9XKCt+8SFTaiKLU1/wBI8pWpp2hSWrh6f2XptLRwU5O9SX3JbOxjVHbNawXQAdNx4y+idIV8ViJKo8kti5rzK4rDwpU1q7bmhPRnPC8AkDAJAwCUA6DAL2kAgRJBAiAfKOE+H4vHVh0MwcdudQxP5iwnZw0r0kcTEx1arKaMysxoepTGzIi4ypYIBRWEsirM7ECZYmKQhVmVGFilWCBOpKssik75UsTSEQNUhLlT2P0b4XPjg34aO/iQEH6zNXHStStxZt4GN6t+C/w+szinbCAEAiIB2AEAIAQDx20fTVPXM+eaQ71U+ZnfodlHkhaahmNXg8OW3q/ETv8Aw728/l+5oaQ6i5iW0fSv6xnM0j3up8zNnD9lHkLzTMxpbD57er8Z6D4d7efy/c0NIdRczYM9eckjAOwDoMAmIBKAMjcJAIkSQcIgHzr6R8PlxNJ/v0yp70b5OJ08DK8GvE5ePjaafFGFQm2zUQ9SmNmRF4lSwGAUVZZFWIYjdMkTFIzqszIwsTqwQJ1ZVliqVLFiSUQN0BLIqz3f0dVDTFWoFBzFU105t2NvzCc3SEs4x8zp6OjlKXJHv8NtRG0PJPUd3nOadMegBAIQDogHYB2AEA8btL01T1z75880h3qp8zO/Q7KPJC01DMa3Bz0jer8RO/8ADvbz+X7mhpDqLmJbS9M/rGczSPe6nzM2cP2UeQtNMzGnsEctvV+M9B8O9vP5fuaGkOouZskT15ySBEA5AOiATWATEAYDi2+QAzDrgHcsA8f9JeHvh6bj7FUA+q6ke8JN3AytNrijSx0bwT4M8Ph2nTZzEaFEzEzKi8SpYDAKKxlkVYhXMyoxMz60yIxMSrGSVE3lGXKpBJdTkogcpbpdFGfTeB2Dy4NCRq5Z/M2HsAnFxkr1X4HcwUdWivHM1KlCaxtlmFxj0tN6/dPwPRIBuYbEK63U/MdhkA6DAJCAdgHYAQDyO1aDCq5KkAsSDbS3fPBaTw9WGInOUWk22nuO7hqkXTik87CU5xsGvwb9I3q/ETv/AA728/l+5oaQ6i5iO0vTP6xnM0j3up8zNnD9lHkLTSMxsbBoMGYlSAV0JFr6z03w/QqRqSnKLSa2vmc3Hzi4qKedzYYT1RzCsiAQMAIBNYBYIBICAFoAbt0AyuFtLjcDXU7wmcd9Mh/9MzYeWrVi/wBzMGJjrUpL9yPlmFedpnFRo0HmNoyJjSmULnSYAtWaWRVsz67zKkYpMQqmZDExOsYZCE3lC5CQSX0pKKscpjqlyrPueC2aKdCmg3pTRe8qoBnnaktablxZ6SnHVgo8EV1KUqXF6lKALFCDySR3G0A9FeAdBkAkDAOwDsA4RIauBHE7JpP9mx610/4nNxGiMLWzcbPisv8ADYhiqsN9+ZXs7ZnFOSGuCtt1jvBmLR+i3hKspKV01bx2l6+K6WCVrMqfYgeozO2hYmw+JmCeg41a8qtSWTd7L8l1jXGCjFbEPYfAU05qi/XvPmZ08PgMPQ7OCvx2v1ZrTr1J9ZlxE3DEVsJIK2EArIgHLQCSwCxYBYBAO2kA4RJBXVphgVbcwIPcRYwnYhq+R8SRWps1N9GRijA9akg+6d+MlJXR59pxdnuHqVSGiUxlaspYvc61aLC4vVqyyRVsRqvMiRibFKjS5jFKpkMlCryjLnBIJGKPbLIqzV2MmfEUlHS6nwXlN7AZStPVpyfgXoQ1qkV4n2vZ20BU0bRvYe0Tz56IZr0rjtgCLpJBQ1OAal4B0GASBkAkDAOwAgBACAEAIBwwCDCAVMJIKyIBy0AkBALFEAsAkAlaARIgEDJB4/hzwZNdeOwyjj1563ymsluvdnHRfeNOqbeGxGp/WWz2NPE4bXWtHb7nzhcWVYq4KspsysCrA9RB3TqKSaujlNNOw0uKki5L6yOuLEXKnryyRVsod5Yoyl3kkC9UyGShV2mNl0QzyLlrF+EVqjBKSs7ncqi58egDtMiVSMVdsmNOUnZI+k8F9ifV6d6gBqvqxGuUaWQHp7T0nuE5WIruo8th18Nh1SV3tZuoxBBGhGomsbR6XA4njEB6dxHbIBCumskC5WAM3gHQYBIGASBgEryAdvAC8ALwAvAC8ALwCJgECJIKyIAWgHQIBMCATEgEoBEwCDSQVtAFcfsahiVtiKSVLXsSOUPVYajwMtGpKHVZSVOM+sjzGN+jHDm5oVatLqFxUQeB5X902Y42a2o1ZYKD2NoxsT9GmJHosRSf11dPdmmZY6O9GGWAlua/fUz34BbQB5tE9oqdvaBMixtMx/wanh6ir8Cto9GGv3VaFv1y/wDMp8fcx/wqvD2/JWOBO0r/AOGA7TWo2HfZ7yHjafH3JWCqcPYuT6PNoMdRQXtNQn9IMo8dAyLATHcP9F1c+mxFNesU0Z+vpbL2THLG8EZI4F72a2D+jbCprVarWPUzZV8ksfMmYJYqb2ZGxHCU1tzN/C7Op0Vy0UVF6lAF+/rmCUnLNmxGKirJHWWQWIWgGhsWrapl6GHtGo+Mhg18QN0gC5EkEoIAQSSBgEgYBIGQDokg7IAQAkgJACABgETJBEwDkA6IBISATEAkIBAwCRGkAWkgYVbCQCUA4YBAwCMkBAO2kAgwgC9QSQKVRJAs4kAqIkguwPpE9YSAb9fokAok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6" descr="data:image/jpeg;base64,/9j/4AAQSkZJRgABAQAAAQABAAD/2wCEAAkGBxQSEBUUDxQVFRUUFBQUFBUVFhQWFBUUFBUWFhQUFRcYHSggGBolHBQUITEhJSkrLi4uFx8zODMsNygtLisBCgoKDg0OGhAQGywkICQsLCwsLCwuLCwsLCwsLSwsLCwsLCwsLCwsLCwsLCwsLCwsLiwsLCwsLCwsLCwsLCwsLP/AABEIAKwBJQMBEQACEQEDEQH/xAAbAAACAwEBAQAAAAAAAAAAAAAABAIDBQEGB//EAEYQAAIBAgMCCgYHBgYBBQAAAAECAAMRBBIhBTEGEyIyQVFhcYGRM3KhscHRBxRCUlOSshUjVIKTojRiwtLh8CQWQ4Ojw//EABsBAQACAwEBAAAAAAAAAAAAAAABAgMEBQYH/8QANhEAAgECAgYIBgMAAgMAAAAAAAECAxEEIQUSMUFRcRMyMzRhgZGxBnKhwdHwFCLhI4IVovH/2gAMAwEAAhEDEQA/APuMAIAQAgBACAEAIAQAgBACAEAIAQAgBACAEAIAQAgBAF8Tj6VM2q1EQncGdV95lXOK2slRb2IoO2sN/EUf6ifOR0sOKLakuDD9tYf+Io/1E+cdLDih0cuDO/tnD/j0f6ifOOlhxXqOjlwZz9tYf8ej/UT5x0sOK9R0cuDD9t4b+Io/1U+cdJDiiNSXBh+28N/EUf6qfOOkhxQ1JcGX4bHU6l+KqI9t+Rla3fYyVJPYyHFraMSxAQAgBACAEAIAQAgBACAEAIAQAgBACAEAIAQAgBACAEAIAQAgFWIxKU1zVGVR1sQB3awDB2jwvo01YrmcgEjTKLgac4gnwEiTsmyUrux4Cnj0qEtVcs51ZiAbn/vlPPz127s7EdVKyLlqUugn8o6e6Us/EvdHS9PpJMiz8SboAKfb4ybMXO/u+3zMWYujh4rqJ77/ADjMjIqrcV0L/c1vdJ/sMhNtqnD1Eq0LBkIJsx1W+qN2Ef8AdJmoOUZXMVZRlGx9QwnCig+/MnaQCvmhIHjad05Bs0ayuAyMGB3FSCD4iATgBACAEAIAQAgBACAEAIAQAgBACAEA4TbfIbSV2BLEbVpJva56l1M51fS2Fo7ZXfBZmxDC1Z7vUlh9p0n3MAeo6H2y9DSmFrdWavweT+pE8NVhtQ2DN5O5gOyQEA4TbfIbSzYE8RtWkm9rnqXUzn19LYWjtnd8FmbEMLVnu9TE27wtSkhNMi/SzDROy32m7Nw6Zt0K8a9NVI3s+KsYpwcJarPP4TZGNxzcY5NGmd1SqCarD/ImmUfl7jMxQ9BgeAmFTWoHrN96q5I/Ktl8wYauDw+1/o+xiVWGHVK1O/IJdVcL1OGtqOsE336bhz5YWSeRuRxEWsxNeA+0fwFH/wA1P/dKfx58PYv08OPud/8AQ20fwV/q0/8AdH8efD2HTQ4+5w8Bdo/gr/VpfOP48+Ht+R00OJ08CNo/geVSh8Wj+PPh++o6eHEgeBG0uih/9mH+DSf40+BHTx4kTwG2l+AP6tH/AHR/Hnw9h00eJp8Hfo5xDVlbGqtOkpuy5lZ6ljovJuAp6Te9vMZKeHd/7FJ11bI9njOAmHNzhzUw7ddNiV8Ua4t2C03jUMSvh8VgGL1OVSG/EURzR11qR6O3UDrEA9ZsXbi1gA5UMwupU3SoLXuh6D/lOvfANmAEAIAQAgBACAEAIAQAgFFXFKvaeoQBdsaegAe2TYEfrbdnlFgVttHUqWAPZodddL6TRqYzDucqLqasl5PyvkZlRqJKerdCGKwLPuqE9jm3kd3unGxmhsRV/tGrreEv230Rt0cZTjk425GfXwjpz1I7d48xpOBXwdeh2kGvb1WRvwrQn1Wdw+BqPzVJHXuHmZahgMRX6kHbjsXqyJ16cOszYwWynTVqpUdSnT26eyegweiK1H+06ziuEf8AcvoaFbFwnkoX5mjRxqFgitma3Rru6yNJ16WNoTqKjCetL12eKyNSVGajrtWRypjEzFC+Vhp1HXXQnSVqY2g5youerJeXjlfImNGdlPVujNxuyHbVahfsY/LScfGaGr1f7Rq63hL/ADL6G3RxkI5ONuR57auaiDxnJspYnTRd1x2k6D/ia2j9DVHW/wCeNox+v+cTLXxkdT+jzf0EdhbFqVyK70zY60VOiovQ5v8AaO/s792/pGpicRL+PhovVW17E/C/Bb7GDDxp01r1HnuR7HBbJdNWqlexT8Tp7JTB6Ir0f7TquK4R/wBy+hNbFwnko35mjRxiFgivmbs13b7kaTrUsbQlNUYz1peuzi1kasqM1HXashqbphCAEAIAQAgBACAEA4RAPE7f2OMIxq0QRhnYcci6cQ1+TXpW5oB3gbt+69gPR7D2gailKhHGU7ZrbnVuZUHYR7QeyAakAIAQAgBACAEAIBwmAIYjEk6LoPaZIKAsAkFgHcsAwtpelbw/SJ4HS3fKnNeyO7hexj+7yqliGXmsR2bx5HSa1DGV6HZza9vTYZJ0oT6yNXZm1GJysARa+neOjxnpdFaVq4qr0VRLY3deHgc3FYWNOOtEltLbDKxWnYAW5W86i+7omLSel61GtKjTSVt+3d6F8NhITgpyMitiGfnsT3nTynna2JrVnepJv29Nh0IU4Q6qsO8H/Tj1WnS0F3tcn9jWx3ZeZXtr0794/SJg0v32p5eyL4TsY/u8XoYp05rlR7PETXw2JxFOSjSk1fLw9NhkqU6cleSEVpHG41KdXVf8RXHWo0o0T2G1yPW659A19XVhJ5v622nBte7Ww9NtXazo5RABa2u86gHu6Z57Sel61GtKjTSVrZ7dqvy9zfw2EhOCnIxq+Jd+exPedPLdPPVsTWrO9STft6bDoQpwh1VYd4P+nHqt7p0NBd8XJmDG9k/I9TPbnFCAEAIAQAgBACAEAIBCrTDKVYAqwIIOoIIsQR0iAeIwxOErFSSRhmAudS+Drc0knfkI39dM9cA91ACAEAIAQAgBACAJY2r9kePykgXVYBYqwCYSASyQDze1R++bw/SJ4HS3fKnNeyO7hexj+7xSc42BzZY5Z9U+8TtaA73/ANX9jTx3ZeaK8f6Q+HuEwaZ77Py9kXwfYxF5zDZGtnVijlltcKd+7eBOxoHvi5P7Gnjuy80Rx9QtULHeQpNt3NEw6Y77U8vZF8J2Mf3eKVRey/eIHhvb+0GW0NR6XFxvsV36bPqRjJ6tJ+ORbwI5VZ6p31Wcj1FORB5An+ad/p+k0ooLZGLXm7X/AHwNHU1cNfix3bn+If8Al/SJ5/THfanl7I3sH2MfP3YhOYbRpcH/AE49VvdOvoLvi5M1Mb2T8j1M9ucUiWA3mBcrOKQb3X8wk6r4FdZcTgxtP8RPzL85OpLgNePEPrlP76fmEakuA148SYxCncy+YkWfAnWRMMOiQSdgBACAEA85wow442jUO58+GqdWWqCVJ7mW388Ae4L4gvhUzc5M1JusmkxS57woPjANWAEAIAQAgBAOMbC/VAM3frJBNVgFqrAJhYBLLAPLbY9O/eP0ieB0v32pzXsju4TsY/u8TnONge2QP3h9U+8TtaA73/1f2NLH9l5lW0fSHw9wmDTPfZ+XsjJhOxiLTmGyNbPW7H1T7xOzoHvi5M08d2XmiGMWznwmLTXfZ+Xsi2D7Ffu8zsfXyJUf8OjUbxNlX3mdL4cp51KnJfd/Y19IS6sfMa2PhsiKg1yU1X8uW59kw6KqdLpKU+Os/qXxUdXDpcLE8TWBbnZjYbjfcLb93R1zdxugcVisVOorRi7Zt+C3K5q0tJUaVNRzb8DKq7bpLUFO96nGJTyfau4zBsptdbXNxcaHqm1Q+FqMV/zTbfhkvuzBU0vUb/pFLnmVYvhK1H6xxa2agaOlwGqLVtcppcbyo1NypnYw2i8Lhs6cFfi836s0quMrVOtLL0H6+1KhxSUr3U0alRizOWzK6KoHKtazN0dU3lFI13JmFt7bVWlXYK9NFpU6VRabIpbEl3dXRGJuCLLuvqwvvliDcbGVBikpqBxZo1HY5RfMr01QZujQtpIaJTLKu06gxVOkp5LUqtRuvkNTVQv5zfwkaqJ1mIbX4QVqdSrkZMmHo06rq3Oqhy1wjX5NgmmhuTaRqonWZrVdouMRRpixWolVmuNRxeTLb85kNIlNlxxf/kilkWxotVzWsQVdFA09YnwkEiO1dtVKL1BRXk0KS1qv7yoCQzNyaYFxeyMdewSNpOwYxfCipRatzmShSp1HJKlv3hawVbC9gpO/s1kakXuJ15LeaY4UZagp1FUsUNQAEqcikBm1uNMw0uN8h0FuZKrtbUaWC4QUKoFnAzAFc1gCDuIbcb98xyozWdrmSNaD8DnCenmwlUjeqiqLddIioP0zEZRPgvU/e4lBuL06w7BWp299Jj4+YHoYAQAgBACAVvXUc5gO8yk6kIZyaXMlRctiIVqoK6HfLp3zRAuqyQWKsAsUQCwCQDjsALsQB2m0pOcYK8nZeJKi3sMrH7IFRi6PqevUbrbxOFjdDLEzdanPN+a2W3G9RxjppQkthkYjZtRN63HWuonAxGi8VQ60bris/wDfob1PE0p7H6lmxfSH1T7xNvQHe/8Aq/sYsf2XmQ2ghNZgASdN3cJi0rTlPHTjBNvLZnuRfCyUaEWyzC7Id73stt99T5CZMPoLE1M52ivHN+i/JSpjqcdmY9hcAE1FybWufl4T0OB0TSwktdNuWy/+GjWxUqqtuI4nZyub3IP/AHolMboaliZupdqT816E0cXKmtW10eX4QpxSVc+ozYZDbpBqZmHkZk0fo6eHoSoqS1pN2fNWRTEYiM5qdskYmP24c50BCth81Mki64ioaaFbc5gRex0nVwGjKOj4asM575b3y4L9ZzcRiqmKd5ZR3L88WaFTElcVTpKFyvSrOdOVem1IKAer94ZvXbMCVkdSvfGMhVeRQpurW5YLvVVhm6rIPbAKto0lOLw2ZEY2rHMyKWGQKVysRddTeSBXbu1qtLEKqEBciMqFbnEO1Qq9NTvBVbNp13OkCxr/AFq+J4oqNKQqqTvuXKm3kNe2ATxeIdatBUHJd3FQ2Jsq0nYa9HKC74Bjbe2tUp4hgjhOLp0npUyqk4l6lQqyAnldCjk9LAnSQCXCPEsMQtqaMURGpB6XGNVqNUytTV/sWABuN177hIJN2piXGMpIDyGo12YWHOV6ITXo0Z9JBZF9bFsMVRpqRlanWZtBfkGkFsejnmVLGPwlZfrFwtIMlDjmasamR1p1OSmVWCtlJJuwa2YaawBfb2LVmWrxF2p4eniKwao6fu891plV0qMpDtytBbtkkMe4QUqdR8MtRMwqVWW+Z0YKaNRzqpBIOQAqdDJRVlG0drLSqmmKKmnSWiKrXAKLXYomRLcoDLc6i3ReWWRDVx1tsHDVOJuzUqlNyae/KlwjFCd1i66bjfxkypxqq2/iRGpKk77jU4JVP/IQ/iYGmTu30nA//Sc46J7GAEA4zW3wBWvijbkC57TaY6rqKN6aTfBu31sy0VFv+zsYeOxtf7QKjsFx57p5XHY/SMcpx1F4L75nUo0MO9jv+8DMZidSSe/WcGc5Td5O78czeSSyRZRxDLzGI7OjymWhiq1F/wDFJrwX4KTpwn1kbOCxNY85BbrPJPl/xPVYDF6QqdpTVuL/AK/n2OZXpUI9WWfqaYfsndNEGq2GguegE2HnKzclFuCu+dvrmTG18zIxuPrj7OUdajN7Z5jHY7SMMnDVXFK/1/8Ah0qFDDvfd+P4MipVLG7EnvN552pVnVd5tvnmdCMYxySsdo12Q8hiO4/CWpV6tF3pya5fgidOM+srm3gMXiG3pmHWeR7enynpsBjdI1OtTuuL/r++hza9HDx2Ss/UfekL5soDW1PT3X6Z3o0YayqOKUuP+7zSc5W1b5FZSZVGKbaW0rdsiARu0kkHLkQCaPffAPE8N35NQD+JoKf5aat7zMlBXqR5mKu7U5cjzlWizvTrU1pu9IooptTTMULWZlqHVWAa49U6G86NWm07o51KaasW4/bNSniHAyZKT4emUIPGv9YIBdGvpYsNLG+Rt0wGc1FxZ+tmlYWFBahP2rtUZQO6ymCDI4Q46tTr8hnW1NDQRVBSvVNQipTfQnmlLaiwJPRJBs0sWxxdSnpkSjSfdrnd6oOvVZFggycZtaouLZVZbrUoU0oZRnq06gBqVA3OAUsewcWb79AJbexddazim1VbU0OGVEDJVqliHWqcpsOZfVbC5gGvjcQy18MvJ5bVA2gPNpFuSTu1EAvxGJdcRRReY61s2m4qEKm/RvPnBJJsawxaUhbK1Go501zK9NRr1WYyCSeLxeXE4dAqnjBWBYjlAKqtZT0AkC47BIJMrhRtDJVGZaJFGkK6iqgZqr8ZlNOkTzWsBa1zdliwuObTp0qmJoJUpKxenVa7EgqtM0yFIHOGZ9x6oFy/HVx9YoIUVs3GsGO9CiWuvaQ5HcZJAttGnTbFUFeijuwqMHYAsgpZWGXTre/ZYySCO28QguMqlrZc2hIBILKD1XC+UzUYO9zDVkrWNDgk44/CdZwuIQfy1KZ+BnLmrSa8TqQd4pnvZUsQqVAouYAk9QsdfKSged+tOjHKxGp03jf1GfPv5uIoVZdHNrN5btvBne6GE4LWW4cobZ6Ki37V+RnVofEM9laCfL8M1Z4BbYOwylKjW1Uai17XU+NpvUqGjtIXcI2a22yf4MMp4jD7Xl6kGxdGkSEW5GhsOkdbGYpY/AYJuFGF5LLJfdllQr1s5PL93Clbaznm2X2nzM5uI09iamULRXhm/V/g2KeBpx25l+xKhZnLEnQbzfpM3NAVJ1KtSU5N5LbnvMOPjGMYpIWxuIZKz5WI18Nw6N00dIYqtRxtTo5NZ+WxbthnoUoTox1lcuobZYc9Qe0aGbND4hqxyqxUl4ZP8GOeAi+q7DlE0K+hWzb7gZT420M3qf8A47SLso2lt4P6ZMwS/kYfO+XqSqYihQJCrdh1C58SZE8Ro/AScIwvJeF36smNOvXV28v3cJYjbjnmAKPM+3Sc7EafrzyppRXq/wAfQ2KeBgutmGxqrPWOZieSd57RLaFr1KuMvUk3/V7fIjGQjGjaKtmjcKT2BySBSAQZYBUywDwnCHHUc1ejWYpUWstRbg2I4tbHtEtTnqSUuBSpDXi48TyuF2oLXOnKKgjzvOzSn0sFKxxqsOim43NajjlZld0R2XmuVUst9+VjqvhIlRTJjWaNJNoISNcvXpe/UL9GsxOi9xlVZbyOKq1TUQ4d6XFArxivcO12sxU7lyrr033aTG4SRkU4veQx9TErXXiURqQNEOdC753ZXAOYZQi2bUa3lcy2Q7ijUFeiqKSr8bnIW/NW66jdreRcWMXhPiayVbI1RCtDPQVVJFavntxbC3KGUDT/ADk9FwuSkbONxLJVoLkB4xnDE3umWmzXHiLeMkg7Vxb/AFqlTXmNSrM1hflK1IJr0aM+kAz8XjMQMRUdM2SjVoUeJ4u/GLVyF6ma2YEZ9Lacg37IJsbNaq4r0lCXUrULP9wrlyi/Re58oAbRvekVFM2qjMWykqljmK33NfLuk2IuI7Wqk1Eek9JSiuM7Kztyit0ABACnKCTcnTQSypye4q6kVvDE7Wp51YLmKXsSATyhY2O8dG7fMioN7TG60dxm47bbHeVUa23X132maNGKMMqzZj1toA5TmsGYjMRe1uyRXq9FG6RNCn007XPZ8E8ZSfGYanRbPxVGuXIGgzFfjOLJ3bZ2oqySPo0gkzqj5jfykgkiwDy1bnN6x98+a1+1nzfueih1VyRCYi5rcH979y/Gek+G+0qcl7s52kerHzM/F+kf1295nCxXb1Pml7s3aXUjyRTMBkNXYO9+5fjPSfDnXqcl9znaQ6sfMU2n6Z+8e4Tl6W75U5/ZGzhexiKznmwaGxPSH1T7xO38P96fyv3RpY/svMp2n6Zu8e4TU0t3ypz+yMuF7GIrOebBp8H/AE38h94na0B3v/q/dGljuy8z0eWe0OORKwCtlkgqZYAricKjgh1VgQVNwDyTvHtMlOzuQ1dWPmPC/g2mEejxJY03FTRiDZ1YX1AH2WX2zrYSr0l77jjYyiqTVru/ExxS6rjum6aSLFdx037xKtF9Zlq4hvu+RlbFky4Y8j74kaqLazLF2oR9ph4GRqLgTrviWDbTff8AO8jo48B0r4kv2834gjoo8CemfE4dvH8QR0S4DpnxInhAfxPYflHQrgR0z4i9Tb4++x7gZPRpbiOlfEVq7cH+c+Xzk2SI1ritTbJ+yg8Tf2C0kjWKWx1RvtW9XT275ZIq5M5TS+p1PWdTL2MbbPZcAeCtPFrUauWKI6hVFgCbEuCbX3FNxHTNDGVnTaS3nQwVFVE29zPq1HDInMVV9UAbt26cg7BbAEFWSC5FgHka/Pb1j7581r9rPm/c9FDqrkiuYi5r8H979y/Gej+HO0qcl9znaR6sfMzsX6R/Xb3mcPF9vU+aXuzdpdSPJFMwGQ1Nhb37l+M9H8OdepyXuznaQ6sfMU2l6Vu/4CczS3fKnP7I2cL2MRac82DQ2J6Q+qfeJ2/h/vT+V+6NLH9l5/kp2p6ZvD9ImrpbvlTmvZGXC9jH93is5xsGnweNqxv9w+8TtaA72/lfujSx/ZeZ6YG+6e0OOcIgEGEkFTCAUuIB5T6Q8NmwiuP/AG6qnwcFT7cs3MDK1S3FGlj43pp8GeCUTrnHsX06cq2WSGadGUbLqIwMPK6xfVK6mFkqRDiJV6A6pkTMUoidSnL3MbRSyySpU4kgXcSrLIpaUZYBBJaglkVY1SEsVPsP0c4XJgEJ31Gep/dlHsUTiY6V6z8LI7mAjq0V43Z6eahuBAFFEkFoEA85jNlVASQMwJJ5O/XsnicXofFQnKcVrJtvL8HZpYuk0k3bmZzKQbEWPUdDOPKLi7SVn4m2mnmjW4Pb37l+M9H8OdpU5L3Zz9I9WPmZ2M9I/rt7zOFiu3qfNL3Zu0upHkiNGgzc1Se7d5yKOHq1nanFvl+dhM6kYdZ2NjZmDanctbW2gN91989XobR9bCuUqts0stpysZiIVLKO4Wx+AcuWWxB6L67u2aGlNFYmdeVamrp8Nuw2MNiqcYKEsjOdCDZgQeoi08/OEoPVmmn45G/GSkroe2J6Q+qfeJ2fh/vT+V+6NPH9l5lO1PTN4fpE1dLd8qc17Iy4XsY/u8opUmY2UE9wmlSo1KrtTi2/AzSnGKvJ2NfZWBdGzPYcki17nUj5T0+h9GV6FXpallk1bfuObi8TCpHVjxNUGekOcWpV6/OQCbCAVsJIKWEAzOEmF4zBYgbyKZcd9Plj9My0JatWL8TDiI61KS8D5TR3TuHCHaKSrZdD1JZjZlQwBKFiLLJIE8QkvFmOSM2ukzJmGSFHEuUZRUgqLPKsuhcyhYkskFyCWKjSiWRVn3nY+F4rD0qf3KaL4hQDPOVJa03Liz0lKGpBR4IclDIEApVYBO0A5aAVVqCuLOoPeJirYelWVqkU+ZeFSUM4uxRhsCtMkpcZraXuNOqa2F0fRws5SpXV93IvVxE6iSluKW2fTUl2UsSSdxbeb6KJrPRmEouVacXJtt7G9ueSRlWJqztBO30+onX2xbRE3fe0/tE59fT6h/SjTtzy+iM8MDfOcvT8mfWx9Rt7W7F0nHr6UxVbrTa8Fl7Zm3DDUobF6k6W0nXec3f85moaaxdLJvWXj+Ss8HSlutyHqO0FqclkPdbOP+J2KGl6OL/46tJvktZfk054SdL+0ZfYYo4RUbMotpa3Rrbr7p0cPo2hQq9NSTV1a27PnsNepiJzjqSzBsEhcswuT17tBbd4SJaKw860q1RazfHZw2fklYqooKEXawyosLDQdQ0E34QjBasVZeBgbbd2SBlyDsA7ALaTX0PhIB1hAK2EkFbDQjoIIPcdIB8ZWlkZkO9GZT3qSD7p6BO6TPPOOq2uA7QlWWQ/SmNmVFsqSBgC1cS6KMzcQsyxMUhGoJkMTFqkkqKVJRl0UEypJJZIGKYkohmzsDDcbiaKfeqoD6oYFvYDK1ZatOT8C1GOtUivE+6Tzx6MIAQCAgEoBy0A5aAFoB56ttV0quNGAYgA77d4nkq2mcRQxE4ZSim8n+TqwwdOdOL2OxcNo0amlVbd4uPMazaWlcDilq4iFuauvVZmL+LWpZ02RfZNNxek/wDqHzkT0Jhq61sPO3/svySsZUhlUj9jn1GjT9IbntP+kSVo3R+Ezryu/F/ZEfyK9XKCt+8SFTaiKLU1/wBI8pWpp2hSWrh6f2XptLRwU5O9SX3JbOxjVHbNawXQAdNx4y+idIV8ViJKo8kti5rzK4rDwpU1q7bmhPRnPC8AkDAJAwCUA6DAL2kAgRJBAiAfKOE+H4vHVh0MwcdudQxP5iwnZw0r0kcTEx1arKaMysxoepTGzIi4ypYIBRWEsirM7ECZYmKQhVmVGFilWCBOpKssik75UsTSEQNUhLlT2P0b4XPjg34aO/iQEH6zNXHStStxZt4GN6t+C/w+szinbCAEAiIB2AEAIAQDx20fTVPXM+eaQ71U+ZnfodlHkhaahmNXg8OW3q/ETv8Aw728/l+5oaQ6i5iW0fSv6xnM0j3up8zNnD9lHkLzTMxpbD57er8Z6D4d7efy/c0NIdRczYM9eckjAOwDoMAmIBKAMjcJAIkSQcIgHzr6R8PlxNJ/v0yp70b5OJ08DK8GvE5ePjaafFGFQm2zUQ9SmNmRF4lSwGAUVZZFWIYjdMkTFIzqszIwsTqwQJ1ZVliqVLFiSUQN0BLIqz3f0dVDTFWoFBzFU105t2NvzCc3SEs4x8zp6OjlKXJHv8NtRG0PJPUd3nOadMegBAIQDogHYB2AEA8btL01T1z75880h3qp8zO/Q7KPJC01DMa3Bz0jer8RO/8ADvbz+X7mhpDqLmJbS9M/rGczSPe6nzM2cP2UeQtNMzGnsEctvV+M9B8O9vP5fuaGkOouZskT15ySBEA5AOiATWATEAYDi2+QAzDrgHcsA8f9JeHvh6bj7FUA+q6ke8JN3AytNrijSx0bwT4M8Ph2nTZzEaFEzEzKi8SpYDAKKxlkVYhXMyoxMz60yIxMSrGSVE3lGXKpBJdTkogcpbpdFGfTeB2Dy4NCRq5Z/M2HsAnFxkr1X4HcwUdWivHM1KlCaxtlmFxj0tN6/dPwPRIBuYbEK63U/MdhkA6DAJCAdgHYAQDyO1aDCq5KkAsSDbS3fPBaTw9WGInOUWk22nuO7hqkXTik87CU5xsGvwb9I3q/ETv/AA728/l+5oaQ6i5iO0vTP6xnM0j3up8zNnD9lHkLTSMxsbBoMGYlSAV0JFr6z03w/QqRqSnKLSa2vmc3Hzi4qKedzYYT1RzCsiAQMAIBNYBYIBICAFoAbt0AyuFtLjcDXU7wmcd9Mh/9MzYeWrVi/wBzMGJjrUpL9yPlmFedpnFRo0HmNoyJjSmULnSYAtWaWRVsz67zKkYpMQqmZDExOsYZCE3lC5CQSX0pKKscpjqlyrPueC2aKdCmg3pTRe8qoBnnaktablxZ6SnHVgo8EV1KUqXF6lKALFCDySR3G0A9FeAdBkAkDAOwDsA4RIauBHE7JpP9mx610/4nNxGiMLWzcbPisv8ADYhiqsN9+ZXs7ZnFOSGuCtt1jvBmLR+i3hKspKV01bx2l6+K6WCVrMqfYgeozO2hYmw+JmCeg41a8qtSWTd7L8l1jXGCjFbEPYfAU05qi/XvPmZ08PgMPQ7OCvx2v1ZrTr1J9ZlxE3DEVsJIK2EArIgHLQCSwCxYBYBAO2kA4RJBXVphgVbcwIPcRYwnYhq+R8SRWps1N9GRijA9akg+6d+MlJXR59pxdnuHqVSGiUxlaspYvc61aLC4vVqyyRVsRqvMiRibFKjS5jFKpkMlCryjLnBIJGKPbLIqzV2MmfEUlHS6nwXlN7AZStPVpyfgXoQ1qkV4n2vZ20BU0bRvYe0Tz56IZr0rjtgCLpJBQ1OAal4B0GASBkAkDAOwAgBACAEAIBwwCDCAVMJIKyIBy0AkBALFEAsAkAlaARIgEDJB4/hzwZNdeOwyjj1563ymsluvdnHRfeNOqbeGxGp/WWz2NPE4bXWtHb7nzhcWVYq4KspsysCrA9RB3TqKSaujlNNOw0uKki5L6yOuLEXKnryyRVsod5Yoyl3kkC9UyGShV2mNl0QzyLlrF+EVqjBKSs7ncqi58egDtMiVSMVdsmNOUnZI+k8F9ifV6d6gBqvqxGuUaWQHp7T0nuE5WIruo8th18Nh1SV3tZuoxBBGhGomsbR6XA4njEB6dxHbIBCumskC5WAM3gHQYBIGASBgEryAdvAC8ALwAvAC8ALwCJgECJIKyIAWgHQIBMCATEgEoBEwCDSQVtAFcfsahiVtiKSVLXsSOUPVYajwMtGpKHVZSVOM+sjzGN+jHDm5oVatLqFxUQeB5X902Y42a2o1ZYKD2NoxsT9GmJHosRSf11dPdmmZY6O9GGWAlua/fUz34BbQB5tE9oqdvaBMixtMx/wanh6ir8Cto9GGv3VaFv1y/wDMp8fcx/wqvD2/JWOBO0r/AOGA7TWo2HfZ7yHjafH3JWCqcPYuT6PNoMdRQXtNQn9IMo8dAyLATHcP9F1c+mxFNesU0Z+vpbL2THLG8EZI4F72a2D+jbCprVarWPUzZV8ksfMmYJYqb2ZGxHCU1tzN/C7Op0Vy0UVF6lAF+/rmCUnLNmxGKirJHWWQWIWgGhsWrapl6GHtGo+Mhg18QN0gC5EkEoIAQSSBgEgYBIGQDokg7IAQAkgJACABgETJBEwDkA6IBISATEAkIBAwCRGkAWkgYVbCQCUA4YBAwCMkBAO2kAgwgC9QSQKVRJAs4kAqIkguwPpE9YSAb9fokAokg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320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 err="1"/>
              <a:t>Magnavox</a:t>
            </a:r>
            <a:r>
              <a:rPr lang="es-AR" sz="4000" dirty="0"/>
              <a:t> Odyssey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854060"/>
          </a:xfrm>
        </p:spPr>
        <p:txBody>
          <a:bodyPr>
            <a:normAutofit/>
          </a:bodyPr>
          <a:lstStyle/>
          <a:p>
            <a:r>
              <a:rPr lang="en-US" sz="2200" dirty="0"/>
              <a:t>Primera </a:t>
            </a:r>
            <a:r>
              <a:rPr lang="en-US" sz="2200" dirty="0" err="1"/>
              <a:t>videoconsola</a:t>
            </a:r>
            <a:r>
              <a:rPr lang="en-US" sz="2200" dirty="0"/>
              <a:t>, </a:t>
            </a:r>
            <a:r>
              <a:rPr lang="en-US" sz="2200" dirty="0" err="1"/>
              <a:t>lanzada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1972</a:t>
            </a:r>
          </a:p>
          <a:p>
            <a:r>
              <a:rPr lang="en-US" sz="2200" dirty="0" err="1"/>
              <a:t>Diseñada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Ralph Baer</a:t>
            </a:r>
          </a:p>
          <a:p>
            <a:r>
              <a:rPr lang="en-US" sz="2200" dirty="0"/>
              <a:t>Pong</a:t>
            </a:r>
          </a:p>
          <a:p>
            <a:r>
              <a:rPr lang="en-US" sz="2200" dirty="0"/>
              <a:t>40 transistors y 40 </a:t>
            </a:r>
            <a:r>
              <a:rPr lang="en-US" sz="2200" dirty="0" err="1"/>
              <a:t>diodos</a:t>
            </a:r>
            <a:endParaRPr lang="en-US" sz="2200" dirty="0"/>
          </a:p>
          <a:p>
            <a:r>
              <a:rPr lang="en-US" sz="2200" dirty="0" err="1"/>
              <a:t>Cartuchos</a:t>
            </a:r>
            <a:r>
              <a:rPr lang="en-US" sz="2200" dirty="0"/>
              <a:t> </a:t>
            </a:r>
            <a:r>
              <a:rPr lang="en-US" sz="2200" dirty="0" err="1"/>
              <a:t>analogicos</a:t>
            </a:r>
            <a:endParaRPr lang="en-US" sz="2200" dirty="0"/>
          </a:p>
          <a:p>
            <a:r>
              <a:rPr lang="en-US" sz="2200" dirty="0"/>
              <a:t>Sin </a:t>
            </a:r>
            <a:r>
              <a:rPr lang="en-US" sz="2200" dirty="0" err="1"/>
              <a:t>sonido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pPr marL="0" indent="0">
              <a:buNone/>
            </a:pPr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29B234-B65B-1FE4-5F19-F865CE515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80" y="2278613"/>
            <a:ext cx="3217864" cy="230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6FB5779-1655-C97C-08C7-B1C19229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89" y="3670267"/>
            <a:ext cx="1402550" cy="89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4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Atari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854060"/>
          </a:xfrm>
        </p:spPr>
        <p:txBody>
          <a:bodyPr>
            <a:normAutofit/>
          </a:bodyPr>
          <a:lstStyle/>
          <a:p>
            <a:r>
              <a:rPr lang="en-US" sz="2800" dirty="0"/>
              <a:t>PONG </a:t>
            </a:r>
            <a:r>
              <a:rPr lang="en-US" sz="2800" dirty="0" err="1"/>
              <a:t>publicado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1972</a:t>
            </a:r>
          </a:p>
          <a:p>
            <a:r>
              <a:rPr lang="en-US" sz="2800" dirty="0"/>
              <a:t>Hardware similar a PDP-1</a:t>
            </a:r>
          </a:p>
          <a:p>
            <a:r>
              <a:rPr lang="en-US" sz="2800" dirty="0"/>
              <a:t>Se </a:t>
            </a:r>
            <a:r>
              <a:rPr lang="en-US" sz="2800" dirty="0" err="1"/>
              <a:t>funda</a:t>
            </a:r>
            <a:r>
              <a:rPr lang="en-US" sz="2800" dirty="0"/>
              <a:t> la </a:t>
            </a:r>
            <a:r>
              <a:rPr lang="en-US" sz="2800" dirty="0" err="1"/>
              <a:t>compañia</a:t>
            </a:r>
            <a:endParaRPr lang="en-US" sz="2800" dirty="0"/>
          </a:p>
          <a:p>
            <a:r>
              <a:rPr lang="en-US" sz="2800" dirty="0"/>
              <a:t>Se </a:t>
            </a:r>
            <a:r>
              <a:rPr lang="en-US" sz="2800" dirty="0" err="1"/>
              <a:t>agrego</a:t>
            </a:r>
            <a:r>
              <a:rPr lang="en-US" sz="2800" dirty="0"/>
              <a:t> </a:t>
            </a:r>
            <a:r>
              <a:rPr lang="en-US" sz="2800" dirty="0" err="1"/>
              <a:t>sonido</a:t>
            </a:r>
            <a:endParaRPr lang="en-US" sz="2800" dirty="0"/>
          </a:p>
          <a:p>
            <a:r>
              <a:rPr lang="en-US" sz="2800" dirty="0"/>
              <a:t>No lo </a:t>
            </a:r>
            <a:r>
              <a:rPr lang="en-US" sz="2800" dirty="0" err="1"/>
              <a:t>patentaron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En</a:t>
            </a:r>
            <a:r>
              <a:rPr lang="en-US" sz="2800" dirty="0"/>
              <a:t> 1975 sale </a:t>
            </a:r>
            <a:r>
              <a:rPr lang="en-US" sz="2800" dirty="0" err="1"/>
              <a:t>Atair</a:t>
            </a:r>
            <a:r>
              <a:rPr lang="en-US" sz="2800" dirty="0"/>
              <a:t> Home Pong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s-AR" sz="500" b="0" dirty="0"/>
          </a:p>
          <a:p>
            <a:pPr marL="0" lvl="1" indent="0">
              <a:buNone/>
            </a:pPr>
            <a:endParaRPr lang="es-AR" sz="2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Arcade: Pong (Atari, 1972) | Program : Bytes : 48k">
            <a:extLst>
              <a:ext uri="{FF2B5EF4-FFF2-40B4-BE49-F238E27FC236}">
                <a16:creationId xmlns:a16="http://schemas.microsoft.com/office/drawing/2014/main" id="{863BD452-CDB3-4FF6-601B-0BA6098B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58" y="1412776"/>
            <a:ext cx="21588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tari_Pong">
            <a:extLst>
              <a:ext uri="{FF2B5EF4-FFF2-40B4-BE49-F238E27FC236}">
                <a16:creationId xmlns:a16="http://schemas.microsoft.com/office/drawing/2014/main" id="{E33BE5CE-6BCD-AE3A-8252-35B96028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55" y="4608027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8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51B6C88F-3FB0-87EE-BD37-47BA58854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80" y="3151053"/>
            <a:ext cx="2095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Atari 2600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854060"/>
          </a:xfrm>
        </p:spPr>
        <p:txBody>
          <a:bodyPr>
            <a:normAutofit/>
          </a:bodyPr>
          <a:lstStyle/>
          <a:p>
            <a:r>
              <a:rPr lang="en-US" sz="2800" dirty="0" err="1"/>
              <a:t>Lanzada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1977</a:t>
            </a:r>
          </a:p>
          <a:p>
            <a:r>
              <a:rPr lang="en-US" sz="2800" dirty="0" err="1"/>
              <a:t>Procesador</a:t>
            </a:r>
            <a:r>
              <a:rPr lang="en-US" sz="2800" dirty="0"/>
              <a:t> MOS Technology 6507 de 8 bits a 1.19MHz</a:t>
            </a:r>
          </a:p>
          <a:p>
            <a:r>
              <a:rPr lang="en-US" sz="2800" dirty="0"/>
              <a:t>RAM de 128 bytes</a:t>
            </a:r>
          </a:p>
          <a:p>
            <a:r>
              <a:rPr lang="en-US" sz="2800" dirty="0" err="1"/>
              <a:t>Procesador</a:t>
            </a:r>
            <a:r>
              <a:rPr lang="en-US" sz="2800" dirty="0"/>
              <a:t> de audio y video </a:t>
            </a:r>
            <a:r>
              <a:rPr lang="en-US" sz="2800" dirty="0" err="1"/>
              <a:t>dedicado</a:t>
            </a:r>
            <a:endParaRPr lang="en-US" sz="2800" dirty="0"/>
          </a:p>
          <a:p>
            <a:pPr lvl="1"/>
            <a:r>
              <a:rPr lang="en-US" sz="2600" dirty="0"/>
              <a:t>TIA: Television Interface Adapter</a:t>
            </a:r>
          </a:p>
          <a:p>
            <a:r>
              <a:rPr lang="en-US" sz="2800" dirty="0" err="1"/>
              <a:t>Cartuchos</a:t>
            </a:r>
            <a:r>
              <a:rPr lang="en-US" sz="2800" dirty="0"/>
              <a:t> de 4KB</a:t>
            </a:r>
          </a:p>
          <a:p>
            <a:r>
              <a:rPr lang="en-US" sz="2800" dirty="0" err="1"/>
              <a:t>Varios</a:t>
            </a:r>
            <a:r>
              <a:rPr lang="en-US" sz="2800" dirty="0"/>
              <a:t> </a:t>
            </a:r>
            <a:r>
              <a:rPr lang="en-US" sz="2800" dirty="0" err="1"/>
              <a:t>perifericos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s-AR" sz="500" b="0" dirty="0"/>
          </a:p>
          <a:p>
            <a:pPr marL="0" lvl="1" indent="0">
              <a:buNone/>
            </a:pPr>
            <a:endParaRPr lang="es-AR" sz="2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Atari_2600">
            <a:extLst>
              <a:ext uri="{FF2B5EF4-FFF2-40B4-BE49-F238E27FC236}">
                <a16:creationId xmlns:a16="http://schemas.microsoft.com/office/drawing/2014/main" id="{13351549-64B0-201B-B8BE-4AA155A7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436526"/>
            <a:ext cx="3381460" cy="24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9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Sega SG 1000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688" y="1815300"/>
            <a:ext cx="8686800" cy="4854060"/>
          </a:xfrm>
        </p:spPr>
        <p:txBody>
          <a:bodyPr>
            <a:normAutofit/>
          </a:bodyPr>
          <a:lstStyle/>
          <a:p>
            <a:r>
              <a:rPr lang="en-US" sz="2800" dirty="0" err="1"/>
              <a:t>Lanzada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1981</a:t>
            </a:r>
          </a:p>
          <a:p>
            <a:r>
              <a:rPr lang="en-US" sz="2800" dirty="0" err="1"/>
              <a:t>Procesador</a:t>
            </a:r>
            <a:r>
              <a:rPr lang="en-US" sz="2800" dirty="0"/>
              <a:t> NEC D780C 3.5MHz</a:t>
            </a:r>
          </a:p>
          <a:p>
            <a:r>
              <a:rPr lang="en-US" sz="2800" dirty="0"/>
              <a:t>RAM de 16 Kbit</a:t>
            </a:r>
          </a:p>
          <a:p>
            <a:r>
              <a:rPr lang="en-US" sz="2800" dirty="0"/>
              <a:t>RAM de video 128Kbits</a:t>
            </a:r>
          </a:p>
          <a:p>
            <a:r>
              <a:rPr lang="en-US" sz="2800" dirty="0"/>
              <a:t>Chip de </a:t>
            </a:r>
            <a:r>
              <a:rPr lang="en-US" sz="2800" dirty="0" err="1"/>
              <a:t>sonido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s-AR" sz="500" b="0" dirty="0"/>
          </a:p>
          <a:p>
            <a:pPr marL="0" lvl="1" indent="0">
              <a:buNone/>
            </a:pPr>
            <a:endParaRPr lang="es-AR" sz="28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Resultado de imagen para sega sg 1000 especificaciones">
            <a:extLst>
              <a:ext uri="{FF2B5EF4-FFF2-40B4-BE49-F238E27FC236}">
                <a16:creationId xmlns:a16="http://schemas.microsoft.com/office/drawing/2014/main" id="{0580672E-F4CE-F771-9933-7AE9BFD9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07" y="3628560"/>
            <a:ext cx="4587205" cy="27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7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 err="1"/>
              <a:t>Commodore</a:t>
            </a:r>
            <a:r>
              <a:rPr lang="es-AR" sz="4000" dirty="0"/>
              <a:t> 64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1982</a:t>
            </a:r>
            <a:endParaRPr lang="es-AR" sz="2200" dirty="0"/>
          </a:p>
          <a:p>
            <a:r>
              <a:rPr lang="es-AR" sz="2200" b="0" dirty="0"/>
              <a:t>Procesador de 8 bit MOS </a:t>
            </a:r>
            <a:r>
              <a:rPr lang="es-AR" sz="2200" b="0" dirty="0" err="1"/>
              <a:t>Technology</a:t>
            </a:r>
            <a:r>
              <a:rPr lang="es-AR" sz="2200" b="0" dirty="0"/>
              <a:t> 6510 a 0.98MHz</a:t>
            </a:r>
          </a:p>
          <a:p>
            <a:r>
              <a:rPr lang="es-AR" sz="2200" dirty="0"/>
              <a:t>Coprocesador de video – 16 colores </a:t>
            </a:r>
            <a:r>
              <a:rPr lang="es-AR" sz="2200" dirty="0" err="1"/>
              <a:t>simultaneos</a:t>
            </a:r>
            <a:endParaRPr lang="es-AR" sz="2200" dirty="0"/>
          </a:p>
          <a:p>
            <a:r>
              <a:rPr lang="es-AR" sz="2200" b="0" dirty="0"/>
              <a:t>Coprocesador de audio – 3 canales de sonido</a:t>
            </a:r>
          </a:p>
          <a:p>
            <a:r>
              <a:rPr lang="es-AR" sz="2200" dirty="0"/>
              <a:t>RAM de 16Kbytes</a:t>
            </a:r>
          </a:p>
          <a:p>
            <a:r>
              <a:rPr lang="es-AR" sz="2200" b="0" dirty="0"/>
              <a:t>Rom de 20Kbytes</a:t>
            </a:r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Commodore 64 ">
            <a:extLst>
              <a:ext uri="{FF2B5EF4-FFF2-40B4-BE49-F238E27FC236}">
                <a16:creationId xmlns:a16="http://schemas.microsoft.com/office/drawing/2014/main" id="{CE640D9D-9BB9-6BBD-B6B8-EC2DABC8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77" y="3861048"/>
            <a:ext cx="4402832" cy="27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42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000" dirty="0"/>
              <a:t>Nintendo </a:t>
            </a:r>
            <a:r>
              <a:rPr lang="es-AR" sz="4000" dirty="0" err="1"/>
              <a:t>Entertainment</a:t>
            </a:r>
            <a:r>
              <a:rPr lang="es-AR" sz="4000" dirty="0"/>
              <a:t> </a:t>
            </a:r>
            <a:r>
              <a:rPr lang="es-AR" sz="4000" dirty="0" err="1"/>
              <a:t>System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b="0" dirty="0"/>
              <a:t>1985</a:t>
            </a:r>
          </a:p>
          <a:p>
            <a:r>
              <a:rPr lang="es-AR" sz="2200" dirty="0"/>
              <a:t>Procesador MOS </a:t>
            </a:r>
            <a:r>
              <a:rPr lang="es-AR" sz="2200" dirty="0" err="1"/>
              <a:t>Technology</a:t>
            </a:r>
            <a:r>
              <a:rPr lang="es-AR" sz="2200" dirty="0"/>
              <a:t> 6502</a:t>
            </a:r>
          </a:p>
          <a:p>
            <a:r>
              <a:rPr lang="es-AR" sz="2200" dirty="0"/>
              <a:t>RAM de 2Kbytes</a:t>
            </a:r>
          </a:p>
          <a:p>
            <a:pPr lvl="1"/>
            <a:r>
              <a:rPr lang="es-AR" sz="2000" dirty="0"/>
              <a:t>Algunos cartuchos tenían una extensión de RAM</a:t>
            </a:r>
          </a:p>
          <a:p>
            <a:r>
              <a:rPr lang="es-AR" sz="2200" dirty="0"/>
              <a:t>Procesador de Video</a:t>
            </a:r>
          </a:p>
          <a:p>
            <a:r>
              <a:rPr lang="es-AR" sz="2200" dirty="0"/>
              <a:t>Memoria de video de 2Kbytes y 246 bytes de </a:t>
            </a:r>
            <a:r>
              <a:rPr lang="es-AR" sz="2200" dirty="0" err="1"/>
              <a:t>sprite</a:t>
            </a:r>
            <a:endParaRPr lang="es-AR" sz="2200" dirty="0"/>
          </a:p>
          <a:p>
            <a:r>
              <a:rPr lang="es-AR" sz="2200" dirty="0"/>
              <a:t>Animaciones apoyadas por hardware</a:t>
            </a:r>
          </a:p>
          <a:p>
            <a:r>
              <a:rPr lang="es-AR" sz="2200" dirty="0"/>
              <a:t>Mario Bros, </a:t>
            </a:r>
            <a:r>
              <a:rPr lang="es-AR" sz="2200" dirty="0" err="1"/>
              <a:t>The</a:t>
            </a:r>
            <a:r>
              <a:rPr lang="es-AR" sz="2200" dirty="0"/>
              <a:t> </a:t>
            </a:r>
            <a:r>
              <a:rPr lang="es-AR" sz="2200" dirty="0" err="1"/>
              <a:t>legend</a:t>
            </a:r>
            <a:r>
              <a:rPr lang="es-AR" sz="2200" dirty="0"/>
              <a:t> </a:t>
            </a:r>
            <a:r>
              <a:rPr lang="es-AR" sz="2200" dirty="0" err="1"/>
              <a:t>of</a:t>
            </a:r>
            <a:r>
              <a:rPr lang="es-AR" sz="2200" dirty="0"/>
              <a:t> Zelda</a:t>
            </a:r>
          </a:p>
          <a:p>
            <a:endParaRPr lang="es-AR" sz="2200" b="0" dirty="0"/>
          </a:p>
          <a:p>
            <a:endParaRPr lang="es-AR" sz="220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2200" b="0" dirty="0"/>
          </a:p>
          <a:p>
            <a:endParaRPr lang="es-AR" sz="300" b="0" dirty="0"/>
          </a:p>
          <a:p>
            <a:pPr marL="0" lvl="1" indent="0">
              <a:buNone/>
            </a:pPr>
            <a:endParaRPr lang="es-AR" sz="2000" dirty="0"/>
          </a:p>
        </p:txBody>
      </p:sp>
      <p:pic>
        <p:nvPicPr>
          <p:cNvPr id="9" name="8 Imagen" descr="lidi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9586" y="-24"/>
            <a:ext cx="1214446" cy="1147984"/>
          </a:xfrm>
          <a:prstGeom prst="rect">
            <a:avLst/>
          </a:prstGeom>
        </p:spPr>
      </p:pic>
      <p:pic>
        <p:nvPicPr>
          <p:cNvPr id="10" name="Picture 31" descr="EscudoUNL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8460"/>
            <a:ext cx="8540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E565AEF-1071-9C58-4F01-093CA7761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2A5DA390-FA7D-BA25-854D-9C57CD85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41" y="2264824"/>
            <a:ext cx="2090423" cy="18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2A47C5FC-3DF3-67E0-F16C-A99B0880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45280"/>
            <a:ext cx="3362353" cy="18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94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13932</TotalTime>
  <Words>1024</Words>
  <Application>Microsoft Office PowerPoint</Application>
  <PresentationFormat>Presentación en pantalla (4:3)</PresentationFormat>
  <Paragraphs>382</Paragraphs>
  <Slides>31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Calibri</vt:lpstr>
      <vt:lpstr>Constantia</vt:lpstr>
      <vt:lpstr>Trebuchet MS</vt:lpstr>
      <vt:lpstr>Wingdings 2</vt:lpstr>
      <vt:lpstr>Flujo</vt:lpstr>
      <vt:lpstr>Tecnología asociada con Esports</vt:lpstr>
      <vt:lpstr>OXO - EDSAC</vt:lpstr>
      <vt:lpstr>SPACEWAR! - DEC PDP-1</vt:lpstr>
      <vt:lpstr>Magnavox Odyssey</vt:lpstr>
      <vt:lpstr>Atari </vt:lpstr>
      <vt:lpstr>Atari 2600</vt:lpstr>
      <vt:lpstr>Sega SG 1000</vt:lpstr>
      <vt:lpstr>Commodore 64</vt:lpstr>
      <vt:lpstr>Nintendo Entertainment System</vt:lpstr>
      <vt:lpstr>Sega Master System</vt:lpstr>
      <vt:lpstr>Game Boy</vt:lpstr>
      <vt:lpstr>Sega Mega Drive (Genesis)</vt:lpstr>
      <vt:lpstr>Super Nintendo Entertainment System</vt:lpstr>
      <vt:lpstr>Sega Saturn</vt:lpstr>
      <vt:lpstr>PlayStation</vt:lpstr>
      <vt:lpstr>Nintendo 64</vt:lpstr>
      <vt:lpstr>Sega Dreamcast</vt:lpstr>
      <vt:lpstr>PlayStation 2</vt:lpstr>
      <vt:lpstr>XBOX</vt:lpstr>
      <vt:lpstr>XBOX 360</vt:lpstr>
      <vt:lpstr>PlayStation 3</vt:lpstr>
      <vt:lpstr>PlayStation 4</vt:lpstr>
      <vt:lpstr>PlayStation 5</vt:lpstr>
      <vt:lpstr>Juego en PC</vt:lpstr>
      <vt:lpstr>Juego en PC DirectX</vt:lpstr>
      <vt:lpstr>Requisitos mínimos DOOM</vt:lpstr>
      <vt:lpstr>Requisitos mínimos Diablo</vt:lpstr>
      <vt:lpstr>Requisitos mínimos Age of Empires II - The Conquerors</vt:lpstr>
      <vt:lpstr>Requisitos mínimos SIMS</vt:lpstr>
      <vt:lpstr>Actividad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5 Introducción a  Cloud Computing</dc:title>
  <dc:creator>Coco</dc:creator>
  <cp:lastModifiedBy>santiago medina</cp:lastModifiedBy>
  <cp:revision>177</cp:revision>
  <dcterms:created xsi:type="dcterms:W3CDTF">2011-08-08T16:45:26Z</dcterms:created>
  <dcterms:modified xsi:type="dcterms:W3CDTF">2023-03-30T20:25:26Z</dcterms:modified>
</cp:coreProperties>
</file>