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33"/>
  </p:notesMasterIdLst>
  <p:sldIdLst>
    <p:sldId id="256" r:id="rId2"/>
    <p:sldId id="425" r:id="rId3"/>
    <p:sldId id="454" r:id="rId4"/>
    <p:sldId id="455" r:id="rId5"/>
    <p:sldId id="456" r:id="rId6"/>
    <p:sldId id="457" r:id="rId7"/>
    <p:sldId id="458" r:id="rId8"/>
    <p:sldId id="459" r:id="rId9"/>
    <p:sldId id="460" r:id="rId10"/>
    <p:sldId id="461" r:id="rId11"/>
    <p:sldId id="462" r:id="rId12"/>
    <p:sldId id="463" r:id="rId13"/>
    <p:sldId id="464" r:id="rId14"/>
    <p:sldId id="469" r:id="rId15"/>
    <p:sldId id="465" r:id="rId16"/>
    <p:sldId id="466" r:id="rId17"/>
    <p:sldId id="467" r:id="rId18"/>
    <p:sldId id="468" r:id="rId19"/>
    <p:sldId id="470" r:id="rId20"/>
    <p:sldId id="471" r:id="rId21"/>
    <p:sldId id="473" r:id="rId22"/>
    <p:sldId id="474" r:id="rId23"/>
    <p:sldId id="475" r:id="rId24"/>
    <p:sldId id="476" r:id="rId25"/>
    <p:sldId id="477" r:id="rId26"/>
    <p:sldId id="482" r:id="rId27"/>
    <p:sldId id="478" r:id="rId28"/>
    <p:sldId id="479" r:id="rId29"/>
    <p:sldId id="480" r:id="rId30"/>
    <p:sldId id="481" r:id="rId31"/>
    <p:sldId id="403" r:id="rId3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221" autoAdjust="0"/>
  </p:normalViewPr>
  <p:slideViewPr>
    <p:cSldViewPr>
      <p:cViewPr varScale="1">
        <p:scale>
          <a:sx n="53" d="100"/>
          <a:sy n="53" d="100"/>
        </p:scale>
        <p:origin x="1588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70F45-9109-44F1-922B-D90CD08C5346}" type="datetimeFigureOut">
              <a:rPr lang="es-AR" smtClean="0"/>
              <a:t>3/4/2023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A604D-5553-4D87-8D38-925E496C10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44383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A604D-5553-4D87-8D38-925E496C104A}" type="slidenum">
              <a:rPr lang="es-AR" smtClean="0"/>
              <a:t>12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10617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A604D-5553-4D87-8D38-925E496C104A}" type="slidenum">
              <a:rPr lang="es-AR" smtClean="0"/>
              <a:t>19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45269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E0B6-4FFA-4F0B-8637-992A1F645910}" type="datetime1">
              <a:rPr lang="es-ES" smtClean="0"/>
              <a:t>03/04/2023</a:t>
            </a:fld>
            <a:endParaRPr lang="es-E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Cloud Computing. Cloud Robotics. – 2022</a:t>
            </a:r>
            <a:endParaRPr lang="es-E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13F58-0C58-4F71-B4B1-9FB4F2943BA8}" type="datetime1">
              <a:rPr lang="es-ES" smtClean="0"/>
              <a:t>03/04/2023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Cloud Computing. Cloud Robotics. – 2022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BA38-2132-4B7A-A4BE-8CAD2890C476}" type="datetime1">
              <a:rPr lang="es-ES" smtClean="0"/>
              <a:t>03/04/2023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Cloud Computing. Cloud Robotics. – 2022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23FF-EED6-4DE8-90EB-A080BBB4BC59}" type="datetime1">
              <a:rPr lang="es-ES" smtClean="0"/>
              <a:t>03/04/2023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Cloud Computing. Cloud Robotics. – 2022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AE8F-9D28-4646-B612-73DD647CB22D}" type="datetime1">
              <a:rPr lang="es-ES" smtClean="0"/>
              <a:t>03/04/2023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Cloud Computing. Cloud Robotics. – 2022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C323-3A99-4D71-B9BB-4EFB0E7A9F4F}" type="datetime1">
              <a:rPr lang="es-ES" smtClean="0"/>
              <a:t>03/04/2023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Cloud Computing. Cloud Robotics. – 2022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0F2D6-3DB6-49D0-917C-E81CB6DB7600}" type="datetime1">
              <a:rPr lang="es-ES" smtClean="0"/>
              <a:t>03/04/2023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Cloud Computing. Cloud Robotics. – 2022</a:t>
            </a:r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46004-3576-466C-9501-3110DF0451D5}" type="datetime1">
              <a:rPr lang="es-ES" smtClean="0"/>
              <a:t>03/04/2023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Cloud Computing. Cloud Robotics. – 2022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21124-EBE8-471F-BB01-210A89C3D30F}" type="datetime1">
              <a:rPr lang="es-ES" smtClean="0"/>
              <a:t>03/04/2023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Cloud Computing. Cloud Robotics. – 2022</a:t>
            </a:r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6FDAF-6D07-405D-80DF-61193FB4E4BE}" type="datetime1">
              <a:rPr lang="es-ES" smtClean="0"/>
              <a:t>03/04/2023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Cloud Computing. Cloud Robotics. – 2022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40BF-9006-4E7D-973E-016F6C66D827}" type="datetime1">
              <a:rPr lang="es-ES" smtClean="0"/>
              <a:t>03/04/2023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Cloud Computing. Cloud Robotics. – 2022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5BAA0C2-F24A-47E4-B4A7-3B647B156B61}" type="datetime1">
              <a:rPr lang="es-ES" smtClean="0"/>
              <a:t>03/04/2023</a:t>
            </a:fld>
            <a:endParaRPr lang="es-E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/>
              <a:t>Cloud Computing. Cloud Robotics. – 2022</a:t>
            </a:r>
            <a:endParaRPr lang="es-E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jpeg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1520" y="1456184"/>
            <a:ext cx="8133528" cy="1828800"/>
          </a:xfrm>
        </p:spPr>
        <p:txBody>
          <a:bodyPr>
            <a:normAutofit/>
          </a:bodyPr>
          <a:lstStyle/>
          <a:p>
            <a:r>
              <a:rPr lang="es-AR" sz="4800" dirty="0"/>
              <a:t>Tecnología asociada con </a:t>
            </a:r>
            <a:r>
              <a:rPr lang="es-AR" sz="4800" dirty="0" err="1"/>
              <a:t>Esports</a:t>
            </a:r>
            <a:endParaRPr lang="es-AR" sz="48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33400" y="3619168"/>
            <a:ext cx="7854696" cy="1682040"/>
          </a:xfrm>
        </p:spPr>
        <p:txBody>
          <a:bodyPr>
            <a:normAutofit/>
          </a:bodyPr>
          <a:lstStyle/>
          <a:p>
            <a:endParaRPr lang="es-AR" sz="2000" dirty="0"/>
          </a:p>
          <a:p>
            <a:endParaRPr lang="es-AR" sz="2000" dirty="0"/>
          </a:p>
          <a:p>
            <a:r>
              <a:rPr lang="es-AR" sz="2000" dirty="0"/>
              <a:t>Ing. Santiago Medina</a:t>
            </a:r>
          </a:p>
          <a:p>
            <a:r>
              <a:rPr lang="es-AR" sz="2000" dirty="0"/>
              <a:t>smedina@lidi.info.unlp.edu.ar</a:t>
            </a:r>
          </a:p>
          <a:p>
            <a:endParaRPr lang="es-AR" sz="2000" dirty="0"/>
          </a:p>
        </p:txBody>
      </p:sp>
      <p:sp>
        <p:nvSpPr>
          <p:cNvPr id="5" name="Rectangle 30"/>
          <p:cNvSpPr>
            <a:spLocks noChangeArrowheads="1"/>
          </p:cNvSpPr>
          <p:nvPr/>
        </p:nvSpPr>
        <p:spPr bwMode="auto">
          <a:xfrm>
            <a:off x="1692275" y="5949776"/>
            <a:ext cx="56165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s-ES" sz="1400" dirty="0">
                <a:latin typeface="Trebuchet MS" pitchFamily="34" charset="0"/>
              </a:rPr>
              <a:t>Facultad de Informática - Universidad Nacional de La Plata</a:t>
            </a:r>
          </a:p>
        </p:txBody>
      </p:sp>
      <p:pic>
        <p:nvPicPr>
          <p:cNvPr id="6" name="Picture 31" descr="EscudoUNL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738" y="5733876"/>
            <a:ext cx="854075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2" descr="LogoInstitut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5825" y="5779914"/>
            <a:ext cx="1296988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10372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18864" y="701824"/>
            <a:ext cx="8229600" cy="1143000"/>
          </a:xfrm>
        </p:spPr>
        <p:txBody>
          <a:bodyPr>
            <a:noAutofit/>
          </a:bodyPr>
          <a:lstStyle/>
          <a:p>
            <a:pPr algn="ctr"/>
            <a:br>
              <a:rPr lang="es-AR" sz="4000" dirty="0"/>
            </a:br>
            <a:r>
              <a:rPr lang="es-ES" sz="4000" dirty="0"/>
              <a:t>Software </a:t>
            </a:r>
            <a:br>
              <a:rPr lang="es-ES" sz="4000" dirty="0"/>
            </a:br>
            <a:r>
              <a:rPr lang="es-ES" sz="4000" dirty="0"/>
              <a:t> DirectX</a:t>
            </a:r>
            <a:endParaRPr lang="es-AR" sz="4000" dirty="0"/>
          </a:p>
        </p:txBody>
      </p:sp>
      <p:pic>
        <p:nvPicPr>
          <p:cNvPr id="9" name="8 Imagen" descr="lidi.bmp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9586" y="-24"/>
            <a:ext cx="1214446" cy="1147984"/>
          </a:xfrm>
          <a:prstGeom prst="rect">
            <a:avLst/>
          </a:prstGeom>
        </p:spPr>
      </p:pic>
      <p:pic>
        <p:nvPicPr>
          <p:cNvPr id="10" name="Picture 31" descr="EscudoUNL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8460"/>
            <a:ext cx="854075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B99117F-04FE-7F6A-AE73-C36BA0CDD759}"/>
              </a:ext>
            </a:extLst>
          </p:cNvPr>
          <p:cNvSpPr txBox="1"/>
          <p:nvPr/>
        </p:nvSpPr>
        <p:spPr>
          <a:xfrm>
            <a:off x="2276856" y="3226046"/>
            <a:ext cx="4590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b="0" dirty="0">
                <a:effectLst/>
              </a:rPr>
              <a:t> </a:t>
            </a:r>
            <a:endParaRPr lang="es-AR" dirty="0"/>
          </a:p>
        </p:txBody>
      </p:sp>
      <p:sp>
        <p:nvSpPr>
          <p:cNvPr id="3" name="2 Marcador de contenido">
            <a:extLst>
              <a:ext uri="{FF2B5EF4-FFF2-40B4-BE49-F238E27FC236}">
                <a16:creationId xmlns:a16="http://schemas.microsoft.com/office/drawing/2014/main" id="{F5687C07-E57F-84BF-ACF5-8C4D6FDB2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dirty="0"/>
              <a:t>DirectX consta de las siguientes API agrupadas según su funcionalidad:</a:t>
            </a:r>
          </a:p>
          <a:p>
            <a:r>
              <a:rPr lang="es-ES" sz="2200" dirty="0"/>
              <a:t>Desarrollado por Microsoft desde 1995</a:t>
            </a:r>
          </a:p>
          <a:p>
            <a:r>
              <a:rPr lang="es-ES" sz="2200" dirty="0"/>
              <a:t>Direct3D: utilizado para el procesamiento y la programación de gráficos en tres dimensiones (una de las características más usadas de DirectX).</a:t>
            </a:r>
          </a:p>
          <a:p>
            <a:r>
              <a:rPr lang="es-ES" sz="2200" dirty="0"/>
              <a:t>Direct </a:t>
            </a:r>
            <a:r>
              <a:rPr lang="es-ES" sz="2200" dirty="0" err="1"/>
              <a:t>Graphics</a:t>
            </a:r>
            <a:r>
              <a:rPr lang="es-ES" sz="2200" dirty="0"/>
              <a:t>: para dibujar imágenes en dos dimensiones (planas), y para representar imágenes en tres dimensiones.</a:t>
            </a:r>
          </a:p>
          <a:p>
            <a:pPr marL="0" lvl="1" indent="0">
              <a:buNone/>
            </a:pPr>
            <a:endParaRPr lang="es-AR" sz="2000" dirty="0"/>
          </a:p>
        </p:txBody>
      </p:sp>
      <p:pic>
        <p:nvPicPr>
          <p:cNvPr id="4098" name="Picture 2" descr="Logotipo&#10;&#10;Descripción generada automáticamente con confianza baja">
            <a:extLst>
              <a:ext uri="{FF2B5EF4-FFF2-40B4-BE49-F238E27FC236}">
                <a16:creationId xmlns:a16="http://schemas.microsoft.com/office/drawing/2014/main" id="{4DB48FE8-C67D-66BB-40DC-46EF4458E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727" y="4936731"/>
            <a:ext cx="2860737" cy="184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997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18864" y="701824"/>
            <a:ext cx="8229600" cy="1143000"/>
          </a:xfrm>
        </p:spPr>
        <p:txBody>
          <a:bodyPr>
            <a:noAutofit/>
          </a:bodyPr>
          <a:lstStyle/>
          <a:p>
            <a:pPr algn="ctr"/>
            <a:br>
              <a:rPr lang="es-AR" sz="4000" dirty="0"/>
            </a:br>
            <a:r>
              <a:rPr lang="es-ES" sz="4000" dirty="0"/>
              <a:t>Software </a:t>
            </a:r>
            <a:br>
              <a:rPr lang="es-ES" sz="4000" dirty="0"/>
            </a:br>
            <a:r>
              <a:rPr lang="es-ES" sz="4000" dirty="0"/>
              <a:t> DirectX</a:t>
            </a:r>
            <a:endParaRPr lang="es-AR" sz="4000" dirty="0"/>
          </a:p>
        </p:txBody>
      </p:sp>
      <p:pic>
        <p:nvPicPr>
          <p:cNvPr id="9" name="8 Imagen" descr="lidi.bmp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9586" y="-24"/>
            <a:ext cx="1214446" cy="1147984"/>
          </a:xfrm>
          <a:prstGeom prst="rect">
            <a:avLst/>
          </a:prstGeom>
        </p:spPr>
      </p:pic>
      <p:pic>
        <p:nvPicPr>
          <p:cNvPr id="10" name="Picture 31" descr="EscudoUNL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8460"/>
            <a:ext cx="854075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B99117F-04FE-7F6A-AE73-C36BA0CDD759}"/>
              </a:ext>
            </a:extLst>
          </p:cNvPr>
          <p:cNvSpPr txBox="1"/>
          <p:nvPr/>
        </p:nvSpPr>
        <p:spPr>
          <a:xfrm>
            <a:off x="2276856" y="3226046"/>
            <a:ext cx="4590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b="0" dirty="0">
                <a:effectLst/>
              </a:rPr>
              <a:t> </a:t>
            </a:r>
            <a:endParaRPr lang="es-AR" dirty="0"/>
          </a:p>
        </p:txBody>
      </p:sp>
      <p:sp>
        <p:nvSpPr>
          <p:cNvPr id="3" name="2 Marcador de contenido">
            <a:extLst>
              <a:ext uri="{FF2B5EF4-FFF2-40B4-BE49-F238E27FC236}">
                <a16:creationId xmlns:a16="http://schemas.microsoft.com/office/drawing/2014/main" id="{F5687C07-E57F-84BF-ACF5-8C4D6FDB2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>
            <a:normAutofit/>
          </a:bodyPr>
          <a:lstStyle/>
          <a:p>
            <a:r>
              <a:rPr lang="es-ES" sz="2000" dirty="0" err="1"/>
              <a:t>DirectInput</a:t>
            </a:r>
            <a:r>
              <a:rPr lang="es-ES" sz="2000" dirty="0"/>
              <a:t>: para procesar datos del teclado, mouse, joystick y otros controles para juegos.</a:t>
            </a:r>
            <a:endParaRPr lang="es-ES" sz="2200" dirty="0"/>
          </a:p>
          <a:p>
            <a:r>
              <a:rPr lang="es-ES" sz="2000" dirty="0" err="1"/>
              <a:t>DirectPlay</a:t>
            </a:r>
            <a:r>
              <a:rPr lang="es-ES" sz="2000" dirty="0"/>
              <a:t>: para comunicaciones en red.</a:t>
            </a:r>
            <a:endParaRPr lang="es-ES" sz="2200" dirty="0"/>
          </a:p>
          <a:p>
            <a:r>
              <a:rPr lang="es-ES" sz="2000" dirty="0" err="1"/>
              <a:t>DirectSound</a:t>
            </a:r>
            <a:r>
              <a:rPr lang="es-ES" sz="2000" dirty="0"/>
              <a:t>: para la reproducción y grabación de sonidos de ondas.</a:t>
            </a:r>
            <a:endParaRPr lang="es-ES" sz="2200" dirty="0"/>
          </a:p>
          <a:p>
            <a:r>
              <a:rPr lang="es-ES" sz="2000" dirty="0" err="1"/>
              <a:t>DirectMusic</a:t>
            </a:r>
            <a:r>
              <a:rPr lang="es-ES" sz="2000" dirty="0"/>
              <a:t>: para la reproducción de pistas musicales compuestas con </a:t>
            </a:r>
            <a:r>
              <a:rPr lang="es-ES" sz="2000" dirty="0" err="1"/>
              <a:t>DirectMusic</a:t>
            </a:r>
            <a:r>
              <a:rPr lang="es-ES" sz="2000" dirty="0"/>
              <a:t> Producer</a:t>
            </a:r>
            <a:r>
              <a:rPr lang="es-ES" sz="2200" dirty="0"/>
              <a:t>.</a:t>
            </a:r>
          </a:p>
          <a:p>
            <a:r>
              <a:rPr lang="es-ES" sz="2000" dirty="0" err="1"/>
              <a:t>DirectShow</a:t>
            </a:r>
            <a:r>
              <a:rPr lang="es-ES" sz="2000" dirty="0"/>
              <a:t>: para reproducir audio y vídeo con transparencia de red.</a:t>
            </a:r>
          </a:p>
          <a:p>
            <a:r>
              <a:rPr lang="es-ES" sz="2000" dirty="0" err="1"/>
              <a:t>DirectSetup</a:t>
            </a:r>
            <a:r>
              <a:rPr lang="es-ES" sz="2000" dirty="0"/>
              <a:t>: para la instalación de componentes DirectX.</a:t>
            </a:r>
            <a:endParaRPr lang="es-AR" sz="2000" dirty="0"/>
          </a:p>
        </p:txBody>
      </p:sp>
      <p:pic>
        <p:nvPicPr>
          <p:cNvPr id="4098" name="Picture 2" descr="Logotipo&#10;&#10;Descripción generada automáticamente con confianza baja">
            <a:extLst>
              <a:ext uri="{FF2B5EF4-FFF2-40B4-BE49-F238E27FC236}">
                <a16:creationId xmlns:a16="http://schemas.microsoft.com/office/drawing/2014/main" id="{4DB48FE8-C67D-66BB-40DC-46EF4458E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727" y="4936731"/>
            <a:ext cx="2860737" cy="184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931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18864" y="701824"/>
            <a:ext cx="8229600" cy="1143000"/>
          </a:xfrm>
        </p:spPr>
        <p:txBody>
          <a:bodyPr>
            <a:noAutofit/>
          </a:bodyPr>
          <a:lstStyle/>
          <a:p>
            <a:pPr algn="ctr"/>
            <a:br>
              <a:rPr lang="es-AR" sz="4000" dirty="0"/>
            </a:br>
            <a:r>
              <a:rPr lang="es-ES" sz="4000" dirty="0"/>
              <a:t>Software </a:t>
            </a:r>
            <a:br>
              <a:rPr lang="es-ES" sz="4000" dirty="0"/>
            </a:br>
            <a:r>
              <a:rPr lang="es-ES" sz="4000" dirty="0"/>
              <a:t> DirectX</a:t>
            </a:r>
            <a:endParaRPr lang="es-AR" sz="4000" dirty="0"/>
          </a:p>
        </p:txBody>
      </p:sp>
      <p:pic>
        <p:nvPicPr>
          <p:cNvPr id="9" name="8 Imagen" descr="lidi.bmp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9586" y="-24"/>
            <a:ext cx="1214446" cy="1147984"/>
          </a:xfrm>
          <a:prstGeom prst="rect">
            <a:avLst/>
          </a:prstGeom>
        </p:spPr>
      </p:pic>
      <p:pic>
        <p:nvPicPr>
          <p:cNvPr id="10" name="Picture 31" descr="EscudoUNL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68460"/>
            <a:ext cx="854075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B99117F-04FE-7F6A-AE73-C36BA0CDD759}"/>
              </a:ext>
            </a:extLst>
          </p:cNvPr>
          <p:cNvSpPr txBox="1"/>
          <p:nvPr/>
        </p:nvSpPr>
        <p:spPr>
          <a:xfrm>
            <a:off x="2276856" y="3226046"/>
            <a:ext cx="4590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b="0" dirty="0">
                <a:effectLst/>
              </a:rPr>
              <a:t> </a:t>
            </a:r>
            <a:endParaRPr lang="es-AR" dirty="0"/>
          </a:p>
        </p:txBody>
      </p:sp>
      <p:sp>
        <p:nvSpPr>
          <p:cNvPr id="3" name="2 Marcador de contenido">
            <a:extLst>
              <a:ext uri="{FF2B5EF4-FFF2-40B4-BE49-F238E27FC236}">
                <a16:creationId xmlns:a16="http://schemas.microsoft.com/office/drawing/2014/main" id="{F5687C07-E57F-84BF-ACF5-8C4D6FDB2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>
            <a:normAutofit/>
          </a:bodyPr>
          <a:lstStyle/>
          <a:p>
            <a:r>
              <a:rPr lang="es-ES" sz="2000" dirty="0" err="1"/>
              <a:t>DirectCompute</a:t>
            </a:r>
            <a:r>
              <a:rPr lang="es-ES" sz="2000" dirty="0"/>
              <a:t>: lenguaje e instrucciones especiales para el manejo de cientos o miles de hilos de procesamiento, especial para procesadores de núcleos masivos.</a:t>
            </a:r>
          </a:p>
          <a:p>
            <a:r>
              <a:rPr lang="es-ES" sz="2000" dirty="0" err="1"/>
              <a:t>DirectML</a:t>
            </a:r>
            <a:r>
              <a:rPr lang="es-ES" sz="2000" dirty="0"/>
              <a:t>: para el procesamiento de inteligencia artificial y más características que se incorporarán en la actualización de primavera de 2019 para Windows 10.</a:t>
            </a:r>
          </a:p>
          <a:p>
            <a:r>
              <a:rPr lang="es-ES" sz="2000" dirty="0"/>
              <a:t>DirectX </a:t>
            </a:r>
            <a:r>
              <a:rPr lang="es-ES" sz="2000" dirty="0" err="1"/>
              <a:t>Raytracing</a:t>
            </a:r>
            <a:r>
              <a:rPr lang="es-ES" sz="2000" dirty="0"/>
              <a:t> (DXR): es una característica para DirectX de Microsoft que permite el hardware de trazado de rayos en tiempo real, un avance significativo en gráficos de computadora visto por primera vez a nivel de consumidor en GPU, como la serie </a:t>
            </a:r>
            <a:r>
              <a:rPr lang="es-ES" sz="2000" dirty="0" err="1"/>
              <a:t>Nvidia</a:t>
            </a:r>
            <a:r>
              <a:rPr lang="es-ES" sz="2000" dirty="0"/>
              <a:t> GeForce 20 anunciada en 2018. DXR no se lanzará como parte de una nueva versión de DirectX, sino como una extensión compatible con DirectX 12.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4275971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18864" y="701824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s-AR" sz="4000" dirty="0"/>
              <a:t>Tarjeta Gráfica o GPU </a:t>
            </a:r>
            <a:br>
              <a:rPr lang="es-AR" sz="4000" dirty="0"/>
            </a:br>
            <a:r>
              <a:rPr lang="es-AR" sz="4000" dirty="0"/>
              <a:t>Evolución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Industry Standard Architecture o ISA</a:t>
            </a:r>
            <a:r>
              <a:rPr lang="es-ES" sz="2200" dirty="0"/>
              <a:t> – 1980</a:t>
            </a:r>
          </a:p>
          <a:p>
            <a:r>
              <a:rPr lang="es-ES" sz="2200" dirty="0"/>
              <a:t>Bus de datos de 8bits y 16bits</a:t>
            </a:r>
          </a:p>
          <a:p>
            <a:r>
              <a:rPr lang="es-ES" sz="2200" dirty="0"/>
              <a:t>Hasta 20MB/s</a:t>
            </a:r>
          </a:p>
          <a:p>
            <a:pPr marL="0" indent="0">
              <a:buNone/>
            </a:pPr>
            <a:endParaRPr lang="es-AR" sz="2000" dirty="0"/>
          </a:p>
        </p:txBody>
      </p:sp>
      <p:pic>
        <p:nvPicPr>
          <p:cNvPr id="9" name="8 Imagen" descr="lidi.bmp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9586" y="-24"/>
            <a:ext cx="1214446" cy="1147984"/>
          </a:xfrm>
          <a:prstGeom prst="rect">
            <a:avLst/>
          </a:prstGeom>
        </p:spPr>
      </p:pic>
      <p:pic>
        <p:nvPicPr>
          <p:cNvPr id="10" name="Picture 31" descr="EscudoUNL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8460"/>
            <a:ext cx="854075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B3BDFD6F-AC60-C063-B2A9-C035EA307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645024"/>
            <a:ext cx="5865364" cy="2393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662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18864" y="701824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s-AR" sz="4000" dirty="0"/>
              <a:t>Tarjeta Gráfica o GPU </a:t>
            </a:r>
            <a:br>
              <a:rPr lang="es-AR" sz="4000" dirty="0"/>
            </a:br>
            <a:r>
              <a:rPr lang="es-AR" sz="4000" dirty="0"/>
              <a:t>Evolución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200" dirty="0" err="1"/>
              <a:t>Monochrome</a:t>
            </a:r>
            <a:r>
              <a:rPr lang="es-ES" sz="2200" dirty="0"/>
              <a:t> </a:t>
            </a:r>
            <a:r>
              <a:rPr lang="es-ES" sz="2200" dirty="0" err="1"/>
              <a:t>Display</a:t>
            </a:r>
            <a:r>
              <a:rPr lang="es-ES" sz="2200" dirty="0"/>
              <a:t> </a:t>
            </a:r>
            <a:r>
              <a:rPr lang="es-ES" sz="2200" dirty="0" err="1"/>
              <a:t>Adapter</a:t>
            </a:r>
            <a:r>
              <a:rPr lang="es-ES" sz="2200" dirty="0"/>
              <a:t> (MDA) – 1980</a:t>
            </a:r>
          </a:p>
          <a:p>
            <a:r>
              <a:rPr lang="es-ES" sz="2200" dirty="0"/>
              <a:t>Controlador Motorola 6845</a:t>
            </a:r>
          </a:p>
          <a:p>
            <a:r>
              <a:rPr lang="es-ES" sz="2200" dirty="0"/>
              <a:t>VRAM de 4KB</a:t>
            </a:r>
          </a:p>
          <a:p>
            <a:r>
              <a:rPr lang="es-ES" sz="2200" dirty="0"/>
              <a:t>25 líneas de 80 caracteres</a:t>
            </a:r>
          </a:p>
          <a:p>
            <a:r>
              <a:rPr lang="es-ES" sz="2200" dirty="0"/>
              <a:t>Modo texto </a:t>
            </a:r>
            <a:r>
              <a:rPr lang="es-ES" sz="2200" dirty="0" err="1"/>
              <a:t>monocromatico</a:t>
            </a:r>
            <a:endParaRPr lang="es-AR" sz="2000" dirty="0"/>
          </a:p>
        </p:txBody>
      </p:sp>
      <p:pic>
        <p:nvPicPr>
          <p:cNvPr id="9" name="8 Imagen" descr="lidi.bmp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9586" y="-24"/>
            <a:ext cx="1214446" cy="1147984"/>
          </a:xfrm>
          <a:prstGeom prst="rect">
            <a:avLst/>
          </a:prstGeom>
        </p:spPr>
      </p:pic>
      <p:pic>
        <p:nvPicPr>
          <p:cNvPr id="10" name="Picture 31" descr="EscudoUNL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8460"/>
            <a:ext cx="854075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DA52303A-75B4-9DF1-3D82-DAA2595B4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443" y="5057031"/>
            <a:ext cx="5097082" cy="180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CDC166CD-E46A-3206-09B2-159B3312C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246" y="3982403"/>
            <a:ext cx="238125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IBM - Wikipedia, la enciclopedia libre">
            <a:extLst>
              <a:ext uri="{FF2B5EF4-FFF2-40B4-BE49-F238E27FC236}">
                <a16:creationId xmlns:a16="http://schemas.microsoft.com/office/drawing/2014/main" id="{F09F8846-ABA5-CA53-A385-D1F0201DD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2097" y="5911795"/>
            <a:ext cx="1834703" cy="73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813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18864" y="701824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s-AR" sz="4000" dirty="0"/>
              <a:t>Tarjeta Gráfica o GPU </a:t>
            </a:r>
            <a:br>
              <a:rPr lang="es-AR" sz="4000" dirty="0"/>
            </a:br>
            <a:r>
              <a:rPr lang="es-AR" sz="4000" dirty="0"/>
              <a:t>Evolución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200" dirty="0"/>
              <a:t>Color </a:t>
            </a:r>
            <a:r>
              <a:rPr lang="es-AR" sz="2200" dirty="0" err="1"/>
              <a:t>Graphics</a:t>
            </a:r>
            <a:r>
              <a:rPr lang="es-AR" sz="2200" dirty="0"/>
              <a:t> </a:t>
            </a:r>
            <a:r>
              <a:rPr lang="es-AR" sz="2200" dirty="0" err="1"/>
              <a:t>Adapter</a:t>
            </a:r>
            <a:r>
              <a:rPr lang="es-ES" sz="2200" dirty="0"/>
              <a:t> (CGA) – 1981</a:t>
            </a:r>
          </a:p>
          <a:p>
            <a:r>
              <a:rPr lang="es-ES" sz="2200" dirty="0"/>
              <a:t>Controlador Motorola 6845</a:t>
            </a:r>
          </a:p>
          <a:p>
            <a:r>
              <a:rPr lang="es-ES" sz="2200" dirty="0"/>
              <a:t>VRAM de 16KB</a:t>
            </a:r>
          </a:p>
          <a:p>
            <a:r>
              <a:rPr lang="es-ES" sz="2200" dirty="0"/>
              <a:t>Caracteres de 8x8 pixeles</a:t>
            </a:r>
          </a:p>
          <a:p>
            <a:r>
              <a:rPr lang="es-ES" sz="2200" dirty="0"/>
              <a:t>Hasta 16 colores </a:t>
            </a:r>
          </a:p>
          <a:p>
            <a:r>
              <a:rPr lang="es-ES" sz="2200" dirty="0"/>
              <a:t>Almacenamiento de hasta 4 paginas de 80 líneas x 25 caracteres</a:t>
            </a:r>
          </a:p>
          <a:p>
            <a:r>
              <a:rPr lang="es-ES" sz="2200" dirty="0"/>
              <a:t>Resolución máxima de 640 x 200  </a:t>
            </a:r>
          </a:p>
          <a:p>
            <a:r>
              <a:rPr lang="es-ES" sz="2200" dirty="0"/>
              <a:t>Conexión para monitor NTSC o RCA</a:t>
            </a:r>
            <a:endParaRPr lang="es-AR" sz="2000" dirty="0"/>
          </a:p>
        </p:txBody>
      </p:sp>
      <p:pic>
        <p:nvPicPr>
          <p:cNvPr id="9" name="8 Imagen" descr="lidi.bmp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9586" y="-24"/>
            <a:ext cx="1214446" cy="1147984"/>
          </a:xfrm>
          <a:prstGeom prst="rect">
            <a:avLst/>
          </a:prstGeom>
        </p:spPr>
      </p:pic>
      <p:pic>
        <p:nvPicPr>
          <p:cNvPr id="10" name="Picture 31" descr="EscudoUNL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8460"/>
            <a:ext cx="854075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0FA0CAD2-2D2C-3821-50C4-2D1DF799D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992" y="5244151"/>
            <a:ext cx="4932040" cy="1497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olores CGA">
            <a:extLst>
              <a:ext uri="{FF2B5EF4-FFF2-40B4-BE49-F238E27FC236}">
                <a16:creationId xmlns:a16="http://schemas.microsoft.com/office/drawing/2014/main" id="{1465921A-B368-19A8-6B97-044482465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487" y="1613849"/>
            <a:ext cx="2890777" cy="203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900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18864" y="701824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s-AR" sz="4000" dirty="0"/>
              <a:t>Tarjeta Gráfica o GPU </a:t>
            </a:r>
            <a:br>
              <a:rPr lang="es-AR" sz="4000" dirty="0"/>
            </a:br>
            <a:r>
              <a:rPr lang="es-AR" sz="4000" dirty="0"/>
              <a:t>Evolución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200" dirty="0" err="1"/>
              <a:t>Hercules</a:t>
            </a:r>
            <a:r>
              <a:rPr lang="es-AR" sz="2200" dirty="0"/>
              <a:t> </a:t>
            </a:r>
            <a:r>
              <a:rPr lang="es-AR" sz="2200" dirty="0" err="1"/>
              <a:t>Graphics</a:t>
            </a:r>
            <a:r>
              <a:rPr lang="es-AR" sz="2200" dirty="0"/>
              <a:t> </a:t>
            </a:r>
            <a:r>
              <a:rPr lang="es-AR" sz="2200" dirty="0" err="1"/>
              <a:t>Card</a:t>
            </a:r>
            <a:r>
              <a:rPr lang="es-AR" sz="2200" dirty="0"/>
              <a:t> (HGC)</a:t>
            </a:r>
            <a:r>
              <a:rPr lang="es-ES" sz="2200" dirty="0"/>
              <a:t> – 1984</a:t>
            </a:r>
          </a:p>
          <a:p>
            <a:r>
              <a:rPr lang="es-ES" sz="2200" dirty="0"/>
              <a:t>VRAM de 64KB</a:t>
            </a:r>
          </a:p>
          <a:p>
            <a:r>
              <a:rPr lang="es-ES" sz="2200" dirty="0"/>
              <a:t>80 </a:t>
            </a:r>
            <a:r>
              <a:rPr lang="es-ES" sz="2200" dirty="0" err="1"/>
              <a:t>lineas</a:t>
            </a:r>
            <a:r>
              <a:rPr lang="es-ES" sz="2200" dirty="0"/>
              <a:t> x 25 caracteres</a:t>
            </a:r>
          </a:p>
          <a:p>
            <a:r>
              <a:rPr lang="es-ES" sz="2200" dirty="0"/>
              <a:t>Resolución de 720 x 348</a:t>
            </a:r>
          </a:p>
          <a:p>
            <a:r>
              <a:rPr lang="es-ES" sz="2200" dirty="0"/>
              <a:t>Conector DE-9</a:t>
            </a:r>
          </a:p>
          <a:p>
            <a:r>
              <a:rPr lang="es-ES" sz="2200" dirty="0" err="1"/>
              <a:t>Permitia</a:t>
            </a:r>
            <a:r>
              <a:rPr lang="es-ES" sz="2200" dirty="0"/>
              <a:t> mostrar dos paginas</a:t>
            </a:r>
          </a:p>
          <a:p>
            <a:r>
              <a:rPr lang="es-ES" sz="2200" dirty="0" err="1"/>
              <a:t>Permitia</a:t>
            </a:r>
            <a:r>
              <a:rPr lang="es-ES" sz="2200" dirty="0"/>
              <a:t> trabajar con otra placa para generar dos salidas</a:t>
            </a:r>
          </a:p>
          <a:p>
            <a:endParaRPr lang="es-AR" sz="2000" dirty="0"/>
          </a:p>
        </p:txBody>
      </p:sp>
      <p:pic>
        <p:nvPicPr>
          <p:cNvPr id="9" name="8 Imagen" descr="lidi.bmp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9586" y="-24"/>
            <a:ext cx="1214446" cy="1147984"/>
          </a:xfrm>
          <a:prstGeom prst="rect">
            <a:avLst/>
          </a:prstGeom>
        </p:spPr>
      </p:pic>
      <p:pic>
        <p:nvPicPr>
          <p:cNvPr id="10" name="Picture 31" descr="EscudoUNL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8460"/>
            <a:ext cx="854075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 descr="Hercules Graphics Card - Wikipedia, la enciclopedia libre">
            <a:extLst>
              <a:ext uri="{FF2B5EF4-FFF2-40B4-BE49-F238E27FC236}">
                <a16:creationId xmlns:a16="http://schemas.microsoft.com/office/drawing/2014/main" id="{DD6FFB1A-CB8B-2E2B-BD7E-983CB9D3C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4725144"/>
            <a:ext cx="4320480" cy="2028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2318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18864" y="701824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s-AR" sz="4000" dirty="0"/>
              <a:t>Tarjeta Gráfica o GPU </a:t>
            </a:r>
            <a:br>
              <a:rPr lang="es-AR" sz="4000" dirty="0"/>
            </a:br>
            <a:r>
              <a:rPr lang="es-AR" sz="4000" dirty="0"/>
              <a:t>Evolución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200" dirty="0" err="1"/>
              <a:t>Enhanced</a:t>
            </a:r>
            <a:r>
              <a:rPr lang="es-AR" sz="2200" dirty="0"/>
              <a:t> </a:t>
            </a:r>
            <a:r>
              <a:rPr lang="es-AR" sz="2200" dirty="0" err="1"/>
              <a:t>Graphics</a:t>
            </a:r>
            <a:r>
              <a:rPr lang="es-AR" sz="2200" dirty="0"/>
              <a:t> </a:t>
            </a:r>
            <a:r>
              <a:rPr lang="es-AR" sz="2200" dirty="0" err="1"/>
              <a:t>Adapter</a:t>
            </a:r>
            <a:r>
              <a:rPr lang="es-AR" sz="2200" dirty="0"/>
              <a:t> (EGA)</a:t>
            </a:r>
            <a:r>
              <a:rPr lang="es-ES" sz="2200" dirty="0"/>
              <a:t> – 1984</a:t>
            </a:r>
          </a:p>
          <a:p>
            <a:r>
              <a:rPr lang="es-ES" sz="2200" dirty="0"/>
              <a:t>VRAM desde 64KB hasta 256KB</a:t>
            </a:r>
          </a:p>
          <a:p>
            <a:r>
              <a:rPr lang="es-ES" sz="2200" dirty="0"/>
              <a:t>16 colores con 64 tonalidades</a:t>
            </a:r>
          </a:p>
          <a:p>
            <a:r>
              <a:rPr lang="es-ES" sz="2200" dirty="0"/>
              <a:t>Resoluciones básicas 640 x 350 y 640 x 200</a:t>
            </a:r>
          </a:p>
          <a:p>
            <a:r>
              <a:rPr lang="es-ES" sz="2200" dirty="0"/>
              <a:t>BIOS propio – ROM de 16KB</a:t>
            </a:r>
            <a:endParaRPr lang="es-AR" sz="2000" dirty="0"/>
          </a:p>
        </p:txBody>
      </p:sp>
      <p:pic>
        <p:nvPicPr>
          <p:cNvPr id="9" name="8 Imagen" descr="lidi.bmp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9586" y="-24"/>
            <a:ext cx="1214446" cy="1147984"/>
          </a:xfrm>
          <a:prstGeom prst="rect">
            <a:avLst/>
          </a:prstGeom>
        </p:spPr>
      </p:pic>
      <p:pic>
        <p:nvPicPr>
          <p:cNvPr id="10" name="Picture 31" descr="EscudoUNL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8460"/>
            <a:ext cx="854075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5F3882EF-6B59-B13A-20A0-DBFC1CF7F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464" y="4136896"/>
            <a:ext cx="3048000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020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18864" y="701824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s-AR" sz="4000" dirty="0"/>
              <a:t>Tarjeta Gráfica o GPU </a:t>
            </a:r>
            <a:br>
              <a:rPr lang="es-AR" sz="4000" dirty="0"/>
            </a:br>
            <a:r>
              <a:rPr lang="es-AR" sz="4000" dirty="0"/>
              <a:t>Evolución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200" dirty="0"/>
              <a:t>Video </a:t>
            </a:r>
            <a:r>
              <a:rPr lang="es-AR" sz="2200" dirty="0" err="1"/>
              <a:t>Graphics</a:t>
            </a:r>
            <a:r>
              <a:rPr lang="es-AR" sz="2200" dirty="0"/>
              <a:t> Array (VGA)</a:t>
            </a:r>
            <a:r>
              <a:rPr lang="es-ES" sz="2200" dirty="0"/>
              <a:t>– 1987</a:t>
            </a:r>
          </a:p>
          <a:p>
            <a:r>
              <a:rPr lang="es-ES" sz="2200" dirty="0"/>
              <a:t>VRAM de 256KB</a:t>
            </a:r>
          </a:p>
          <a:p>
            <a:r>
              <a:rPr lang="es-ES" sz="2200" dirty="0"/>
              <a:t>Conector DE-15</a:t>
            </a:r>
          </a:p>
          <a:p>
            <a:r>
              <a:rPr lang="es-ES" sz="2200" dirty="0"/>
              <a:t>Paletas de 16 a 256 colores.</a:t>
            </a:r>
          </a:p>
          <a:p>
            <a:r>
              <a:rPr lang="es-ES" sz="2200" dirty="0" err="1"/>
              <a:t>Resoluciónes</a:t>
            </a:r>
            <a:r>
              <a:rPr lang="es-ES" sz="2200" dirty="0"/>
              <a:t> de 640 x 480 y 800 x 600</a:t>
            </a:r>
          </a:p>
          <a:p>
            <a:r>
              <a:rPr lang="es-ES" sz="2200" dirty="0"/>
              <a:t>Taza de refresco de hasta 120Hz</a:t>
            </a:r>
          </a:p>
          <a:p>
            <a:endParaRPr lang="es-ES" sz="2200" dirty="0"/>
          </a:p>
          <a:p>
            <a:endParaRPr lang="es-AR" sz="2000" dirty="0"/>
          </a:p>
        </p:txBody>
      </p:sp>
      <p:pic>
        <p:nvPicPr>
          <p:cNvPr id="9" name="8 Imagen" descr="lidi.bmp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9586" y="-24"/>
            <a:ext cx="1214446" cy="1147984"/>
          </a:xfrm>
          <a:prstGeom prst="rect">
            <a:avLst/>
          </a:prstGeom>
        </p:spPr>
      </p:pic>
      <p:pic>
        <p:nvPicPr>
          <p:cNvPr id="10" name="Picture 31" descr="EscudoUNL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8460"/>
            <a:ext cx="854075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43F3496A-124B-CFF0-B374-DAD752E08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861048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154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18864" y="701824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s-AR" sz="4000" dirty="0"/>
              <a:t>Tarjeta Gráfica o GPU </a:t>
            </a:r>
            <a:br>
              <a:rPr lang="es-AR" sz="4000" dirty="0"/>
            </a:br>
            <a:r>
              <a:rPr lang="es-AR" sz="4000" dirty="0"/>
              <a:t>Evolución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200" dirty="0"/>
              <a:t>VESA Local Bus </a:t>
            </a:r>
            <a:r>
              <a:rPr lang="es-ES" sz="2200" dirty="0"/>
              <a:t>– 1989</a:t>
            </a:r>
          </a:p>
          <a:p>
            <a:r>
              <a:rPr lang="es-ES" sz="2200" dirty="0"/>
              <a:t>Bus de 32 bits</a:t>
            </a:r>
          </a:p>
          <a:p>
            <a:r>
              <a:rPr lang="es-ES" sz="2200" dirty="0"/>
              <a:t>Frecuencia de 33MHz</a:t>
            </a:r>
          </a:p>
          <a:p>
            <a:r>
              <a:rPr lang="es-ES" sz="2200" dirty="0"/>
              <a:t>Ancho de banda de 160MB/s</a:t>
            </a:r>
          </a:p>
          <a:p>
            <a:r>
              <a:rPr lang="es-ES" sz="2200" dirty="0"/>
              <a:t>Compatible con ISA</a:t>
            </a:r>
          </a:p>
          <a:p>
            <a:r>
              <a:rPr lang="es-ES" sz="2200" dirty="0"/>
              <a:t>Resolución de 800 x 600</a:t>
            </a:r>
          </a:p>
          <a:p>
            <a:r>
              <a:rPr lang="es-ES" sz="2200" dirty="0"/>
              <a:t>Profundidad de colores</a:t>
            </a:r>
          </a:p>
          <a:p>
            <a:endParaRPr lang="es-AR" sz="2000" dirty="0"/>
          </a:p>
        </p:txBody>
      </p:sp>
      <p:pic>
        <p:nvPicPr>
          <p:cNvPr id="9" name="8 Imagen" descr="lidi.bmp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9586" y="-24"/>
            <a:ext cx="1214446" cy="1147984"/>
          </a:xfrm>
          <a:prstGeom prst="rect">
            <a:avLst/>
          </a:prstGeom>
        </p:spPr>
      </p:pic>
      <p:pic>
        <p:nvPicPr>
          <p:cNvPr id="10" name="Picture 31" descr="EscudoUNL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68460"/>
            <a:ext cx="854075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344CD89D-0D60-2D82-5C84-4F66234F7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101" y="4057852"/>
            <a:ext cx="4434955" cy="2264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Android y los espacios de color: 3 claves para tener una pantalla perfecta  en tu móvil | Tecnología - ComputerHoy.com">
            <a:extLst>
              <a:ext uri="{FF2B5EF4-FFF2-40B4-BE49-F238E27FC236}">
                <a16:creationId xmlns:a16="http://schemas.microsoft.com/office/drawing/2014/main" id="{377622EE-726A-0C74-213B-178407231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731799"/>
            <a:ext cx="3779912" cy="212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6410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18864" y="701824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s-AR" sz="4000" dirty="0"/>
              <a:t>Tarjeta Gráfica o GPU </a:t>
            </a:r>
            <a:br>
              <a:rPr lang="es-AR" sz="4000" dirty="0"/>
            </a:br>
            <a:r>
              <a:rPr lang="es-AR" sz="4000" dirty="0"/>
              <a:t>Funciones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200" dirty="0"/>
              <a:t>Fue diseñada para generar imágenes para un dispositivo de pantalla (monitor, </a:t>
            </a:r>
            <a:r>
              <a:rPr lang="es-ES" sz="2200" dirty="0" err="1"/>
              <a:t>cañon</a:t>
            </a:r>
            <a:r>
              <a:rPr lang="es-ES" sz="2200" dirty="0"/>
              <a:t>, </a:t>
            </a:r>
            <a:r>
              <a:rPr lang="es-ES" sz="2200" dirty="0" err="1"/>
              <a:t>etc</a:t>
            </a:r>
            <a:r>
              <a:rPr lang="es-ES" sz="2200" dirty="0"/>
              <a:t>): renderizado 3d, gráficos 2d, decodificación de video</a:t>
            </a:r>
          </a:p>
          <a:p>
            <a:r>
              <a:rPr lang="es-ES" sz="2200" dirty="0"/>
              <a:t>En su evolución permitió correr pequeños programas para cálculos relacionados con gráficos.</a:t>
            </a:r>
          </a:p>
          <a:p>
            <a:r>
              <a:rPr lang="es-ES" sz="2200" dirty="0"/>
              <a:t>Visto el potencial que podían lograr estos programas, se empezó a introducir cambios para facilitar el procesamiento aritmético paralelo de datos generales.</a:t>
            </a:r>
          </a:p>
          <a:p>
            <a:r>
              <a:rPr lang="es-ES" sz="2200" dirty="0"/>
              <a:t>Actualmente, se aprovecha su poder de cómputo paralelo para hacer operaciones matemáticas intensivas. Una de las más populares es la generación de modelos de aprendizaje automático y redes neuronales.</a:t>
            </a:r>
          </a:p>
          <a:p>
            <a:pPr marL="0" lvl="1" indent="0">
              <a:buNone/>
            </a:pPr>
            <a:endParaRPr lang="es-AR" sz="2000" dirty="0"/>
          </a:p>
        </p:txBody>
      </p:sp>
      <p:pic>
        <p:nvPicPr>
          <p:cNvPr id="9" name="8 Imagen" descr="lidi.bmp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9586" y="-24"/>
            <a:ext cx="1214446" cy="1147984"/>
          </a:xfrm>
          <a:prstGeom prst="rect">
            <a:avLst/>
          </a:prstGeom>
        </p:spPr>
      </p:pic>
      <p:pic>
        <p:nvPicPr>
          <p:cNvPr id="10" name="Picture 31" descr="EscudoUNL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8460"/>
            <a:ext cx="854075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13910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18864" y="701824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s-AR" sz="4000" dirty="0"/>
              <a:t>Tarjeta Gráfica o GPU </a:t>
            </a:r>
            <a:br>
              <a:rPr lang="es-AR" sz="4000" dirty="0"/>
            </a:br>
            <a:r>
              <a:rPr lang="es-AR" sz="4000" dirty="0"/>
              <a:t>Evolución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Super Video Graphics Array (SVGA) </a:t>
            </a:r>
            <a:r>
              <a:rPr lang="es-ES" sz="2200" dirty="0"/>
              <a:t>– 1989</a:t>
            </a:r>
          </a:p>
          <a:p>
            <a:r>
              <a:rPr lang="es-ES" sz="2200" dirty="0"/>
              <a:t>VRAM de 2MB</a:t>
            </a:r>
          </a:p>
          <a:p>
            <a:r>
              <a:rPr lang="es-ES" sz="2200" dirty="0"/>
              <a:t>Profundidad de color de 8 bits por pixel.</a:t>
            </a:r>
          </a:p>
          <a:p>
            <a:r>
              <a:rPr lang="es-ES" sz="2200" dirty="0"/>
              <a:t>Resolución de 1024 x 768</a:t>
            </a:r>
          </a:p>
          <a:p>
            <a:endParaRPr lang="es-AR" sz="2000" dirty="0"/>
          </a:p>
          <a:p>
            <a:r>
              <a:rPr lang="en-US" sz="2000" dirty="0"/>
              <a:t>Extended Graphics Array (XGA ) </a:t>
            </a:r>
            <a:r>
              <a:rPr lang="es-ES" sz="2000" dirty="0"/>
              <a:t>– 1990</a:t>
            </a:r>
          </a:p>
          <a:p>
            <a:r>
              <a:rPr lang="es-ES" sz="2000" dirty="0"/>
              <a:t>VRAM de 1MB</a:t>
            </a:r>
          </a:p>
          <a:p>
            <a:r>
              <a:rPr lang="es-ES" sz="2000" dirty="0"/>
              <a:t>Profundidad de color de 16 bits por pixel. </a:t>
            </a:r>
          </a:p>
          <a:p>
            <a:r>
              <a:rPr lang="es-ES" sz="2000" dirty="0"/>
              <a:t>Resolución de 640 x 480</a:t>
            </a:r>
          </a:p>
          <a:p>
            <a:endParaRPr lang="es-AR" sz="2000" dirty="0"/>
          </a:p>
        </p:txBody>
      </p:sp>
      <p:pic>
        <p:nvPicPr>
          <p:cNvPr id="9" name="8 Imagen" descr="lidi.bmp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9586" y="-24"/>
            <a:ext cx="1214446" cy="1147984"/>
          </a:xfrm>
          <a:prstGeom prst="rect">
            <a:avLst/>
          </a:prstGeom>
        </p:spPr>
      </p:pic>
      <p:pic>
        <p:nvPicPr>
          <p:cNvPr id="10" name="Picture 31" descr="EscudoUNL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8460"/>
            <a:ext cx="854075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74637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18864" y="701824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s-AR" sz="4000" dirty="0"/>
              <a:t>Tarjeta Gráfica o GPU </a:t>
            </a:r>
            <a:br>
              <a:rPr lang="es-AR" sz="4000" dirty="0"/>
            </a:br>
            <a:r>
              <a:rPr lang="es-AR" sz="4000" dirty="0"/>
              <a:t>Evolución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Puerto PCI - Peripheral Component Interconnect</a:t>
            </a:r>
          </a:p>
          <a:p>
            <a:r>
              <a:rPr lang="en-US" sz="2200" dirty="0"/>
              <a:t>1993</a:t>
            </a:r>
          </a:p>
          <a:p>
            <a:r>
              <a:rPr lang="en-US" sz="2200" dirty="0"/>
              <a:t>Reduce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tamaño</a:t>
            </a:r>
            <a:r>
              <a:rPr lang="en-US" sz="2200" dirty="0"/>
              <a:t> de </a:t>
            </a:r>
            <a:r>
              <a:rPr lang="en-US" sz="2200" dirty="0" err="1"/>
              <a:t>tarjetas</a:t>
            </a:r>
            <a:endParaRPr lang="es-AR" sz="2000" dirty="0"/>
          </a:p>
        </p:txBody>
      </p:sp>
      <p:pic>
        <p:nvPicPr>
          <p:cNvPr id="9" name="8 Imagen" descr="lidi.bmp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9586" y="-24"/>
            <a:ext cx="1214446" cy="1147984"/>
          </a:xfrm>
          <a:prstGeom prst="rect">
            <a:avLst/>
          </a:prstGeom>
        </p:spPr>
      </p:pic>
      <p:pic>
        <p:nvPicPr>
          <p:cNvPr id="10" name="Picture 31" descr="EscudoUNL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8460"/>
            <a:ext cx="854075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6" name="Picture 2" descr="Definición de ranura PCI - Qué es, Significado y Concepto">
            <a:extLst>
              <a:ext uri="{FF2B5EF4-FFF2-40B4-BE49-F238E27FC236}">
                <a16:creationId xmlns:a16="http://schemas.microsoft.com/office/drawing/2014/main" id="{3216A4EF-25F7-18F9-4C8B-251C82403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728" y="3426846"/>
            <a:ext cx="5640288" cy="3172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286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18864" y="701824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s-AR" sz="4000" dirty="0"/>
              <a:t>Tarjeta Gráfica o GPU </a:t>
            </a:r>
            <a:br>
              <a:rPr lang="es-AR" sz="4000" dirty="0"/>
            </a:br>
            <a:r>
              <a:rPr lang="es-AR" sz="4000" dirty="0"/>
              <a:t>Evolución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A </a:t>
            </a:r>
            <a:r>
              <a:rPr lang="en-US" sz="2200" dirty="0" err="1"/>
              <a:t>partir</a:t>
            </a:r>
            <a:r>
              <a:rPr lang="en-US" sz="2200" dirty="0"/>
              <a:t> de 1995 </a:t>
            </a:r>
            <a:r>
              <a:rPr lang="en-US" sz="2200" dirty="0" err="1"/>
              <a:t>nacen</a:t>
            </a:r>
            <a:r>
              <a:rPr lang="en-US" sz="2200" dirty="0"/>
              <a:t> las </a:t>
            </a:r>
            <a:r>
              <a:rPr lang="en-US" sz="2200" dirty="0" err="1"/>
              <a:t>tarjetas</a:t>
            </a:r>
            <a:r>
              <a:rPr lang="en-US" sz="2200" dirty="0"/>
              <a:t> 2D/3D</a:t>
            </a:r>
          </a:p>
          <a:p>
            <a:r>
              <a:rPr lang="en-US" sz="2200" dirty="0" err="1"/>
              <a:t>Compañias</a:t>
            </a:r>
            <a:r>
              <a:rPr lang="en-US" sz="2200" dirty="0"/>
              <a:t>: Matrox, Creative, S3, ATI, etc. </a:t>
            </a:r>
            <a:endParaRPr lang="es-AR" sz="2000" dirty="0"/>
          </a:p>
        </p:txBody>
      </p:sp>
      <p:pic>
        <p:nvPicPr>
          <p:cNvPr id="9" name="8 Imagen" descr="lidi.bmp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9586" y="-24"/>
            <a:ext cx="1214446" cy="1147984"/>
          </a:xfrm>
          <a:prstGeom prst="rect">
            <a:avLst/>
          </a:prstGeom>
        </p:spPr>
      </p:pic>
      <p:pic>
        <p:nvPicPr>
          <p:cNvPr id="10" name="Picture 31" descr="EscudoUNL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8460"/>
            <a:ext cx="854075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0" name="Picture 2" descr="Matrox desarrolla tarjetas gráficas integradas con NVIDIA">
            <a:extLst>
              <a:ext uri="{FF2B5EF4-FFF2-40B4-BE49-F238E27FC236}">
                <a16:creationId xmlns:a16="http://schemas.microsoft.com/office/drawing/2014/main" id="{E3C92221-BFE3-7587-5993-E076C443E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036" y="4265285"/>
            <a:ext cx="2543175" cy="86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4502082E-00B4-BEBA-620C-124AD1BB5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82" y="3620587"/>
            <a:ext cx="2872982" cy="215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>
            <a:extLst>
              <a:ext uri="{FF2B5EF4-FFF2-40B4-BE49-F238E27FC236}">
                <a16:creationId xmlns:a16="http://schemas.microsoft.com/office/drawing/2014/main" id="{7D1661EA-23C8-DC6F-C8BD-92257D60D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463" y="4130040"/>
            <a:ext cx="1649953" cy="116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35516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18864" y="701824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s-AR" sz="4000" dirty="0"/>
              <a:t>Tarjeta Gráfica o GPU </a:t>
            </a:r>
            <a:br>
              <a:rPr lang="es-AR" sz="4000" dirty="0"/>
            </a:br>
            <a:r>
              <a:rPr lang="es-AR" sz="4000" dirty="0"/>
              <a:t>Evolución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API </a:t>
            </a:r>
            <a:r>
              <a:rPr lang="en-US" sz="2200" dirty="0" err="1"/>
              <a:t>propietaria</a:t>
            </a:r>
            <a:r>
              <a:rPr lang="en-US" sz="2200" dirty="0"/>
              <a:t> </a:t>
            </a:r>
            <a:r>
              <a:rPr lang="en-US" sz="2200" dirty="0" err="1"/>
              <a:t>llamada</a:t>
            </a:r>
            <a:r>
              <a:rPr lang="en-US" sz="2200" dirty="0"/>
              <a:t> Glide (</a:t>
            </a:r>
            <a:r>
              <a:rPr lang="en-US" sz="2200" dirty="0" err="1"/>
              <a:t>subconjunto</a:t>
            </a:r>
            <a:r>
              <a:rPr lang="en-US" sz="2200" dirty="0"/>
              <a:t> de OpenGL)</a:t>
            </a:r>
          </a:p>
          <a:p>
            <a:r>
              <a:rPr lang="en-US" sz="2200" dirty="0"/>
              <a:t>Voodoo – 1997</a:t>
            </a:r>
          </a:p>
          <a:p>
            <a:pPr lvl="1"/>
            <a:r>
              <a:rPr lang="en-US" sz="2000" dirty="0"/>
              <a:t>4MB de RAM – 50MHz </a:t>
            </a:r>
          </a:p>
          <a:p>
            <a:pPr lvl="1"/>
            <a:r>
              <a:rPr lang="en-US" sz="2000" dirty="0" err="1"/>
              <a:t>Aceleración</a:t>
            </a:r>
            <a:r>
              <a:rPr lang="en-US" sz="2000" dirty="0"/>
              <a:t> 3D – </a:t>
            </a:r>
            <a:r>
              <a:rPr lang="en-US" sz="2000" dirty="0" err="1"/>
              <a:t>Tarjeta</a:t>
            </a:r>
            <a:r>
              <a:rPr lang="en-US" sz="2000" dirty="0"/>
              <a:t> </a:t>
            </a:r>
            <a:r>
              <a:rPr lang="en-US" sz="2000" dirty="0" err="1"/>
              <a:t>secundaria</a:t>
            </a:r>
            <a:r>
              <a:rPr lang="en-US" sz="2000" dirty="0"/>
              <a:t> para 2D</a:t>
            </a:r>
          </a:p>
          <a:p>
            <a:r>
              <a:rPr lang="en-US" sz="2200" dirty="0"/>
              <a:t>Voodoo 2 – 1998</a:t>
            </a:r>
          </a:p>
          <a:p>
            <a:pPr lvl="1"/>
            <a:r>
              <a:rPr lang="en-US" sz="2000" dirty="0"/>
              <a:t>8MB RAM con 2MB TMU  o 12MB RAM con 4MB TMU (texture mapping unit) – 90MHz</a:t>
            </a:r>
          </a:p>
          <a:p>
            <a:endParaRPr lang="es-AR" sz="2000" dirty="0"/>
          </a:p>
        </p:txBody>
      </p:sp>
      <p:pic>
        <p:nvPicPr>
          <p:cNvPr id="9" name="8 Imagen" descr="lidi.bmp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9586" y="-24"/>
            <a:ext cx="1214446" cy="1147984"/>
          </a:xfrm>
          <a:prstGeom prst="rect">
            <a:avLst/>
          </a:prstGeom>
        </p:spPr>
      </p:pic>
      <p:pic>
        <p:nvPicPr>
          <p:cNvPr id="10" name="Picture 31" descr="EscudoUNL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8460"/>
            <a:ext cx="854075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4" name="Picture 2">
            <a:extLst>
              <a:ext uri="{FF2B5EF4-FFF2-40B4-BE49-F238E27FC236}">
                <a16:creationId xmlns:a16="http://schemas.microsoft.com/office/drawing/2014/main" id="{4C916241-E4A3-3D5E-1F87-1AD59D4C2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464" y="5033745"/>
            <a:ext cx="2060243" cy="169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47137029-EEA6-D846-9E79-66E787713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5013177"/>
            <a:ext cx="3267325" cy="1710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03356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18864" y="701824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s-AR" sz="4000" dirty="0"/>
              <a:t>Tarjeta Gráfica o GPU </a:t>
            </a:r>
            <a:br>
              <a:rPr lang="es-AR" sz="4000" dirty="0"/>
            </a:br>
            <a:r>
              <a:rPr lang="es-AR" sz="4000" dirty="0"/>
              <a:t>Evolución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000" dirty="0"/>
              <a:t>Procesador RIVA  (</a:t>
            </a:r>
            <a:r>
              <a:rPr lang="es-ES" sz="2000" dirty="0" err="1"/>
              <a:t>Realtime</a:t>
            </a:r>
            <a:r>
              <a:rPr lang="es-ES" sz="2000" dirty="0"/>
              <a:t> Interactive Video </a:t>
            </a:r>
            <a:r>
              <a:rPr lang="es-ES" sz="2000" dirty="0" err="1"/>
              <a:t>Animation</a:t>
            </a:r>
            <a:r>
              <a:rPr lang="es-ES" sz="2000" dirty="0"/>
              <a:t>)</a:t>
            </a:r>
          </a:p>
          <a:p>
            <a:r>
              <a:rPr lang="es-ES" sz="2000" dirty="0"/>
              <a:t>Procesamiento </a:t>
            </a:r>
            <a:r>
              <a:rPr lang="es-ES" sz="2000" dirty="0" err="1"/>
              <a:t>multitextura</a:t>
            </a:r>
            <a:endParaRPr lang="es-ES" sz="2000" dirty="0"/>
          </a:p>
          <a:p>
            <a:pPr marL="0" indent="0">
              <a:buNone/>
            </a:pPr>
            <a:endParaRPr lang="es-ES" sz="2000" dirty="0"/>
          </a:p>
          <a:p>
            <a:r>
              <a:rPr lang="es-ES" sz="2000" dirty="0"/>
              <a:t>TNT - 1998</a:t>
            </a:r>
          </a:p>
          <a:p>
            <a:r>
              <a:rPr lang="es-ES" sz="2000" dirty="0"/>
              <a:t>Microarquitectura Fahrenheit </a:t>
            </a:r>
          </a:p>
          <a:p>
            <a:r>
              <a:rPr lang="es-ES" sz="2000" dirty="0"/>
              <a:t>90MHz</a:t>
            </a:r>
          </a:p>
          <a:p>
            <a:r>
              <a:rPr lang="es-ES" sz="2000" dirty="0"/>
              <a:t>RAM 16MB</a:t>
            </a:r>
          </a:p>
          <a:p>
            <a:endParaRPr lang="es-ES" sz="2000" dirty="0"/>
          </a:p>
          <a:p>
            <a:r>
              <a:rPr lang="es-ES" sz="2000" dirty="0"/>
              <a:t>TNT 2 – 1999</a:t>
            </a:r>
          </a:p>
          <a:p>
            <a:r>
              <a:rPr lang="es-ES" sz="2000" dirty="0"/>
              <a:t>125MHz</a:t>
            </a:r>
          </a:p>
          <a:p>
            <a:r>
              <a:rPr lang="es-ES" sz="2000" dirty="0"/>
              <a:t>RAM 16MB</a:t>
            </a:r>
          </a:p>
          <a:p>
            <a:endParaRPr lang="es-AR" sz="2000" dirty="0"/>
          </a:p>
        </p:txBody>
      </p:sp>
      <p:pic>
        <p:nvPicPr>
          <p:cNvPr id="9" name="8 Imagen" descr="lidi.bmp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9586" y="-24"/>
            <a:ext cx="1214446" cy="1147984"/>
          </a:xfrm>
          <a:prstGeom prst="rect">
            <a:avLst/>
          </a:prstGeom>
        </p:spPr>
      </p:pic>
      <p:pic>
        <p:nvPicPr>
          <p:cNvPr id="10" name="Picture 31" descr="EscudoUNL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8460"/>
            <a:ext cx="854075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8" name="Picture 2" descr="NVIDIA Riva TNT Specs | TechPowerUp GPU Database">
            <a:extLst>
              <a:ext uri="{FF2B5EF4-FFF2-40B4-BE49-F238E27FC236}">
                <a16:creationId xmlns:a16="http://schemas.microsoft.com/office/drawing/2014/main" id="{2E86F7CD-96EC-A303-D765-C945F5C8B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536" y="2456309"/>
            <a:ext cx="3887952" cy="234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Cuándo debo instalar NVIDIA GeForce Experience?">
            <a:extLst>
              <a:ext uri="{FF2B5EF4-FFF2-40B4-BE49-F238E27FC236}">
                <a16:creationId xmlns:a16="http://schemas.microsoft.com/office/drawing/2014/main" id="{BB735924-8785-7088-2163-BD220FB5B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778" y="4798097"/>
            <a:ext cx="2009222" cy="2009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9716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18864" y="701824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s-AR" sz="4000" dirty="0"/>
              <a:t>Tarjeta Gráfica o GPU </a:t>
            </a:r>
            <a:br>
              <a:rPr lang="es-AR" sz="4000" dirty="0"/>
            </a:br>
            <a:r>
              <a:rPr lang="es-AR" sz="4000" dirty="0"/>
              <a:t>Evolución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000" dirty="0"/>
              <a:t>Cuello de botella en el puerto PCI</a:t>
            </a:r>
          </a:p>
          <a:p>
            <a:r>
              <a:rPr lang="es-ES" sz="2000" dirty="0"/>
              <a:t>PCI Express – 2004</a:t>
            </a:r>
          </a:p>
          <a:p>
            <a:pPr lvl="1"/>
            <a:r>
              <a:rPr lang="es-AR" sz="2000" dirty="0"/>
              <a:t>Desarrollado por Intel</a:t>
            </a:r>
          </a:p>
          <a:p>
            <a:pPr lvl="1"/>
            <a:r>
              <a:rPr lang="es-AR" sz="2000" dirty="0"/>
              <a:t>Ful </a:t>
            </a:r>
            <a:r>
              <a:rPr lang="es-AR" sz="2000" dirty="0" err="1"/>
              <a:t>Duplex</a:t>
            </a:r>
            <a:endParaRPr lang="es-AR" sz="2000" dirty="0"/>
          </a:p>
          <a:p>
            <a:pPr lvl="1"/>
            <a:endParaRPr lang="es-ES" sz="1800" dirty="0"/>
          </a:p>
        </p:txBody>
      </p:sp>
      <p:pic>
        <p:nvPicPr>
          <p:cNvPr id="9" name="8 Imagen" descr="lidi.bmp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9586" y="-24"/>
            <a:ext cx="1214446" cy="1147984"/>
          </a:xfrm>
          <a:prstGeom prst="rect">
            <a:avLst/>
          </a:prstGeom>
        </p:spPr>
      </p:pic>
      <p:pic>
        <p:nvPicPr>
          <p:cNvPr id="10" name="Picture 31" descr="EscudoUNL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8460"/>
            <a:ext cx="854075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2" name="Picture 2" descr="Tipos de puertos PCIe: cuales existen en nuestras placas base">
            <a:extLst>
              <a:ext uri="{FF2B5EF4-FFF2-40B4-BE49-F238E27FC236}">
                <a16:creationId xmlns:a16="http://schemas.microsoft.com/office/drawing/2014/main" id="{BE819667-5266-820A-47B6-B111C33B7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825" y="4006519"/>
            <a:ext cx="3852639" cy="2013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9292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18864" y="701824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s-AR" sz="4000" dirty="0"/>
              <a:t>Tarjeta Gráfica o GPU </a:t>
            </a:r>
            <a:br>
              <a:rPr lang="es-AR" sz="4000" dirty="0"/>
            </a:br>
            <a:r>
              <a:rPr lang="es-AR" sz="4000" dirty="0"/>
              <a:t>Evolución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ES" sz="1800" dirty="0"/>
          </a:p>
        </p:txBody>
      </p:sp>
      <p:pic>
        <p:nvPicPr>
          <p:cNvPr id="9" name="8 Imagen" descr="lidi.bmp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9586" y="-24"/>
            <a:ext cx="1214446" cy="1147984"/>
          </a:xfrm>
          <a:prstGeom prst="rect">
            <a:avLst/>
          </a:prstGeom>
        </p:spPr>
      </p:pic>
      <p:pic>
        <p:nvPicPr>
          <p:cNvPr id="10" name="Picture 31" descr="EscudoUNL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8460"/>
            <a:ext cx="854075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0057C2C-EF40-27DA-5711-499AD7A1D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541" y="2132856"/>
            <a:ext cx="8424571" cy="347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6039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1E0DA966-CD10-9610-5A71-6FC804F0B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700808"/>
            <a:ext cx="6975996" cy="5130793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18864" y="701824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s-AR" sz="4000" dirty="0"/>
              <a:t>Tarjeta Gráfica o GPU </a:t>
            </a:r>
            <a:br>
              <a:rPr lang="es-AR" sz="4000" dirty="0"/>
            </a:br>
            <a:r>
              <a:rPr lang="es-AR" sz="4000" dirty="0"/>
              <a:t>Evolución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s-ES" sz="1800" dirty="0"/>
          </a:p>
        </p:txBody>
      </p:sp>
      <p:pic>
        <p:nvPicPr>
          <p:cNvPr id="9" name="8 Imagen" descr="lidi.bmp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9586" y="-24"/>
            <a:ext cx="1214446" cy="1147984"/>
          </a:xfrm>
          <a:prstGeom prst="rect">
            <a:avLst/>
          </a:prstGeom>
        </p:spPr>
      </p:pic>
      <p:pic>
        <p:nvPicPr>
          <p:cNvPr id="10" name="Picture 31" descr="EscudoUNL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68460"/>
            <a:ext cx="854075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439123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18864" y="701824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s-AR" sz="4000" dirty="0"/>
              <a:t>Tarjeta Gráfica o GPU </a:t>
            </a:r>
            <a:br>
              <a:rPr lang="es-AR" sz="4000" dirty="0"/>
            </a:br>
            <a:r>
              <a:rPr lang="es-AR" sz="4000" dirty="0"/>
              <a:t>Evolución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35480"/>
            <a:ext cx="4114800" cy="4389120"/>
          </a:xfrm>
        </p:spPr>
        <p:txBody>
          <a:bodyPr>
            <a:normAutofit/>
          </a:bodyPr>
          <a:lstStyle/>
          <a:p>
            <a:endParaRPr lang="es-ES" sz="2000" dirty="0"/>
          </a:p>
          <a:p>
            <a:endParaRPr lang="es-ES" sz="2000" dirty="0"/>
          </a:p>
          <a:p>
            <a:endParaRPr lang="es-ES" sz="2000" dirty="0"/>
          </a:p>
          <a:p>
            <a:endParaRPr lang="es-ES" sz="2000" dirty="0"/>
          </a:p>
          <a:p>
            <a:endParaRPr lang="es-ES" sz="2000" dirty="0"/>
          </a:p>
          <a:p>
            <a:pPr lvl="1"/>
            <a:r>
              <a:rPr lang="es-ES" sz="2000" dirty="0" err="1"/>
              <a:t>GPUs</a:t>
            </a:r>
            <a:r>
              <a:rPr lang="es-ES" sz="2000" dirty="0"/>
              <a:t> línea gráfica: </a:t>
            </a:r>
            <a:r>
              <a:rPr lang="es-ES" sz="2000" dirty="0" err="1"/>
              <a:t>geforce</a:t>
            </a:r>
            <a:endParaRPr lang="es-ES" sz="2000" dirty="0"/>
          </a:p>
          <a:p>
            <a:pPr lvl="1"/>
            <a:r>
              <a:rPr lang="es-ES" sz="2000" dirty="0" err="1"/>
              <a:t>GPUs</a:t>
            </a:r>
            <a:r>
              <a:rPr lang="es-ES" sz="2000" dirty="0"/>
              <a:t> línea HPC: Tesla, </a:t>
            </a:r>
            <a:r>
              <a:rPr lang="es-ES" sz="2000" dirty="0" err="1"/>
              <a:t>Quadro</a:t>
            </a:r>
            <a:endParaRPr lang="es-ES" sz="2000" dirty="0"/>
          </a:p>
        </p:txBody>
      </p:sp>
      <p:pic>
        <p:nvPicPr>
          <p:cNvPr id="9" name="8 Imagen" descr="lidi.bmp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9586" y="-24"/>
            <a:ext cx="1214446" cy="1147984"/>
          </a:xfrm>
          <a:prstGeom prst="rect">
            <a:avLst/>
          </a:prstGeom>
        </p:spPr>
      </p:pic>
      <p:pic>
        <p:nvPicPr>
          <p:cNvPr id="10" name="Picture 31" descr="EscudoUNL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8460"/>
            <a:ext cx="854075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6" name="Picture 2" descr="Directrices de logotipo y marca | NVIDIA">
            <a:extLst>
              <a:ext uri="{FF2B5EF4-FFF2-40B4-BE49-F238E27FC236}">
                <a16:creationId xmlns:a16="http://schemas.microsoft.com/office/drawing/2014/main" id="{D964E552-E1AE-A42C-3351-BFAC6DEEE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55128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2 Marcador de contenido">
            <a:extLst>
              <a:ext uri="{FF2B5EF4-FFF2-40B4-BE49-F238E27FC236}">
                <a16:creationId xmlns:a16="http://schemas.microsoft.com/office/drawing/2014/main" id="{2AFD7B86-CE53-E282-3A33-64336C180B81}"/>
              </a:ext>
            </a:extLst>
          </p:cNvPr>
          <p:cNvSpPr txBox="1">
            <a:spLocks/>
          </p:cNvSpPr>
          <p:nvPr/>
        </p:nvSpPr>
        <p:spPr>
          <a:xfrm>
            <a:off x="4705672" y="1988840"/>
            <a:ext cx="4114800" cy="43891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2000" dirty="0"/>
          </a:p>
          <a:p>
            <a:endParaRPr lang="es-ES" sz="2000" dirty="0"/>
          </a:p>
          <a:p>
            <a:endParaRPr lang="es-ES" sz="2000" dirty="0"/>
          </a:p>
          <a:p>
            <a:endParaRPr lang="es-ES" sz="2000" dirty="0"/>
          </a:p>
          <a:p>
            <a:endParaRPr lang="es-ES" sz="2000" dirty="0"/>
          </a:p>
          <a:p>
            <a:pPr lvl="1"/>
            <a:r>
              <a:rPr lang="es-ES" sz="2000" dirty="0" err="1"/>
              <a:t>GPUs</a:t>
            </a:r>
            <a:r>
              <a:rPr lang="es-ES" sz="2000" dirty="0"/>
              <a:t> línea gráfica: Radeon</a:t>
            </a:r>
          </a:p>
          <a:p>
            <a:pPr lvl="1"/>
            <a:r>
              <a:rPr lang="es-ES" sz="2000" dirty="0" err="1"/>
              <a:t>GPUs</a:t>
            </a:r>
            <a:r>
              <a:rPr lang="es-ES" sz="2000" dirty="0"/>
              <a:t> Línea consolas: Flipper</a:t>
            </a:r>
          </a:p>
          <a:p>
            <a:pPr lvl="1"/>
            <a:r>
              <a:rPr lang="es-ES" sz="2000" dirty="0" err="1"/>
              <a:t>GPUs</a:t>
            </a:r>
            <a:r>
              <a:rPr lang="es-ES" sz="2000" dirty="0"/>
              <a:t> línea HPC: </a:t>
            </a:r>
            <a:r>
              <a:rPr lang="es-ES" sz="2000" dirty="0" err="1"/>
              <a:t>Fire</a:t>
            </a:r>
            <a:endParaRPr lang="es-ES" sz="2000" dirty="0"/>
          </a:p>
          <a:p>
            <a:pPr lvl="1"/>
            <a:endParaRPr lang="es-ES" sz="2000" dirty="0"/>
          </a:p>
          <a:p>
            <a:pPr lvl="1"/>
            <a:r>
              <a:rPr lang="es-ES" sz="2000" dirty="0"/>
              <a:t>Hasta 2006 fue ATI luego fue comprada por AMD</a:t>
            </a:r>
          </a:p>
        </p:txBody>
      </p:sp>
      <p:pic>
        <p:nvPicPr>
          <p:cNvPr id="16388" name="Picture 4" descr="Tarjetas Gráficas - El rinconcito de mariomurciam">
            <a:extLst>
              <a:ext uri="{FF2B5EF4-FFF2-40B4-BE49-F238E27FC236}">
                <a16:creationId xmlns:a16="http://schemas.microsoft.com/office/drawing/2014/main" id="{76EE2D32-06DF-2AA0-D0B1-D4B83A049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786" y="1844824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2929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18864" y="701824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s-AR" sz="4000" dirty="0"/>
              <a:t>Tarjeta Gráfica o GPU </a:t>
            </a:r>
            <a:br>
              <a:rPr lang="es-AR" sz="4000" dirty="0"/>
            </a:br>
            <a:r>
              <a:rPr lang="es-AR" sz="4000" dirty="0"/>
              <a:t>Evolución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35480"/>
            <a:ext cx="7715200" cy="4389120"/>
          </a:xfrm>
        </p:spPr>
        <p:txBody>
          <a:bodyPr>
            <a:normAutofit/>
          </a:bodyPr>
          <a:lstStyle/>
          <a:p>
            <a:endParaRPr lang="es-ES" sz="2000" dirty="0"/>
          </a:p>
          <a:p>
            <a:r>
              <a:rPr lang="es-ES" sz="2400" dirty="0"/>
              <a:t>Arquitecturas</a:t>
            </a:r>
            <a:endParaRPr lang="es-ES" sz="1800" dirty="0"/>
          </a:p>
        </p:txBody>
      </p:sp>
      <p:pic>
        <p:nvPicPr>
          <p:cNvPr id="9" name="8 Imagen" descr="lidi.bmp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9586" y="-24"/>
            <a:ext cx="1214446" cy="1147984"/>
          </a:xfrm>
          <a:prstGeom prst="rect">
            <a:avLst/>
          </a:prstGeom>
        </p:spPr>
      </p:pic>
      <p:pic>
        <p:nvPicPr>
          <p:cNvPr id="10" name="Picture 31" descr="EscudoUNL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8460"/>
            <a:ext cx="854075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6" name="Picture 2" descr="Directrices de logotipo y marca | NVIDIA">
            <a:extLst>
              <a:ext uri="{FF2B5EF4-FFF2-40B4-BE49-F238E27FC236}">
                <a16:creationId xmlns:a16="http://schemas.microsoft.com/office/drawing/2014/main" id="{D964E552-E1AE-A42C-3351-BFAC6DEEE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4815056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0EDFF68-D8BE-6233-0A08-F26B96356D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822739"/>
            <a:ext cx="9144000" cy="130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919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18864" y="701824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s-AR" sz="4000" dirty="0"/>
              <a:t>Tarjeta Gráfica o GPU </a:t>
            </a:r>
            <a:br>
              <a:rPr lang="es-AR" sz="4000" dirty="0"/>
            </a:br>
            <a:r>
              <a:rPr lang="es-AR" sz="4000" dirty="0"/>
              <a:t>Características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200" dirty="0"/>
              <a:t>Resolución: determina el detalle de la imagen a través de la cantidad de píxeles horizontales y verticales. Resoluciones </a:t>
            </a:r>
            <a:r>
              <a:rPr lang="es-ES" sz="2200" dirty="0" err="1"/>
              <a:t>estandar</a:t>
            </a:r>
            <a:r>
              <a:rPr lang="es-ES" sz="2200" dirty="0"/>
              <a:t>: HD, Full HD, 4K.</a:t>
            </a:r>
          </a:p>
          <a:p>
            <a:endParaRPr lang="es-ES" sz="2200" dirty="0"/>
          </a:p>
          <a:p>
            <a:r>
              <a:rPr lang="es-ES" sz="2200" dirty="0"/>
              <a:t>Cores: pequeños y simples procesadores paralelos (“similares” al de una CPU). </a:t>
            </a:r>
          </a:p>
          <a:p>
            <a:pPr lvl="1"/>
            <a:r>
              <a:rPr lang="es-ES" sz="2000" dirty="0"/>
              <a:t>Una GPU puede tener de cientos a miles de </a:t>
            </a:r>
            <a:r>
              <a:rPr lang="es-ES" sz="2000" dirty="0" err="1"/>
              <a:t>cores</a:t>
            </a:r>
            <a:r>
              <a:rPr lang="es-ES" sz="2000" dirty="0"/>
              <a:t>.</a:t>
            </a:r>
          </a:p>
          <a:p>
            <a:pPr lvl="1"/>
            <a:endParaRPr lang="es-ES" sz="2000" dirty="0"/>
          </a:p>
          <a:p>
            <a:r>
              <a:rPr lang="es-ES" sz="2200" dirty="0" err="1"/>
              <a:t>Trhougput</a:t>
            </a:r>
            <a:r>
              <a:rPr lang="es-ES" sz="2200" dirty="0"/>
              <a:t>: cantidad de bytes que puede generar/entregar por segundo.</a:t>
            </a:r>
          </a:p>
          <a:p>
            <a:endParaRPr lang="es-ES" sz="2200" dirty="0"/>
          </a:p>
          <a:p>
            <a:pPr marL="0" lvl="1" indent="0">
              <a:buNone/>
            </a:pPr>
            <a:endParaRPr lang="es-AR" sz="2000" dirty="0"/>
          </a:p>
        </p:txBody>
      </p:sp>
      <p:pic>
        <p:nvPicPr>
          <p:cNvPr id="9" name="8 Imagen" descr="lidi.bmp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9586" y="-24"/>
            <a:ext cx="1214446" cy="1147984"/>
          </a:xfrm>
          <a:prstGeom prst="rect">
            <a:avLst/>
          </a:prstGeom>
        </p:spPr>
      </p:pic>
      <p:pic>
        <p:nvPicPr>
          <p:cNvPr id="10" name="Picture 31" descr="EscudoUNL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8460"/>
            <a:ext cx="854075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24644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18864" y="701824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s-AR" sz="4000" dirty="0"/>
              <a:t>Tarjeta Gráfica o GPU </a:t>
            </a:r>
            <a:br>
              <a:rPr lang="es-AR" sz="4000" dirty="0"/>
            </a:br>
            <a:r>
              <a:rPr lang="es-AR" sz="4000" dirty="0"/>
              <a:t>Evolución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35480"/>
            <a:ext cx="7715200" cy="4389120"/>
          </a:xfrm>
        </p:spPr>
        <p:txBody>
          <a:bodyPr>
            <a:normAutofit/>
          </a:bodyPr>
          <a:lstStyle/>
          <a:p>
            <a:endParaRPr lang="es-ES" sz="2000" dirty="0"/>
          </a:p>
          <a:p>
            <a:r>
              <a:rPr lang="es-ES" sz="2400" dirty="0"/>
              <a:t>Arquitecturas</a:t>
            </a:r>
            <a:endParaRPr lang="es-ES" sz="1800" dirty="0"/>
          </a:p>
        </p:txBody>
      </p:sp>
      <p:pic>
        <p:nvPicPr>
          <p:cNvPr id="9" name="8 Imagen" descr="lidi.bmp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9586" y="-24"/>
            <a:ext cx="1214446" cy="1147984"/>
          </a:xfrm>
          <a:prstGeom prst="rect">
            <a:avLst/>
          </a:prstGeom>
        </p:spPr>
      </p:pic>
      <p:pic>
        <p:nvPicPr>
          <p:cNvPr id="10" name="Picture 31" descr="EscudoUNL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8460"/>
            <a:ext cx="854075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75DF1B6-C9D0-D50B-B5F5-2EFA89C3A9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422" y="2751216"/>
            <a:ext cx="6813004" cy="385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6824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 descr="lidi.bmp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9586" y="-24"/>
            <a:ext cx="1214446" cy="1147984"/>
          </a:xfrm>
          <a:prstGeom prst="rect">
            <a:avLst/>
          </a:prstGeom>
        </p:spPr>
      </p:pic>
      <p:pic>
        <p:nvPicPr>
          <p:cNvPr id="8" name="Picture 31" descr="EscudoUNL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8460"/>
            <a:ext cx="854075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1 Título"/>
          <p:cNvSpPr txBox="1">
            <a:spLocks/>
          </p:cNvSpPr>
          <p:nvPr/>
        </p:nvSpPr>
        <p:spPr>
          <a:xfrm>
            <a:off x="2483768" y="2060848"/>
            <a:ext cx="3600400" cy="1431032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800"/>
              <a:t>¿CONSULTAS?</a:t>
            </a:r>
            <a:endParaRPr lang="es-AR" sz="4800" dirty="0"/>
          </a:p>
        </p:txBody>
      </p:sp>
      <p:sp>
        <p:nvSpPr>
          <p:cNvPr id="2" name="AutoShape 4" descr="data:image/jpeg;base64,/9j/4AAQSkZJRgABAQAAAQABAAD/2wCEAAkGBxQSEBUUDxQVFRUUFBQUFBUVFhQWFBUUFBUWFhQUFRcYHSggGBolHBQUITEhJSkrLi4uFx8zODMsNygtLisBCgoKDg0OGhAQGywkICQsLCwsLCwuLCwsLCwsLSwsLCwsLCwsLCwsLCwsLCwsLCwsLiwsLCwsLCwsLCwsLCwsLP/AABEIAKwBJQMBEQACEQEDEQH/xAAbAAACAwEBAQAAAAAAAAAAAAAABAIDBQEGB//EAEYQAAIBAgMCCgYHBgYBBQAAAAECAAMRBBIhBTEGEyIyQVFhcYGRM3KhscHRBxRCUlOSshUjVIKTojRiwtLh8CQWQ4Ojw//EABsBAQACAwEBAAAAAAAAAAAAAAABAgMEBQYH/8QANhEAAgECAgYIBgMAAgMAAAAAAAECAxEEIQUSMUFRcRMyMzRhgZGxBnKhwdHwFCLhI4IVovH/2gAMAwEAAhEDEQA/APuMAIAQAgBACAEAIAQAgBACAEAIAQAgBACAEAIAQAgBAF8Tj6VM2q1EQncGdV95lXOK2slRb2IoO2sN/EUf6ifOR0sOKLakuDD9tYf+Io/1E+cdLDih0cuDO/tnD/j0f6ifOOlhxXqOjlwZz9tYf8ej/UT5x0sOK9R0cuDD9t4b+Io/1U+cdJDiiNSXBh+28N/EUf6qfOOkhxQ1JcGX4bHU6l+KqI9t+Rla3fYyVJPYyHFraMSxAQAgBACAEAIAQAgBACAEAIAQAgBACAEAIAQAgBACAEAIAQAgFWIxKU1zVGVR1sQB3awDB2jwvo01YrmcgEjTKLgac4gnwEiTsmyUrux4Cnj0qEtVcs51ZiAbn/vlPPz127s7EdVKyLlqUugn8o6e6Us/EvdHS9PpJMiz8SboAKfb4ybMXO/u+3zMWYujh4rqJ77/ADjMjIqrcV0L/c1vdJ/sMhNtqnD1Eq0LBkIJsx1W+qN2Ef8AdJmoOUZXMVZRlGx9QwnCig+/MnaQCvmhIHjad05Bs0ayuAyMGB3FSCD4iATgBACAEAIAQAgBACAEAIAQAgBACAEA4TbfIbSV2BLEbVpJva56l1M51fS2Fo7ZXfBZmxDC1Z7vUlh9p0n3MAeo6H2y9DSmFrdWavweT+pE8NVhtQ2DN5O5gOyQEA4TbfIbSzYE8RtWkm9rnqXUzn19LYWjtnd8FmbEMLVnu9TE27wtSkhNMi/SzDROy32m7Nw6Zt0K8a9NVI3s+KsYpwcJarPP4TZGNxzcY5NGmd1SqCarD/ImmUfl7jMxQ9BgeAmFTWoHrN96q5I/Ktl8wYauDw+1/o+xiVWGHVK1O/IJdVcL1OGtqOsE336bhz5YWSeRuRxEWsxNeA+0fwFH/wA1P/dKfx58PYv08OPud/8AQ20fwV/q0/8AdH8efD2HTQ4+5w8Bdo/gr/VpfOP48+Ht+R00OJ08CNo/geVSh8Wj+PPh++o6eHEgeBG0uih/9mH+DSf40+BHTx4kTwG2l+AP6tH/AHR/Hnw9h00eJp8Hfo5xDVlbGqtOkpuy5lZ6ljovJuAp6Te9vMZKeHd/7FJ11bI9njOAmHNzhzUw7ddNiV8Ua4t2C03jUMSvh8VgGL1OVSG/EURzR11qR6O3UDrEA9ZsXbi1gA5UMwupU3SoLXuh6D/lOvfANmAEAIAQAgBACAEAIAQAgFFXFKvaeoQBdsaegAe2TYEfrbdnlFgVttHUqWAPZodddL6TRqYzDucqLqasl5PyvkZlRqJKerdCGKwLPuqE9jm3kd3unGxmhsRV/tGrreEv230Rt0cZTjk425GfXwjpz1I7d48xpOBXwdeh2kGvb1WRvwrQn1Wdw+BqPzVJHXuHmZahgMRX6kHbjsXqyJ16cOszYwWynTVqpUdSnT26eyegweiK1H+06ziuEf8AcvoaFbFwnkoX5mjRxqFgitma3Rru6yNJ16WNoTqKjCetL12eKyNSVGajrtWRypjEzFC+Vhp1HXXQnSVqY2g5youerJeXjlfImNGdlPVujNxuyHbVahfsY/LScfGaGr1f7Rq63hL/ADL6G3RxkI5ONuR57auaiDxnJspYnTRd1x2k6D/ia2j9DVHW/wCeNox+v+cTLXxkdT+jzf0EdhbFqVyK70zY60VOiovQ5v8AaO/s792/pGpicRL+PhovVW17E/C/Bb7GDDxp01r1HnuR7HBbJdNWqlexT8Tp7JTB6Ir0f7TquK4R/wBy+hNbFwnko35mjRxiFgivmbs13b7kaTrUsbQlNUYz1peuzi1kasqM1HXashqbphCAEAIAQAgBACAEA4RAPE7f2OMIxq0QRhnYcci6cQ1+TXpW5oB3gbt+69gPR7D2gailKhHGU7ZrbnVuZUHYR7QeyAakAIAQAgBACAEAIBwmAIYjEk6LoPaZIKAsAkFgHcsAwtpelbw/SJ4HS3fKnNeyO7hexj+7yqliGXmsR2bx5HSa1DGV6HZza9vTYZJ0oT6yNXZm1GJysARa+neOjxnpdFaVq4qr0VRLY3deHgc3FYWNOOtEltLbDKxWnYAW5W86i+7omLSel61GtKjTSVt+3d6F8NhITgpyMitiGfnsT3nTynna2JrVnepJv29Nh0IU4Q6qsO8H/Tj1WnS0F3tcn9jWx3ZeZXtr0794/SJg0v32p5eyL4TsY/u8XoYp05rlR7PETXw2JxFOSjSk1fLw9NhkqU6cleSEVpHG41KdXVf8RXHWo0o0T2G1yPW659A19XVhJ5v622nBte7Ww9NtXazo5RABa2u86gHu6Z57Sel61GtKjTSVrZ7dqvy9zfw2EhOCnIxq+Jd+exPedPLdPPVsTWrO9STft6bDoQpwh1VYd4P+nHqt7p0NBd8XJmDG9k/I9TPbnFCAEAIAQAgBACAEAIBCrTDKVYAqwIIOoIIsQR0iAeIwxOErFSSRhmAudS+Drc0knfkI39dM9cA91ACAEAIAQAgBACAJY2r9kePykgXVYBYqwCYSASyQDze1R++bw/SJ4HS3fKnNeyO7hexj+7xSc42BzZY5Z9U+8TtaA73/ANX9jTx3ZeaK8f6Q+HuEwaZ77Py9kXwfYxF5zDZGtnVijlltcKd+7eBOxoHvi5P7Gnjuy80Rx9QtULHeQpNt3NEw6Y77U8vZF8J2Mf3eKVRey/eIHhvb+0GW0NR6XFxvsV36bPqRjJ6tJ+ORbwI5VZ6p31Wcj1FORB5An+ad/p+k0ooLZGLXm7X/AHwNHU1cNfix3bn+If8Al/SJ5/THfanl7I3sH2MfP3YhOYbRpcH/AE49VvdOvoLvi5M1Mb2T8j1M9ucUiWA3mBcrOKQb3X8wk6r4FdZcTgxtP8RPzL85OpLgNePEPrlP76fmEakuA148SYxCncy+YkWfAnWRMMOiQSdgBACAEA85wow442jUO58+GqdWWqCVJ7mW388Ae4L4gvhUzc5M1JusmkxS57woPjANWAEAIAQAgBAOMbC/VAM3frJBNVgFqrAJhYBLLAPLbY9O/eP0ieB0v32pzXsju4TsY/u8TnONge2QP3h9U+8TtaA73/1f2NLH9l5lW0fSHw9wmDTPfZ+XsjJhOxiLTmGyNbPW7H1T7xOzoHvi5M08d2XmiGMWznwmLTXfZ+Xsi2D7Ffu8zsfXyJUf8OjUbxNlX3mdL4cp51KnJfd/Y19IS6sfMa2PhsiKg1yU1X8uW59kw6KqdLpKU+Os/qXxUdXDpcLE8TWBbnZjYbjfcLb93R1zdxugcVisVOorRi7Zt+C3K5q0tJUaVNRzb8DKq7bpLUFO96nGJTyfau4zBsptdbXNxcaHqm1Q+FqMV/zTbfhkvuzBU0vUb/pFLnmVYvhK1H6xxa2agaOlwGqLVtcppcbyo1NypnYw2i8Lhs6cFfi836s0quMrVOtLL0H6+1KhxSUr3U0alRizOWzK6KoHKtazN0dU3lFI13JmFt7bVWlXYK9NFpU6VRabIpbEl3dXRGJuCLLuvqwvvliDcbGVBikpqBxZo1HY5RfMr01QZujQtpIaJTLKu06gxVOkp5LUqtRuvkNTVQv5zfwkaqJ1mIbX4QVqdSrkZMmHo06rq3Oqhy1wjX5NgmmhuTaRqonWZrVdouMRRpixWolVmuNRxeTLb85kNIlNlxxf/kilkWxotVzWsQVdFA09YnwkEiO1dtVKL1BRXk0KS1qv7yoCQzNyaYFxeyMdewSNpOwYxfCipRatzmShSp1HJKlv3hawVbC9gpO/s1kakXuJ15LeaY4UZagp1FUsUNQAEqcikBm1uNMw0uN8h0FuZKrtbUaWC4QUKoFnAzAFc1gCDuIbcb98xyozWdrmSNaD8DnCenmwlUjeqiqLddIioP0zEZRPgvU/e4lBuL06w7BWp299Jj4+YHoYAQAgBACAVvXUc5gO8yk6kIZyaXMlRctiIVqoK6HfLp3zRAuqyQWKsAsUQCwCQDjsALsQB2m0pOcYK8nZeJKi3sMrH7IFRi6PqevUbrbxOFjdDLEzdanPN+a2W3G9RxjppQkthkYjZtRN63HWuonAxGi8VQ60bris/wDfob1PE0p7H6lmxfSH1T7xNvQHe/8Aq/sYsf2XmQ2ghNZgASdN3cJi0rTlPHTjBNvLZnuRfCyUaEWyzC7Id73stt99T5CZMPoLE1M52ivHN+i/JSpjqcdmY9hcAE1FybWufl4T0OB0TSwktdNuWy/+GjWxUqqtuI4nZyub3IP/AHolMboaliZupdqT816E0cXKmtW10eX4QpxSVc+ozYZDbpBqZmHkZk0fo6eHoSoqS1pN2fNWRTEYiM5qdskYmP24c50BCth81Mki64ioaaFbc5gRex0nVwGjKOj4asM575b3y4L9ZzcRiqmKd5ZR3L88WaFTElcVTpKFyvSrOdOVem1IKAer94ZvXbMCVkdSvfGMhVeRQpurW5YLvVVhm6rIPbAKto0lOLw2ZEY2rHMyKWGQKVysRddTeSBXbu1qtLEKqEBciMqFbnEO1Qq9NTvBVbNp13OkCxr/AFq+J4oqNKQqqTvuXKm3kNe2ATxeIdatBUHJd3FQ2Jsq0nYa9HKC74Bjbe2tUp4hgjhOLp0npUyqk4l6lQqyAnldCjk9LAnSQCXCPEsMQtqaMURGpB6XGNVqNUytTV/sWABuN177hIJN2piXGMpIDyGo12YWHOV6ITXo0Z9JBZF9bFsMVRpqRlanWZtBfkGkFsejnmVLGPwlZfrFwtIMlDjmasamR1p1OSmVWCtlJJuwa2YaawBfb2LVmWrxF2p4eniKwao6fu891plV0qMpDtytBbtkkMe4QUqdR8MtRMwqVWW+Z0YKaNRzqpBIOQAqdDJRVlG0drLSqmmKKmnSWiKrXAKLXYomRLcoDLc6i3ReWWRDVx1tsHDVOJuzUqlNyae/KlwjFCd1i66bjfxkypxqq2/iRGpKk77jU4JVP/IQ/iYGmTu30nA//Sc46J7GAEA4zW3wBWvijbkC57TaY6rqKN6aTfBu31sy0VFv+zsYeOxtf7QKjsFx57p5XHY/SMcpx1F4L75nUo0MO9jv+8DMZidSSe/WcGc5Td5O78czeSSyRZRxDLzGI7OjymWhiq1F/wDFJrwX4KTpwn1kbOCxNY85BbrPJPl/xPVYDF6QqdpTVuL/AK/n2OZXpUI9WWfqaYfsndNEGq2GguegE2HnKzclFuCu+dvrmTG18zIxuPrj7OUdajN7Z5jHY7SMMnDVXFK/1/8Ah0qFDDvfd+P4MipVLG7EnvN552pVnVd5tvnmdCMYxySsdo12Q8hiO4/CWpV6tF3pya5fgidOM+srm3gMXiG3pmHWeR7enynpsBjdI1OtTuuL/r++hza9HDx2Ss/UfekL5soDW1PT3X6Z3o0YayqOKUuP+7zSc5W1b5FZSZVGKbaW0rdsiARu0kkHLkQCaPffAPE8N35NQD+JoKf5aat7zMlBXqR5mKu7U5cjzlWizvTrU1pu9IooptTTMULWZlqHVWAa49U6G86NWm07o51KaasW4/bNSniHAyZKT4emUIPGv9YIBdGvpYsNLG+Rt0wGc1FxZ+tmlYWFBahP2rtUZQO6ymCDI4Q46tTr8hnW1NDQRVBSvVNQipTfQnmlLaiwJPRJBs0sWxxdSnpkSjSfdrnd6oOvVZFggycZtaouLZVZbrUoU0oZRnq06gBqVA3OAUsewcWb79AJbexddazim1VbU0OGVEDJVqliHWqcpsOZfVbC5gGvjcQy18MvJ5bVA2gPNpFuSTu1EAvxGJdcRRReY61s2m4qEKm/RvPnBJJsawxaUhbK1Go501zK9NRr1WYyCSeLxeXE4dAqnjBWBYjlAKqtZT0AkC47BIJMrhRtDJVGZaJFGkK6iqgZqr8ZlNOkTzWsBa1zdliwuObTp0qmJoJUpKxenVa7EgqtM0yFIHOGZ9x6oFy/HVx9YoIUVs3GsGO9CiWuvaQ5HcZJAttGnTbFUFeijuwqMHYAsgpZWGXTre/ZYySCO28QguMqlrZc2hIBILKD1XC+UzUYO9zDVkrWNDgk44/CdZwuIQfy1KZ+BnLmrSa8TqQd4pnvZUsQqVAouYAk9QsdfKSged+tOjHKxGp03jf1GfPv5uIoVZdHNrN5btvBne6GE4LWW4cobZ6Ki37V+RnVofEM9laCfL8M1Z4BbYOwylKjW1Uai17XU+NpvUqGjtIXcI2a22yf4MMp4jD7Xl6kGxdGkSEW5GhsOkdbGYpY/AYJuFGF5LLJfdllQr1s5PL93Clbaznm2X2nzM5uI09iamULRXhm/V/g2KeBpx25l+xKhZnLEnQbzfpM3NAVJ1KtSU5N5LbnvMOPjGMYpIWxuIZKz5WI18Nw6N00dIYqtRxtTo5NZ+WxbthnoUoTox1lcuobZYc9Qe0aGbND4hqxyqxUl4ZP8GOeAi+q7DlE0K+hWzb7gZT420M3qf8A47SLso2lt4P6ZMwS/kYfO+XqSqYihQJCrdh1C58SZE8Ro/AScIwvJeF36smNOvXV28v3cJYjbjnmAKPM+3Sc7EafrzyppRXq/wAfQ2KeBgutmGxqrPWOZieSd57RLaFr1KuMvUk3/V7fIjGQjGjaKtmjcKT2BySBSAQZYBUywDwnCHHUc1ejWYpUWstRbg2I4tbHtEtTnqSUuBSpDXi48TyuF2oLXOnKKgjzvOzSn0sFKxxqsOim43NajjlZld0R2XmuVUst9+VjqvhIlRTJjWaNJNoISNcvXpe/UL9GsxOi9xlVZbyOKq1TUQ4d6XFArxivcO12sxU7lyrr033aTG4SRkU4veQx9TErXXiURqQNEOdC753ZXAOYZQi2bUa3lcy2Q7ijUFeiqKSr8bnIW/NW66jdreRcWMXhPiayVbI1RCtDPQVVJFavntxbC3KGUDT/ADk9FwuSkbONxLJVoLkB4xnDE3umWmzXHiLeMkg7Vxb/AFqlTXmNSrM1hflK1IJr0aM+kAz8XjMQMRUdM2SjVoUeJ4u/GLVyF6ma2YEZ9Lacg37IJsbNaq4r0lCXUrULP9wrlyi/Re58oAbRvekVFM2qjMWykqljmK33NfLuk2IuI7Wqk1Eek9JSiuM7Kztyit0ABACnKCTcnTQSypye4q6kVvDE7Wp51YLmKXsSATyhY2O8dG7fMioN7TG60dxm47bbHeVUa23X132maNGKMMqzZj1toA5TmsGYjMRe1uyRXq9FG6RNCn007XPZ8E8ZSfGYanRbPxVGuXIGgzFfjOLJ3bZ2oqySPo0gkzqj5jfykgkiwDy1bnN6x98+a1+1nzfueih1VyRCYi5rcH979y/Gek+G+0qcl7s52kerHzM/F+kf1295nCxXb1Pml7s3aXUjyRTMBkNXYO9+5fjPSfDnXqcl9znaQ6sfMU2n6Z+8e4Tl6W75U5/ZGzhexiKznmwaGxPSH1T7xO38P96fyv3RpY/svMp2n6Zu8e4TU0t3ypz+yMuF7GIrOebBp8H/AE38h94na0B3v/q/dGljuy8z0eWe0OORKwCtlkgqZYAricKjgh1VgQVNwDyTvHtMlOzuQ1dWPmPC/g2mEejxJY03FTRiDZ1YX1AH2WX2zrYSr0l77jjYyiqTVru/ExxS6rjum6aSLFdx037xKtF9Zlq4hvu+RlbFky4Y8j74kaqLazLF2oR9ph4GRqLgTrviWDbTff8AO8jo48B0r4kv2834gjoo8CemfE4dvH8QR0S4DpnxInhAfxPYflHQrgR0z4i9Tb4++x7gZPRpbiOlfEVq7cH+c+Xzk2SI1ritTbJ+yg8Tf2C0kjWKWx1RvtW9XT275ZIq5M5TS+p1PWdTL2MbbPZcAeCtPFrUauWKI6hVFgCbEuCbX3FNxHTNDGVnTaS3nQwVFVE29zPq1HDInMVV9UAbt26cg7BbAEFWSC5FgHka/Pb1j7581r9rPm/c9FDqrkiuYi5r8H979y/Gej+HO0qcl9znaR6sfMzsX6R/Xb3mcPF9vU+aXuzdpdSPJFMwGQ1Nhb37l+M9H8OdepyXuznaQ6sfMU2l6Vu/4CczS3fKnP7I2cL2MRac82DQ2J6Q+qfeJ2/h/vT+V+6NLH9l5/kp2p6ZvD9ImrpbvlTmvZGXC9jH93is5xsGnweNqxv9w+8TtaA72/lfujSx/ZeZ6YG+6e0OOcIgEGEkFTCAUuIB5T6Q8NmwiuP/AG6qnwcFT7cs3MDK1S3FGlj43pp8GeCUTrnHsX06cq2WSGadGUbLqIwMPK6xfVK6mFkqRDiJV6A6pkTMUoidSnL3MbRSyySpU4kgXcSrLIpaUZYBBJaglkVY1SEsVPsP0c4XJgEJ31Gep/dlHsUTiY6V6z8LI7mAjq0V43Z6eahuBAFFEkFoEA85jNlVASQMwJJ5O/XsnicXofFQnKcVrJtvL8HZpYuk0k3bmZzKQbEWPUdDOPKLi7SVn4m2mnmjW4Pb37l+M9H8OdpU5L3Zz9I9WPmZ2M9I/rt7zOFiu3qfNL3Zu0upHkiNGgzc1Se7d5yKOHq1nanFvl+dhM6kYdZ2NjZmDanctbW2gN91989XobR9bCuUqts0stpysZiIVLKO4Wx+AcuWWxB6L67u2aGlNFYmdeVamrp8Nuw2MNiqcYKEsjOdCDZgQeoi08/OEoPVmmn45G/GSkroe2J6Q+qfeJ2fh/vT+V+6NPH9l5lO1PTN4fpE1dLd8qc17Iy4XsY/u8opUmY2UE9wmlSo1KrtTi2/AzSnGKvJ2NfZWBdGzPYcki17nUj5T0+h9GV6FXpallk1bfuObi8TCpHVjxNUGekOcWpV6/OQCbCAVsJIKWEAzOEmF4zBYgbyKZcd9Plj9My0JatWL8TDiI61KS8D5TR3TuHCHaKSrZdD1JZjZlQwBKFiLLJIE8QkvFmOSM2ukzJmGSFHEuUZRUgqLPKsuhcyhYkskFyCWKjSiWRVn3nY+F4rD0qf3KaL4hQDPOVJa03Liz0lKGpBR4IclDIEApVYBO0A5aAVVqCuLOoPeJirYelWVqkU+ZeFSUM4uxRhsCtMkpcZraXuNOqa2F0fRws5SpXV93IvVxE6iSluKW2fTUl2UsSSdxbeb6KJrPRmEouVacXJtt7G9ueSRlWJqztBO30+onX2xbRE3fe0/tE59fT6h/SjTtzy+iM8MDfOcvT8mfWx9Rt7W7F0nHr6UxVbrTa8Fl7Zm3DDUobF6k6W0nXec3f85moaaxdLJvWXj+Ss8HSlutyHqO0FqclkPdbOP+J2KGl6OL/46tJvktZfk054SdL+0ZfYYo4RUbMotpa3Rrbr7p0cPo2hQq9NSTV1a27PnsNepiJzjqSzBsEhcswuT17tBbd4SJaKw860q1RazfHZw2fklYqooKEXawyosLDQdQ0E34QjBasVZeBgbbd2SBlyDsA7ALaTX0PhIB1hAK2EkFbDQjoIIPcdIB8ZWlkZkO9GZT3qSD7p6BO6TPPOOq2uA7QlWWQ/SmNmVFsqSBgC1cS6KMzcQsyxMUhGoJkMTFqkkqKVJRl0UEypJJZIGKYkohmzsDDcbiaKfeqoD6oYFvYDK1ZatOT8C1GOtUivE+6Tzx6MIAQCAgEoBy0A5aAFoB56ttV0quNGAYgA77d4nkq2mcRQxE4ZSim8n+TqwwdOdOL2OxcNo0amlVbd4uPMazaWlcDilq4iFuauvVZmL+LWpZ02RfZNNxek/wDqHzkT0Jhq61sPO3/svySsZUhlUj9jn1GjT9IbntP+kSVo3R+Ezryu/F/ZEfyK9XKCt+8SFTaiKLU1/wBI8pWpp2hSWrh6f2XptLRwU5O9SX3JbOxjVHbNawXQAdNx4y+idIV8ViJKo8kti5rzK4rDwpU1q7bmhPRnPC8AkDAJAwCUA6DAL2kAgRJBAiAfKOE+H4vHVh0MwcdudQxP5iwnZw0r0kcTEx1arKaMysxoepTGzIi4ypYIBRWEsirM7ECZYmKQhVmVGFilWCBOpKssik75UsTSEQNUhLlT2P0b4XPjg34aO/iQEH6zNXHStStxZt4GN6t+C/w+szinbCAEAiIB2AEAIAQDx20fTVPXM+eaQ71U+ZnfodlHkhaahmNXg8OW3q/ETv8Aw728/l+5oaQ6i5iW0fSv6xnM0j3up8zNnD9lHkLzTMxpbD57er8Z6D4d7efy/c0NIdRczYM9eckjAOwDoMAmIBKAMjcJAIkSQcIgHzr6R8PlxNJ/v0yp70b5OJ08DK8GvE5ePjaafFGFQm2zUQ9SmNmRF4lSwGAUVZZFWIYjdMkTFIzqszIwsTqwQJ1ZVliqVLFiSUQN0BLIqz3f0dVDTFWoFBzFU105t2NvzCc3SEs4x8zp6OjlKXJHv8NtRG0PJPUd3nOadMegBAIQDogHYB2AEA8btL01T1z75880h3qp8zO/Q7KPJC01DMa3Bz0jer8RO/8ADvbz+X7mhpDqLmJbS9M/rGczSPe6nzM2cP2UeQtNMzGnsEctvV+M9B8O9vP5fuaGkOouZskT15ySBEA5AOiATWATEAYDi2+QAzDrgHcsA8f9JeHvh6bj7FUA+q6ke8JN3AytNrijSx0bwT4M8Ph2nTZzEaFEzEzKi8SpYDAKKxlkVYhXMyoxMz60yIxMSrGSVE3lGXKpBJdTkogcpbpdFGfTeB2Dy4NCRq5Z/M2HsAnFxkr1X4HcwUdWivHM1KlCaxtlmFxj0tN6/dPwPRIBuYbEK63U/MdhkA6DAJCAdgHYAQDyO1aDCq5KkAsSDbS3fPBaTw9WGInOUWk22nuO7hqkXTik87CU5xsGvwb9I3q/ETv/AA728/l+5oaQ6i5iO0vTP6xnM0j3up8zNnD9lHkLTSMxsbBoMGYlSAV0JFr6z03w/QqRqSnKLSa2vmc3Hzi4qKedzYYT1RzCsiAQMAIBNYBYIBICAFoAbt0AyuFtLjcDXU7wmcd9Mh/9MzYeWrVi/wBzMGJjrUpL9yPlmFedpnFRo0HmNoyJjSmULnSYAtWaWRVsz67zKkYpMQqmZDExOsYZCE3lC5CQSX0pKKscpjqlyrPueC2aKdCmg3pTRe8qoBnnaktablxZ6SnHVgo8EV1KUqXF6lKALFCDySR3G0A9FeAdBkAkDAOwDsA4RIauBHE7JpP9mx610/4nNxGiMLWzcbPisv8ADYhiqsN9+ZXs7ZnFOSGuCtt1jvBmLR+i3hKspKV01bx2l6+K6WCVrMqfYgeozO2hYmw+JmCeg41a8qtSWTd7L8l1jXGCjFbEPYfAU05qi/XvPmZ08PgMPQ7OCvx2v1ZrTr1J9ZlxE3DEVsJIK2EArIgHLQCSwCxYBYBAO2kA4RJBXVphgVbcwIPcRYwnYhq+R8SRWps1N9GRijA9akg+6d+MlJXR59pxdnuHqVSGiUxlaspYvc61aLC4vVqyyRVsRqvMiRibFKjS5jFKpkMlCryjLnBIJGKPbLIqzV2MmfEUlHS6nwXlN7AZStPVpyfgXoQ1qkV4n2vZ20BU0bRvYe0Tz56IZr0rjtgCLpJBQ1OAal4B0GASBkAkDAOwAgBACAEAIBwwCDCAVMJIKyIBy0AkBALFEAsAkAlaARIgEDJB4/hzwZNdeOwyjj1563ymsluvdnHRfeNOqbeGxGp/WWz2NPE4bXWtHb7nzhcWVYq4KspsysCrA9RB3TqKSaujlNNOw0uKki5L6yOuLEXKnryyRVsod5Yoyl3kkC9UyGShV2mNl0QzyLlrF+EVqjBKSs7ncqi58egDtMiVSMVdsmNOUnZI+k8F9ifV6d6gBqvqxGuUaWQHp7T0nuE5WIruo8th18Nh1SV3tZuoxBBGhGomsbR6XA4njEB6dxHbIBCumskC5WAM3gHQYBIGASBgEryAdvAC8ALwAvAC8ALwCJgECJIKyIAWgHQIBMCATEgEoBEwCDSQVtAFcfsahiVtiKSVLXsSOUPVYajwMtGpKHVZSVOM+sjzGN+jHDm5oVatLqFxUQeB5X902Y42a2o1ZYKD2NoxsT9GmJHosRSf11dPdmmZY6O9GGWAlua/fUz34BbQB5tE9oqdvaBMixtMx/wanh6ir8Cto9GGv3VaFv1y/wDMp8fcx/wqvD2/JWOBO0r/AOGA7TWo2HfZ7yHjafH3JWCqcPYuT6PNoMdRQXtNQn9IMo8dAyLATHcP9F1c+mxFNesU0Z+vpbL2THLG8EZI4F72a2D+jbCprVarWPUzZV8ksfMmYJYqb2ZGxHCU1tzN/C7Op0Vy0UVF6lAF+/rmCUnLNmxGKirJHWWQWIWgGhsWrapl6GHtGo+Mhg18QN0gC5EkEoIAQSSBgEgYBIGQDokg7IAQAkgJACABgETJBEwDkA6IBISATEAkIBAwCRGkAWkgYVbCQCUA4YBAwCMkBAO2kAgwgC9QSQKVRJAs4kAqIkguwPpE9YSAb9fokAokg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4" name="AutoShape 6" descr="data:image/jpeg;base64,/9j/4AAQSkZJRgABAQAAAQABAAD/2wCEAAkGBxQSEBUUDxQVFRUUFBQUFBUVFhQWFBUUFBUWFhQUFRcYHSggGBolHBQUITEhJSkrLi4uFx8zODMsNygtLisBCgoKDg0OGhAQGywkICQsLCwsLCwuLCwsLCwsLSwsLCwsLCwsLCwsLCwsLCwsLCwsLiwsLCwsLCwsLCwsLCwsLP/AABEIAKwBJQMBEQACEQEDEQH/xAAbAAACAwEBAQAAAAAAAAAAAAAABAIDBQEGB//EAEYQAAIBAgMCCgYHBgYBBQAAAAECAAMRBBIhBTEGEyIyQVFhcYGRM3KhscHRBxRCUlOSshUjVIKTojRiwtLh8CQWQ4Ojw//EABsBAQACAwEBAAAAAAAAAAAAAAABAgMEBQYH/8QANhEAAgECAgYIBgMAAgMAAAAAAAECAxEEIQUSMUFRcRMyMzRhgZGxBnKhwdHwFCLhI4IVovH/2gAMAwEAAhEDEQA/APuMAIAQAgBACAEAIAQAgBACAEAIAQAgBACAEAIAQAgBAF8Tj6VM2q1EQncGdV95lXOK2slRb2IoO2sN/EUf6ifOR0sOKLakuDD9tYf+Io/1E+cdLDih0cuDO/tnD/j0f6ifOOlhxXqOjlwZz9tYf8ej/UT5x0sOK9R0cuDD9t4b+Io/1U+cdJDiiNSXBh+28N/EUf6qfOOkhxQ1JcGX4bHU6l+KqI9t+Rla3fYyVJPYyHFraMSxAQAgBACAEAIAQAgBACAEAIAQAgBACAEAIAQAgBACAEAIAQAgFWIxKU1zVGVR1sQB3awDB2jwvo01YrmcgEjTKLgac4gnwEiTsmyUrux4Cnj0qEtVcs51ZiAbn/vlPPz127s7EdVKyLlqUugn8o6e6Us/EvdHS9PpJMiz8SboAKfb4ybMXO/u+3zMWYujh4rqJ77/ADjMjIqrcV0L/c1vdJ/sMhNtqnD1Eq0LBkIJsx1W+qN2Ef8AdJmoOUZXMVZRlGx9QwnCig+/MnaQCvmhIHjad05Bs0ayuAyMGB3FSCD4iATgBACAEAIAQAgBACAEAIAQAgBACAEA4TbfIbSV2BLEbVpJva56l1M51fS2Fo7ZXfBZmxDC1Z7vUlh9p0n3MAeo6H2y9DSmFrdWavweT+pE8NVhtQ2DN5O5gOyQEA4TbfIbSzYE8RtWkm9rnqXUzn19LYWjtnd8FmbEMLVnu9TE27wtSkhNMi/SzDROy32m7Nw6Zt0K8a9NVI3s+KsYpwcJarPP4TZGNxzcY5NGmd1SqCarD/ImmUfl7jMxQ9BgeAmFTWoHrN96q5I/Ktl8wYauDw+1/o+xiVWGHVK1O/IJdVcL1OGtqOsE336bhz5YWSeRuRxEWsxNeA+0fwFH/wA1P/dKfx58PYv08OPud/8AQ20fwV/q0/8AdH8efD2HTQ4+5w8Bdo/gr/VpfOP48+Ht+R00OJ08CNo/geVSh8Wj+PPh++o6eHEgeBG0uih/9mH+DSf40+BHTx4kTwG2l+AP6tH/AHR/Hnw9h00eJp8Hfo5xDVlbGqtOkpuy5lZ6ljovJuAp6Te9vMZKeHd/7FJ11bI9njOAmHNzhzUw7ddNiV8Ua4t2C03jUMSvh8VgGL1OVSG/EURzR11qR6O3UDrEA9ZsXbi1gA5UMwupU3SoLXuh6D/lOvfANmAEAIAQAgBACAEAIAQAgFFXFKvaeoQBdsaegAe2TYEfrbdnlFgVttHUqWAPZodddL6TRqYzDucqLqasl5PyvkZlRqJKerdCGKwLPuqE9jm3kd3unGxmhsRV/tGrreEv230Rt0cZTjk425GfXwjpz1I7d48xpOBXwdeh2kGvb1WRvwrQn1Wdw+BqPzVJHXuHmZahgMRX6kHbjsXqyJ16cOszYwWynTVqpUdSnT26eyegweiK1H+06ziuEf8AcvoaFbFwnkoX5mjRxqFgitma3Rru6yNJ16WNoTqKjCetL12eKyNSVGajrtWRypjEzFC+Vhp1HXXQnSVqY2g5youerJeXjlfImNGdlPVujNxuyHbVahfsY/LScfGaGr1f7Rq63hL/ADL6G3RxkI5ONuR57auaiDxnJspYnTRd1x2k6D/ia2j9DVHW/wCeNox+v+cTLXxkdT+jzf0EdhbFqVyK70zY60VOiovQ5v8AaO/s792/pGpicRL+PhovVW17E/C/Bb7GDDxp01r1HnuR7HBbJdNWqlexT8Tp7JTB6Ir0f7TquK4R/wBy+hNbFwnko35mjRxiFgivmbs13b7kaTrUsbQlNUYz1peuzi1kasqM1HXashqbphCAEAIAQAgBACAEA4RAPE7f2OMIxq0QRhnYcci6cQ1+TXpW5oB3gbt+69gPR7D2gailKhHGU7ZrbnVuZUHYR7QeyAakAIAQAgBACAEAIBwmAIYjEk6LoPaZIKAsAkFgHcsAwtpelbw/SJ4HS3fKnNeyO7hexj+7yqliGXmsR2bx5HSa1DGV6HZza9vTYZJ0oT6yNXZm1GJysARa+neOjxnpdFaVq4qr0VRLY3deHgc3FYWNOOtEltLbDKxWnYAW5W86i+7omLSel61GtKjTSVt+3d6F8NhITgpyMitiGfnsT3nTynna2JrVnepJv29Nh0IU4Q6qsO8H/Tj1WnS0F3tcn9jWx3ZeZXtr0794/SJg0v32p5eyL4TsY/u8XoYp05rlR7PETXw2JxFOSjSk1fLw9NhkqU6cleSEVpHG41KdXVf8RXHWo0o0T2G1yPW659A19XVhJ5v622nBte7Ww9NtXazo5RABa2u86gHu6Z57Sel61GtKjTSVrZ7dqvy9zfw2EhOCnIxq+Jd+exPedPLdPPVsTWrO9STft6bDoQpwh1VYd4P+nHqt7p0NBd8XJmDG9k/I9TPbnFCAEAIAQAgBACAEAIBCrTDKVYAqwIIOoIIsQR0iAeIwxOErFSSRhmAudS+Drc0knfkI39dM9cA91ACAEAIAQAgBACAJY2r9kePykgXVYBYqwCYSASyQDze1R++bw/SJ4HS3fKnNeyO7hexj+7xSc42BzZY5Z9U+8TtaA73/ANX9jTx3ZeaK8f6Q+HuEwaZ77Py9kXwfYxF5zDZGtnVijlltcKd+7eBOxoHvi5P7Gnjuy80Rx9QtULHeQpNt3NEw6Y77U8vZF8J2Mf3eKVRey/eIHhvb+0GW0NR6XFxvsV36bPqRjJ6tJ+ORbwI5VZ6p31Wcj1FORB5An+ad/p+k0ooLZGLXm7X/AHwNHU1cNfix3bn+If8Al/SJ5/THfanl7I3sH2MfP3YhOYbRpcH/AE49VvdOvoLvi5M1Mb2T8j1M9ucUiWA3mBcrOKQb3X8wk6r4FdZcTgxtP8RPzL85OpLgNePEPrlP76fmEakuA148SYxCncy+YkWfAnWRMMOiQSdgBACAEA85wow442jUO58+GqdWWqCVJ7mW388Ae4L4gvhUzc5M1JusmkxS57woPjANWAEAIAQAgBAOMbC/VAM3frJBNVgFqrAJhYBLLAPLbY9O/eP0ieB0v32pzXsju4TsY/u8TnONge2QP3h9U+8TtaA73/1f2NLH9l5lW0fSHw9wmDTPfZ+XsjJhOxiLTmGyNbPW7H1T7xOzoHvi5M08d2XmiGMWznwmLTXfZ+Xsi2D7Ffu8zsfXyJUf8OjUbxNlX3mdL4cp51KnJfd/Y19IS6sfMa2PhsiKg1yU1X8uW59kw6KqdLpKU+Os/qXxUdXDpcLE8TWBbnZjYbjfcLb93R1zdxugcVisVOorRi7Zt+C3K5q0tJUaVNRzb8DKq7bpLUFO96nGJTyfau4zBsptdbXNxcaHqm1Q+FqMV/zTbfhkvuzBU0vUb/pFLnmVYvhK1H6xxa2agaOlwGqLVtcppcbyo1NypnYw2i8Lhs6cFfi836s0quMrVOtLL0H6+1KhxSUr3U0alRizOWzK6KoHKtazN0dU3lFI13JmFt7bVWlXYK9NFpU6VRabIpbEl3dXRGJuCLLuvqwvvliDcbGVBikpqBxZo1HY5RfMr01QZujQtpIaJTLKu06gxVOkp5LUqtRuvkNTVQv5zfwkaqJ1mIbX4QVqdSrkZMmHo06rq3Oqhy1wjX5NgmmhuTaRqonWZrVdouMRRpixWolVmuNRxeTLb85kNIlNlxxf/kilkWxotVzWsQVdFA09YnwkEiO1dtVKL1BRXk0KS1qv7yoCQzNyaYFxeyMdewSNpOwYxfCipRatzmShSp1HJKlv3hawVbC9gpO/s1kakXuJ15LeaY4UZagp1FUsUNQAEqcikBm1uNMw0uN8h0FuZKrtbUaWC4QUKoFnAzAFc1gCDuIbcb98xyozWdrmSNaD8DnCenmwlUjeqiqLddIioP0zEZRPgvU/e4lBuL06w7BWp299Jj4+YHoYAQAgBACAVvXUc5gO8yk6kIZyaXMlRctiIVqoK6HfLp3zRAuqyQWKsAsUQCwCQDjsALsQB2m0pOcYK8nZeJKi3sMrH7IFRi6PqevUbrbxOFjdDLEzdanPN+a2W3G9RxjppQkthkYjZtRN63HWuonAxGi8VQ60bris/wDfob1PE0p7H6lmxfSH1T7xNvQHe/8Aq/sYsf2XmQ2ghNZgASdN3cJi0rTlPHTjBNvLZnuRfCyUaEWyzC7Id73stt99T5CZMPoLE1M52ivHN+i/JSpjqcdmY9hcAE1FybWufl4T0OB0TSwktdNuWy/+GjWxUqqtuI4nZyub3IP/AHolMboaliZupdqT816E0cXKmtW10eX4QpxSVc+ozYZDbpBqZmHkZk0fo6eHoSoqS1pN2fNWRTEYiM5qdskYmP24c50BCth81Mki64ioaaFbc5gRex0nVwGjKOj4asM575b3y4L9ZzcRiqmKd5ZR3L88WaFTElcVTpKFyvSrOdOVem1IKAer94ZvXbMCVkdSvfGMhVeRQpurW5YLvVVhm6rIPbAKto0lOLw2ZEY2rHMyKWGQKVysRddTeSBXbu1qtLEKqEBciMqFbnEO1Qq9NTvBVbNp13OkCxr/AFq+J4oqNKQqqTvuXKm3kNe2ATxeIdatBUHJd3FQ2Jsq0nYa9HKC74Bjbe2tUp4hgjhOLp0npUyqk4l6lQqyAnldCjk9LAnSQCXCPEsMQtqaMURGpB6XGNVqNUytTV/sWABuN177hIJN2piXGMpIDyGo12YWHOV6ITXo0Z9JBZF9bFsMVRpqRlanWZtBfkGkFsejnmVLGPwlZfrFwtIMlDjmasamR1p1OSmVWCtlJJuwa2YaawBfb2LVmWrxF2p4eniKwao6fu891plV0qMpDtytBbtkkMe4QUqdR8MtRMwqVWW+Z0YKaNRzqpBIOQAqdDJRVlG0drLSqmmKKmnSWiKrXAKLXYomRLcoDLc6i3ReWWRDVx1tsHDVOJuzUqlNyae/KlwjFCd1i66bjfxkypxqq2/iRGpKk77jU4JVP/IQ/iYGmTu30nA//Sc46J7GAEA4zW3wBWvijbkC57TaY6rqKN6aTfBu31sy0VFv+zsYeOxtf7QKjsFx57p5XHY/SMcpx1F4L75nUo0MO9jv+8DMZidSSe/WcGc5Td5O78czeSSyRZRxDLzGI7OjymWhiq1F/wDFJrwX4KTpwn1kbOCxNY85BbrPJPl/xPVYDF6QqdpTVuL/AK/n2OZXpUI9WWfqaYfsndNEGq2GguegE2HnKzclFuCu+dvrmTG18zIxuPrj7OUdajN7Z5jHY7SMMnDVXFK/1/8Ah0qFDDvfd+P4MipVLG7EnvN552pVnVd5tvnmdCMYxySsdo12Q8hiO4/CWpV6tF3pya5fgidOM+srm3gMXiG3pmHWeR7enynpsBjdI1OtTuuL/r++hza9HDx2Ss/UfekL5soDW1PT3X6Z3o0YayqOKUuP+7zSc5W1b5FZSZVGKbaW0rdsiARu0kkHLkQCaPffAPE8N35NQD+JoKf5aat7zMlBXqR5mKu7U5cjzlWizvTrU1pu9IooptTTMULWZlqHVWAa49U6G86NWm07o51KaasW4/bNSniHAyZKT4emUIPGv9YIBdGvpYsNLG+Rt0wGc1FxZ+tmlYWFBahP2rtUZQO6ymCDI4Q46tTr8hnW1NDQRVBSvVNQipTfQnmlLaiwJPRJBs0sWxxdSnpkSjSfdrnd6oOvVZFggycZtaouLZVZbrUoU0oZRnq06gBqVA3OAUsewcWb79AJbexddazim1VbU0OGVEDJVqliHWqcpsOZfVbC5gGvjcQy18MvJ5bVA2gPNpFuSTu1EAvxGJdcRRReY61s2m4qEKm/RvPnBJJsawxaUhbK1Go501zK9NRr1WYyCSeLxeXE4dAqnjBWBYjlAKqtZT0AkC47BIJMrhRtDJVGZaJFGkK6iqgZqr8ZlNOkTzWsBa1zdliwuObTp0qmJoJUpKxenVa7EgqtM0yFIHOGZ9x6oFy/HVx9YoIUVs3GsGO9CiWuvaQ5HcZJAttGnTbFUFeijuwqMHYAsgpZWGXTre/ZYySCO28QguMqlrZc2hIBILKD1XC+UzUYO9zDVkrWNDgk44/CdZwuIQfy1KZ+BnLmrSa8TqQd4pnvZUsQqVAouYAk9QsdfKSged+tOjHKxGp03jf1GfPv5uIoVZdHNrN5btvBne6GE4LWW4cobZ6Ki37V+RnVofEM9laCfL8M1Z4BbYOwylKjW1Uai17XU+NpvUqGjtIXcI2a22yf4MMp4jD7Xl6kGxdGkSEW5GhsOkdbGYpY/AYJuFGF5LLJfdllQr1s5PL93Clbaznm2X2nzM5uI09iamULRXhm/V/g2KeBpx25l+xKhZnLEnQbzfpM3NAVJ1KtSU5N5LbnvMOPjGMYpIWxuIZKz5WI18Nw6N00dIYqtRxtTo5NZ+WxbthnoUoTox1lcuobZYc9Qe0aGbND4hqxyqxUl4ZP8GOeAi+q7DlE0K+hWzb7gZT420M3qf8A47SLso2lt4P6ZMwS/kYfO+XqSqYihQJCrdh1C58SZE8Ro/AScIwvJeF36smNOvXV28v3cJYjbjnmAKPM+3Sc7EafrzyppRXq/wAfQ2KeBgutmGxqrPWOZieSd57RLaFr1KuMvUk3/V7fIjGQjGjaKtmjcKT2BySBSAQZYBUywDwnCHHUc1ejWYpUWstRbg2I4tbHtEtTnqSUuBSpDXi48TyuF2oLXOnKKgjzvOzSn0sFKxxqsOim43NajjlZld0R2XmuVUst9+VjqvhIlRTJjWaNJNoISNcvXpe/UL9GsxOi9xlVZbyOKq1TUQ4d6XFArxivcO12sxU7lyrr033aTG4SRkU4veQx9TErXXiURqQNEOdC753ZXAOYZQi2bUa3lcy2Q7ijUFeiqKSr8bnIW/NW66jdreRcWMXhPiayVbI1RCtDPQVVJFavntxbC3KGUDT/ADk9FwuSkbONxLJVoLkB4xnDE3umWmzXHiLeMkg7Vxb/AFqlTXmNSrM1hflK1IJr0aM+kAz8XjMQMRUdM2SjVoUeJ4u/GLVyF6ma2YEZ9Lacg37IJsbNaq4r0lCXUrULP9wrlyi/Re58oAbRvekVFM2qjMWykqljmK33NfLuk2IuI7Wqk1Eek9JSiuM7Kztyit0ABACnKCTcnTQSypye4q6kVvDE7Wp51YLmKXsSATyhY2O8dG7fMioN7TG60dxm47bbHeVUa23X132maNGKMMqzZj1toA5TmsGYjMRe1uyRXq9FG6RNCn007XPZ8E8ZSfGYanRbPxVGuXIGgzFfjOLJ3bZ2oqySPo0gkzqj5jfykgkiwDy1bnN6x98+a1+1nzfueih1VyRCYi5rcH979y/Gek+G+0qcl7s52kerHzM/F+kf1295nCxXb1Pml7s3aXUjyRTMBkNXYO9+5fjPSfDnXqcl9znaQ6sfMU2n6Z+8e4Tl6W75U5/ZGzhexiKznmwaGxPSH1T7xO38P96fyv3RpY/svMp2n6Zu8e4TU0t3ypz+yMuF7GIrOebBp8H/AE38h94na0B3v/q/dGljuy8z0eWe0OORKwCtlkgqZYAricKjgh1VgQVNwDyTvHtMlOzuQ1dWPmPC/g2mEejxJY03FTRiDZ1YX1AH2WX2zrYSr0l77jjYyiqTVru/ExxS6rjum6aSLFdx037xKtF9Zlq4hvu+RlbFky4Y8j74kaqLazLF2oR9ph4GRqLgTrviWDbTff8AO8jo48B0r4kv2834gjoo8CemfE4dvH8QR0S4DpnxInhAfxPYflHQrgR0z4i9Tb4++x7gZPRpbiOlfEVq7cH+c+Xzk2SI1ritTbJ+yg8Tf2C0kjWKWx1RvtW9XT275ZIq5M5TS+p1PWdTL2MbbPZcAeCtPFrUauWKI6hVFgCbEuCbX3FNxHTNDGVnTaS3nQwVFVE29zPq1HDInMVV9UAbt26cg7BbAEFWSC5FgHka/Pb1j7581r9rPm/c9FDqrkiuYi5r8H979y/Gej+HO0qcl9znaR6sfMzsX6R/Xb3mcPF9vU+aXuzdpdSPJFMwGQ1Nhb37l+M9H8OdepyXuznaQ6sfMU2l6Vu/4CczS3fKnP7I2cL2MRac82DQ2J6Q+qfeJ2/h/vT+V+6NLH9l5/kp2p6ZvD9ImrpbvlTmvZGXC9jH93is5xsGnweNqxv9w+8TtaA72/lfujSx/ZeZ6YG+6e0OOcIgEGEkFTCAUuIB5T6Q8NmwiuP/AG6qnwcFT7cs3MDK1S3FGlj43pp8GeCUTrnHsX06cq2WSGadGUbLqIwMPK6xfVK6mFkqRDiJV6A6pkTMUoidSnL3MbRSyySpU4kgXcSrLIpaUZYBBJaglkVY1SEsVPsP0c4XJgEJ31Gep/dlHsUTiY6V6z8LI7mAjq0V43Z6eahuBAFFEkFoEA85jNlVASQMwJJ5O/XsnicXofFQnKcVrJtvL8HZpYuk0k3bmZzKQbEWPUdDOPKLi7SVn4m2mnmjW4Pb37l+M9H8OdpU5L3Zz9I9WPmZ2M9I/rt7zOFiu3qfNL3Zu0upHkiNGgzc1Se7d5yKOHq1nanFvl+dhM6kYdZ2NjZmDanctbW2gN91989XobR9bCuUqts0stpysZiIVLKO4Wx+AcuWWxB6L67u2aGlNFYmdeVamrp8Nuw2MNiqcYKEsjOdCDZgQeoi08/OEoPVmmn45G/GSkroe2J6Q+qfeJ2fh/vT+V+6NPH9l5lO1PTN4fpE1dLd8qc17Iy4XsY/u8opUmY2UE9wmlSo1KrtTi2/AzSnGKvJ2NfZWBdGzPYcki17nUj5T0+h9GV6FXpallk1bfuObi8TCpHVjxNUGekOcWpV6/OQCbCAVsJIKWEAzOEmF4zBYgbyKZcd9Plj9My0JatWL8TDiI61KS8D5TR3TuHCHaKSrZdD1JZjZlQwBKFiLLJIE8QkvFmOSM2ukzJmGSFHEuUZRUgqLPKsuhcyhYkskFyCWKjSiWRVn3nY+F4rD0qf3KaL4hQDPOVJa03Liz0lKGpBR4IclDIEApVYBO0A5aAVVqCuLOoPeJirYelWVqkU+ZeFSUM4uxRhsCtMkpcZraXuNOqa2F0fRws5SpXV93IvVxE6iSluKW2fTUl2UsSSdxbeb6KJrPRmEouVacXJtt7G9ueSRlWJqztBO30+onX2xbRE3fe0/tE59fT6h/SjTtzy+iM8MDfOcvT8mfWx9Rt7W7F0nHr6UxVbrTa8Fl7Zm3DDUobF6k6W0nXec3f85moaaxdLJvWXj+Ss8HSlutyHqO0FqclkPdbOP+J2KGl6OL/46tJvktZfk054SdL+0ZfYYo4RUbMotpa3Rrbr7p0cPo2hQq9NSTV1a27PnsNepiJzjqSzBsEhcswuT17tBbd4SJaKw860q1RazfHZw2fklYqooKEXawyosLDQdQ0E34QjBasVZeBgbbd2SBlyDsA7ALaTX0PhIB1hAK2EkFbDQjoIIPcdIB8ZWlkZkO9GZT3qSD7p6BO6TPPOOq2uA7QlWWQ/SmNmVFsqSBgC1cS6KMzcQsyxMUhGoJkMTFqkkqKVJRl0UEypJJZIGKYkohmzsDDcbiaKfeqoD6oYFvYDK1ZatOT8C1GOtUivE+6Tzx6MIAQCAgEoBy0A5aAFoB56ttV0quNGAYgA77d4nkq2mcRQxE4ZSim8n+TqwwdOdOL2OxcNo0amlVbd4uPMazaWlcDilq4iFuauvVZmL+LWpZ02RfZNNxek/wDqHzkT0Jhq61sPO3/svySsZUhlUj9jn1GjT9IbntP+kSVo3R+Ezryu/F/ZEfyK9XKCt+8SFTaiKLU1/wBI8pWpp2hSWrh6f2XptLRwU5O9SX3JbOxjVHbNawXQAdNx4y+idIV8ViJKo8kti5rzK4rDwpU1q7bmhPRnPC8AkDAJAwCUA6DAL2kAgRJBAiAfKOE+H4vHVh0MwcdudQxP5iwnZw0r0kcTEx1arKaMysxoepTGzIi4ypYIBRWEsirM7ECZYmKQhVmVGFilWCBOpKssik75UsTSEQNUhLlT2P0b4XPjg34aO/iQEH6zNXHStStxZt4GN6t+C/w+szinbCAEAiIB2AEAIAQDx20fTVPXM+eaQ71U+ZnfodlHkhaahmNXg8OW3q/ETv8Aw728/l+5oaQ6i5iW0fSv6xnM0j3up8zNnD9lHkLzTMxpbD57er8Z6D4d7efy/c0NIdRczYM9eckjAOwDoMAmIBKAMjcJAIkSQcIgHzr6R8PlxNJ/v0yp70b5OJ08DK8GvE5ePjaafFGFQm2zUQ9SmNmRF4lSwGAUVZZFWIYjdMkTFIzqszIwsTqwQJ1ZVliqVLFiSUQN0BLIqz3f0dVDTFWoFBzFU105t2NvzCc3SEs4x8zp6OjlKXJHv8NtRG0PJPUd3nOadMegBAIQDogHYB2AEA8btL01T1z75880h3qp8zO/Q7KPJC01DMa3Bz0jer8RO/8ADvbz+X7mhpDqLmJbS9M/rGczSPe6nzM2cP2UeQtNMzGnsEctvV+M9B8O9vP5fuaGkOouZskT15ySBEA5AOiATWATEAYDi2+QAzDrgHcsA8f9JeHvh6bj7FUA+q6ke8JN3AytNrijSx0bwT4M8Ph2nTZzEaFEzEzKi8SpYDAKKxlkVYhXMyoxMz60yIxMSrGSVE3lGXKpBJdTkogcpbpdFGfTeB2Dy4NCRq5Z/M2HsAnFxkr1X4HcwUdWivHM1KlCaxtlmFxj0tN6/dPwPRIBuYbEK63U/MdhkA6DAJCAdgHYAQDyO1aDCq5KkAsSDbS3fPBaTw9WGInOUWk22nuO7hqkXTik87CU5xsGvwb9I3q/ETv/AA728/l+5oaQ6i5iO0vTP6xnM0j3up8zNnD9lHkLTSMxsbBoMGYlSAV0JFr6z03w/QqRqSnKLSa2vmc3Hzi4qKedzYYT1RzCsiAQMAIBNYBYIBICAFoAbt0AyuFtLjcDXU7wmcd9Mh/9MzYeWrVi/wBzMGJjrUpL9yPlmFedpnFRo0HmNoyJjSmULnSYAtWaWRVsz67zKkYpMQqmZDExOsYZCE3lC5CQSX0pKKscpjqlyrPueC2aKdCmg3pTRe8qoBnnaktablxZ6SnHVgo8EV1KUqXF6lKALFCDySR3G0A9FeAdBkAkDAOwDsA4RIauBHE7JpP9mx610/4nNxGiMLWzcbPisv8ADYhiqsN9+ZXs7ZnFOSGuCtt1jvBmLR+i3hKspKV01bx2l6+K6WCVrMqfYgeozO2hYmw+JmCeg41a8qtSWTd7L8l1jXGCjFbEPYfAU05qi/XvPmZ08PgMPQ7OCvx2v1ZrTr1J9ZlxE3DEVsJIK2EArIgHLQCSwCxYBYBAO2kA4RJBXVphgVbcwIPcRYwnYhq+R8SRWps1N9GRijA9akg+6d+MlJXR59pxdnuHqVSGiUxlaspYvc61aLC4vVqyyRVsRqvMiRibFKjS5jFKpkMlCryjLnBIJGKPbLIqzV2MmfEUlHS6nwXlN7AZStPVpyfgXoQ1qkV4n2vZ20BU0bRvYe0Tz56IZr0rjtgCLpJBQ1OAal4B0GASBkAkDAOwAgBACAEAIBwwCDCAVMJIKyIBy0AkBALFEAsAkAlaARIgEDJB4/hzwZNdeOwyjj1563ymsluvdnHRfeNOqbeGxGp/WWz2NPE4bXWtHb7nzhcWVYq4KspsysCrA9RB3TqKSaujlNNOw0uKki5L6yOuLEXKnryyRVsod5Yoyl3kkC9UyGShV2mNl0QzyLlrF+EVqjBKSs7ncqi58egDtMiVSMVdsmNOUnZI+k8F9ifV6d6gBqvqxGuUaWQHp7T0nuE5WIruo8th18Nh1SV3tZuoxBBGhGomsbR6XA4njEB6dxHbIBCumskC5WAM3gHQYBIGASBgEryAdvAC8ALwAvAC8ALwCJgECJIKyIAWgHQIBMCATEgEoBEwCDSQVtAFcfsahiVtiKSVLXsSOUPVYajwMtGpKHVZSVOM+sjzGN+jHDm5oVatLqFxUQeB5X902Y42a2o1ZYKD2NoxsT9GmJHosRSf11dPdmmZY6O9GGWAlua/fUz34BbQB5tE9oqdvaBMixtMx/wanh6ir8Cto9GGv3VaFv1y/wDMp8fcx/wqvD2/JWOBO0r/AOGA7TWo2HfZ7yHjafH3JWCqcPYuT6PNoMdRQXtNQn9IMo8dAyLATHcP9F1c+mxFNesU0Z+vpbL2THLG8EZI4F72a2D+jbCprVarWPUzZV8ksfMmYJYqb2ZGxHCU1tzN/C7Op0Vy0UVF6lAF+/rmCUnLNmxGKirJHWWQWIWgGhsWrapl6GHtGo+Mhg18QN0gC5EkEoIAQSSBgEgYBIGQDokg7IAQAkgJACABgETJBEwDkA6IBISATEAkIBAwCRGkAWkgYVbCQCUA4YBAwCMkBAO2kAgwgC9QSQKVRJAs4kAqIkguwPpE9YSAb9fokAokg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43200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18864" y="701824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s-AR" sz="4000" dirty="0"/>
              <a:t>Tarjeta Gráfica o GPU </a:t>
            </a:r>
            <a:br>
              <a:rPr lang="es-AR" sz="4000" dirty="0"/>
            </a:br>
            <a:r>
              <a:rPr lang="es-AR" sz="4000" dirty="0"/>
              <a:t>Características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200" dirty="0"/>
              <a:t>Latencia: diferencia de tiempo en que una tarea es iniciada y efectivamente comienza a ejecutarse.</a:t>
            </a:r>
          </a:p>
          <a:p>
            <a:endParaRPr lang="es-ES" sz="2200" dirty="0"/>
          </a:p>
          <a:p>
            <a:r>
              <a:rPr lang="es-ES" sz="2200" dirty="0"/>
              <a:t>Cantidad de transistores: entre 500M y 3000M</a:t>
            </a:r>
          </a:p>
          <a:p>
            <a:endParaRPr lang="es-ES" sz="2200" dirty="0"/>
          </a:p>
          <a:p>
            <a:r>
              <a:rPr lang="es-ES" sz="2200" dirty="0"/>
              <a:t>Alto consumo de energía: puede llegar a 300W, no obstante es más eficiente que la CPU.</a:t>
            </a:r>
          </a:p>
          <a:p>
            <a:endParaRPr lang="es-ES" sz="2200" dirty="0"/>
          </a:p>
          <a:p>
            <a:r>
              <a:rPr lang="es-ES" sz="2200" dirty="0" err="1"/>
              <a:t>Teraflops</a:t>
            </a:r>
            <a:r>
              <a:rPr lang="es-ES" sz="2200" dirty="0"/>
              <a:t> (TFLOPS): métrica que consiste en la cantidad de operaciones en punto flotante (números con decimales) de 32 bits que puede ejecutar por segundo.</a:t>
            </a:r>
          </a:p>
          <a:p>
            <a:endParaRPr lang="es-ES" sz="2200" dirty="0"/>
          </a:p>
          <a:p>
            <a:pPr marL="0" lvl="1" indent="0">
              <a:buNone/>
            </a:pPr>
            <a:endParaRPr lang="es-AR" sz="2000" dirty="0"/>
          </a:p>
        </p:txBody>
      </p:sp>
      <p:pic>
        <p:nvPicPr>
          <p:cNvPr id="9" name="8 Imagen" descr="lidi.bmp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9586" y="-24"/>
            <a:ext cx="1214446" cy="1147984"/>
          </a:xfrm>
          <a:prstGeom prst="rect">
            <a:avLst/>
          </a:prstGeom>
        </p:spPr>
      </p:pic>
      <p:pic>
        <p:nvPicPr>
          <p:cNvPr id="10" name="Picture 31" descr="EscudoUNL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8460"/>
            <a:ext cx="854075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97653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18864" y="701824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s-AR" sz="4000" dirty="0"/>
              <a:t>Tarjeta Gráfica o GPU </a:t>
            </a:r>
            <a:br>
              <a:rPr lang="es-AR" sz="4000" dirty="0"/>
            </a:br>
            <a:r>
              <a:rPr lang="es-AR" sz="4000" dirty="0"/>
              <a:t>Arquitectura</a:t>
            </a:r>
          </a:p>
        </p:txBody>
      </p:sp>
      <p:pic>
        <p:nvPicPr>
          <p:cNvPr id="9" name="8 Imagen" descr="lidi.bmp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9586" y="-24"/>
            <a:ext cx="1214446" cy="1147984"/>
          </a:xfrm>
          <a:prstGeom prst="rect">
            <a:avLst/>
          </a:prstGeom>
        </p:spPr>
      </p:pic>
      <p:pic>
        <p:nvPicPr>
          <p:cNvPr id="10" name="Picture 31" descr="EscudoUNL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8460"/>
            <a:ext cx="854075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CAB6C49-BD2E-91BA-2CB3-AF65A7B0A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120" y="1844824"/>
            <a:ext cx="6876256" cy="339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0CBAA4AA-520D-A6FF-3AF7-1BC0FF9DFFB4}"/>
              </a:ext>
            </a:extLst>
          </p:cNvPr>
          <p:cNvSpPr txBox="1"/>
          <p:nvPr/>
        </p:nvSpPr>
        <p:spPr>
          <a:xfrm>
            <a:off x="1763688" y="5589240"/>
            <a:ext cx="5544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Arquitectura CPU VS Arquitectura GPU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3094012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18864" y="701824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s-AR" sz="4000" dirty="0"/>
              <a:t>CPU vs GPU</a:t>
            </a:r>
          </a:p>
        </p:txBody>
      </p:sp>
      <p:pic>
        <p:nvPicPr>
          <p:cNvPr id="9" name="8 Imagen" descr="lidi.bmp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9586" y="-24"/>
            <a:ext cx="1214446" cy="1147984"/>
          </a:xfrm>
          <a:prstGeom prst="rect">
            <a:avLst/>
          </a:prstGeom>
        </p:spPr>
      </p:pic>
      <p:pic>
        <p:nvPicPr>
          <p:cNvPr id="10" name="Picture 31" descr="EscudoUNL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8460"/>
            <a:ext cx="854075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EC640BC7-7B79-7024-720B-377C2490E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648" y="912858"/>
            <a:ext cx="1621304" cy="158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33E5E662-7C54-E6B7-5DF2-416A8EB53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866" y="878604"/>
            <a:ext cx="2026720" cy="180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6D0164C4-B44E-C085-1E40-E976BEA338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424508"/>
              </p:ext>
            </p:extLst>
          </p:nvPr>
        </p:nvGraphicFramePr>
        <p:xfrm>
          <a:off x="539552" y="2698576"/>
          <a:ext cx="8625136" cy="4114800"/>
        </p:xfrm>
        <a:graphic>
          <a:graphicData uri="http://schemas.openxmlformats.org/drawingml/2006/table">
            <a:tbl>
              <a:tblPr/>
              <a:tblGrid>
                <a:gridCol w="4312568">
                  <a:extLst>
                    <a:ext uri="{9D8B030D-6E8A-4147-A177-3AD203B41FA5}">
                      <a16:colId xmlns:a16="http://schemas.microsoft.com/office/drawing/2014/main" val="454820056"/>
                    </a:ext>
                  </a:extLst>
                </a:gridCol>
                <a:gridCol w="4312568">
                  <a:extLst>
                    <a:ext uri="{9D8B030D-6E8A-4147-A177-3AD203B41FA5}">
                      <a16:colId xmlns:a16="http://schemas.microsoft.com/office/drawing/2014/main" val="2250603843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s-AR"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4-16 cores</a:t>
                      </a: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s-AR"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100-1000 cores</a:t>
                      </a: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335628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s-AR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Velocidades de reloj altas, </a:t>
                      </a:r>
                      <a:r>
                        <a:rPr kumimoji="0" lang="es-AR" sz="2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Throughput</a:t>
                      </a:r>
                      <a:r>
                        <a:rPr kumimoji="0" lang="es-AR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medio</a:t>
                      </a: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pt-BR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Velocidades de </a:t>
                      </a:r>
                      <a:r>
                        <a:rPr kumimoji="0" lang="pt-BR" sz="2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reloj</a:t>
                      </a:r>
                      <a:r>
                        <a:rPr kumimoji="0" lang="pt-BR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medias, </a:t>
                      </a:r>
                      <a:r>
                        <a:rPr kumimoji="0" lang="pt-BR" sz="2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Throughput</a:t>
                      </a:r>
                      <a:r>
                        <a:rPr kumimoji="0" lang="pt-BR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alto </a:t>
                      </a: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699753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s-ES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Optimizada para ejecución de código secuencial</a:t>
                      </a: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pt-BR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Optimizada para cálculo aritmético de </a:t>
                      </a:r>
                      <a:r>
                        <a:rPr kumimoji="0" lang="pt-BR" sz="2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naturaleza</a:t>
                      </a:r>
                      <a:r>
                        <a:rPr kumimoji="0" lang="pt-BR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paralela</a:t>
                      </a: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827579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s-AR"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Menor Latencia (10us)</a:t>
                      </a: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s-AR"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Mayor latencia (100us)</a:t>
                      </a: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352294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s-AR"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Buenas para tareas paralelas</a:t>
                      </a: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s-ES"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Buenas para procesamiento de datos paralelos</a:t>
                      </a: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324174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kumimoji="0" lang="es-AR"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s-ES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rendimiento de unas 100 veces del de CPU</a:t>
                      </a: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8646092"/>
                  </a:ext>
                </a:extLst>
              </a:tr>
            </a:tbl>
          </a:graphicData>
        </a:graphic>
      </p:graphicFrame>
      <p:sp>
        <p:nvSpPr>
          <p:cNvPr id="4" name="Rectangle 4">
            <a:extLst>
              <a:ext uri="{FF2B5EF4-FFF2-40B4-BE49-F238E27FC236}">
                <a16:creationId xmlns:a16="http://schemas.microsoft.com/office/drawing/2014/main" id="{82824799-7927-084E-3FE5-A068D8ED0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648" y="386104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73555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18864" y="701824"/>
            <a:ext cx="8229600" cy="1143000"/>
          </a:xfrm>
        </p:spPr>
        <p:txBody>
          <a:bodyPr>
            <a:noAutofit/>
          </a:bodyPr>
          <a:lstStyle/>
          <a:p>
            <a:pPr algn="ctr"/>
            <a:br>
              <a:rPr lang="es-AR" sz="4000" dirty="0"/>
            </a:br>
            <a:r>
              <a:rPr lang="es-ES" sz="4000" dirty="0"/>
              <a:t>Software </a:t>
            </a:r>
            <a:br>
              <a:rPr lang="es-ES" sz="4000" dirty="0"/>
            </a:br>
            <a:r>
              <a:rPr lang="es-ES" sz="4000" dirty="0"/>
              <a:t> Qué es un estándar de Video</a:t>
            </a:r>
            <a:endParaRPr lang="es-AR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200" dirty="0"/>
              <a:t>Estándares para Aceleración de ”Video”: </a:t>
            </a:r>
          </a:p>
          <a:p>
            <a:pPr lvl="1"/>
            <a:r>
              <a:rPr lang="es-ES" sz="2000" dirty="0"/>
              <a:t>Establecen una especificación (documento) que describe un conjunto de funciones y el comportamiento exacto que deben tener.</a:t>
            </a:r>
          </a:p>
          <a:p>
            <a:pPr lvl="1"/>
            <a:r>
              <a:rPr lang="es-ES" sz="2000" dirty="0"/>
              <a:t> Establecen interfaces de funciones de software que para dibujar escenas tridimensionales complejas a partir de primitivas geométricas simples: puntos, líneas, triángulos (y no tan simples como mallas). </a:t>
            </a:r>
          </a:p>
          <a:p>
            <a:pPr lvl="1"/>
            <a:r>
              <a:rPr lang="es-ES" sz="2000" dirty="0"/>
              <a:t>Los fabricantes de hardware crean implementaciones, que son bibliotecas de funciones que se ajustan a los requisitos de la especificación, utilizando aceleración hardware cuando es posible.</a:t>
            </a:r>
          </a:p>
          <a:p>
            <a:pPr lvl="1"/>
            <a:r>
              <a:rPr lang="es-ES" sz="2000" dirty="0"/>
              <a:t>Las implementaciones deben superar </a:t>
            </a:r>
            <a:r>
              <a:rPr lang="es-ES" sz="2000" dirty="0" err="1"/>
              <a:t>tests</a:t>
            </a:r>
            <a:r>
              <a:rPr lang="es-ES" sz="2000" dirty="0"/>
              <a:t> de conformidad para que sus fabricantes puedan calificar su implementación como conforme a la especificación y para poder usar el logotipo oficial</a:t>
            </a:r>
          </a:p>
          <a:p>
            <a:endParaRPr lang="es-ES" sz="2200" dirty="0"/>
          </a:p>
          <a:p>
            <a:endParaRPr lang="es-ES" sz="2200" dirty="0"/>
          </a:p>
          <a:p>
            <a:pPr marL="0" lvl="1" indent="0">
              <a:buNone/>
            </a:pPr>
            <a:endParaRPr lang="es-AR" sz="2000" dirty="0"/>
          </a:p>
        </p:txBody>
      </p:sp>
      <p:pic>
        <p:nvPicPr>
          <p:cNvPr id="9" name="8 Imagen" descr="lidi.bmp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9586" y="-24"/>
            <a:ext cx="1214446" cy="1147984"/>
          </a:xfrm>
          <a:prstGeom prst="rect">
            <a:avLst/>
          </a:prstGeom>
        </p:spPr>
      </p:pic>
      <p:pic>
        <p:nvPicPr>
          <p:cNvPr id="10" name="Picture 31" descr="EscudoUNL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8460"/>
            <a:ext cx="854075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17641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18864" y="701824"/>
            <a:ext cx="8229600" cy="1143000"/>
          </a:xfrm>
        </p:spPr>
        <p:txBody>
          <a:bodyPr>
            <a:noAutofit/>
          </a:bodyPr>
          <a:lstStyle/>
          <a:p>
            <a:pPr algn="ctr"/>
            <a:br>
              <a:rPr lang="es-AR" sz="4000" dirty="0"/>
            </a:br>
            <a:r>
              <a:rPr lang="es-ES" sz="4000" dirty="0"/>
              <a:t>Software </a:t>
            </a:r>
            <a:br>
              <a:rPr lang="es-ES" sz="4000" dirty="0"/>
            </a:br>
            <a:r>
              <a:rPr lang="es-ES" sz="4000" dirty="0"/>
              <a:t> OpenGL</a:t>
            </a:r>
            <a:endParaRPr lang="es-AR" sz="4000" dirty="0"/>
          </a:p>
        </p:txBody>
      </p:sp>
      <p:pic>
        <p:nvPicPr>
          <p:cNvPr id="9" name="8 Imagen" descr="lidi.bmp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9586" y="-24"/>
            <a:ext cx="1214446" cy="1147984"/>
          </a:xfrm>
          <a:prstGeom prst="rect">
            <a:avLst/>
          </a:prstGeom>
        </p:spPr>
      </p:pic>
      <p:pic>
        <p:nvPicPr>
          <p:cNvPr id="10" name="Picture 31" descr="EscudoUNL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8460"/>
            <a:ext cx="854075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B99117F-04FE-7F6A-AE73-C36BA0CDD759}"/>
              </a:ext>
            </a:extLst>
          </p:cNvPr>
          <p:cNvSpPr txBox="1"/>
          <p:nvPr/>
        </p:nvSpPr>
        <p:spPr>
          <a:xfrm>
            <a:off x="2276856" y="3226046"/>
            <a:ext cx="4590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b="0" dirty="0">
                <a:effectLst/>
              </a:rPr>
              <a:t> </a:t>
            </a:r>
            <a:endParaRPr lang="es-AR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C20BF298-BC2D-ACD6-2603-0AAEDCCA404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160" y="1808820"/>
            <a:ext cx="6732240" cy="504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234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18864" y="701824"/>
            <a:ext cx="8229600" cy="1143000"/>
          </a:xfrm>
        </p:spPr>
        <p:txBody>
          <a:bodyPr>
            <a:noAutofit/>
          </a:bodyPr>
          <a:lstStyle/>
          <a:p>
            <a:pPr algn="ctr"/>
            <a:br>
              <a:rPr lang="es-AR" sz="4000" dirty="0"/>
            </a:br>
            <a:r>
              <a:rPr lang="es-ES" sz="4000" dirty="0"/>
              <a:t>Software </a:t>
            </a:r>
            <a:br>
              <a:rPr lang="es-ES" sz="4000" dirty="0"/>
            </a:br>
            <a:r>
              <a:rPr lang="es-ES" sz="4000" dirty="0"/>
              <a:t> OpenGL</a:t>
            </a:r>
            <a:endParaRPr lang="es-AR" sz="4000" dirty="0"/>
          </a:p>
        </p:txBody>
      </p:sp>
      <p:pic>
        <p:nvPicPr>
          <p:cNvPr id="9" name="8 Imagen" descr="lidi.bmp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9586" y="-24"/>
            <a:ext cx="1214446" cy="1147984"/>
          </a:xfrm>
          <a:prstGeom prst="rect">
            <a:avLst/>
          </a:prstGeom>
        </p:spPr>
      </p:pic>
      <p:pic>
        <p:nvPicPr>
          <p:cNvPr id="10" name="Picture 31" descr="EscudoUNL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8460"/>
            <a:ext cx="854075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B99117F-04FE-7F6A-AE73-C36BA0CDD759}"/>
              </a:ext>
            </a:extLst>
          </p:cNvPr>
          <p:cNvSpPr txBox="1"/>
          <p:nvPr/>
        </p:nvSpPr>
        <p:spPr>
          <a:xfrm>
            <a:off x="2276856" y="3226046"/>
            <a:ext cx="4590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b="0" dirty="0">
                <a:effectLst/>
              </a:rPr>
              <a:t> </a:t>
            </a:r>
            <a:endParaRPr lang="es-AR" dirty="0"/>
          </a:p>
        </p:txBody>
      </p:sp>
      <p:sp>
        <p:nvSpPr>
          <p:cNvPr id="3" name="2 Marcador de contenido">
            <a:extLst>
              <a:ext uri="{FF2B5EF4-FFF2-40B4-BE49-F238E27FC236}">
                <a16:creationId xmlns:a16="http://schemas.microsoft.com/office/drawing/2014/main" id="{F5687C07-E57F-84BF-ACF5-8C4D6FDB2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>
            <a:normAutofit/>
          </a:bodyPr>
          <a:lstStyle/>
          <a:p>
            <a:r>
              <a:rPr lang="es-ES" sz="2200" dirty="0"/>
              <a:t>OpenGL (Open </a:t>
            </a:r>
            <a:r>
              <a:rPr lang="es-ES" sz="2200" dirty="0" err="1"/>
              <a:t>Graphics</a:t>
            </a:r>
            <a:r>
              <a:rPr lang="es-ES" sz="2200" dirty="0"/>
              <a:t> Library): especificación estándar que define una API multilenguaje y multiplataforma para escribir aplicaciones que produzcan gráficos 2D y 3D. </a:t>
            </a:r>
          </a:p>
          <a:p>
            <a:r>
              <a:rPr lang="es-ES" sz="2200" dirty="0"/>
              <a:t>La interfaz consiste en más de 250 funciones diferentes que pueden usarse para dibujar escenas tridimensionales complejas a partir de primitivas geométricas simples: puntos, líneas, triángulos, mallas.</a:t>
            </a:r>
          </a:p>
          <a:p>
            <a:r>
              <a:rPr lang="es-ES" sz="2200" dirty="0"/>
              <a:t>Desarrollada originalmente por Silicon </a:t>
            </a:r>
            <a:r>
              <a:rPr lang="es-ES" sz="2200" dirty="0" err="1"/>
              <a:t>Graphics</a:t>
            </a:r>
            <a:r>
              <a:rPr lang="es-ES" sz="2200" dirty="0"/>
              <a:t> Inc. (SGI) en 1992.</a:t>
            </a:r>
          </a:p>
          <a:p>
            <a:r>
              <a:rPr lang="es-ES" sz="2200" dirty="0"/>
              <a:t>Usada ampliamente en CAD, realidad virtual, representación científica, visualización de información y simulación de vuelo. También se usa en desarrollo de videojuegos.</a:t>
            </a:r>
          </a:p>
          <a:p>
            <a:pPr marL="0" lvl="1" indent="0">
              <a:buNone/>
            </a:pP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15555526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14388</TotalTime>
  <Words>1404</Words>
  <Application>Microsoft Office PowerPoint</Application>
  <PresentationFormat>Presentación en pantalla (4:3)</PresentationFormat>
  <Paragraphs>193</Paragraphs>
  <Slides>31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6" baseType="lpstr">
      <vt:lpstr>Calibri</vt:lpstr>
      <vt:lpstr>Constantia</vt:lpstr>
      <vt:lpstr>Trebuchet MS</vt:lpstr>
      <vt:lpstr>Wingdings 2</vt:lpstr>
      <vt:lpstr>Flujo</vt:lpstr>
      <vt:lpstr>Tecnología asociada con Esports</vt:lpstr>
      <vt:lpstr>Tarjeta Gráfica o GPU  Funciones</vt:lpstr>
      <vt:lpstr>Tarjeta Gráfica o GPU  Características</vt:lpstr>
      <vt:lpstr>Tarjeta Gráfica o GPU  Características</vt:lpstr>
      <vt:lpstr>Tarjeta Gráfica o GPU  Arquitectura</vt:lpstr>
      <vt:lpstr>CPU vs GPU</vt:lpstr>
      <vt:lpstr> Software   Qué es un estándar de Video</vt:lpstr>
      <vt:lpstr> Software   OpenGL</vt:lpstr>
      <vt:lpstr> Software   OpenGL</vt:lpstr>
      <vt:lpstr> Software   DirectX</vt:lpstr>
      <vt:lpstr> Software   DirectX</vt:lpstr>
      <vt:lpstr> Software   DirectX</vt:lpstr>
      <vt:lpstr>Tarjeta Gráfica o GPU  Evolución</vt:lpstr>
      <vt:lpstr>Tarjeta Gráfica o GPU  Evolución</vt:lpstr>
      <vt:lpstr>Tarjeta Gráfica o GPU  Evolución</vt:lpstr>
      <vt:lpstr>Tarjeta Gráfica o GPU  Evolución</vt:lpstr>
      <vt:lpstr>Tarjeta Gráfica o GPU  Evolución</vt:lpstr>
      <vt:lpstr>Tarjeta Gráfica o GPU  Evolución</vt:lpstr>
      <vt:lpstr>Tarjeta Gráfica o GPU  Evolución</vt:lpstr>
      <vt:lpstr>Tarjeta Gráfica o GPU  Evolución</vt:lpstr>
      <vt:lpstr>Tarjeta Gráfica o GPU  Evolución</vt:lpstr>
      <vt:lpstr>Tarjeta Gráfica o GPU  Evolución</vt:lpstr>
      <vt:lpstr>Tarjeta Gráfica o GPU  Evolución</vt:lpstr>
      <vt:lpstr>Tarjeta Gráfica o GPU  Evolución</vt:lpstr>
      <vt:lpstr>Tarjeta Gráfica o GPU  Evolución</vt:lpstr>
      <vt:lpstr>Tarjeta Gráfica o GPU  Evolución</vt:lpstr>
      <vt:lpstr>Tarjeta Gráfica o GPU  Evolución</vt:lpstr>
      <vt:lpstr>Tarjeta Gráfica o GPU  Evolución</vt:lpstr>
      <vt:lpstr>Tarjeta Gráfica o GPU  Evolución</vt:lpstr>
      <vt:lpstr>Tarjeta Gráfica o GPU  Evolución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5 Introducción a  Cloud Computing</dc:title>
  <dc:creator>Coco</dc:creator>
  <cp:lastModifiedBy>santiago medina</cp:lastModifiedBy>
  <cp:revision>203</cp:revision>
  <dcterms:created xsi:type="dcterms:W3CDTF">2011-08-08T16:45:26Z</dcterms:created>
  <dcterms:modified xsi:type="dcterms:W3CDTF">2023-04-03T20:15:46Z</dcterms:modified>
</cp:coreProperties>
</file>