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4"/>
  </p:notesMasterIdLst>
  <p:sldIdLst>
    <p:sldId id="256" r:id="rId2"/>
    <p:sldId id="425" r:id="rId3"/>
    <p:sldId id="483" r:id="rId4"/>
    <p:sldId id="484" r:id="rId5"/>
    <p:sldId id="482" r:id="rId6"/>
    <p:sldId id="485" r:id="rId7"/>
    <p:sldId id="508" r:id="rId8"/>
    <p:sldId id="487" r:id="rId9"/>
    <p:sldId id="486" r:id="rId10"/>
    <p:sldId id="488" r:id="rId11"/>
    <p:sldId id="489" r:id="rId12"/>
    <p:sldId id="499" r:id="rId13"/>
    <p:sldId id="500" r:id="rId14"/>
    <p:sldId id="495" r:id="rId15"/>
    <p:sldId id="496" r:id="rId16"/>
    <p:sldId id="507" r:id="rId17"/>
    <p:sldId id="497" r:id="rId18"/>
    <p:sldId id="498" r:id="rId19"/>
    <p:sldId id="494" r:id="rId20"/>
    <p:sldId id="502" r:id="rId21"/>
    <p:sldId id="503" r:id="rId22"/>
    <p:sldId id="501" r:id="rId23"/>
    <p:sldId id="505" r:id="rId24"/>
    <p:sldId id="506" r:id="rId25"/>
    <p:sldId id="492" r:id="rId26"/>
    <p:sldId id="513" r:id="rId27"/>
    <p:sldId id="493" r:id="rId28"/>
    <p:sldId id="509" r:id="rId29"/>
    <p:sldId id="510" r:id="rId30"/>
    <p:sldId id="511" r:id="rId31"/>
    <p:sldId id="512" r:id="rId32"/>
    <p:sldId id="403"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21" autoAdjust="0"/>
  </p:normalViewPr>
  <p:slideViewPr>
    <p:cSldViewPr>
      <p:cViewPr varScale="1">
        <p:scale>
          <a:sx n="53" d="100"/>
          <a:sy n="53" d="100"/>
        </p:scale>
        <p:origin x="158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70F45-9109-44F1-922B-D90CD08C5346}" type="datetimeFigureOut">
              <a:rPr lang="es-AR" smtClean="0"/>
              <a:t>5/4/2023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A604D-5553-4D87-8D38-925E496C104A}" type="slidenum">
              <a:rPr lang="es-AR" smtClean="0"/>
              <a:t>‹Nº›</a:t>
            </a:fld>
            <a:endParaRPr lang="es-AR"/>
          </a:p>
        </p:txBody>
      </p:sp>
    </p:spTree>
    <p:extLst>
      <p:ext uri="{BB962C8B-B14F-4D97-AF65-F5344CB8AC3E}">
        <p14:creationId xmlns:p14="http://schemas.microsoft.com/office/powerpoint/2010/main" val="114438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C2FE0B6-4FFA-4F0B-8637-992A1F645910}" type="datetime1">
              <a:rPr lang="es-ES" smtClean="0"/>
              <a:t>05/04/2023</a:t>
            </a:fld>
            <a:endParaRPr lang="es-ES"/>
          </a:p>
        </p:txBody>
      </p:sp>
      <p:sp>
        <p:nvSpPr>
          <p:cNvPr id="19" name="Footer Placeholder 18"/>
          <p:cNvSpPr>
            <a:spLocks noGrp="1"/>
          </p:cNvSpPr>
          <p:nvPr>
            <p:ph type="ftr" sz="quarter" idx="11"/>
          </p:nvPr>
        </p:nvSpPr>
        <p:spPr/>
        <p:txBody>
          <a:bodyPr/>
          <a:lstStyle/>
          <a:p>
            <a:r>
              <a:rPr lang="en-US"/>
              <a:t>Cloud Computing. Cloud Robotics. – 2022</a:t>
            </a:r>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5E013F58-0C58-4F71-B4B1-9FB4F2943BA8}" type="datetime1">
              <a:rPr lang="es-ES" smtClean="0"/>
              <a:t>05/04/2023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6E1BA38-2132-4B7A-A4BE-8CAD2890C476}" type="datetime1">
              <a:rPr lang="es-ES" smtClean="0"/>
              <a:t>05/04/2023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06123FF-EED6-4DE8-90EB-A080BBB4BC59}" type="datetime1">
              <a:rPr lang="es-ES" smtClean="0"/>
              <a:t>05/04/2023</a:t>
            </a:fld>
            <a:endParaRPr lang="es-ES" dirty="0"/>
          </a:p>
        </p:txBody>
      </p:sp>
      <p:sp>
        <p:nvSpPr>
          <p:cNvPr id="5" name="Footer Placeholder 4"/>
          <p:cNvSpPr>
            <a:spLocks noGrp="1"/>
          </p:cNvSpPr>
          <p:nvPr>
            <p:ph type="ftr" sz="quarter" idx="11"/>
          </p:nvPr>
        </p:nvSpPr>
        <p:spPr/>
        <p:txBody>
          <a:bodyPr/>
          <a:lstStyle/>
          <a:p>
            <a:r>
              <a:rPr lang="en-US" dirty="0"/>
              <a:t>Cloud Computing. Cloud Robotics. – 2022</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Date Placeholder 3"/>
          <p:cNvSpPr>
            <a:spLocks noGrp="1"/>
          </p:cNvSpPr>
          <p:nvPr>
            <p:ph type="dt" sz="half" idx="10"/>
          </p:nvPr>
        </p:nvSpPr>
        <p:spPr/>
        <p:txBody>
          <a:bodyPr/>
          <a:lstStyle/>
          <a:p>
            <a:fld id="{8F6FAE8F-9D28-4646-B612-73DD647CB22D}" type="datetime1">
              <a:rPr lang="es-ES" smtClean="0"/>
              <a:t>05/04/2023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CC3BC323-3A99-4D71-B9BB-4EFB0E7A9F4F}" type="datetime1">
              <a:rPr lang="es-ES" smtClean="0"/>
              <a:t>05/04/2023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Date Placeholder 6"/>
          <p:cNvSpPr>
            <a:spLocks noGrp="1"/>
          </p:cNvSpPr>
          <p:nvPr>
            <p:ph type="dt" sz="half" idx="10"/>
          </p:nvPr>
        </p:nvSpPr>
        <p:spPr/>
        <p:txBody>
          <a:bodyPr/>
          <a:lstStyle/>
          <a:p>
            <a:fld id="{3310F2D6-3DB6-49D0-917C-E81CB6DB7600}" type="datetime1">
              <a:rPr lang="es-ES" smtClean="0"/>
              <a:t>05/04/2023</a:t>
            </a:fld>
            <a:endParaRPr lang="es-ES"/>
          </a:p>
        </p:txBody>
      </p:sp>
      <p:sp>
        <p:nvSpPr>
          <p:cNvPr id="8" name="Footer Placeholder 7"/>
          <p:cNvSpPr>
            <a:spLocks noGrp="1"/>
          </p:cNvSpPr>
          <p:nvPr>
            <p:ph type="ftr" sz="quarter" idx="11"/>
          </p:nvPr>
        </p:nvSpPr>
        <p:spPr/>
        <p:txBody>
          <a:bodyPr/>
          <a:lstStyle/>
          <a:p>
            <a:r>
              <a:rPr lang="en-US"/>
              <a:t>Cloud Computing. Cloud Robotics. – 2022</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Date Placeholder 2"/>
          <p:cNvSpPr>
            <a:spLocks noGrp="1"/>
          </p:cNvSpPr>
          <p:nvPr>
            <p:ph type="dt" sz="half" idx="10"/>
          </p:nvPr>
        </p:nvSpPr>
        <p:spPr/>
        <p:txBody>
          <a:bodyPr/>
          <a:lstStyle/>
          <a:p>
            <a:fld id="{29346004-3576-466C-9501-3110DF0451D5}" type="datetime1">
              <a:rPr lang="es-ES" smtClean="0"/>
              <a:t>05/04/2023</a:t>
            </a:fld>
            <a:endParaRPr lang="es-ES"/>
          </a:p>
        </p:txBody>
      </p:sp>
      <p:sp>
        <p:nvSpPr>
          <p:cNvPr id="4" name="Footer Placeholder 3"/>
          <p:cNvSpPr>
            <a:spLocks noGrp="1"/>
          </p:cNvSpPr>
          <p:nvPr>
            <p:ph type="ftr" sz="quarter" idx="11"/>
          </p:nvPr>
        </p:nvSpPr>
        <p:spPr/>
        <p:txBody>
          <a:bodyPr/>
          <a:lstStyle/>
          <a:p>
            <a:r>
              <a:rPr lang="en-US"/>
              <a:t>Cloud Computing. Cloud Robotics. – 2022</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21124-EBE8-471F-BB01-210A89C3D30F}" type="datetime1">
              <a:rPr lang="es-ES" smtClean="0"/>
              <a:t>05/04/2023</a:t>
            </a:fld>
            <a:endParaRPr lang="es-ES"/>
          </a:p>
        </p:txBody>
      </p:sp>
      <p:sp>
        <p:nvSpPr>
          <p:cNvPr id="3" name="Footer Placeholder 2"/>
          <p:cNvSpPr>
            <a:spLocks noGrp="1"/>
          </p:cNvSpPr>
          <p:nvPr>
            <p:ph type="ftr" sz="quarter" idx="11"/>
          </p:nvPr>
        </p:nvSpPr>
        <p:spPr/>
        <p:txBody>
          <a:bodyPr/>
          <a:lstStyle/>
          <a:p>
            <a:r>
              <a:rPr lang="en-US"/>
              <a:t>Cloud Computing. Cloud Robotics. – 2022</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DF06FDAF-6D07-405D-80DF-61193FB4E4BE}" type="datetime1">
              <a:rPr lang="es-ES" smtClean="0"/>
              <a:t>05/04/2023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Date Placeholder 4"/>
          <p:cNvSpPr>
            <a:spLocks noGrp="1"/>
          </p:cNvSpPr>
          <p:nvPr>
            <p:ph type="dt" sz="half" idx="10"/>
          </p:nvPr>
        </p:nvSpPr>
        <p:spPr/>
        <p:txBody>
          <a:bodyPr/>
          <a:lstStyle/>
          <a:p>
            <a:fld id="{AB8640BF-9006-4E7D-973E-016F6C66D827}" type="datetime1">
              <a:rPr lang="es-ES" smtClean="0"/>
              <a:t>05/04/2023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5BAA0C2-F24A-47E4-B4A7-3B647B156B61}" type="datetime1">
              <a:rPr lang="es-ES" smtClean="0"/>
              <a:t>05/04/2023</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Cloud Computing. Cloud Robotics. – 2022</a:t>
            </a:r>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456184"/>
            <a:ext cx="8133528" cy="1828800"/>
          </a:xfrm>
        </p:spPr>
        <p:txBody>
          <a:bodyPr>
            <a:normAutofit/>
          </a:bodyPr>
          <a:lstStyle/>
          <a:p>
            <a:r>
              <a:rPr lang="es-AR" sz="4800" dirty="0"/>
              <a:t>Tecnología asociada con </a:t>
            </a:r>
            <a:r>
              <a:rPr lang="es-AR" sz="4800" dirty="0" err="1"/>
              <a:t>Esports</a:t>
            </a:r>
            <a:endParaRPr lang="es-AR" sz="4800" dirty="0"/>
          </a:p>
        </p:txBody>
      </p:sp>
      <p:sp>
        <p:nvSpPr>
          <p:cNvPr id="3" name="2 Subtítulo"/>
          <p:cNvSpPr>
            <a:spLocks noGrp="1"/>
          </p:cNvSpPr>
          <p:nvPr>
            <p:ph type="subTitle" idx="1"/>
          </p:nvPr>
        </p:nvSpPr>
        <p:spPr>
          <a:xfrm>
            <a:off x="533400" y="3619168"/>
            <a:ext cx="7854696" cy="1682040"/>
          </a:xfrm>
        </p:spPr>
        <p:txBody>
          <a:bodyPr>
            <a:normAutofit/>
          </a:bodyPr>
          <a:lstStyle/>
          <a:p>
            <a:endParaRPr lang="es-AR" sz="2000" dirty="0"/>
          </a:p>
          <a:p>
            <a:endParaRPr lang="es-AR" sz="2000" dirty="0"/>
          </a:p>
          <a:p>
            <a:r>
              <a:rPr lang="es-AR" sz="2000" dirty="0"/>
              <a:t>Ing. Santiago Medina</a:t>
            </a:r>
          </a:p>
          <a:p>
            <a:r>
              <a:rPr lang="es-AR" sz="2000" dirty="0"/>
              <a:t>smedina@lidi.info.unlp.edu.ar</a:t>
            </a:r>
          </a:p>
          <a:p>
            <a:endParaRPr lang="es-AR" sz="2000" dirty="0"/>
          </a:p>
        </p:txBody>
      </p:sp>
      <p:sp>
        <p:nvSpPr>
          <p:cNvPr id="5" name="Rectangle 30"/>
          <p:cNvSpPr>
            <a:spLocks noChangeArrowheads="1"/>
          </p:cNvSpPr>
          <p:nvPr/>
        </p:nvSpPr>
        <p:spPr bwMode="auto">
          <a:xfrm>
            <a:off x="1692275" y="5949776"/>
            <a:ext cx="5616575" cy="647700"/>
          </a:xfrm>
          <a:prstGeom prst="rect">
            <a:avLst/>
          </a:prstGeom>
          <a:noFill/>
          <a:ln w="9525">
            <a:noFill/>
            <a:miter lim="800000"/>
            <a:headEnd/>
            <a:tailEnd/>
          </a:ln>
        </p:spPr>
        <p:txBody>
          <a:bodyPr/>
          <a:lstStyle/>
          <a:p>
            <a:pPr algn="ctr"/>
            <a:r>
              <a:rPr lang="es-ES" sz="1400" dirty="0">
                <a:latin typeface="Trebuchet MS" pitchFamily="34" charset="0"/>
              </a:rPr>
              <a:t>Facultad de Informática - Universidad Nacional de La Plata</a:t>
            </a:r>
          </a:p>
        </p:txBody>
      </p:sp>
      <p:pic>
        <p:nvPicPr>
          <p:cNvPr id="6" name="Picture 31" descr="EscudoUNLP"/>
          <p:cNvPicPr>
            <a:picLocks noChangeAspect="1" noChangeArrowheads="1"/>
          </p:cNvPicPr>
          <p:nvPr/>
        </p:nvPicPr>
        <p:blipFill>
          <a:blip r:embed="rId2" cstate="print"/>
          <a:srcRect/>
          <a:stretch>
            <a:fillRect/>
          </a:stretch>
        </p:blipFill>
        <p:spPr bwMode="auto">
          <a:xfrm>
            <a:off x="693738" y="5733876"/>
            <a:ext cx="854075" cy="1079500"/>
          </a:xfrm>
          <a:prstGeom prst="rect">
            <a:avLst/>
          </a:prstGeom>
          <a:noFill/>
          <a:ln w="9525">
            <a:noFill/>
            <a:miter lim="800000"/>
            <a:headEnd/>
            <a:tailEnd/>
          </a:ln>
        </p:spPr>
      </p:pic>
      <p:pic>
        <p:nvPicPr>
          <p:cNvPr id="7" name="Picture 32" descr="LogoInstituto"/>
          <p:cNvPicPr>
            <a:picLocks noChangeAspect="1" noChangeArrowheads="1"/>
          </p:cNvPicPr>
          <p:nvPr/>
        </p:nvPicPr>
        <p:blipFill>
          <a:blip r:embed="rId3" cstate="print"/>
          <a:srcRect/>
          <a:stretch>
            <a:fillRect/>
          </a:stretch>
        </p:blipFill>
        <p:spPr bwMode="auto">
          <a:xfrm>
            <a:off x="7235825" y="5779914"/>
            <a:ext cx="1296988" cy="962025"/>
          </a:xfrm>
          <a:prstGeom prst="rect">
            <a:avLst/>
          </a:prstGeom>
          <a:noFill/>
          <a:ln w="9525">
            <a:noFill/>
            <a:miter lim="800000"/>
            <a:headEnd/>
            <a:tailEnd/>
          </a:ln>
        </p:spPr>
      </p:pic>
    </p:spTree>
    <p:extLst>
      <p:ext uri="{BB962C8B-B14F-4D97-AF65-F5344CB8AC3E}">
        <p14:creationId xmlns:p14="http://schemas.microsoft.com/office/powerpoint/2010/main" val="231037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DNS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AutoShape 2" descr="dns-estructura-arbol">
            <a:extLst>
              <a:ext uri="{FF2B5EF4-FFF2-40B4-BE49-F238E27FC236}">
                <a16:creationId xmlns:a16="http://schemas.microsoft.com/office/drawing/2014/main" id="{FEBA5FBC-1C11-A09A-152F-967B0EF25AA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4100" name="Picture 4" descr="Qué es y cómo funciona el servidor DNS? - Bit2Me Academy">
            <a:extLst>
              <a:ext uri="{FF2B5EF4-FFF2-40B4-BE49-F238E27FC236}">
                <a16:creationId xmlns:a16="http://schemas.microsoft.com/office/drawing/2014/main" id="{56177457-754B-B4FB-5DFD-FCC4752C7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2204864"/>
            <a:ext cx="9144000" cy="308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9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a:t>
            </a:r>
          </a:p>
        </p:txBody>
      </p:sp>
      <p:sp>
        <p:nvSpPr>
          <p:cNvPr id="3" name="2 Marcador de contenido"/>
          <p:cNvSpPr>
            <a:spLocks noGrp="1"/>
          </p:cNvSpPr>
          <p:nvPr>
            <p:ph idx="1"/>
          </p:nvPr>
        </p:nvSpPr>
        <p:spPr/>
        <p:txBody>
          <a:bodyPr>
            <a:normAutofit/>
          </a:bodyPr>
          <a:lstStyle/>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Dispositivo informático que almacena, distribuye y suministra información.</a:t>
            </a:r>
          </a:p>
          <a:p>
            <a:endParaRPr lang="es-AR" sz="2400" dirty="0"/>
          </a:p>
          <a:p>
            <a:r>
              <a:rPr lang="es-AR" sz="2400" dirty="0"/>
              <a:t>Físico o Virtual</a:t>
            </a:r>
          </a:p>
          <a:p>
            <a:pPr marL="0" indent="0">
              <a:buNone/>
            </a:pPr>
            <a:endParaRPr lang="es-AR" sz="2400" dirty="0"/>
          </a:p>
          <a:p>
            <a:r>
              <a:rPr lang="es-AR" sz="2400" dirty="0"/>
              <a:t>Usan el modelo cliente/servidor</a:t>
            </a:r>
          </a:p>
          <a:p>
            <a:endParaRPr lang="es-AR" sz="2400" dirty="0"/>
          </a:p>
          <a:p>
            <a:r>
              <a:rPr lang="es-AR" sz="2400" dirty="0"/>
              <a:t>Diferentes tipos en función al servicio que ofrecen</a:t>
            </a:r>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231004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Sistemas Operativos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Los servidores utilizan sistemas operativos optimizados para ofrecer características y funciones mas avanzadas y adecuadas para las arquitecturas cliente/servidor.</a:t>
            </a:r>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pic>
        <p:nvPicPr>
          <p:cNvPr id="5122" name="Picture 2" descr="Sistema operativo del servidor">
            <a:extLst>
              <a:ext uri="{FF2B5EF4-FFF2-40B4-BE49-F238E27FC236}">
                <a16:creationId xmlns:a16="http://schemas.microsoft.com/office/drawing/2014/main" id="{B3B69C50-FD8C-1CD8-6CAE-B96F7B5E66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671170"/>
            <a:ext cx="5354409" cy="249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2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Sistemas Operativos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Linux Server</a:t>
            </a:r>
          </a:p>
          <a:p>
            <a:pPr lvl="1"/>
            <a:r>
              <a:rPr lang="es-AR" sz="2200" dirty="0"/>
              <a:t>Ubuntu Server</a:t>
            </a:r>
          </a:p>
          <a:p>
            <a:pPr lvl="1"/>
            <a:r>
              <a:rPr lang="es-AR" sz="2200" dirty="0"/>
              <a:t>Debian</a:t>
            </a:r>
          </a:p>
          <a:p>
            <a:pPr lvl="1"/>
            <a:r>
              <a:rPr lang="es-AR" sz="2200" dirty="0"/>
              <a:t>CentOS</a:t>
            </a:r>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pic>
        <p:nvPicPr>
          <p:cNvPr id="6146" name="Picture 2" descr="Configurar IP Ubuntu Server + Virtual Box - Metric">
            <a:extLst>
              <a:ext uri="{FF2B5EF4-FFF2-40B4-BE49-F238E27FC236}">
                <a16:creationId xmlns:a16="http://schemas.microsoft.com/office/drawing/2014/main" id="{82EF3AF0-B50D-5F05-AE77-28C6E5CEB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08811"/>
            <a:ext cx="18478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royecto Debian - Wikipedia, la enciclopedia libre">
            <a:extLst>
              <a:ext uri="{FF2B5EF4-FFF2-40B4-BE49-F238E27FC236}">
                <a16:creationId xmlns:a16="http://schemas.microsoft.com/office/drawing/2014/main" id="{9ECBA664-46D0-5A71-5DED-C0CAB38520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312" y="4077072"/>
            <a:ext cx="1857375" cy="24574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entOS Linux 8.4 ya esta disponible y estos son sus cambios | Desde Linux">
            <a:extLst>
              <a:ext uri="{FF2B5EF4-FFF2-40B4-BE49-F238E27FC236}">
                <a16:creationId xmlns:a16="http://schemas.microsoft.com/office/drawing/2014/main" id="{DECEF5D2-1BAA-DC1B-4CDA-DACCAB5BF3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7092" y="4581128"/>
            <a:ext cx="3570305" cy="133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8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Base de datos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701660"/>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Herramienta para recopilar, organizar y relacionar datos con el objetivo de hacer una rápida búsqueda y recuperación de la información.</a:t>
            </a:r>
          </a:p>
          <a:p>
            <a:r>
              <a:rPr lang="es-ES" sz="2400" dirty="0"/>
              <a:t>ACID</a:t>
            </a:r>
          </a:p>
          <a:p>
            <a:pPr lvl="1"/>
            <a:r>
              <a:rPr lang="es-ES" sz="2200" dirty="0"/>
              <a:t>Atomicidad: un cambio debe completarse o no modificar nada en absoluto.</a:t>
            </a:r>
          </a:p>
          <a:p>
            <a:pPr lvl="1"/>
            <a:r>
              <a:rPr lang="es-ES" sz="2200" dirty="0"/>
              <a:t>Consistencia: cualquier cambio debe conducir de un estado válido de la base de datos a otro estado válido.</a:t>
            </a:r>
          </a:p>
          <a:p>
            <a:pPr lvl="1"/>
            <a:r>
              <a:rPr lang="es-ES" sz="2200" dirty="0"/>
              <a:t>Aislamiento (</a:t>
            </a:r>
            <a:r>
              <a:rPr lang="es-ES" sz="2200" dirty="0" err="1"/>
              <a:t>Isolation</a:t>
            </a:r>
            <a:r>
              <a:rPr lang="es-ES" sz="2200" dirty="0"/>
              <a:t>): un cambio no debe afectar a otros cambios que se estén ejecutando al mismo tiempo sobre la base de datos.</a:t>
            </a:r>
          </a:p>
          <a:p>
            <a:pPr lvl="1"/>
            <a:r>
              <a:rPr lang="es-ES" sz="2200" dirty="0"/>
              <a:t>Durabilidad: una vez completado el cambio, éste debe conservarse, aunque se produzcan fallos en la base de datos o el sistema completo.</a:t>
            </a:r>
          </a:p>
          <a:p>
            <a:pPr lvl="1"/>
            <a:endParaRPr lang="es-ES" sz="2200" dirty="0"/>
          </a:p>
          <a:p>
            <a:pPr lvl="1"/>
            <a:endParaRPr lang="es-AR" sz="2200" dirty="0"/>
          </a:p>
          <a:p>
            <a:pPr marL="0" indent="0">
              <a:buNone/>
            </a:pPr>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142205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Base de datos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Un Sistema Gestor de Base de Datos (SGBD) o </a:t>
            </a:r>
            <a:r>
              <a:rPr lang="es-ES" sz="2400" dirty="0" err="1"/>
              <a:t>DataBase</a:t>
            </a:r>
            <a:r>
              <a:rPr lang="es-ES" sz="2400" dirty="0"/>
              <a:t> </a:t>
            </a:r>
            <a:r>
              <a:rPr lang="es-ES" sz="2400" dirty="0" err="1"/>
              <a:t>Managenent</a:t>
            </a:r>
            <a:r>
              <a:rPr lang="es-ES" sz="2400" dirty="0"/>
              <a:t> </a:t>
            </a:r>
            <a:r>
              <a:rPr lang="es-ES" sz="2400" dirty="0" err="1"/>
              <a:t>System</a:t>
            </a:r>
            <a:r>
              <a:rPr lang="es-ES" sz="2400" dirty="0"/>
              <a:t> (DBMS) es un sistema que permite la creación, gestión y administración de bases de datos, así como la elección y manejo de las estructuras necesarias para el almacenamiento y búsqueda de información del modo más eficiente posible.</a:t>
            </a:r>
          </a:p>
          <a:p>
            <a:endParaRPr lang="es-ES" sz="2400" dirty="0"/>
          </a:p>
          <a:p>
            <a:r>
              <a:rPr lang="es-ES" sz="2400" dirty="0"/>
              <a:t>Bases de datos relacionales: Los elementos de una base de datos relacional se organizan como un conjunto de tablas con columnas y filas. La tecnología de bases de datos relacionales proporciona la forma más eficiente y flexible de acceder a información estructurada.</a:t>
            </a:r>
            <a:endParaRPr lang="es-AR" sz="2400" dirty="0"/>
          </a:p>
          <a:p>
            <a:pPr marL="0" indent="0">
              <a:buNone/>
            </a:pPr>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4234046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Firewall</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Son programas o dispositivos de hardware que filtran y examinan la información que viene a través de una conexión a Internet.</a:t>
            </a:r>
          </a:p>
          <a:p>
            <a:pPr marL="0" indent="0">
              <a:buNone/>
            </a:pPr>
            <a:endParaRPr lang="es-ES" sz="2400" dirty="0"/>
          </a:p>
          <a:p>
            <a:r>
              <a:rPr lang="es-ES" sz="2400" dirty="0"/>
              <a:t>Representan la primera línea de defensa porque pueden evitar que un programa malicioso o un atacante obtengan acceso a su red y a su información antes de que se produzca cualquier posible daño.</a:t>
            </a:r>
            <a:endParaRPr lang="es-AR" sz="2400" dirty="0"/>
          </a:p>
          <a:p>
            <a:endParaRPr lang="es-AR" sz="2400" dirty="0"/>
          </a:p>
          <a:p>
            <a:endParaRPr lang="es-AR" sz="2000" dirty="0"/>
          </a:p>
          <a:p>
            <a:pPr lvl="1"/>
            <a:endParaRPr lang="es-AR" sz="2000" dirty="0"/>
          </a:p>
          <a:p>
            <a:pPr lvl="1"/>
            <a:endParaRPr lang="es-AR" sz="2000" dirty="0"/>
          </a:p>
        </p:txBody>
      </p:sp>
      <p:pic>
        <p:nvPicPr>
          <p:cNvPr id="11266" name="Picture 2" descr="Cómo funciona el Fortinet Firewall? - Securebyte">
            <a:extLst>
              <a:ext uri="{FF2B5EF4-FFF2-40B4-BE49-F238E27FC236}">
                <a16:creationId xmlns:a16="http://schemas.microsoft.com/office/drawing/2014/main" id="{B1A2B1C4-FAC7-CBFA-5AFE-97AA6C27A60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2298" y="5037863"/>
            <a:ext cx="4750819" cy="179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6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SSL</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SSL: SECURE SOCKETS LAYER</a:t>
            </a:r>
          </a:p>
          <a:p>
            <a:pPr marL="0" indent="0">
              <a:buNone/>
            </a:pPr>
            <a:endParaRPr lang="es-ES" sz="2400" dirty="0"/>
          </a:p>
          <a:p>
            <a:r>
              <a:rPr lang="es-ES" sz="2400" dirty="0"/>
              <a:t>Es una tecnología que se utiliza para para establecer una conexión segura entre un navegador o el ordenador de un usuario y un servidor o un sitio web.</a:t>
            </a:r>
          </a:p>
          <a:p>
            <a:endParaRPr lang="es-ES" sz="2400" dirty="0"/>
          </a:p>
          <a:p>
            <a:r>
              <a:rPr lang="es-ES" sz="2400" dirty="0"/>
              <a:t>Utiliza algoritmos de cifrado para codificar los datos que se transmiten e impedir que puedan ser leídos al enviarlos a través de la conexión.</a:t>
            </a:r>
          </a:p>
          <a:p>
            <a:endParaRPr lang="es-ES"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97574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SSL</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TLS (</a:t>
            </a:r>
            <a:r>
              <a:rPr lang="es-ES" sz="2400" dirty="0" err="1"/>
              <a:t>Transport</a:t>
            </a:r>
            <a:r>
              <a:rPr lang="es-ES" sz="2400" dirty="0"/>
              <a:t> </a:t>
            </a:r>
            <a:r>
              <a:rPr lang="es-ES" sz="2400" dirty="0" err="1"/>
              <a:t>Layer</a:t>
            </a:r>
            <a:r>
              <a:rPr lang="es-ES" sz="2400" dirty="0"/>
              <a:t> Security) es una versión actualizada y más segura de SSL. Aun se denominan certificados de seguridad SSL porque es un término más común, pero en realidad se compran los certificados TLS más actualizados con la opción de cifrado ECC, RSA o DSA.</a:t>
            </a:r>
          </a:p>
          <a:p>
            <a:endParaRPr lang="es-ES" sz="2400" dirty="0"/>
          </a:p>
          <a:p>
            <a:r>
              <a:rPr lang="es-ES" sz="2400" dirty="0"/>
              <a:t>HTTPS </a:t>
            </a:r>
            <a:r>
              <a:rPr lang="pt-BR" sz="2400" dirty="0"/>
              <a:t>(</a:t>
            </a:r>
            <a:r>
              <a:rPr lang="pt-BR" sz="2400" dirty="0" err="1"/>
              <a:t>Hyper</a:t>
            </a:r>
            <a:r>
              <a:rPr lang="pt-BR" sz="2400" dirty="0"/>
              <a:t> </a:t>
            </a:r>
            <a:r>
              <a:rPr lang="pt-BR" sz="2400" dirty="0" err="1"/>
              <a:t>Text</a:t>
            </a:r>
            <a:r>
              <a:rPr lang="pt-BR" sz="2400" dirty="0"/>
              <a:t> </a:t>
            </a:r>
            <a:r>
              <a:rPr lang="pt-BR" sz="2400" dirty="0" err="1"/>
              <a:t>Transfer</a:t>
            </a:r>
            <a:r>
              <a:rPr lang="pt-BR" sz="2400" dirty="0"/>
              <a:t> </a:t>
            </a:r>
            <a:r>
              <a:rPr lang="pt-BR" sz="2400" dirty="0" err="1"/>
              <a:t>Protocol</a:t>
            </a:r>
            <a:r>
              <a:rPr lang="pt-BR" sz="2400" dirty="0"/>
              <a:t> </a:t>
            </a:r>
            <a:r>
              <a:rPr lang="pt-BR" sz="2400" dirty="0" err="1"/>
              <a:t>Secure</a:t>
            </a:r>
            <a:r>
              <a:rPr lang="pt-BR" sz="2400" dirty="0"/>
              <a:t> o protocolo seguro de transferência de hipertexto) es </a:t>
            </a:r>
            <a:r>
              <a:rPr lang="pt-BR" sz="2400" dirty="0" err="1"/>
              <a:t>la</a:t>
            </a:r>
            <a:r>
              <a:rPr lang="pt-BR" sz="2400" dirty="0"/>
              <a:t> </a:t>
            </a:r>
            <a:r>
              <a:rPr lang="pt-BR" sz="2400" dirty="0" err="1"/>
              <a:t>versión</a:t>
            </a:r>
            <a:r>
              <a:rPr lang="pt-BR" sz="2400" dirty="0"/>
              <a:t> segura de HTTP. </a:t>
            </a:r>
            <a:r>
              <a:rPr lang="es-ES" sz="2400" dirty="0"/>
              <a:t>Figura al principio de la URL y valida que el sitio esta protegido con SSL o TLS.</a:t>
            </a:r>
          </a:p>
          <a:p>
            <a:pPr marL="0" indent="0">
              <a:buNone/>
            </a:pPr>
            <a:endParaRPr lang="es-ES"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11729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Web</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Almacena y gestiona paginas y sistemas web.</a:t>
            </a:r>
          </a:p>
          <a:p>
            <a:endParaRPr lang="es-AR" sz="2400" dirty="0"/>
          </a:p>
          <a:p>
            <a:r>
              <a:rPr lang="es-AR" sz="2400" dirty="0"/>
              <a:t>Usa el protocolo </a:t>
            </a:r>
            <a:r>
              <a:rPr lang="es-AR" sz="2400" dirty="0" err="1"/>
              <a:t>HyperText</a:t>
            </a:r>
            <a:r>
              <a:rPr lang="es-AR" sz="2400" dirty="0"/>
              <a:t> Transfer </a:t>
            </a:r>
            <a:r>
              <a:rPr lang="es-AR" sz="2400" dirty="0" err="1"/>
              <a:t>Protocol</a:t>
            </a:r>
            <a:r>
              <a:rPr lang="es-AR" sz="2400" dirty="0"/>
              <a:t> – HTTP o HTTPS.</a:t>
            </a:r>
          </a:p>
          <a:p>
            <a:endParaRPr lang="es-AR" sz="2400" dirty="0"/>
          </a:p>
          <a:p>
            <a:r>
              <a:rPr lang="es-AR" sz="2400" dirty="0"/>
              <a:t>Se encarga de devolver la información correspondiente cuando es consultada por el navegador web.</a:t>
            </a:r>
          </a:p>
          <a:p>
            <a:endParaRPr lang="es-AR" sz="2400" dirty="0"/>
          </a:p>
          <a:p>
            <a:r>
              <a:rPr lang="es-AR" sz="2400" dirty="0"/>
              <a:t>Identifica los sitios que gestiona y responde en función a las peticiones en cada uno.</a:t>
            </a:r>
          </a:p>
          <a:p>
            <a:endParaRPr lang="es-AR" sz="24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160204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Placa de RED</a:t>
            </a:r>
          </a:p>
        </p:txBody>
      </p:sp>
      <p:sp>
        <p:nvSpPr>
          <p:cNvPr id="3" name="2 Marcador de contenido"/>
          <p:cNvSpPr>
            <a:spLocks noGrp="1"/>
          </p:cNvSpPr>
          <p:nvPr>
            <p:ph idx="1"/>
          </p:nvPr>
        </p:nvSpPr>
        <p:spPr/>
        <p:txBody>
          <a:bodyPr>
            <a:normAutofit/>
          </a:bodyPr>
          <a:lstStyle/>
          <a:p>
            <a:r>
              <a:rPr lang="es-AR" sz="2000" dirty="0"/>
              <a:t>Network interface </a:t>
            </a:r>
            <a:r>
              <a:rPr lang="es-AR" sz="2000" dirty="0" err="1"/>
              <a:t>controller</a:t>
            </a:r>
            <a:r>
              <a:rPr lang="es-AR" sz="2000" dirty="0"/>
              <a:t> (NIC)</a:t>
            </a:r>
          </a:p>
          <a:p>
            <a:endParaRPr lang="es-AR" sz="2000" dirty="0"/>
          </a:p>
          <a:p>
            <a:r>
              <a:rPr lang="es-AR" sz="2000" dirty="0"/>
              <a:t>Preparar, transferir y controlar los datos que intercambia un dispositivo con la red a la que esta conectado.</a:t>
            </a:r>
          </a:p>
          <a:p>
            <a:endParaRPr lang="es-AR" sz="2000" dirty="0"/>
          </a:p>
          <a:p>
            <a:r>
              <a:rPr lang="es-AR" sz="2000" dirty="0"/>
              <a:t>Implementa los circuitos electrónicos para convertir la información digital en señales analógicas.</a:t>
            </a:r>
          </a:p>
          <a:p>
            <a:endParaRPr lang="es-AR" sz="2000" dirty="0"/>
          </a:p>
          <a:p>
            <a:r>
              <a:rPr lang="es-AR" sz="2000" dirty="0"/>
              <a:t>Dirección MAC</a:t>
            </a:r>
          </a:p>
          <a:p>
            <a:pPr marL="274320" lvl="1" indent="-274320">
              <a:buClr>
                <a:schemeClr val="accent3"/>
              </a:buClr>
              <a:buSzPct val="95000"/>
            </a:pPr>
            <a:r>
              <a:rPr lang="es-AR" sz="2000" dirty="0"/>
              <a:t>Número de identificación único a nivel físico</a:t>
            </a:r>
          </a:p>
          <a:p>
            <a:pPr marL="274320" lvl="1" indent="-274320">
              <a:buClr>
                <a:schemeClr val="accent3"/>
              </a:buClr>
              <a:buSzPct val="95000"/>
            </a:pPr>
            <a:r>
              <a:rPr lang="es-AR" sz="2000" dirty="0"/>
              <a:t>48bits – 24 para identificar el fabricante </a:t>
            </a:r>
          </a:p>
          <a:p>
            <a:pPr marL="274320" lvl="1" indent="-274320">
              <a:buClr>
                <a:schemeClr val="accent3"/>
              </a:buClr>
              <a:buSzPct val="95000"/>
            </a:pPr>
            <a:r>
              <a:rPr lang="es-AR" sz="2000" dirty="0"/>
              <a:t>B7-C0-b6-D3-E9-99</a:t>
            </a:r>
          </a:p>
          <a:p>
            <a:pPr lvl="1"/>
            <a:endParaRPr lang="es-AR" sz="1800" dirty="0"/>
          </a:p>
          <a:p>
            <a:pPr lvl="1"/>
            <a:endParaRPr lang="es-AR" sz="1800" dirty="0"/>
          </a:p>
          <a:p>
            <a:pPr lvl="1"/>
            <a:endParaRPr lang="es-AR" sz="1800" dirty="0"/>
          </a:p>
          <a:p>
            <a:pPr lvl="1"/>
            <a:endParaRPr lang="es-AR" sz="1800" dirty="0"/>
          </a:p>
          <a:p>
            <a:pPr lvl="1"/>
            <a:endParaRPr lang="es-AR" sz="18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61391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omandos de Nginx que usted debe saber | EXTASSIS NETwork Tutoriales">
            <a:extLst>
              <a:ext uri="{FF2B5EF4-FFF2-40B4-BE49-F238E27FC236}">
                <a16:creationId xmlns:a16="http://schemas.microsoft.com/office/drawing/2014/main" id="{5C83E3A8-43DA-BAD5-37CC-F5B6AFA68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664" y="5438775"/>
            <a:ext cx="32194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La nueva versión de Apache server deja expuestos a mas de 112.000  servidores - Una al Día">
            <a:extLst>
              <a:ext uri="{FF2B5EF4-FFF2-40B4-BE49-F238E27FC236}">
                <a16:creationId xmlns:a16="http://schemas.microsoft.com/office/drawing/2014/main" id="{CFBC64C6-450B-3C36-B7A8-9D9526AF0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79" y="5398279"/>
            <a:ext cx="2277833" cy="1515794"/>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Web</a:t>
            </a:r>
          </a:p>
        </p:txBody>
      </p:sp>
      <p:pic>
        <p:nvPicPr>
          <p:cNvPr id="9" name="8 Imagen" descr="lidi.bmp"/>
          <p:cNvPicPr>
            <a:picLocks noChangeAspect="1"/>
          </p:cNvPicPr>
          <p:nvPr/>
        </p:nvPicPr>
        <p:blipFill>
          <a:blip r:embed="rId4"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5"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400" dirty="0"/>
              <a:t>Apache</a:t>
            </a:r>
          </a:p>
          <a:p>
            <a:pPr lvl="1"/>
            <a:r>
              <a:rPr lang="es-ES" sz="2200" dirty="0"/>
              <a:t>Oficialmente conocido como Apache HTTP Server, se lanzó en 1995.</a:t>
            </a:r>
          </a:p>
          <a:p>
            <a:pPr lvl="1"/>
            <a:r>
              <a:rPr lang="es-ES" sz="2200" dirty="0"/>
              <a:t>Es un servidor web gratuito y de código abierto; desarrollado y mantenido por la Apache Software </a:t>
            </a:r>
            <a:r>
              <a:rPr lang="es-ES" sz="2200" dirty="0" err="1"/>
              <a:t>Foundation</a:t>
            </a:r>
            <a:r>
              <a:rPr lang="es-ES" sz="2200" dirty="0"/>
              <a:t> (ASF).</a:t>
            </a:r>
            <a:endParaRPr lang="es-AR" sz="2200" dirty="0"/>
          </a:p>
          <a:p>
            <a:r>
              <a:rPr lang="es-AR" sz="2400" dirty="0"/>
              <a:t>NGINX</a:t>
            </a:r>
          </a:p>
          <a:p>
            <a:pPr lvl="1"/>
            <a:r>
              <a:rPr lang="es-ES" sz="2200" dirty="0"/>
              <a:t>Es un servidor web de código abierto y de alto rendimiento, lanzado en 2004.</a:t>
            </a:r>
          </a:p>
          <a:p>
            <a:pPr lvl="1"/>
            <a:r>
              <a:rPr lang="es-ES" sz="2200" dirty="0"/>
              <a:t>Es una solución ideal para gestionar sitios web de alto tráfico. </a:t>
            </a:r>
            <a:endParaRPr lang="es-AR" sz="22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21772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Web</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8194" name="Picture 2">
            <a:extLst>
              <a:ext uri="{FF2B5EF4-FFF2-40B4-BE49-F238E27FC236}">
                <a16:creationId xmlns:a16="http://schemas.microsoft.com/office/drawing/2014/main" id="{F3A8E510-EB34-E772-AE02-84453B554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99382"/>
            <a:ext cx="6797237" cy="395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7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Sitio Web</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11560"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a:t>Estático</a:t>
            </a:r>
          </a:p>
          <a:p>
            <a:pPr lvl="1"/>
            <a:r>
              <a:rPr lang="es-AR" dirty="0"/>
              <a:t>Devuelve siempre la misma información al navegador.</a:t>
            </a:r>
          </a:p>
          <a:p>
            <a:pPr lvl="1"/>
            <a:r>
              <a:rPr lang="es-AR" dirty="0"/>
              <a:t>No tiene funcionalidad.</a:t>
            </a:r>
          </a:p>
          <a:p>
            <a:pPr lvl="1"/>
            <a:endParaRPr lang="es-AR" dirty="0"/>
          </a:p>
          <a:p>
            <a:pPr lvl="1"/>
            <a:endParaRPr lang="es-AR" dirty="0"/>
          </a:p>
          <a:p>
            <a:r>
              <a:rPr lang="es-AR" sz="2800" dirty="0"/>
              <a:t>Dinámico</a:t>
            </a:r>
          </a:p>
          <a:p>
            <a:pPr lvl="1"/>
            <a:r>
              <a:rPr lang="es-AR" dirty="0"/>
              <a:t>Se agrega software, lógica y funcionalidad</a:t>
            </a:r>
          </a:p>
          <a:p>
            <a:pPr lvl="1"/>
            <a:r>
              <a:rPr lang="es-AR" dirty="0"/>
              <a:t>Aplicaciones WEB</a:t>
            </a:r>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spTree>
    <p:extLst>
      <p:ext uri="{BB962C8B-B14F-4D97-AF65-F5344CB8AC3E}">
        <p14:creationId xmlns:p14="http://schemas.microsoft.com/office/powerpoint/2010/main" val="286776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Aplicación Web</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11560"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err="1"/>
              <a:t>Frontend</a:t>
            </a:r>
            <a:endParaRPr lang="es-AR" sz="2800" dirty="0"/>
          </a:p>
          <a:p>
            <a:pPr lvl="1"/>
            <a:r>
              <a:rPr lang="es-AR" sz="2600" dirty="0"/>
              <a:t>Diseño la aplicación</a:t>
            </a:r>
          </a:p>
          <a:p>
            <a:pPr lvl="1"/>
            <a:r>
              <a:rPr lang="es-AR" sz="2600" dirty="0"/>
              <a:t>Lo que ve el usuario</a:t>
            </a:r>
          </a:p>
          <a:p>
            <a:pPr lvl="1"/>
            <a:r>
              <a:rPr lang="es-AR" sz="2600" dirty="0"/>
              <a:t>Se ejecuta en el navegador</a:t>
            </a:r>
          </a:p>
          <a:p>
            <a:r>
              <a:rPr lang="es-AR" sz="2800" dirty="0" err="1"/>
              <a:t>Backoffice</a:t>
            </a:r>
            <a:endParaRPr lang="es-AR" sz="2800" dirty="0"/>
          </a:p>
          <a:p>
            <a:pPr lvl="1"/>
            <a:r>
              <a:rPr lang="es-AR" sz="2600" dirty="0"/>
              <a:t>Gestión de la aplicación web</a:t>
            </a:r>
          </a:p>
          <a:p>
            <a:pPr lvl="1"/>
            <a:r>
              <a:rPr lang="es-AR" sz="2600" dirty="0"/>
              <a:t>Lo que ven los administradores</a:t>
            </a:r>
          </a:p>
          <a:p>
            <a:pPr lvl="1"/>
            <a:r>
              <a:rPr lang="es-AR" sz="2600" dirty="0"/>
              <a:t>Se ejecuta en el navegador</a:t>
            </a:r>
          </a:p>
          <a:p>
            <a:pPr marL="0" indent="0">
              <a:buNone/>
            </a:pPr>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pic>
        <p:nvPicPr>
          <p:cNvPr id="9218" name="Picture 2" descr="Cómo integramos los lenguajes HTML, CSS, y JavaScript?">
            <a:extLst>
              <a:ext uri="{FF2B5EF4-FFF2-40B4-BE49-F238E27FC236}">
                <a16:creationId xmlns:a16="http://schemas.microsoft.com/office/drawing/2014/main" id="{6E5D2C62-AF61-1ED7-7309-E0BCDE87F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564" y="3212976"/>
            <a:ext cx="30099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7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Aplicación Web</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11560"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err="1"/>
              <a:t>Backend</a:t>
            </a:r>
            <a:endParaRPr lang="es-AR" sz="2800" dirty="0"/>
          </a:p>
          <a:p>
            <a:pPr lvl="1"/>
            <a:r>
              <a:rPr lang="es-AR" sz="2600" dirty="0"/>
              <a:t>Procesa la información que va a mostrar el </a:t>
            </a:r>
            <a:r>
              <a:rPr lang="es-AR" sz="2600" dirty="0" err="1"/>
              <a:t>frontend</a:t>
            </a:r>
            <a:r>
              <a:rPr lang="es-AR" sz="2600" dirty="0"/>
              <a:t>.</a:t>
            </a:r>
          </a:p>
          <a:p>
            <a:pPr lvl="1"/>
            <a:r>
              <a:rPr lang="es-AR" sz="2600" dirty="0"/>
              <a:t>Interactúa con la base de datos.</a:t>
            </a:r>
          </a:p>
          <a:p>
            <a:pPr lvl="1"/>
            <a:r>
              <a:rPr lang="es-AR" sz="2600" dirty="0"/>
              <a:t>Se ejecuta en el servidor.</a:t>
            </a:r>
          </a:p>
          <a:p>
            <a:pPr lvl="1"/>
            <a:r>
              <a:rPr lang="es-AR" sz="2600" dirty="0"/>
              <a:t>Definición de </a:t>
            </a:r>
            <a:r>
              <a:rPr lang="es-AR" sz="2600" dirty="0" err="1"/>
              <a:t>APIs</a:t>
            </a:r>
            <a:endParaRPr lang="es-AR" sz="2600" dirty="0"/>
          </a:p>
          <a:p>
            <a:pPr marL="393192" lvl="1" indent="0">
              <a:buNone/>
            </a:pPr>
            <a:endParaRPr lang="es-AR" sz="2600" dirty="0"/>
          </a:p>
          <a:p>
            <a:pPr marL="393192" lvl="1" indent="0">
              <a:buNone/>
            </a:pPr>
            <a:endParaRPr lang="es-AR" sz="2600" dirty="0"/>
          </a:p>
          <a:p>
            <a:pPr lvl="1"/>
            <a:endParaRPr lang="es-AR" sz="26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pic>
        <p:nvPicPr>
          <p:cNvPr id="10242" name="Picture 2" descr="PHP - Wikipedia, la enciclopedia libre">
            <a:extLst>
              <a:ext uri="{FF2B5EF4-FFF2-40B4-BE49-F238E27FC236}">
                <a16:creationId xmlns:a16="http://schemas.microsoft.com/office/drawing/2014/main" id="{936452EF-0356-187E-E455-EE6BF9D18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69160"/>
            <a:ext cx="2540968" cy="137013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Javascript, qué es y para qué sirve">
            <a:extLst>
              <a:ext uri="{FF2B5EF4-FFF2-40B4-BE49-F238E27FC236}">
                <a16:creationId xmlns:a16="http://schemas.microsoft.com/office/drawing/2014/main" id="{BAC4B709-A05A-D3BB-A1E7-D0F25C1D5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7358" y="4626679"/>
            <a:ext cx="1612611" cy="161261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rso intensivo de Python para Programadores que no usan Python: Como  iniciar rápidamente">
            <a:extLst>
              <a:ext uri="{FF2B5EF4-FFF2-40B4-BE49-F238E27FC236}">
                <a16:creationId xmlns:a16="http://schemas.microsoft.com/office/drawing/2014/main" id="{0704A35E-3A64-A483-AC0C-8545EDC54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983" y="4515229"/>
            <a:ext cx="2955481" cy="183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7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de correo electrónico </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Se encargan de la gestión del envío de correos. Esta gestión funciona mediante protocolos que se encargan de dar órdenes para identificar tanto al servidor emisor como receptor.</a:t>
            </a:r>
            <a:r>
              <a:rPr lang="es-AR" sz="2400" dirty="0"/>
              <a:t> </a:t>
            </a:r>
          </a:p>
          <a:p>
            <a:r>
              <a:rPr lang="es-AR" sz="2400" dirty="0"/>
              <a:t>SMTP es el protocolo asignado para el </a:t>
            </a:r>
            <a:r>
              <a:rPr lang="es-AR" sz="2400" dirty="0" err="1"/>
              <a:t>envio</a:t>
            </a:r>
            <a:r>
              <a:rPr lang="es-AR" sz="2400" dirty="0"/>
              <a:t>.</a:t>
            </a:r>
          </a:p>
          <a:p>
            <a:r>
              <a:rPr lang="es-AR" sz="2400" dirty="0"/>
              <a:t>POP o IMAP reciben los datos que envía SMTP.</a:t>
            </a:r>
          </a:p>
          <a:p>
            <a:pPr lvl="1"/>
            <a:r>
              <a:rPr lang="es-AR" sz="2200" dirty="0"/>
              <a:t>POP3 descarga los mails en el dispositivo local y no ocupan lugar en el servidor.</a:t>
            </a:r>
          </a:p>
          <a:p>
            <a:pPr lvl="1"/>
            <a:r>
              <a:rPr lang="es-AR" sz="2200" dirty="0"/>
              <a:t>IMAP permite visualizar los correos que están guardados en el servidor.</a:t>
            </a:r>
          </a:p>
          <a:p>
            <a:endParaRPr lang="es-AR" sz="24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52634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de Archivos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609600" y="2087880"/>
            <a:ext cx="8229600" cy="438912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400" dirty="0"/>
              <a:t>Se encargan de la gestión y almacenamiento de archivos.</a:t>
            </a:r>
            <a:r>
              <a:rPr lang="es-AR" sz="2400" dirty="0"/>
              <a:t> </a:t>
            </a:r>
          </a:p>
          <a:p>
            <a:r>
              <a:rPr lang="es-AR" sz="2400" dirty="0"/>
              <a:t>Generalmente utilizan el protocolo FTP.</a:t>
            </a:r>
          </a:p>
          <a:p>
            <a:pPr lvl="1"/>
            <a:r>
              <a:rPr lang="es-AR" sz="2200" dirty="0"/>
              <a:t>Subir archivos desde una PC</a:t>
            </a:r>
          </a:p>
          <a:p>
            <a:pPr lvl="1"/>
            <a:r>
              <a:rPr lang="es-AR" sz="2200" dirty="0"/>
              <a:t>Descargar archivos desde el servidor</a:t>
            </a:r>
          </a:p>
          <a:p>
            <a:pPr lvl="1"/>
            <a:r>
              <a:rPr lang="es-AR" sz="2200" dirty="0"/>
              <a:t>Eliminar archivos almacenados en el servidor</a:t>
            </a:r>
          </a:p>
          <a:p>
            <a:pPr lvl="1"/>
            <a:r>
              <a:rPr lang="es-AR" sz="2200" dirty="0"/>
              <a:t>Cambiar los permisos de los archivos almacenados.</a:t>
            </a:r>
          </a:p>
          <a:p>
            <a:r>
              <a:rPr lang="es-AR" sz="2400" dirty="0"/>
              <a:t>Se pueden administrar desde:</a:t>
            </a:r>
          </a:p>
          <a:p>
            <a:pPr lvl="1"/>
            <a:r>
              <a:rPr lang="es-AR" sz="2200" dirty="0"/>
              <a:t>Interfaz de línea de comandos</a:t>
            </a:r>
          </a:p>
          <a:p>
            <a:pPr lvl="1"/>
            <a:r>
              <a:rPr lang="es-AR" sz="2200" dirty="0"/>
              <a:t>Navegadores Web</a:t>
            </a:r>
          </a:p>
          <a:p>
            <a:pPr lvl="1"/>
            <a:r>
              <a:rPr lang="es-AR" sz="2200" dirty="0"/>
              <a:t>Cliente FTP</a:t>
            </a:r>
          </a:p>
          <a:p>
            <a:pPr lvl="2"/>
            <a:r>
              <a:rPr lang="es-AR" sz="1900" dirty="0"/>
              <a:t>FileZilla, </a:t>
            </a:r>
            <a:r>
              <a:rPr lang="es-AR" sz="1900" dirty="0" err="1"/>
              <a:t>Transmit</a:t>
            </a:r>
            <a:r>
              <a:rPr lang="es-AR" sz="1900" dirty="0"/>
              <a:t> y </a:t>
            </a:r>
            <a:r>
              <a:rPr lang="es-AR" sz="1900" dirty="0" err="1"/>
              <a:t>Cyberduck</a:t>
            </a:r>
            <a:endParaRPr lang="es-AR" sz="1900" dirty="0"/>
          </a:p>
          <a:p>
            <a:endParaRPr lang="es-AR" sz="2400" dirty="0"/>
          </a:p>
          <a:p>
            <a:endParaRPr lang="es-AR" sz="2400" dirty="0"/>
          </a:p>
          <a:p>
            <a:endParaRPr lang="es-AR" sz="24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spTree>
    <p:extLst>
      <p:ext uri="{BB962C8B-B14F-4D97-AF65-F5344CB8AC3E}">
        <p14:creationId xmlns:p14="http://schemas.microsoft.com/office/powerpoint/2010/main" val="73845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de </a:t>
            </a:r>
            <a:r>
              <a:rPr lang="es-AR" sz="4000" dirty="0" err="1"/>
              <a:t>Streaming</a:t>
            </a:r>
            <a:endParaRPr lang="es-AR" sz="4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518864"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a:t>Servidor que almacena y/o transmite información multimedia.</a:t>
            </a:r>
          </a:p>
          <a:p>
            <a:r>
              <a:rPr lang="es-AR" sz="2800" dirty="0"/>
              <a:t>No se descargan los archivos multimedia solo se visualizan.</a:t>
            </a:r>
          </a:p>
          <a:p>
            <a:r>
              <a:rPr lang="es-AR" sz="2800" dirty="0"/>
              <a:t>Se envían pequeños paquetes consecutivos entre el servidor y el usuario, cuando son suficientes y esta listo para reproducir el dispositivo comienza el </a:t>
            </a:r>
            <a:r>
              <a:rPr lang="es-AR" sz="2800" dirty="0" err="1"/>
              <a:t>streamaing</a:t>
            </a:r>
            <a:r>
              <a:rPr lang="es-AR" sz="2800" dirty="0"/>
              <a:t> (</a:t>
            </a:r>
            <a:r>
              <a:rPr lang="es-AR" sz="2800" dirty="0" err="1"/>
              <a:t>buffering</a:t>
            </a:r>
            <a:r>
              <a:rPr lang="es-AR" sz="2800" dirty="0"/>
              <a:t>).</a:t>
            </a:r>
          </a:p>
          <a:p>
            <a:r>
              <a:rPr lang="es-AR" sz="2800" dirty="0"/>
              <a:t>Puede ser en tiempo real o asincrónico.</a:t>
            </a:r>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spTree>
    <p:extLst>
      <p:ext uri="{BB962C8B-B14F-4D97-AF65-F5344CB8AC3E}">
        <p14:creationId xmlns:p14="http://schemas.microsoft.com/office/powerpoint/2010/main" val="1477082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de </a:t>
            </a:r>
            <a:r>
              <a:rPr lang="es-AR" sz="4000" dirty="0" err="1"/>
              <a:t>Streaming</a:t>
            </a:r>
            <a:endParaRPr lang="es-AR" sz="4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518864"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a:t>RTMP - Real-Time </a:t>
            </a:r>
            <a:r>
              <a:rPr lang="es-AR" sz="2800" dirty="0" err="1"/>
              <a:t>Messaging</a:t>
            </a:r>
            <a:r>
              <a:rPr lang="es-AR" sz="2800" dirty="0"/>
              <a:t> </a:t>
            </a:r>
            <a:r>
              <a:rPr lang="es-AR" sz="2800" dirty="0" err="1"/>
              <a:t>Protocol</a:t>
            </a:r>
            <a:endParaRPr lang="es-AR" sz="2800" dirty="0"/>
          </a:p>
          <a:p>
            <a:pPr lvl="1"/>
            <a:r>
              <a:rPr lang="es-ES" sz="2600" dirty="0"/>
              <a:t>Es un protocolo que permite que la transmisión de vídeo, audio y otros tipos de datos a través de internet, sea suave, y de alto rendimiento.</a:t>
            </a:r>
          </a:p>
          <a:p>
            <a:pPr lvl="1"/>
            <a:r>
              <a:rPr lang="es-ES" sz="2600" dirty="0"/>
              <a:t>Creado por Adobe.</a:t>
            </a:r>
          </a:p>
          <a:p>
            <a:pPr lvl="1"/>
            <a:r>
              <a:rPr lang="es-ES" sz="2600" dirty="0"/>
              <a:t>Conexiones de baja latencia.</a:t>
            </a:r>
          </a:p>
          <a:p>
            <a:pPr lvl="1"/>
            <a:r>
              <a:rPr lang="es-ES" sz="2600" dirty="0"/>
              <a:t>Flexible permite que el contenido se consuma en el orden que la audiencia desee.</a:t>
            </a:r>
          </a:p>
          <a:p>
            <a:pPr lvl="1"/>
            <a:endParaRPr lang="es-ES" sz="2600" dirty="0"/>
          </a:p>
          <a:p>
            <a:pPr lvl="1"/>
            <a:endParaRPr lang="es-AR" sz="26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spTree>
    <p:extLst>
      <p:ext uri="{BB962C8B-B14F-4D97-AF65-F5344CB8AC3E}">
        <p14:creationId xmlns:p14="http://schemas.microsoft.com/office/powerpoint/2010/main" val="198153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Servidor de </a:t>
            </a:r>
            <a:r>
              <a:rPr lang="es-AR" sz="4000" dirty="0" err="1"/>
              <a:t>Streaming</a:t>
            </a:r>
            <a:endParaRPr lang="es-AR" sz="4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518864"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800" dirty="0"/>
              <a:t>HLS - HTTP Live </a:t>
            </a:r>
            <a:r>
              <a:rPr lang="es-ES" sz="2800" dirty="0" err="1"/>
              <a:t>Streaming</a:t>
            </a:r>
            <a:endParaRPr lang="es-ES" sz="2800" dirty="0"/>
          </a:p>
          <a:p>
            <a:pPr lvl="1"/>
            <a:r>
              <a:rPr lang="es-ES" dirty="0"/>
              <a:t>Protocolo que envía audio y video sobre HTTP y cuya principal característica es que soporta el adaptive </a:t>
            </a:r>
            <a:r>
              <a:rPr lang="es-ES" dirty="0" err="1"/>
              <a:t>bitrate</a:t>
            </a:r>
            <a:r>
              <a:rPr lang="es-ES" dirty="0"/>
              <a:t> </a:t>
            </a:r>
            <a:r>
              <a:rPr lang="es-ES" dirty="0" err="1"/>
              <a:t>streaming</a:t>
            </a:r>
            <a:r>
              <a:rPr lang="es-ES" dirty="0"/>
              <a:t>.</a:t>
            </a:r>
          </a:p>
          <a:p>
            <a:pPr lvl="1"/>
            <a:r>
              <a:rPr lang="es-ES" dirty="0"/>
              <a:t>Se puede entregar el contenido de video desde un servidor HTTP.</a:t>
            </a:r>
          </a:p>
          <a:p>
            <a:pPr lvl="1"/>
            <a:r>
              <a:rPr lang="es-ES" dirty="0"/>
              <a:t>Se adapta la calidad de la imagen reproducida según los recursos de banda ancha de cada usuario.</a:t>
            </a:r>
          </a:p>
          <a:p>
            <a:pPr lvl="1"/>
            <a:endParaRPr lang="es-ES" sz="2600" dirty="0"/>
          </a:p>
          <a:p>
            <a:pPr lvl="1"/>
            <a:endParaRPr lang="es-AR" sz="26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spTree>
    <p:extLst>
      <p:ext uri="{BB962C8B-B14F-4D97-AF65-F5344CB8AC3E}">
        <p14:creationId xmlns:p14="http://schemas.microsoft.com/office/powerpoint/2010/main" val="260310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Placa de RED</a:t>
            </a:r>
          </a:p>
        </p:txBody>
      </p:sp>
      <p:sp>
        <p:nvSpPr>
          <p:cNvPr id="3" name="2 Marcador de contenido"/>
          <p:cNvSpPr>
            <a:spLocks noGrp="1"/>
          </p:cNvSpPr>
          <p:nvPr>
            <p:ph idx="1"/>
          </p:nvPr>
        </p:nvSpPr>
        <p:spPr/>
        <p:txBody>
          <a:bodyPr>
            <a:normAutofit/>
          </a:bodyPr>
          <a:lstStyle/>
          <a:p>
            <a:r>
              <a:rPr lang="es-AR" sz="2800" dirty="0"/>
              <a:t>Ethernet</a:t>
            </a:r>
          </a:p>
          <a:p>
            <a:pPr lvl="1"/>
            <a:r>
              <a:rPr lang="es-AR" sz="2000" dirty="0"/>
              <a:t>Conexión física por cable</a:t>
            </a:r>
          </a:p>
          <a:p>
            <a:pPr lvl="1"/>
            <a:r>
              <a:rPr lang="es-AR" sz="2000" dirty="0"/>
              <a:t>Conector RJ-45</a:t>
            </a:r>
          </a:p>
          <a:p>
            <a:pPr lvl="1"/>
            <a:r>
              <a:rPr lang="es-AR" sz="2000" dirty="0"/>
              <a:t>10/100/1000 Mbit/</a:t>
            </a:r>
            <a:r>
              <a:rPr lang="es-AR" sz="2000" dirty="0" err="1"/>
              <a:t>seg</a:t>
            </a:r>
            <a:endParaRPr lang="es-AR" sz="2000" dirty="0"/>
          </a:p>
          <a:p>
            <a:pPr lvl="1"/>
            <a:r>
              <a:rPr lang="es-AR" sz="2000" dirty="0"/>
              <a:t>IEEE 802.3</a:t>
            </a:r>
          </a:p>
          <a:p>
            <a:pPr lvl="1"/>
            <a:r>
              <a:rPr lang="es-AR" sz="2000" dirty="0"/>
              <a:t>BIOS para inicio por red</a:t>
            </a:r>
          </a:p>
          <a:p>
            <a:pPr lvl="1"/>
            <a:endParaRPr lang="es-AR" sz="2000" dirty="0"/>
          </a:p>
          <a:p>
            <a:pPr lvl="1"/>
            <a:endParaRPr lang="es-AR" sz="2000" dirty="0"/>
          </a:p>
          <a:p>
            <a:pPr lvl="1"/>
            <a:endParaRPr lang="es-AR" dirty="0"/>
          </a:p>
          <a:p>
            <a:pPr lvl="1"/>
            <a:endParaRPr lang="es-AR" dirty="0"/>
          </a:p>
          <a:p>
            <a:pPr lvl="1"/>
            <a:endParaRPr lang="es-AR" dirty="0"/>
          </a:p>
          <a:p>
            <a:pPr lvl="1"/>
            <a:endParaRPr lang="es-AR" dirty="0"/>
          </a:p>
          <a:p>
            <a:pPr lvl="1"/>
            <a:endParaRPr lang="es-AR"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26" name="Picture 2">
            <a:extLst>
              <a:ext uri="{FF2B5EF4-FFF2-40B4-BE49-F238E27FC236}">
                <a16:creationId xmlns:a16="http://schemas.microsoft.com/office/drawing/2014/main" id="{7A30D9CC-FDB2-C592-34BA-329FAB41D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827" y="4087707"/>
            <a:ext cx="4968552" cy="254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146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CDN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77828FB5-E5BB-63DB-386A-BF0C981791EC}"/>
              </a:ext>
            </a:extLst>
          </p:cNvPr>
          <p:cNvSpPr txBox="1">
            <a:spLocks/>
          </p:cNvSpPr>
          <p:nvPr/>
        </p:nvSpPr>
        <p:spPr>
          <a:xfrm>
            <a:off x="518864" y="206084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2800" dirty="0"/>
              <a:t>CDN - </a:t>
            </a:r>
            <a:r>
              <a:rPr lang="es-ES" sz="2800" dirty="0" err="1"/>
              <a:t>content</a:t>
            </a:r>
            <a:r>
              <a:rPr lang="es-ES" sz="2800" dirty="0"/>
              <a:t> </a:t>
            </a:r>
            <a:r>
              <a:rPr lang="es-ES" sz="2800" dirty="0" err="1"/>
              <a:t>delivery</a:t>
            </a:r>
            <a:r>
              <a:rPr lang="es-ES" sz="2800" dirty="0"/>
              <a:t> </a:t>
            </a:r>
            <a:r>
              <a:rPr lang="es-ES" sz="2800" dirty="0" err="1"/>
              <a:t>network</a:t>
            </a:r>
            <a:endParaRPr lang="es-ES" sz="2800" dirty="0"/>
          </a:p>
          <a:p>
            <a:pPr lvl="1"/>
            <a:r>
              <a:rPr lang="es-ES" dirty="0"/>
              <a:t>Una red de entrega de contenido (CDN) está formada por un grupo de servidores distribuidos geográficamente que trabajan juntos para ofrecer una entrega rápida de contenido de Internet.</a:t>
            </a:r>
          </a:p>
          <a:p>
            <a:pPr lvl="1"/>
            <a:r>
              <a:rPr lang="es-ES" dirty="0"/>
              <a:t>Los clientes acceden a copias, guardades en memoria cache, de la información que esta mas cercana.</a:t>
            </a:r>
          </a:p>
          <a:p>
            <a:pPr lvl="1"/>
            <a:r>
              <a:rPr lang="es-ES" dirty="0"/>
              <a:t>Se evitan cuellos de botella en el acceso a la información.</a:t>
            </a:r>
          </a:p>
          <a:p>
            <a:pPr lvl="1"/>
            <a:endParaRPr lang="es-ES" dirty="0"/>
          </a:p>
          <a:p>
            <a:pPr lvl="1"/>
            <a:endParaRPr lang="es-ES" sz="2600" dirty="0"/>
          </a:p>
          <a:p>
            <a:pPr lvl="1"/>
            <a:endParaRPr lang="es-AR" sz="26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800" dirty="0"/>
          </a:p>
          <a:p>
            <a:endParaRPr lang="es-AR" sz="2400" dirty="0"/>
          </a:p>
          <a:p>
            <a:pPr lvl="1"/>
            <a:endParaRPr lang="es-AR" dirty="0"/>
          </a:p>
          <a:p>
            <a:pPr lvl="1"/>
            <a:endParaRPr lang="es-AR" dirty="0"/>
          </a:p>
        </p:txBody>
      </p:sp>
    </p:spTree>
    <p:extLst>
      <p:ext uri="{BB962C8B-B14F-4D97-AF65-F5344CB8AC3E}">
        <p14:creationId xmlns:p14="http://schemas.microsoft.com/office/powerpoint/2010/main" val="1845941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CDN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28" name="Picture 4" descr="CDN - Glosario de términos para el periodismo en la era digital">
            <a:extLst>
              <a:ext uri="{FF2B5EF4-FFF2-40B4-BE49-F238E27FC236}">
                <a16:creationId xmlns:a16="http://schemas.microsoft.com/office/drawing/2014/main" id="{9051BA0A-D0E7-1519-139E-EE59A642E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17" y="1844824"/>
            <a:ext cx="6513165" cy="449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87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11" name="1 Título"/>
          <p:cNvSpPr txBox="1">
            <a:spLocks/>
          </p:cNvSpPr>
          <p:nvPr/>
        </p:nvSpPr>
        <p:spPr>
          <a:xfrm>
            <a:off x="2483768" y="2060848"/>
            <a:ext cx="3600400" cy="1431032"/>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s-ES" sz="4800"/>
              <a:t>¿CONSULTAS?</a:t>
            </a:r>
            <a:endParaRPr lang="es-AR" sz="4800" dirty="0"/>
          </a:p>
        </p:txBody>
      </p:sp>
      <p:sp>
        <p:nvSpPr>
          <p:cNvPr id="2" name="AutoShape 4" descr="data:image/jpeg;base64,/9j/4AAQSkZJRgABAQAAAQABAAD/2wCEAAkGBxQSEBUUDxQVFRUUFBQUFBUVFhQWFBUUFBUWFhQUFRcYHSggGBolHBQUITEhJSkrLi4uFx8zODMsNygtLisBCgoKDg0OGhAQGywkICQsLCwsLCwuLCwsLCwsLSwsLCwsLCwsLCwsLCwsLCwsLCwsLiwsLCwsLCwsLCwsLCwsLP/AABEIAKwBJQMBEQACEQEDEQH/xAAbAAACAwEBAQAAAAAAAAAAAAAABAIDBQEGB//EAEYQAAIBAgMCCgYHBgYBBQAAAAECAAMRBBIhBTEGEyIyQVFhcYGRM3KhscHRBxRCUlOSshUjVIKTojRiwtLh8CQWQ4Ojw//EABsBAQACAwEBAAAAAAAAAAAAAAABAgMEBQYH/8QANhEAAgECAgYIBgMAAgMAAAAAAAECAxEEIQUSMUFRcRMyMzRhgZGxBnKhwdHwFCLhI4IVovH/2gAMAwEAAhEDEQA/APuMAIAQAgBACAEAIAQAgBACAEAIAQAgBACAEAIAQAgBAF8Tj6VM2q1EQncGdV95lXOK2slRb2IoO2sN/EUf6ifOR0sOKLakuDD9tYf+Io/1E+cdLDih0cuDO/tnD/j0f6ifOOlhxXqOjlwZz9tYf8ej/UT5x0sOK9R0cuDD9t4b+Io/1U+cdJDiiNSXBh+28N/EUf6qfOOkhxQ1JcGX4bHU6l+KqI9t+Rla3fYyVJPYyHFraMSxAQAgBACAEAIAQAgBACAEAIAQAgBACAEAIAQAgBACAEAIAQAgFWIxKU1zVGVR1sQB3awDB2jwvo01YrmcgEjTKLgac4gnwEiTsmyUrux4Cnj0qEtVcs51ZiAbn/vlPPz127s7EdVKyLlqUugn8o6e6Us/EvdHS9PpJMiz8SboAKfb4ybMXO/u+3zMWYujh4rqJ77/ADjMjIqrcV0L/c1vdJ/sMhNtqnD1Eq0LBkIJsx1W+qN2Ef8AdJmoOUZXMVZRlGx9QwnCig+/MnaQCvmhIHjad05Bs0ayuAyMGB3FSCD4iATgBACAEAIAQAgBACAEAIAQAgBACAEA4TbfIbSV2BLEbVpJva56l1M51fS2Fo7ZXfBZmxDC1Z7vUlh9p0n3MAeo6H2y9DSmFrdWavweT+pE8NVhtQ2DN5O5gOyQEA4TbfIbSzYE8RtWkm9rnqXUzn19LYWjtnd8FmbEMLVnu9TE27wtSkhNMi/SzDROy32m7Nw6Zt0K8a9NVI3s+KsYpwcJarPP4TZGNxzcY5NGmd1SqCarD/ImmUfl7jMxQ9BgeAmFTWoHrN96q5I/Ktl8wYauDw+1/o+xiVWGHVK1O/IJdVcL1OGtqOsE336bhz5YWSeRuRxEWsxNeA+0fwFH/wA1P/dKfx58PYv08OPud/8AQ20fwV/q0/8AdH8efD2HTQ4+5w8Bdo/gr/VpfOP48+Ht+R00OJ08CNo/geVSh8Wj+PPh++o6eHEgeBG0uih/9mH+DSf40+BHTx4kTwG2l+AP6tH/AHR/Hnw9h00eJp8Hfo5xDVlbGqtOkpuy5lZ6ljovJuAp6Te9vMZKeHd/7FJ11bI9njOAmHNzhzUw7ddNiV8Ua4t2C03jUMSvh8VgGL1OVSG/EURzR11qR6O3UDrEA9ZsXbi1gA5UMwupU3SoLXuh6D/lOvfANmAEAIAQAgBACAEAIAQAgFFXFKvaeoQBdsaegAe2TYEfrbdnlFgVttHUqWAPZodddL6TRqYzDucqLqasl5PyvkZlRqJKerdCGKwLPuqE9jm3kd3unGxmhsRV/tGrreEv230Rt0cZTjk425GfXwjpz1I7d48xpOBXwdeh2kGvb1WRvwrQn1Wdw+BqPzVJHXuHmZahgMRX6kHbjsXqyJ16cOszYwWynTVqpUdSnT26eyegweiK1H+06ziuEf8AcvoaFbFwnkoX5mjRxqFgitma3Rru6yNJ16WNoTqKjCetL12eKyNSVGajrtWRypjEzFC+Vhp1HXXQnSVqY2g5youerJeXjlfImNGdlPVujNxuyHbVahfsY/LScfGaGr1f7Rq63hL/ADL6G3RxkI5ONuR57auaiDxnJspYnTRd1x2k6D/ia2j9DVHW/wCeNox+v+cTLXxkdT+jzf0EdhbFqVyK70zY60VOiovQ5v8AaO/s792/pGpicRL+PhovVW17E/C/Bb7GDDxp01r1HnuR7HBbJdNWqlexT8Tp7JTB6Ir0f7TquK4R/wBy+hNbFwnko35mjRxiFgivmbs13b7kaTrUsbQlNUYz1peuzi1kasqM1HXashqbphCAEAIAQAgBACAEA4RAPE7f2OMIxq0QRhnYcci6cQ1+TXpW5oB3gbt+69gPR7D2gailKhHGU7ZrbnVuZUHYR7QeyAakAIAQAgBACAEAIBwmAIYjEk6LoPaZIKAsAkFgHcsAwtpelbw/SJ4HS3fKnNeyO7hexj+7yqliGXmsR2bx5HSa1DGV6HZza9vTYZJ0oT6yNXZm1GJysARa+neOjxnpdFaVq4qr0VRLY3deHgc3FYWNOOtEltLbDKxWnYAW5W86i+7omLSel61GtKjTSVt+3d6F8NhITgpyMitiGfnsT3nTynna2JrVnepJv29Nh0IU4Q6qsO8H/Tj1WnS0F3tcn9jWx3ZeZXtr0794/SJg0v32p5eyL4TsY/u8XoYp05rlR7PETXw2JxFOSjSk1fLw9NhkqU6cleSEVpHG41KdXVf8RXHWo0o0T2G1yPW659A19XVhJ5v622nBte7Ww9NtXazo5RABa2u86gHu6Z57Sel61GtKjTSVrZ7dqvy9zfw2EhOCnIxq+Jd+exPedPLdPPVsTWrO9STft6bDoQpwh1VYd4P+nHqt7p0NBd8XJmDG9k/I9TPbnFCAEAIAQAgBACAEAIBCrTDKVYAqwIIOoIIsQR0iAeIwxOErFSSRhmAudS+Drc0knfkI39dM9cA91ACAEAIAQAgBACAJY2r9kePykgXVYBYqwCYSASyQDze1R++bw/SJ4HS3fKnNeyO7hexj+7xSc42BzZY5Z9U+8TtaA73/ANX9jTx3ZeaK8f6Q+HuEwaZ77Py9kXwfYxF5zDZGtnVijlltcKd+7eBOxoHvi5P7Gnjuy80Rx9QtULHeQpNt3NEw6Y77U8vZF8J2Mf3eKVRey/eIHhvb+0GW0NR6XFxvsV36bPqRjJ6tJ+ORbwI5VZ6p31Wcj1FORB5An+ad/p+k0ooLZGLXm7X/AHwNHU1cNfix3bn+If8Al/SJ5/THfanl7I3sH2MfP3YhOYbRpcH/AE49VvdOvoLvi5M1Mb2T8j1M9ucUiWA3mBcrOKQb3X8wk6r4FdZcTgxtP8RPzL85OpLgNePEPrlP76fmEakuA148SYxCncy+YkWfAnWRMMOiQSdgBACAEA85wow442jUO58+GqdWWqCVJ7mW388Ae4L4gvhUzc5M1JusmkxS57woPjANWAEAIAQAgBAOMbC/VAM3frJBNVgFqrAJhYBLLAPLbY9O/eP0ieB0v32pzXsju4TsY/u8TnONge2QP3h9U+8TtaA73/1f2NLH9l5lW0fSHw9wmDTPfZ+XsjJhOxiLTmGyNbPW7H1T7xOzoHvi5M08d2XmiGMWznwmLTXfZ+Xsi2D7Ffu8zsfXyJUf8OjUbxNlX3mdL4cp51KnJfd/Y19IS6sfMa2PhsiKg1yU1X8uW59kw6KqdLpKU+Os/qXxUdXDpcLE8TWBbnZjYbjfcLb93R1zdxugcVisVOorRi7Zt+C3K5q0tJUaVNRzb8DKq7bpLUFO96nGJTyfau4zBsptdbXNxcaHqm1Q+FqMV/zTbfhkvuzBU0vUb/pFLnmVYvhK1H6xxa2agaOlwGqLVtcppcbyo1NypnYw2i8Lhs6cFfi836s0quMrVOtLL0H6+1KhxSUr3U0alRizOWzK6KoHKtazN0dU3lFI13JmFt7bVWlXYK9NFpU6VRabIpbEl3dXRGJuCLLuvqwvvliDcbGVBikpqBxZo1HY5RfMr01QZujQtpIaJTLKu06gxVOkp5LUqtRuvkNTVQv5zfwkaqJ1mIbX4QVqdSrkZMmHo06rq3Oqhy1wjX5NgmmhuTaRqonWZrVdouMRRpixWolVmuNRxeTLb85kNIlNlxxf/kilkWxotVzWsQVdFA09YnwkEiO1dtVKL1BRXk0KS1qv7yoCQzNyaYFxeyMdewSNpOwYxfCipRatzmShSp1HJKlv3hawVbC9gpO/s1kakXuJ15LeaY4UZagp1FUsUNQAEqcikBm1uNMw0uN8h0FuZKrtbUaWC4QUKoFnAzAFc1gCDuIbcb98xyozWdrmSNaD8DnCenmwlUjeqiqLddIioP0zEZRPgvU/e4lBuL06w7BWp299Jj4+YHoYAQAgBACAVvXUc5gO8yk6kIZyaXMlRctiIVqoK6HfLp3zRAuqyQWKsAsUQCwCQDjsALsQB2m0pOcYK8nZeJKi3sMrH7IFRi6PqevUbrbxOFjdDLEzdanPN+a2W3G9RxjppQkthkYjZtRN63HWuonAxGi8VQ60bris/wDfob1PE0p7H6lmxfSH1T7xNvQHe/8Aq/sYsf2XmQ2ghNZgASdN3cJi0rTlPHTjBNvLZnuRfCyUaEWyzC7Id73stt99T5CZMPoLE1M52ivHN+i/JSpjqcdmY9hcAE1FybWufl4T0OB0TSwktdNuWy/+GjWxUqqtuI4nZyub3IP/AHolMboaliZupdqT816E0cXKmtW10eX4QpxSVc+ozYZDbpBqZmHkZk0fo6eHoSoqS1pN2fNWRTEYiM5qdskYmP24c50BCth81Mki64ioaaFbc5gRex0nVwGjKOj4asM575b3y4L9ZzcRiqmKd5ZR3L88WaFTElcVTpKFyvSrOdOVem1IKAer94ZvXbMCVkdSvfGMhVeRQpurW5YLvVVhm6rIPbAKto0lOLw2ZEY2rHMyKWGQKVysRddTeSBXbu1qtLEKqEBciMqFbnEO1Qq9NTvBVbNp13OkCxr/AFq+J4oqNKQqqTvuXKm3kNe2ATxeIdatBUHJd3FQ2Jsq0nYa9HKC74Bjbe2tUp4hgjhOLp0npUyqk4l6lQqyAnldCjk9LAnSQCXCPEsMQtqaMURGpB6XGNVqNUytTV/sWABuN177hIJN2piXGMpIDyGo12YWHOV6ITXo0Z9JBZF9bFsMVRpqRlanWZtBfkGkFsejnmVLGPwlZfrFwtIMlDjmasamR1p1OSmVWCtlJJuwa2YaawBfb2LVmWrxF2p4eniKwao6fu891plV0qMpDtytBbtkkMe4QUqdR8MtRMwqVWW+Z0YKaNRzqpBIOQAqdDJRVlG0drLSqmmKKmnSWiKrXAKLXYomRLcoDLc6i3ReWWRDVx1tsHDVOJuzUqlNyae/KlwjFCd1i66bjfxkypxqq2/iRGpKk77jU4JVP/IQ/iYGmTu30nA//Sc46J7GAEA4zW3wBWvijbkC57TaY6rqKN6aTfBu31sy0VFv+zsYeOxtf7QKjsFx57p5XHY/SMcpx1F4L75nUo0MO9jv+8DMZidSSe/WcGc5Td5O78czeSSyRZRxDLzGI7OjymWhiq1F/wDFJrwX4KTpwn1kbOCxNY85BbrPJPl/xPVYDF6QqdpTVuL/AK/n2OZXpUI9WWfqaYfsndNEGq2GguegE2HnKzclFuCu+dvrmTG18zIxuPrj7OUdajN7Z5jHY7SMMnDVXFK/1/8Ah0qFDDvfd+P4MipVLG7EnvN552pVnVd5tvnmdCMYxySsdo12Q8hiO4/CWpV6tF3pya5fgidOM+srm3gMXiG3pmHWeR7enynpsBjdI1OtTuuL/r++hza9HDx2Ss/UfekL5soDW1PT3X6Z3o0YayqOKUuP+7zSc5W1b5FZSZVGKbaW0rdsiARu0kkHLkQCaPffAPE8N35NQD+JoKf5aat7zMlBXqR5mKu7U5cjzlWizvTrU1pu9IooptTTMULWZlqHVWAa49U6G86NWm07o51KaasW4/bNSniHAyZKT4emUIPGv9YIBdGvpYsNLG+Rt0wGc1FxZ+tmlYWFBahP2rtUZQO6ymCDI4Q46tTr8hnW1NDQRVBSvVNQipTfQnmlLaiwJPRJBs0sWxxdSnpkSjSfdrnd6oOvVZFggycZtaouLZVZbrUoU0oZRnq06gBqVA3OAUsewcWb79AJbexddazim1VbU0OGVEDJVqliHWqcpsOZfVbC5gGvjcQy18MvJ5bVA2gPNpFuSTu1EAvxGJdcRRReY61s2m4qEKm/RvPnBJJsawxaUhbK1Go501zK9NRr1WYyCSeLxeXE4dAqnjBWBYjlAKqtZT0AkC47BIJMrhRtDJVGZaJFGkK6iqgZqr8ZlNOkTzWsBa1zdliwuObTp0qmJoJUpKxenVa7EgqtM0yFIHOGZ9x6oFy/HVx9YoIUVs3GsGO9CiWuvaQ5HcZJAttGnTbFUFeijuwqMHYAsgpZWGXTre/ZYySCO28QguMqlrZc2hIBILKD1XC+UzUYO9zDVkrWNDgk44/CdZwuIQfy1KZ+BnLmrSa8TqQd4pnvZUsQqVAouYAk9QsdfKSged+tOjHKxGp03jf1GfPv5uIoVZdHNrN5btvBne6GE4LWW4cobZ6Ki37V+RnVofEM9laCfL8M1Z4BbYOwylKjW1Uai17XU+NpvUqGjtIXcI2a22yf4MMp4jD7Xl6kGxdGkSEW5GhsOkdbGYpY/AYJuFGF5LLJfdllQr1s5PL93Clbaznm2X2nzM5uI09iamULRXhm/V/g2KeBpx25l+xKhZnLEnQbzfpM3NAVJ1KtSU5N5LbnvMOPjGMYpIWxuIZKz5WI18Nw6N00dIYqtRxtTo5NZ+WxbthnoUoTox1lcuobZYc9Qe0aGbND4hqxyqxUl4ZP8GOeAi+q7DlE0K+hWzb7gZT420M3qf8A47SLso2lt4P6ZMwS/kYfO+XqSqYihQJCrdh1C58SZE8Ro/AScIwvJeF36smNOvXV28v3cJYjbjnmAKPM+3Sc7EafrzyppRXq/wAfQ2KeBgutmGxqrPWOZieSd57RLaFr1KuMvUk3/V7fIjGQjGjaKtmjcKT2BySBSAQZYBUywDwnCHHUc1ejWYpUWstRbg2I4tbHtEtTnqSUuBSpDXi48TyuF2oLXOnKKgjzvOzSn0sFKxxqsOim43NajjlZld0R2XmuVUst9+VjqvhIlRTJjWaNJNoISNcvXpe/UL9GsxOi9xlVZbyOKq1TUQ4d6XFArxivcO12sxU7lyrr033aTG4SRkU4veQx9TErXXiURqQNEOdC753ZXAOYZQi2bUa3lcy2Q7ijUFeiqKSr8bnIW/NW66jdreRcWMXhPiayVbI1RCtDPQVVJFavntxbC3KGUDT/ADk9FwuSkbONxLJVoLkB4xnDE3umWmzXHiLeMkg7Vxb/AFqlTXmNSrM1hflK1IJr0aM+kAz8XjMQMRUdM2SjVoUeJ4u/GLVyF6ma2YEZ9Lacg37IJsbNaq4r0lCXUrULP9wrlyi/Re58oAbRvekVFM2qjMWykqljmK33NfLuk2IuI7Wqk1Eek9JSiuM7Kztyit0ABACnKCTcnTQSypye4q6kVvDE7Wp51YLmKXsSATyhY2O8dG7fMioN7TG60dxm47bbHeVUa23X132maNGKMMqzZj1toA5TmsGYjMRe1uyRXq9FG6RNCn007XPZ8E8ZSfGYanRbPxVGuXIGgzFfjOLJ3bZ2oqySPo0gkzqj5jfykgkiwDy1bnN6x98+a1+1nzfueih1VyRCYi5rcH979y/Gek+G+0qcl7s52kerHzM/F+kf1295nCxXb1Pml7s3aXUjyRTMBkNXYO9+5fjPSfDnXqcl9znaQ6sfMU2n6Z+8e4Tl6W75U5/ZGzhexiKznmwaGxPSH1T7xO38P96fyv3RpY/svMp2n6Zu8e4TU0t3ypz+yMuF7GIrOebBp8H/AE38h94na0B3v/q/dGljuy8z0eWe0OORKwCtlkgqZYAricKjgh1VgQVNwDyTvHtMlOzuQ1dWPmPC/g2mEejxJY03FTRiDZ1YX1AH2WX2zrYSr0l77jjYyiqTVru/ExxS6rjum6aSLFdx037xKtF9Zlq4hvu+RlbFky4Y8j74kaqLazLF2oR9ph4GRqLgTrviWDbTff8AO8jo48B0r4kv2834gjoo8CemfE4dvH8QR0S4DpnxInhAfxPYflHQrgR0z4i9Tb4++x7gZPRpbiOlfEVq7cH+c+Xzk2SI1ritTbJ+yg8Tf2C0kjWKWx1RvtW9XT275ZIq5M5TS+p1PWdTL2MbbPZcAeCtPFrUauWKI6hVFgCbEuCbX3FNxHTNDGVnTaS3nQwVFVE29zPq1HDInMVV9UAbt26cg7BbAEFWSC5FgHka/Pb1j7581r9rPm/c9FDqrkiuYi5r8H979y/Gej+HO0qcl9znaR6sfMzsX6R/Xb3mcPF9vU+aXuzdpdSPJFMwGQ1Nhb37l+M9H8OdepyXuznaQ6sfMU2l6Vu/4CczS3fKnP7I2cL2MRac82DQ2J6Q+qfeJ2/h/vT+V+6NLH9l5/kp2p6ZvD9ImrpbvlTmvZGXC9jH93is5xsGnweNqxv9w+8TtaA72/lfujSx/ZeZ6YG+6e0OOcIgEGEkFTCAUuIB5T6Q8NmwiuP/AG6qnwcFT7cs3MDK1S3FGlj43pp8GeCUTrnHsX06cq2WSGadGUbLqIwMPK6xfVK6mFkqRDiJV6A6pkTMUoidSnL3MbRSyySpU4kgXcSrLIpaUZYBBJaglkVY1SEsVPsP0c4XJgEJ31Gep/dlHsUTiY6V6z8LI7mAjq0V43Z6eahuBAFFEkFoEA85jNlVASQMwJJ5O/XsnicXofFQnKcVrJtvL8HZpYuk0k3bmZzKQbEWPUdDOPKLi7SVn4m2mnmjW4Pb37l+M9H8OdpU5L3Zz9I9WPmZ2M9I/rt7zOFiu3qfNL3Zu0upHkiNGgzc1Se7d5yKOHq1nanFvl+dhM6kYdZ2NjZmDanctbW2gN91989XobR9bCuUqts0stpysZiIVLKO4Wx+AcuWWxB6L67u2aGlNFYmdeVamrp8Nuw2MNiqcYKEsjOdCDZgQeoi08/OEoPVmmn45G/GSkroe2J6Q+qfeJ2fh/vT+V+6NPH9l5lO1PTN4fpE1dLd8qc17Iy4XsY/u8opUmY2UE9wmlSo1KrtTi2/AzSnGKvJ2NfZWBdGzPYcki17nUj5T0+h9GV6FXpallk1bfuObi8TCpHVjxNUGekOcWpV6/OQCbCAVsJIKWEAzOEmF4zBYgbyKZcd9Plj9My0JatWL8TDiI61KS8D5TR3TuHCHaKSrZdD1JZjZlQwBKFiLLJIE8QkvFmOSM2ukzJmGSFHEuUZRUgqLPKsuhcyhYkskFyCWKjSiWRVn3nY+F4rD0qf3KaL4hQDPOVJa03Liz0lKGpBR4IclDIEApVYBO0A5aAVVqCuLOoPeJirYelWVqkU+ZeFSUM4uxRhsCtMkpcZraXuNOqa2F0fRws5SpXV93IvVxE6iSluKW2fTUl2UsSSdxbeb6KJrPRmEouVacXJtt7G9ueSRlWJqztBO30+onX2xbRE3fe0/tE59fT6h/SjTtzy+iM8MDfOcvT8mfWx9Rt7W7F0nHr6UxVbrTa8Fl7Zm3DDUobF6k6W0nXec3f85moaaxdLJvWXj+Ss8HSlutyHqO0FqclkPdbOP+J2KGl6OL/46tJvktZfk054SdL+0ZfYYo4RUbMotpa3Rrbr7p0cPo2hQq9NSTV1a27PnsNepiJzjqSzBsEhcswuT17tBbd4SJaKw860q1RazfHZw2fklYqooKEXawyosLDQdQ0E34QjBasVZeBgbbd2SBlyDsA7ALaTX0PhIB1hAK2EkFbDQjoIIPcdIB8ZWlkZkO9GZT3qSD7p6BO6TPPOOq2uA7QlWWQ/SmNmVFsqSBgC1cS6KMzcQsyxMUhGoJkMTFqkkqKVJRl0UEypJJZIGKYkohmzsDDcbiaKfeqoD6oYFvYDK1ZatOT8C1GOtUivE+6Tzx6MIAQCAgEoBy0A5aAFoB56ttV0quNGAYgA77d4nkq2mcRQxE4ZSim8n+TqwwdOdOL2OxcNo0amlVbd4uPMazaWlcDilq4iFuauvVZmL+LWpZ02RfZNNxek/wDqHzkT0Jhq61sPO3/svySsZUhlUj9jn1GjT9IbntP+kSVo3R+Ezryu/F/ZEfyK9XKCt+8SFTaiKLU1/wBI8pWpp2hSWrh6f2XptLRwU5O9SX3JbOxjVHbNawXQAdNx4y+idIV8ViJKo8kti5rzK4rDwpU1q7bmhPRnPC8AkDAJAwCUA6DAL2kAgRJBAiAfKOE+H4vHVh0MwcdudQxP5iwnZw0r0kcTEx1arKaMysxoepTGzIi4ypYIBRWEsirM7ECZYmKQhVmVGFilWCBOpKssik75UsTSEQNUhLlT2P0b4XPjg34aO/iQEH6zNXHStStxZt4GN6t+C/w+szinbCAEAiIB2AEAIAQDx20fTVPXM+eaQ71U+ZnfodlHkhaahmNXg8OW3q/ETv8Aw728/l+5oaQ6i5iW0fSv6xnM0j3up8zNnD9lHkLzTMxpbD57er8Z6D4d7efy/c0NIdRczYM9eckjAOwDoMAmIBKAMjcJAIkSQcIgHzr6R8PlxNJ/v0yp70b5OJ08DK8GvE5ePjaafFGFQm2zUQ9SmNmRF4lSwGAUVZZFWIYjdMkTFIzqszIwsTqwQJ1ZVliqVLFiSUQN0BLIqz3f0dVDTFWoFBzFU105t2NvzCc3SEs4x8zp6OjlKXJHv8NtRG0PJPUd3nOadMegBAIQDogHYB2AEA8btL01T1z75880h3qp8zO/Q7KPJC01DMa3Bz0jer8RO/8ADvbz+X7mhpDqLmJbS9M/rGczSPe6nzM2cP2UeQtNMzGnsEctvV+M9B8O9vP5fuaGkOouZskT15ySBEA5AOiATWATEAYDi2+QAzDrgHcsA8f9JeHvh6bj7FUA+q6ke8JN3AytNrijSx0bwT4M8Ph2nTZzEaFEzEzKi8SpYDAKKxlkVYhXMyoxMz60yIxMSrGSVE3lGXKpBJdTkogcpbpdFGfTeB2Dy4NCRq5Z/M2HsAnFxkr1X4HcwUdWivHM1KlCaxtlmFxj0tN6/dPwPRIBuYbEK63U/MdhkA6DAJCAdgHYAQDyO1aDCq5KkAsSDbS3fPBaTw9WGInOUWk22nuO7hqkXTik87CU5xsGvwb9I3q/ETv/AA728/l+5oaQ6i5iO0vTP6xnM0j3up8zNnD9lHkLTSMxsbBoMGYlSAV0JFr6z03w/QqRqSnKLSa2vmc3Hzi4qKedzYYT1RzCsiAQMAIBNYBYIBICAFoAbt0AyuFtLjcDXU7wmcd9Mh/9MzYeWrVi/wBzMGJjrUpL9yPlmFedpnFRo0HmNoyJjSmULnSYAtWaWRVsz67zKkYpMQqmZDExOsYZCE3lC5CQSX0pKKscpjqlyrPueC2aKdCmg3pTRe8qoBnnaktablxZ6SnHVgo8EV1KUqXF6lKALFCDySR3G0A9FeAdBkAkDAOwDsA4RIauBHE7JpP9mx610/4nNxGiMLWzcbPisv8ADYhiqsN9+ZXs7ZnFOSGuCtt1jvBmLR+i3hKspKV01bx2l6+K6WCVrMqfYgeozO2hYmw+JmCeg41a8qtSWTd7L8l1jXGCjFbEPYfAU05qi/XvPmZ08PgMPQ7OCvx2v1ZrTr1J9ZlxE3DEVsJIK2EArIgHLQCSwCxYBYBAO2kA4RJBXVphgVbcwIPcRYwnYhq+R8SRWps1N9GRijA9akg+6d+MlJXR59pxdnuHqVSGiUxlaspYvc61aLC4vVqyyRVsRqvMiRibFKjS5jFKpkMlCryjLnBIJGKPbLIqzV2MmfEUlHS6nwXlN7AZStPVpyfgXoQ1qkV4n2vZ20BU0bRvYe0Tz56IZr0rjtgCLpJBQ1OAal4B0GASBkAkDAOwAgBACAEAIBwwCDCAVMJIKyIBy0AkBALFEAsAkAlaARIgEDJB4/hzwZNdeOwyjj1563ymsluvdnHRfeNOqbeGxGp/WWz2NPE4bXWtHb7nzhcWVYq4KspsysCrA9RB3TqKSaujlNNOw0uKki5L6yOuLEXKnryyRVsod5Yoyl3kkC9UyGShV2mNl0QzyLlrF+EVqjBKSs7ncqi58egDtMiVSMVdsmNOUnZI+k8F9ifV6d6gBqvqxGuUaWQHp7T0nuE5WIruo8th18Nh1SV3tZuoxBBGhGomsbR6XA4njEB6dxHbIBCumskC5WAM3gHQYBIGASBgEryAdvAC8ALwAvAC8ALwCJgECJIKyIAWgHQIBMCATEgEoBEwCDSQVtAFcfsahiVtiKSVLXsSOUPVYajwMtGpKHVZSVOM+sjzGN+jHDm5oVatLqFxUQeB5X902Y42a2o1ZYKD2NoxsT9GmJHosRSf11dPdmmZY6O9GGWAlua/fUz34BbQB5tE9oqdvaBMixtMx/wanh6ir8Cto9GGv3VaFv1y/wDMp8fcx/wqvD2/JWOBO0r/AOGA7TWo2HfZ7yHjafH3JWCqcPYuT6PNoMdRQXtNQn9IMo8dAyLATHcP9F1c+mxFNesU0Z+vpbL2THLG8EZI4F72a2D+jbCprVarWPUzZV8ksfMmYJYqb2ZGxHCU1tzN/C7Op0Vy0UVF6lAF+/rmCUnLNmxGKirJHWWQWIWgGhsWrapl6GHtGo+Mhg18QN0gC5EkEoIAQSSBgEgYBIGQDokg7IAQAkgJACABgETJBEwDkA6IBISATEAkIBAwCRGkAWkgYVbCQCUA4YBAwCMkBAO2kAgwgC9QSQKVRJAs4kAqIkguwPpE9YSAb9fokAok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6" descr="data:image/jpeg;base64,/9j/4AAQSkZJRgABAQAAAQABAAD/2wCEAAkGBxQSEBUUDxQVFRUUFBQUFBUVFhQWFBUUFBUWFhQUFRcYHSggGBolHBQUITEhJSkrLi4uFx8zODMsNygtLisBCgoKDg0OGhAQGywkICQsLCwsLCwuLCwsLCwsLSwsLCwsLCwsLCwsLCwsLCwsLCwsLiwsLCwsLCwsLCwsLCwsLP/AABEIAKwBJQMBEQACEQEDEQH/xAAbAAACAwEBAQAAAAAAAAAAAAAABAIDBQEGB//EAEYQAAIBAgMCCgYHBgYBBQAAAAECAAMRBBIhBTEGEyIyQVFhcYGRM3KhscHRBxRCUlOSshUjVIKTojRiwtLh8CQWQ4Ojw//EABsBAQACAwEBAAAAAAAAAAAAAAABAgMEBQYH/8QANhEAAgECAgYIBgMAAgMAAAAAAAECAxEEIQUSMUFRcRMyMzRhgZGxBnKhwdHwFCLhI4IVovH/2gAMAwEAAhEDEQA/APuMAIAQAgBACAEAIAQAgBACAEAIAQAgBACAEAIAQAgBAF8Tj6VM2q1EQncGdV95lXOK2slRb2IoO2sN/EUf6ifOR0sOKLakuDD9tYf+Io/1E+cdLDih0cuDO/tnD/j0f6ifOOlhxXqOjlwZz9tYf8ej/UT5x0sOK9R0cuDD9t4b+Io/1U+cdJDiiNSXBh+28N/EUf6qfOOkhxQ1JcGX4bHU6l+KqI9t+Rla3fYyVJPYyHFraMSxAQAgBACAEAIAQAgBACAEAIAQAgBACAEAIAQAgBACAEAIAQAgFWIxKU1zVGVR1sQB3awDB2jwvo01YrmcgEjTKLgac4gnwEiTsmyUrux4Cnj0qEtVcs51ZiAbn/vlPPz127s7EdVKyLlqUugn8o6e6Us/EvdHS9PpJMiz8SboAKfb4ybMXO/u+3zMWYujh4rqJ77/ADjMjIqrcV0L/c1vdJ/sMhNtqnD1Eq0LBkIJsx1W+qN2Ef8AdJmoOUZXMVZRlGx9QwnCig+/MnaQCvmhIHjad05Bs0ayuAyMGB3FSCD4iATgBACAEAIAQAgBACAEAIAQAgBACAEA4TbfIbSV2BLEbVpJva56l1M51fS2Fo7ZXfBZmxDC1Z7vUlh9p0n3MAeo6H2y9DSmFrdWavweT+pE8NVhtQ2DN5O5gOyQEA4TbfIbSzYE8RtWkm9rnqXUzn19LYWjtnd8FmbEMLVnu9TE27wtSkhNMi/SzDROy32m7Nw6Zt0K8a9NVI3s+KsYpwcJarPP4TZGNxzcY5NGmd1SqCarD/ImmUfl7jMxQ9BgeAmFTWoHrN96q5I/Ktl8wYauDw+1/o+xiVWGHVK1O/IJdVcL1OGtqOsE336bhz5YWSeRuRxEWsxNeA+0fwFH/wA1P/dKfx58PYv08OPud/8AQ20fwV/q0/8AdH8efD2HTQ4+5w8Bdo/gr/VpfOP48+Ht+R00OJ08CNo/geVSh8Wj+PPh++o6eHEgeBG0uih/9mH+DSf40+BHTx4kTwG2l+AP6tH/AHR/Hnw9h00eJp8Hfo5xDVlbGqtOkpuy5lZ6ljovJuAp6Te9vMZKeHd/7FJ11bI9njOAmHNzhzUw7ddNiV8Ua4t2C03jUMSvh8VgGL1OVSG/EURzR11qR6O3UDrEA9ZsXbi1gA5UMwupU3SoLXuh6D/lOvfANmAEAIAQAgBACAEAIAQAgFFXFKvaeoQBdsaegAe2TYEfrbdnlFgVttHUqWAPZodddL6TRqYzDucqLqasl5PyvkZlRqJKerdCGKwLPuqE9jm3kd3unGxmhsRV/tGrreEv230Rt0cZTjk425GfXwjpz1I7d48xpOBXwdeh2kGvb1WRvwrQn1Wdw+BqPzVJHXuHmZahgMRX6kHbjsXqyJ16cOszYwWynTVqpUdSnT26eyegweiK1H+06ziuEf8AcvoaFbFwnkoX5mjRxqFgitma3Rru6yNJ16WNoTqKjCetL12eKyNSVGajrtWRypjEzFC+Vhp1HXXQnSVqY2g5youerJeXjlfImNGdlPVujNxuyHbVahfsY/LScfGaGr1f7Rq63hL/ADL6G3RxkI5ONuR57auaiDxnJspYnTRd1x2k6D/ia2j9DVHW/wCeNox+v+cTLXxkdT+jzf0EdhbFqVyK70zY60VOiovQ5v8AaO/s792/pGpicRL+PhovVW17E/C/Bb7GDDxp01r1HnuR7HBbJdNWqlexT8Tp7JTB6Ir0f7TquK4R/wBy+hNbFwnko35mjRxiFgivmbs13b7kaTrUsbQlNUYz1peuzi1kasqM1HXashqbphCAEAIAQAgBACAEA4RAPE7f2OMIxq0QRhnYcci6cQ1+TXpW5oB3gbt+69gPR7D2gailKhHGU7ZrbnVuZUHYR7QeyAakAIAQAgBACAEAIBwmAIYjEk6LoPaZIKAsAkFgHcsAwtpelbw/SJ4HS3fKnNeyO7hexj+7yqliGXmsR2bx5HSa1DGV6HZza9vTYZJ0oT6yNXZm1GJysARa+neOjxnpdFaVq4qr0VRLY3deHgc3FYWNOOtEltLbDKxWnYAW5W86i+7omLSel61GtKjTSVt+3d6F8NhITgpyMitiGfnsT3nTynna2JrVnepJv29Nh0IU4Q6qsO8H/Tj1WnS0F3tcn9jWx3ZeZXtr0794/SJg0v32p5eyL4TsY/u8XoYp05rlR7PETXw2JxFOSjSk1fLw9NhkqU6cleSEVpHG41KdXVf8RXHWo0o0T2G1yPW659A19XVhJ5v622nBte7Ww9NtXazo5RABa2u86gHu6Z57Sel61GtKjTSVrZ7dqvy9zfw2EhOCnIxq+Jd+exPedPLdPPVsTWrO9STft6bDoQpwh1VYd4P+nHqt7p0NBd8XJmDG9k/I9TPbnFCAEAIAQAgBACAEAIBCrTDKVYAqwIIOoIIsQR0iAeIwxOErFSSRhmAudS+Drc0knfkI39dM9cA91ACAEAIAQAgBACAJY2r9kePykgXVYBYqwCYSASyQDze1R++bw/SJ4HS3fKnNeyO7hexj+7xSc42BzZY5Z9U+8TtaA73/ANX9jTx3ZeaK8f6Q+HuEwaZ77Py9kXwfYxF5zDZGtnVijlltcKd+7eBOxoHvi5P7Gnjuy80Rx9QtULHeQpNt3NEw6Y77U8vZF8J2Mf3eKVRey/eIHhvb+0GW0NR6XFxvsV36bPqRjJ6tJ+ORbwI5VZ6p31Wcj1FORB5An+ad/p+k0ooLZGLXm7X/AHwNHU1cNfix3bn+If8Al/SJ5/THfanl7I3sH2MfP3YhOYbRpcH/AE49VvdOvoLvi5M1Mb2T8j1M9ucUiWA3mBcrOKQb3X8wk6r4FdZcTgxtP8RPzL85OpLgNePEPrlP76fmEakuA148SYxCncy+YkWfAnWRMMOiQSdgBACAEA85wow442jUO58+GqdWWqCVJ7mW388Ae4L4gvhUzc5M1JusmkxS57woPjANWAEAIAQAgBAOMbC/VAM3frJBNVgFqrAJhYBLLAPLbY9O/eP0ieB0v32pzXsju4TsY/u8TnONge2QP3h9U+8TtaA73/1f2NLH9l5lW0fSHw9wmDTPfZ+XsjJhOxiLTmGyNbPW7H1T7xOzoHvi5M08d2XmiGMWznwmLTXfZ+Xsi2D7Ffu8zsfXyJUf8OjUbxNlX3mdL4cp51KnJfd/Y19IS6sfMa2PhsiKg1yU1X8uW59kw6KqdLpKU+Os/qXxUdXDpcLE8TWBbnZjYbjfcLb93R1zdxugcVisVOorRi7Zt+C3K5q0tJUaVNRzb8DKq7bpLUFO96nGJTyfau4zBsptdbXNxcaHqm1Q+FqMV/zTbfhkvuzBU0vUb/pFLnmVYvhK1H6xxa2agaOlwGqLVtcppcbyo1NypnYw2i8Lhs6cFfi836s0quMrVOtLL0H6+1KhxSUr3U0alRizOWzK6KoHKtazN0dU3lFI13JmFt7bVWlXYK9NFpU6VRabIpbEl3dXRGJuCLLuvqwvvliDcbGVBikpqBxZo1HY5RfMr01QZujQtpIaJTLKu06gxVOkp5LUqtRuvkNTVQv5zfwkaqJ1mIbX4QVqdSrkZMmHo06rq3Oqhy1wjX5NgmmhuTaRqonWZrVdouMRRpixWolVmuNRxeTLb85kNIlNlxxf/kilkWxotVzWsQVdFA09YnwkEiO1dtVKL1BRXk0KS1qv7yoCQzNyaYFxeyMdewSNpOwYxfCipRatzmShSp1HJKlv3hawVbC9gpO/s1kakXuJ15LeaY4UZagp1FUsUNQAEqcikBm1uNMw0uN8h0FuZKrtbUaWC4QUKoFnAzAFc1gCDuIbcb98xyozWdrmSNaD8DnCenmwlUjeqiqLddIioP0zEZRPgvU/e4lBuL06w7BWp299Jj4+YHoYAQAgBACAVvXUc5gO8yk6kIZyaXMlRctiIVqoK6HfLp3zRAuqyQWKsAsUQCwCQDjsALsQB2m0pOcYK8nZeJKi3sMrH7IFRi6PqevUbrbxOFjdDLEzdanPN+a2W3G9RxjppQkthkYjZtRN63HWuonAxGi8VQ60bris/wDfob1PE0p7H6lmxfSH1T7xNvQHe/8Aq/sYsf2XmQ2ghNZgASdN3cJi0rTlPHTjBNvLZnuRfCyUaEWyzC7Id73stt99T5CZMPoLE1M52ivHN+i/JSpjqcdmY9hcAE1FybWufl4T0OB0TSwktdNuWy/+GjWxUqqtuI4nZyub3IP/AHolMboaliZupdqT816E0cXKmtW10eX4QpxSVc+ozYZDbpBqZmHkZk0fo6eHoSoqS1pN2fNWRTEYiM5qdskYmP24c50BCth81Mki64ioaaFbc5gRex0nVwGjKOj4asM575b3y4L9ZzcRiqmKd5ZR3L88WaFTElcVTpKFyvSrOdOVem1IKAer94ZvXbMCVkdSvfGMhVeRQpurW5YLvVVhm6rIPbAKto0lOLw2ZEY2rHMyKWGQKVysRddTeSBXbu1qtLEKqEBciMqFbnEO1Qq9NTvBVbNp13OkCxr/AFq+J4oqNKQqqTvuXKm3kNe2ATxeIdatBUHJd3FQ2Jsq0nYa9HKC74Bjbe2tUp4hgjhOLp0npUyqk4l6lQqyAnldCjk9LAnSQCXCPEsMQtqaMURGpB6XGNVqNUytTV/sWABuN177hIJN2piXGMpIDyGo12YWHOV6ITXo0Z9JBZF9bFsMVRpqRlanWZtBfkGkFsejnmVLGPwlZfrFwtIMlDjmasamR1p1OSmVWCtlJJuwa2YaawBfb2LVmWrxF2p4eniKwao6fu891plV0qMpDtytBbtkkMe4QUqdR8MtRMwqVWW+Z0YKaNRzqpBIOQAqdDJRVlG0drLSqmmKKmnSWiKrXAKLXYomRLcoDLc6i3ReWWRDVx1tsHDVOJuzUqlNyae/KlwjFCd1i66bjfxkypxqq2/iRGpKk77jU4JVP/IQ/iYGmTu30nA//Sc46J7GAEA4zW3wBWvijbkC57TaY6rqKN6aTfBu31sy0VFv+zsYeOxtf7QKjsFx57p5XHY/SMcpx1F4L75nUo0MO9jv+8DMZidSSe/WcGc5Td5O78czeSSyRZRxDLzGI7OjymWhiq1F/wDFJrwX4KTpwn1kbOCxNY85BbrPJPl/xPVYDF6QqdpTVuL/AK/n2OZXpUI9WWfqaYfsndNEGq2GguegE2HnKzclFuCu+dvrmTG18zIxuPrj7OUdajN7Z5jHY7SMMnDVXFK/1/8Ah0qFDDvfd+P4MipVLG7EnvN552pVnVd5tvnmdCMYxySsdo12Q8hiO4/CWpV6tF3pya5fgidOM+srm3gMXiG3pmHWeR7enynpsBjdI1OtTuuL/r++hza9HDx2Ss/UfekL5soDW1PT3X6Z3o0YayqOKUuP+7zSc5W1b5FZSZVGKbaW0rdsiARu0kkHLkQCaPffAPE8N35NQD+JoKf5aat7zMlBXqR5mKu7U5cjzlWizvTrU1pu9IooptTTMULWZlqHVWAa49U6G86NWm07o51KaasW4/bNSniHAyZKT4emUIPGv9YIBdGvpYsNLG+Rt0wGc1FxZ+tmlYWFBahP2rtUZQO6ymCDI4Q46tTr8hnW1NDQRVBSvVNQipTfQnmlLaiwJPRJBs0sWxxdSnpkSjSfdrnd6oOvVZFggycZtaouLZVZbrUoU0oZRnq06gBqVA3OAUsewcWb79AJbexddazim1VbU0OGVEDJVqliHWqcpsOZfVbC5gGvjcQy18MvJ5bVA2gPNpFuSTu1EAvxGJdcRRReY61s2m4qEKm/RvPnBJJsawxaUhbK1Go501zK9NRr1WYyCSeLxeXE4dAqnjBWBYjlAKqtZT0AkC47BIJMrhRtDJVGZaJFGkK6iqgZqr8ZlNOkTzWsBa1zdliwuObTp0qmJoJUpKxenVa7EgqtM0yFIHOGZ9x6oFy/HVx9YoIUVs3GsGO9CiWuvaQ5HcZJAttGnTbFUFeijuwqMHYAsgpZWGXTre/ZYySCO28QguMqlrZc2hIBILKD1XC+UzUYO9zDVkrWNDgk44/CdZwuIQfy1KZ+BnLmrSa8TqQd4pnvZUsQqVAouYAk9QsdfKSged+tOjHKxGp03jf1GfPv5uIoVZdHNrN5btvBne6GE4LWW4cobZ6Ki37V+RnVofEM9laCfL8M1Z4BbYOwylKjW1Uai17XU+NpvUqGjtIXcI2a22yf4MMp4jD7Xl6kGxdGkSEW5GhsOkdbGYpY/AYJuFGF5LLJfdllQr1s5PL93Clbaznm2X2nzM5uI09iamULRXhm/V/g2KeBpx25l+xKhZnLEnQbzfpM3NAVJ1KtSU5N5LbnvMOPjGMYpIWxuIZKz5WI18Nw6N00dIYqtRxtTo5NZ+WxbthnoUoTox1lcuobZYc9Qe0aGbND4hqxyqxUl4ZP8GOeAi+q7DlE0K+hWzb7gZT420M3qf8A47SLso2lt4P6ZMwS/kYfO+XqSqYihQJCrdh1C58SZE8Ro/AScIwvJeF36smNOvXV28v3cJYjbjnmAKPM+3Sc7EafrzyppRXq/wAfQ2KeBgutmGxqrPWOZieSd57RLaFr1KuMvUk3/V7fIjGQjGjaKtmjcKT2BySBSAQZYBUywDwnCHHUc1ejWYpUWstRbg2I4tbHtEtTnqSUuBSpDXi48TyuF2oLXOnKKgjzvOzSn0sFKxxqsOim43NajjlZld0R2XmuVUst9+VjqvhIlRTJjWaNJNoISNcvXpe/UL9GsxOi9xlVZbyOKq1TUQ4d6XFArxivcO12sxU7lyrr033aTG4SRkU4veQx9TErXXiURqQNEOdC753ZXAOYZQi2bUa3lcy2Q7ijUFeiqKSr8bnIW/NW66jdreRcWMXhPiayVbI1RCtDPQVVJFavntxbC3KGUDT/ADk9FwuSkbONxLJVoLkB4xnDE3umWmzXHiLeMkg7Vxb/AFqlTXmNSrM1hflK1IJr0aM+kAz8XjMQMRUdM2SjVoUeJ4u/GLVyF6ma2YEZ9Lacg37IJsbNaq4r0lCXUrULP9wrlyi/Re58oAbRvekVFM2qjMWykqljmK33NfLuk2IuI7Wqk1Eek9JSiuM7Kztyit0ABACnKCTcnTQSypye4q6kVvDE7Wp51YLmKXsSATyhY2O8dG7fMioN7TG60dxm47bbHeVUa23X132maNGKMMqzZj1toA5TmsGYjMRe1uyRXq9FG6RNCn007XPZ8E8ZSfGYanRbPxVGuXIGgzFfjOLJ3bZ2oqySPo0gkzqj5jfykgkiwDy1bnN6x98+a1+1nzfueih1VyRCYi5rcH979y/Gek+G+0qcl7s52kerHzM/F+kf1295nCxXb1Pml7s3aXUjyRTMBkNXYO9+5fjPSfDnXqcl9znaQ6sfMU2n6Z+8e4Tl6W75U5/ZGzhexiKznmwaGxPSH1T7xO38P96fyv3RpY/svMp2n6Zu8e4TU0t3ypz+yMuF7GIrOebBp8H/AE38h94na0B3v/q/dGljuy8z0eWe0OORKwCtlkgqZYAricKjgh1VgQVNwDyTvHtMlOzuQ1dWPmPC/g2mEejxJY03FTRiDZ1YX1AH2WX2zrYSr0l77jjYyiqTVru/ExxS6rjum6aSLFdx037xKtF9Zlq4hvu+RlbFky4Y8j74kaqLazLF2oR9ph4GRqLgTrviWDbTff8AO8jo48B0r4kv2834gjoo8CemfE4dvH8QR0S4DpnxInhAfxPYflHQrgR0z4i9Tb4++x7gZPRpbiOlfEVq7cH+c+Xzk2SI1ritTbJ+yg8Tf2C0kjWKWx1RvtW9XT275ZIq5M5TS+p1PWdTL2MbbPZcAeCtPFrUauWKI6hVFgCbEuCbX3FNxHTNDGVnTaS3nQwVFVE29zPq1HDInMVV9UAbt26cg7BbAEFWSC5FgHka/Pb1j7581r9rPm/c9FDqrkiuYi5r8H979y/Gej+HO0qcl9znaR6sfMzsX6R/Xb3mcPF9vU+aXuzdpdSPJFMwGQ1Nhb37l+M9H8OdepyXuznaQ6sfMU2l6Vu/4CczS3fKnP7I2cL2MRac82DQ2J6Q+qfeJ2/h/vT+V+6NLH9l5/kp2p6ZvD9ImrpbvlTmvZGXC9jH93is5xsGnweNqxv9w+8TtaA72/lfujSx/ZeZ6YG+6e0OOcIgEGEkFTCAUuIB5T6Q8NmwiuP/AG6qnwcFT7cs3MDK1S3FGlj43pp8GeCUTrnHsX06cq2WSGadGUbLqIwMPK6xfVK6mFkqRDiJV6A6pkTMUoidSnL3MbRSyySpU4kgXcSrLIpaUZYBBJaglkVY1SEsVPsP0c4XJgEJ31Gep/dlHsUTiY6V6z8LI7mAjq0V43Z6eahuBAFFEkFoEA85jNlVASQMwJJ5O/XsnicXofFQnKcVrJtvL8HZpYuk0k3bmZzKQbEWPUdDOPKLi7SVn4m2mnmjW4Pb37l+M9H8OdpU5L3Zz9I9WPmZ2M9I/rt7zOFiu3qfNL3Zu0upHkiNGgzc1Se7d5yKOHq1nanFvl+dhM6kYdZ2NjZmDanctbW2gN91989XobR9bCuUqts0stpysZiIVLKO4Wx+AcuWWxB6L67u2aGlNFYmdeVamrp8Nuw2MNiqcYKEsjOdCDZgQeoi08/OEoPVmmn45G/GSkroe2J6Q+qfeJ2fh/vT+V+6NPH9l5lO1PTN4fpE1dLd8qc17Iy4XsY/u8opUmY2UE9wmlSo1KrtTi2/AzSnGKvJ2NfZWBdGzPYcki17nUj5T0+h9GV6FXpallk1bfuObi8TCpHVjxNUGekOcWpV6/OQCbCAVsJIKWEAzOEmF4zBYgbyKZcd9Plj9My0JatWL8TDiI61KS8D5TR3TuHCHaKSrZdD1JZjZlQwBKFiLLJIE8QkvFmOSM2ukzJmGSFHEuUZRUgqLPKsuhcyhYkskFyCWKjSiWRVn3nY+F4rD0qf3KaL4hQDPOVJa03Liz0lKGpBR4IclDIEApVYBO0A5aAVVqCuLOoPeJirYelWVqkU+ZeFSUM4uxRhsCtMkpcZraXuNOqa2F0fRws5SpXV93IvVxE6iSluKW2fTUl2UsSSdxbeb6KJrPRmEouVacXJtt7G9ueSRlWJqztBO30+onX2xbRE3fe0/tE59fT6h/SjTtzy+iM8MDfOcvT8mfWx9Rt7W7F0nHr6UxVbrTa8Fl7Zm3DDUobF6k6W0nXec3f85moaaxdLJvWXj+Ss8HSlutyHqO0FqclkPdbOP+J2KGl6OL/46tJvktZfk054SdL+0ZfYYo4RUbMotpa3Rrbr7p0cPo2hQq9NSTV1a27PnsNepiJzjqSzBsEhcswuT17tBbd4SJaKw860q1RazfHZw2fklYqooKEXawyosLDQdQ0E34QjBasVZeBgbbd2SBlyDsA7ALaTX0PhIB1hAK2EkFbDQjoIIPcdIB8ZWlkZkO9GZT3qSD7p6BO6TPPOOq2uA7QlWWQ/SmNmVFsqSBgC1cS6KMzcQsyxMUhGoJkMTFqkkqKVJRl0UEypJJZIGKYkohmzsDDcbiaKfeqoD6oYFvYDK1ZatOT8C1GOtUivE+6Tzx6MIAQCAgEoBy0A5aAFoB56ttV0quNGAYgA77d4nkq2mcRQxE4ZSim8n+TqwwdOdOL2OxcNo0amlVbd4uPMazaWlcDilq4iFuauvVZmL+LWpZ02RfZNNxek/wDqHzkT0Jhq61sPO3/svySsZUhlUj9jn1GjT9IbntP+kSVo3R+Ezryu/F/ZEfyK9XKCt+8SFTaiKLU1/wBI8pWpp2hSWrh6f2XptLRwU5O9SX3JbOxjVHbNawXQAdNx4y+idIV8ViJKo8kti5rzK4rDwpU1q7bmhPRnPC8AkDAJAwCUA6DAL2kAgRJBAiAfKOE+H4vHVh0MwcdudQxP5iwnZw0r0kcTEx1arKaMysxoepTGzIi4ypYIBRWEsirM7ECZYmKQhVmVGFilWCBOpKssik75UsTSEQNUhLlT2P0b4XPjg34aO/iQEH6zNXHStStxZt4GN6t+C/w+szinbCAEAiIB2AEAIAQDx20fTVPXM+eaQ71U+ZnfodlHkhaahmNXg8OW3q/ETv8Aw728/l+5oaQ6i5iW0fSv6xnM0j3up8zNnD9lHkLzTMxpbD57er8Z6D4d7efy/c0NIdRczYM9eckjAOwDoMAmIBKAMjcJAIkSQcIgHzr6R8PlxNJ/v0yp70b5OJ08DK8GvE5ePjaafFGFQm2zUQ9SmNmRF4lSwGAUVZZFWIYjdMkTFIzqszIwsTqwQJ1ZVliqVLFiSUQN0BLIqz3f0dVDTFWoFBzFU105t2NvzCc3SEs4x8zp6OjlKXJHv8NtRG0PJPUd3nOadMegBAIQDogHYB2AEA8btL01T1z75880h3qp8zO/Q7KPJC01DMa3Bz0jer8RO/8ADvbz+X7mhpDqLmJbS9M/rGczSPe6nzM2cP2UeQtNMzGnsEctvV+M9B8O9vP5fuaGkOouZskT15ySBEA5AOiATWATEAYDi2+QAzDrgHcsA8f9JeHvh6bj7FUA+q6ke8JN3AytNrijSx0bwT4M8Ph2nTZzEaFEzEzKi8SpYDAKKxlkVYhXMyoxMz60yIxMSrGSVE3lGXKpBJdTkogcpbpdFGfTeB2Dy4NCRq5Z/M2HsAnFxkr1X4HcwUdWivHM1KlCaxtlmFxj0tN6/dPwPRIBuYbEK63U/MdhkA6DAJCAdgHYAQDyO1aDCq5KkAsSDbS3fPBaTw9WGInOUWk22nuO7hqkXTik87CU5xsGvwb9I3q/ETv/AA728/l+5oaQ6i5iO0vTP6xnM0j3up8zNnD9lHkLTSMxsbBoMGYlSAV0JFr6z03w/QqRqSnKLSa2vmc3Hzi4qKedzYYT1RzCsiAQMAIBNYBYIBICAFoAbt0AyuFtLjcDXU7wmcd9Mh/9MzYeWrVi/wBzMGJjrUpL9yPlmFedpnFRo0HmNoyJjSmULnSYAtWaWRVsz67zKkYpMQqmZDExOsYZCE3lC5CQSX0pKKscpjqlyrPueC2aKdCmg3pTRe8qoBnnaktablxZ6SnHVgo8EV1KUqXF6lKALFCDySR3G0A9FeAdBkAkDAOwDsA4RIauBHE7JpP9mx610/4nNxGiMLWzcbPisv8ADYhiqsN9+ZXs7ZnFOSGuCtt1jvBmLR+i3hKspKV01bx2l6+K6WCVrMqfYgeozO2hYmw+JmCeg41a8qtSWTd7L8l1jXGCjFbEPYfAU05qi/XvPmZ08PgMPQ7OCvx2v1ZrTr1J9ZlxE3DEVsJIK2EArIgHLQCSwCxYBYBAO2kA4RJBXVphgVbcwIPcRYwnYhq+R8SRWps1N9GRijA9akg+6d+MlJXR59pxdnuHqVSGiUxlaspYvc61aLC4vVqyyRVsRqvMiRibFKjS5jFKpkMlCryjLnBIJGKPbLIqzV2MmfEUlHS6nwXlN7AZStPVpyfgXoQ1qkV4n2vZ20BU0bRvYe0Tz56IZr0rjtgCLpJBQ1OAal4B0GASBkAkDAOwAgBACAEAIBwwCDCAVMJIKyIBy0AkBALFEAsAkAlaARIgEDJB4/hzwZNdeOwyjj1563ymsluvdnHRfeNOqbeGxGp/WWz2NPE4bXWtHb7nzhcWVYq4KspsysCrA9RB3TqKSaujlNNOw0uKki5L6yOuLEXKnryyRVsod5Yoyl3kkC9UyGShV2mNl0QzyLlrF+EVqjBKSs7ncqi58egDtMiVSMVdsmNOUnZI+k8F9ifV6d6gBqvqxGuUaWQHp7T0nuE5WIruo8th18Nh1SV3tZuoxBBGhGomsbR6XA4njEB6dxHbIBCumskC5WAM3gHQYBIGASBgEryAdvAC8ALwAvAC8ALwCJgECJIKyIAWgHQIBMCATEgEoBEwCDSQVtAFcfsahiVtiKSVLXsSOUPVYajwMtGpKHVZSVOM+sjzGN+jHDm5oVatLqFxUQeB5X902Y42a2o1ZYKD2NoxsT9GmJHosRSf11dPdmmZY6O9GGWAlua/fUz34BbQB5tE9oqdvaBMixtMx/wanh6ir8Cto9GGv3VaFv1y/wDMp8fcx/wqvD2/JWOBO0r/AOGA7TWo2HfZ7yHjafH3JWCqcPYuT6PNoMdRQXtNQn9IMo8dAyLATHcP9F1c+mxFNesU0Z+vpbL2THLG8EZI4F72a2D+jbCprVarWPUzZV8ksfMmYJYqb2ZGxHCU1tzN/C7Op0Vy0UVF6lAF+/rmCUnLNmxGKirJHWWQWIWgGhsWrapl6GHtGo+Mhg18QN0gC5EkEoIAQSSBgEgYBIGQDokg7IAQAkgJACABgETJBEwDkA6IBISATEAkIBAwCRGkAWkgYVbCQCUA4YBAwCMkBAO2kAgwgC9QSQKVRJAs4kAqIkguwPpE9YSAb9fokAokg//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74320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Placa de RED</a:t>
            </a:r>
          </a:p>
        </p:txBody>
      </p:sp>
      <p:sp>
        <p:nvSpPr>
          <p:cNvPr id="3" name="2 Marcador de contenido"/>
          <p:cNvSpPr>
            <a:spLocks noGrp="1"/>
          </p:cNvSpPr>
          <p:nvPr>
            <p:ph idx="1"/>
          </p:nvPr>
        </p:nvSpPr>
        <p:spPr/>
        <p:txBody>
          <a:bodyPr>
            <a:normAutofit/>
          </a:bodyPr>
          <a:lstStyle/>
          <a:p>
            <a:r>
              <a:rPr lang="es-AR" sz="2800" dirty="0" err="1"/>
              <a:t>WiFi</a:t>
            </a:r>
            <a:endParaRPr lang="es-AR" sz="2800" dirty="0"/>
          </a:p>
          <a:p>
            <a:pPr lvl="1"/>
            <a:r>
              <a:rPr lang="es-AR" sz="2000" dirty="0"/>
              <a:t>Conexión inalámbrica</a:t>
            </a:r>
          </a:p>
          <a:p>
            <a:pPr lvl="1"/>
            <a:r>
              <a:rPr lang="es-ES" sz="2000" dirty="0"/>
              <a:t>802.11:  1997 - 2,4 - 2 </a:t>
            </a:r>
            <a:r>
              <a:rPr lang="es-ES" sz="2000" dirty="0" err="1"/>
              <a:t>Mbits</a:t>
            </a:r>
            <a:r>
              <a:rPr lang="es-ES" sz="2000" dirty="0"/>
              <a:t>/s.</a:t>
            </a:r>
          </a:p>
          <a:p>
            <a:pPr lvl="1"/>
            <a:r>
              <a:rPr lang="es-ES" sz="2000" dirty="0"/>
              <a:t>802.11a: 1999 - 5 GHz - 54 </a:t>
            </a:r>
            <a:r>
              <a:rPr lang="es-ES" sz="2000" dirty="0" err="1"/>
              <a:t>Mbits</a:t>
            </a:r>
            <a:r>
              <a:rPr lang="es-ES" sz="2000" dirty="0"/>
              <a:t>/s.</a:t>
            </a:r>
          </a:p>
          <a:p>
            <a:pPr lvl="1"/>
            <a:r>
              <a:rPr lang="es-ES" sz="2000" dirty="0"/>
              <a:t>802.11b:  1999 - 2,4 GHz - 11 </a:t>
            </a:r>
            <a:r>
              <a:rPr lang="es-ES" sz="2000" dirty="0" err="1"/>
              <a:t>Mbits</a:t>
            </a:r>
            <a:r>
              <a:rPr lang="es-ES" sz="2000" dirty="0"/>
              <a:t>/s.</a:t>
            </a:r>
          </a:p>
          <a:p>
            <a:pPr lvl="1"/>
            <a:r>
              <a:rPr lang="es-ES" sz="2000" dirty="0"/>
              <a:t>802.11g: 2003 - 2,4 GHz - 54 </a:t>
            </a:r>
            <a:r>
              <a:rPr lang="es-ES" sz="2000" dirty="0" err="1"/>
              <a:t>Mbits</a:t>
            </a:r>
            <a:r>
              <a:rPr lang="es-ES" sz="2000" dirty="0"/>
              <a:t>/s.</a:t>
            </a:r>
          </a:p>
          <a:p>
            <a:pPr lvl="1"/>
            <a:r>
              <a:rPr lang="es-ES" sz="2000" dirty="0"/>
              <a:t>802.11n o </a:t>
            </a:r>
            <a:r>
              <a:rPr lang="es-ES" sz="2000" dirty="0" err="1"/>
              <a:t>WiFi</a:t>
            </a:r>
            <a:r>
              <a:rPr lang="es-ES" sz="2000" dirty="0"/>
              <a:t> 4: 2009 - 2,4 y 5 GHz - 600 </a:t>
            </a:r>
            <a:r>
              <a:rPr lang="es-ES" sz="2000" dirty="0" err="1"/>
              <a:t>Mbits</a:t>
            </a:r>
            <a:r>
              <a:rPr lang="es-ES" sz="2000" dirty="0"/>
              <a:t>/s.</a:t>
            </a:r>
          </a:p>
          <a:p>
            <a:pPr lvl="1"/>
            <a:r>
              <a:rPr lang="es-ES" sz="2000" dirty="0"/>
              <a:t>802.11ac o </a:t>
            </a:r>
            <a:r>
              <a:rPr lang="es-ES" sz="2000" dirty="0" err="1"/>
              <a:t>WiFi</a:t>
            </a:r>
            <a:r>
              <a:rPr lang="es-ES" sz="2000" dirty="0"/>
              <a:t> 5: 2013 - 5 GHz - 6,93 Gbps.</a:t>
            </a:r>
          </a:p>
          <a:p>
            <a:pPr lvl="1"/>
            <a:r>
              <a:rPr lang="es-ES" sz="2000" dirty="0"/>
              <a:t>802.11ax o </a:t>
            </a:r>
            <a:r>
              <a:rPr lang="es-ES" sz="2000" dirty="0" err="1"/>
              <a:t>WiFi</a:t>
            </a:r>
            <a:r>
              <a:rPr lang="es-ES" sz="2000" dirty="0"/>
              <a:t> 6: 2019 - 2,4 y 5 GHz - 9,6 Gbps.</a:t>
            </a:r>
            <a:endParaRPr lang="es-AR" sz="2000" dirty="0"/>
          </a:p>
          <a:p>
            <a:pPr lvl="1"/>
            <a:endParaRPr lang="es-AR" sz="2000" dirty="0"/>
          </a:p>
          <a:p>
            <a:pPr lvl="1"/>
            <a:endParaRPr lang="es-AR" sz="2000" dirty="0"/>
          </a:p>
          <a:p>
            <a:pPr lvl="1"/>
            <a:endParaRPr lang="es-AR" dirty="0"/>
          </a:p>
          <a:p>
            <a:pPr lvl="1"/>
            <a:endParaRPr lang="es-AR" dirty="0"/>
          </a:p>
          <a:p>
            <a:pPr lvl="1"/>
            <a:endParaRPr lang="es-AR" dirty="0"/>
          </a:p>
          <a:p>
            <a:pPr lvl="1"/>
            <a:endParaRPr lang="es-AR" dirty="0"/>
          </a:p>
          <a:p>
            <a:pPr lvl="1"/>
            <a:endParaRPr lang="es-AR"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2050" name="Picture 2" descr="Tarjeta de red de computadoras">
            <a:extLst>
              <a:ext uri="{FF2B5EF4-FFF2-40B4-BE49-F238E27FC236}">
                <a16:creationId xmlns:a16="http://schemas.microsoft.com/office/drawing/2014/main" id="{1B366D86-F834-7F7E-D00F-EF089688C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874333"/>
            <a:ext cx="4064471" cy="236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53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Placa de RED</a:t>
            </a:r>
          </a:p>
        </p:txBody>
      </p:sp>
      <p:sp>
        <p:nvSpPr>
          <p:cNvPr id="3" name="2 Marcador de contenido"/>
          <p:cNvSpPr>
            <a:spLocks noGrp="1"/>
          </p:cNvSpPr>
          <p:nvPr>
            <p:ph idx="1"/>
          </p:nvPr>
        </p:nvSpPr>
        <p:spPr/>
        <p:txBody>
          <a:bodyPr>
            <a:normAutofit/>
          </a:bodyPr>
          <a:lstStyle/>
          <a:p>
            <a:r>
              <a:rPr lang="es-AR" sz="2400" dirty="0"/>
              <a:t>Dirección IP</a:t>
            </a:r>
          </a:p>
          <a:p>
            <a:pPr lvl="1"/>
            <a:r>
              <a:rPr lang="es-AR" sz="2000" dirty="0"/>
              <a:t>Número que identifica una interfaz de red dentro del protocolo IP</a:t>
            </a:r>
          </a:p>
          <a:p>
            <a:pPr lvl="1"/>
            <a:r>
              <a:rPr lang="es-AR" sz="2000" dirty="0"/>
              <a:t>Cuatro números de hasta 3 cifras (máximo 255) – 192.168.1.1</a:t>
            </a:r>
          </a:p>
          <a:p>
            <a:pPr lvl="1"/>
            <a:r>
              <a:rPr lang="es-AR" sz="2000" dirty="0"/>
              <a:t>IP publicas – Dirección que te signa el ISP</a:t>
            </a:r>
          </a:p>
          <a:p>
            <a:pPr lvl="1"/>
            <a:r>
              <a:rPr lang="es-AR" sz="2000" dirty="0"/>
              <a:t>IP Privada – Se utilizan en redes privadas o locales </a:t>
            </a:r>
          </a:p>
          <a:p>
            <a:pPr lvl="1"/>
            <a:r>
              <a:rPr lang="es-AR" sz="2000" dirty="0"/>
              <a:t>IPv6</a:t>
            </a:r>
          </a:p>
          <a:p>
            <a:pPr lvl="1"/>
            <a:r>
              <a:rPr lang="es-AR" sz="2000" dirty="0"/>
              <a:t>nslookup</a:t>
            </a:r>
          </a:p>
          <a:p>
            <a:pPr lvl="1"/>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193772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Placa de RED</a:t>
            </a:r>
          </a:p>
        </p:txBody>
      </p:sp>
      <p:sp>
        <p:nvSpPr>
          <p:cNvPr id="3" name="2 Marcador de contenido"/>
          <p:cNvSpPr>
            <a:spLocks noGrp="1"/>
          </p:cNvSpPr>
          <p:nvPr>
            <p:ph idx="1"/>
          </p:nvPr>
        </p:nvSpPr>
        <p:spPr/>
        <p:txBody>
          <a:bodyPr>
            <a:normAutofit/>
          </a:bodyPr>
          <a:lstStyle/>
          <a:p>
            <a:pPr lvl="1"/>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3074" name="Picture 2" descr="Cual es la Diferencia entre una IP Pública y una Privada?">
            <a:extLst>
              <a:ext uri="{FF2B5EF4-FFF2-40B4-BE49-F238E27FC236}">
                <a16:creationId xmlns:a16="http://schemas.microsoft.com/office/drawing/2014/main" id="{B21BF5D5-E55F-4B21-682C-889C7E32E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838325"/>
            <a:ext cx="562927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Puertos de Red</a:t>
            </a:r>
          </a:p>
        </p:txBody>
      </p:sp>
      <p:sp>
        <p:nvSpPr>
          <p:cNvPr id="3" name="2 Marcador de contenido"/>
          <p:cNvSpPr>
            <a:spLocks noGrp="1"/>
          </p:cNvSpPr>
          <p:nvPr>
            <p:ph idx="1"/>
          </p:nvPr>
        </p:nvSpPr>
        <p:spPr/>
        <p:txBody>
          <a:bodyPr>
            <a:normAutofit/>
          </a:bodyPr>
          <a:lstStyle/>
          <a:p>
            <a:pPr lvl="1"/>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2 Marcador de contenido">
            <a:extLst>
              <a:ext uri="{FF2B5EF4-FFF2-40B4-BE49-F238E27FC236}">
                <a16:creationId xmlns:a16="http://schemas.microsoft.com/office/drawing/2014/main" id="{8FFA02C8-E541-78DD-F7AE-62671C969D93}"/>
              </a:ext>
            </a:extLst>
          </p:cNvPr>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AR" sz="2800" dirty="0"/>
              <a:t>Puertos</a:t>
            </a:r>
          </a:p>
          <a:p>
            <a:pPr lvl="1"/>
            <a:r>
              <a:rPr lang="es-AR" dirty="0"/>
              <a:t>Se utilizan para diferenciar los servicios dentro de una misma IP.</a:t>
            </a:r>
          </a:p>
          <a:p>
            <a:pPr lvl="1"/>
            <a:r>
              <a:rPr lang="es-AR" dirty="0"/>
              <a:t>De 0 1023 son los puertos conocidos.</a:t>
            </a:r>
          </a:p>
          <a:p>
            <a:pPr lvl="1"/>
            <a:r>
              <a:rPr lang="es-AR" dirty="0"/>
              <a:t>De 1024 a 49151 son los puertos registrados y los puede usar cualquier aplicación.</a:t>
            </a:r>
          </a:p>
          <a:p>
            <a:pPr lvl="1"/>
            <a:r>
              <a:rPr lang="es-AR" dirty="0"/>
              <a:t>De 49152 a 65535 son los dinámicos o privados. Para conexiones peer </a:t>
            </a:r>
            <a:r>
              <a:rPr lang="es-AR" dirty="0" err="1"/>
              <a:t>to</a:t>
            </a:r>
            <a:r>
              <a:rPr lang="es-AR" dirty="0"/>
              <a:t> peer</a:t>
            </a:r>
          </a:p>
          <a:p>
            <a:pPr lvl="1"/>
            <a:endParaRPr lang="es-AR" dirty="0"/>
          </a:p>
          <a:p>
            <a:pPr lvl="1"/>
            <a:endParaRPr lang="es-AR" dirty="0"/>
          </a:p>
          <a:p>
            <a:pPr lvl="1"/>
            <a:endParaRPr lang="es-AR" dirty="0"/>
          </a:p>
        </p:txBody>
      </p:sp>
    </p:spTree>
    <p:extLst>
      <p:ext uri="{BB962C8B-B14F-4D97-AF65-F5344CB8AC3E}">
        <p14:creationId xmlns:p14="http://schemas.microsoft.com/office/powerpoint/2010/main" val="288693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Nombre de Dominio</a:t>
            </a:r>
          </a:p>
        </p:txBody>
      </p:sp>
      <p:sp>
        <p:nvSpPr>
          <p:cNvPr id="3" name="2 Marcador de contenido"/>
          <p:cNvSpPr>
            <a:spLocks noGrp="1"/>
          </p:cNvSpPr>
          <p:nvPr>
            <p:ph idx="1"/>
          </p:nvPr>
        </p:nvSpPr>
        <p:spPr/>
        <p:txBody>
          <a:bodyPr>
            <a:normAutofit/>
          </a:bodyPr>
          <a:lstStyle/>
          <a:p>
            <a:r>
              <a:rPr lang="es-AR" sz="2400" dirty="0"/>
              <a:t>Es un nombre simple de recordar relacionado con una dirección IP</a:t>
            </a:r>
          </a:p>
          <a:p>
            <a:r>
              <a:rPr lang="es-AR" sz="2400" dirty="0"/>
              <a:t>Nombre + extensión</a:t>
            </a:r>
          </a:p>
          <a:p>
            <a:r>
              <a:rPr lang="es-AR" sz="2400" dirty="0"/>
              <a:t>Servicio DNS</a:t>
            </a:r>
          </a:p>
          <a:p>
            <a:r>
              <a:rPr lang="es-AR" sz="2400" dirty="0"/>
              <a:t>Nivel superior genéricos o </a:t>
            </a:r>
            <a:r>
              <a:rPr lang="es-AR" sz="2400" dirty="0" err="1"/>
              <a:t>gTLD</a:t>
            </a:r>
            <a:endParaRPr lang="es-AR" sz="2400" dirty="0"/>
          </a:p>
          <a:p>
            <a:pPr lvl="1"/>
            <a:r>
              <a:rPr lang="es-AR" sz="2200" dirty="0"/>
              <a:t>.</a:t>
            </a:r>
            <a:r>
              <a:rPr lang="es-AR" sz="2200" dirty="0" err="1"/>
              <a:t>com</a:t>
            </a:r>
            <a:r>
              <a:rPr lang="es-AR" sz="2200" dirty="0"/>
              <a:t> .</a:t>
            </a:r>
            <a:r>
              <a:rPr lang="es-AR" sz="2200" dirty="0" err="1"/>
              <a:t>org</a:t>
            </a:r>
            <a:r>
              <a:rPr lang="es-AR" sz="2200" dirty="0"/>
              <a:t> .</a:t>
            </a:r>
            <a:r>
              <a:rPr lang="es-AR" sz="2200" dirty="0" err="1"/>
              <a:t>info</a:t>
            </a:r>
            <a:r>
              <a:rPr lang="es-AR" sz="2200" dirty="0"/>
              <a:t> .</a:t>
            </a:r>
            <a:r>
              <a:rPr lang="es-AR" sz="2200" dirty="0" err="1"/>
              <a:t>edu</a:t>
            </a:r>
            <a:r>
              <a:rPr lang="es-AR" sz="2200" dirty="0"/>
              <a:t> </a:t>
            </a:r>
          </a:p>
          <a:p>
            <a:r>
              <a:rPr lang="es-AR" sz="2400" dirty="0"/>
              <a:t>Códigos de país de segundo nivel o </a:t>
            </a:r>
            <a:r>
              <a:rPr lang="es-AR" sz="2400" dirty="0" err="1"/>
              <a:t>ccTLD</a:t>
            </a:r>
            <a:endParaRPr lang="es-AR" sz="2400" dirty="0"/>
          </a:p>
          <a:p>
            <a:pPr lvl="1"/>
            <a:r>
              <a:rPr lang="es-AR" sz="2200" dirty="0"/>
              <a:t>.ar .</a:t>
            </a:r>
            <a:r>
              <a:rPr lang="es-AR" sz="2200" dirty="0" err="1"/>
              <a:t>mx</a:t>
            </a:r>
            <a:r>
              <a:rPr lang="es-AR" sz="2200" dirty="0"/>
              <a:t> .</a:t>
            </a:r>
            <a:r>
              <a:rPr lang="es-AR" sz="2200" dirty="0" err="1"/>
              <a:t>us</a:t>
            </a:r>
            <a:endParaRPr lang="es-AR" sz="2200" dirty="0"/>
          </a:p>
          <a:p>
            <a:r>
              <a:rPr lang="es-AR" sz="2400" dirty="0"/>
              <a:t>Nic.ar</a:t>
            </a:r>
          </a:p>
          <a:p>
            <a:endParaRPr lang="es-AR" sz="2400" dirty="0"/>
          </a:p>
          <a:p>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31355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y servidores</a:t>
            </a:r>
            <a:br>
              <a:rPr lang="es-AR" sz="4000" dirty="0"/>
            </a:br>
            <a:r>
              <a:rPr lang="es-AR" sz="4000" dirty="0"/>
              <a:t>DNS</a:t>
            </a:r>
          </a:p>
        </p:txBody>
      </p:sp>
      <p:sp>
        <p:nvSpPr>
          <p:cNvPr id="3" name="2 Marcador de contenido"/>
          <p:cNvSpPr>
            <a:spLocks noGrp="1"/>
          </p:cNvSpPr>
          <p:nvPr>
            <p:ph idx="1"/>
          </p:nvPr>
        </p:nvSpPr>
        <p:spPr/>
        <p:txBody>
          <a:bodyPr>
            <a:normAutofit lnSpcReduction="10000"/>
          </a:bodyPr>
          <a:lstStyle/>
          <a:p>
            <a:r>
              <a:rPr lang="es-AR" sz="2400" dirty="0" err="1"/>
              <a:t>Domain</a:t>
            </a:r>
            <a:r>
              <a:rPr lang="es-AR" sz="2400" dirty="0"/>
              <a:t> </a:t>
            </a:r>
            <a:r>
              <a:rPr lang="es-AR" sz="2400" dirty="0" err="1"/>
              <a:t>Name</a:t>
            </a:r>
            <a:r>
              <a:rPr lang="es-AR" sz="2400" dirty="0"/>
              <a:t> </a:t>
            </a:r>
            <a:r>
              <a:rPr lang="es-AR" sz="2400" dirty="0" err="1"/>
              <a:t>System</a:t>
            </a:r>
            <a:endParaRPr lang="es-AR" sz="2400" dirty="0"/>
          </a:p>
          <a:p>
            <a:endParaRPr lang="es-AR" sz="2400" dirty="0"/>
          </a:p>
          <a:p>
            <a:r>
              <a:rPr lang="es-AR" sz="2400" dirty="0"/>
              <a:t>Sistema jerárquico para identificar la IP de un nombre de dominio</a:t>
            </a:r>
          </a:p>
          <a:p>
            <a:endParaRPr lang="es-AR" sz="2400" dirty="0"/>
          </a:p>
          <a:p>
            <a:r>
              <a:rPr lang="es-AR" sz="2400" dirty="0"/>
              <a:t>Primer nivel – Clientes o </a:t>
            </a:r>
            <a:r>
              <a:rPr lang="es-AR" sz="2400" dirty="0" err="1"/>
              <a:t>resolvers</a:t>
            </a:r>
            <a:endParaRPr lang="es-AR" sz="2400" dirty="0"/>
          </a:p>
          <a:p>
            <a:pPr lvl="1"/>
            <a:r>
              <a:rPr lang="es-AR" sz="2200" dirty="0"/>
              <a:t>Realizan las peticiones para resolver los dominios</a:t>
            </a:r>
          </a:p>
          <a:p>
            <a:r>
              <a:rPr lang="es-AR" sz="2400" dirty="0"/>
              <a:t>Segundo Nivel – Servidores</a:t>
            </a:r>
          </a:p>
          <a:p>
            <a:pPr lvl="1"/>
            <a:r>
              <a:rPr lang="es-AR" sz="2200" dirty="0"/>
              <a:t>Contestan las peticiones y resuelven el dominio </a:t>
            </a:r>
          </a:p>
          <a:p>
            <a:r>
              <a:rPr lang="es-AR" sz="2400" dirty="0"/>
              <a:t>Tercer Nivel – Zonas de autoridad</a:t>
            </a:r>
          </a:p>
          <a:p>
            <a:pPr lvl="1"/>
            <a:r>
              <a:rPr lang="es-AR" sz="2200" dirty="0"/>
              <a:t>Base de datos completa para un </a:t>
            </a:r>
            <a:r>
              <a:rPr lang="es-AR" sz="2200" dirty="0" err="1"/>
              <a:t>sub-arbol</a:t>
            </a:r>
            <a:endParaRPr lang="es-AR" sz="2200" dirty="0"/>
          </a:p>
          <a:p>
            <a:endParaRPr lang="es-AR" sz="2400" dirty="0"/>
          </a:p>
          <a:p>
            <a:endParaRPr lang="es-AR" sz="2400" dirty="0"/>
          </a:p>
          <a:p>
            <a:endParaRPr lang="es-AR" sz="2400" dirty="0"/>
          </a:p>
          <a:p>
            <a:endParaRPr lang="es-AR" sz="2000" dirty="0"/>
          </a:p>
          <a:p>
            <a:pPr lvl="1"/>
            <a:endParaRPr lang="es-AR" sz="2000" dirty="0"/>
          </a:p>
          <a:p>
            <a:pPr lvl="1"/>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111112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14356</TotalTime>
  <Words>1616</Words>
  <Application>Microsoft Office PowerPoint</Application>
  <PresentationFormat>Presentación en pantalla (4:3)</PresentationFormat>
  <Paragraphs>353</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Calibri</vt:lpstr>
      <vt:lpstr>Constantia</vt:lpstr>
      <vt:lpstr>Trebuchet MS</vt:lpstr>
      <vt:lpstr>Wingdings 2</vt:lpstr>
      <vt:lpstr>Flujo</vt:lpstr>
      <vt:lpstr>Tecnología asociada con Esports</vt:lpstr>
      <vt:lpstr>Redes y servidores Placa de RED</vt:lpstr>
      <vt:lpstr>Redes y servidores Placa de RED</vt:lpstr>
      <vt:lpstr>Redes y servidores Placa de RED</vt:lpstr>
      <vt:lpstr>Redes y servidores Placa de RED</vt:lpstr>
      <vt:lpstr>Redes y servidores Placa de RED</vt:lpstr>
      <vt:lpstr>Redes y servidores Puertos de Red</vt:lpstr>
      <vt:lpstr>Redes y servidores Nombre de Dominio</vt:lpstr>
      <vt:lpstr>Redes y servidores DNS</vt:lpstr>
      <vt:lpstr>Redes y servidores DNS</vt:lpstr>
      <vt:lpstr>Redes y servidores Servidor</vt:lpstr>
      <vt:lpstr>Redes y servidores Sistemas Operativos</vt:lpstr>
      <vt:lpstr>Redes y servidores Sistemas Operativos</vt:lpstr>
      <vt:lpstr>Redes y servidores Base de datos</vt:lpstr>
      <vt:lpstr>Redes y servidores Base de datos</vt:lpstr>
      <vt:lpstr>Redes y servidores Firewall</vt:lpstr>
      <vt:lpstr>Redes y servidores SSL</vt:lpstr>
      <vt:lpstr>Redes y servidores SSL</vt:lpstr>
      <vt:lpstr>Redes y servidores Servidor Web</vt:lpstr>
      <vt:lpstr>Redes y servidores Servidor Web</vt:lpstr>
      <vt:lpstr>Redes y servidores Servidor Web</vt:lpstr>
      <vt:lpstr>Redes y servidores Sitio Web</vt:lpstr>
      <vt:lpstr>Redes y servidores Aplicación Web</vt:lpstr>
      <vt:lpstr>Redes y servidores Aplicación Web</vt:lpstr>
      <vt:lpstr>Redes y servidores Servidor de correo electrónico </vt:lpstr>
      <vt:lpstr>Redes y servidores Servidor de Archivos</vt:lpstr>
      <vt:lpstr>Redes y servidores Servidor de Streaming</vt:lpstr>
      <vt:lpstr>Redes y servidores Servidor de Streaming</vt:lpstr>
      <vt:lpstr>Redes y servidores Servidor de Streaming</vt:lpstr>
      <vt:lpstr>Redes y servidores CDN</vt:lpstr>
      <vt:lpstr>Redes y servidores CDN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5 Introducción a  Cloud Computing</dc:title>
  <dc:creator>Coco</dc:creator>
  <cp:lastModifiedBy>santiago medina</cp:lastModifiedBy>
  <cp:revision>239</cp:revision>
  <dcterms:created xsi:type="dcterms:W3CDTF">2011-08-08T16:45:26Z</dcterms:created>
  <dcterms:modified xsi:type="dcterms:W3CDTF">2023-04-05T19:44:10Z</dcterms:modified>
</cp:coreProperties>
</file>