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Poppi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D877B2-87A0-4201-A6D0-6B0E649EC478}">
  <a:tblStyle styleId="{01D877B2-87A0-4201-A6D0-6B0E649EC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PoppinsSemiBold-bold.fntdata"/><Relationship Id="rId23" Type="http://schemas.openxmlformats.org/officeDocument/2006/relationships/font" Target="fonts/Poppi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SemiBold-boldItalic.fntdata"/><Relationship Id="rId25" Type="http://schemas.openxmlformats.org/officeDocument/2006/relationships/font" Target="fonts/Poppins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b04df1ec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b04df1ec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b10a6a3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b10a6a3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b10a6a3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b10a6a3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b10a6a3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b10a6a3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b10a6a3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b10a6a3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b10a6a3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b10a6a3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b10a6a3c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b10a6a3c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hyperlink" Target="https://docs.unity3d.com/Manual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1900" y="649037"/>
            <a:ext cx="64602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Introducción a Unity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0975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IV - Escenas, GameObjects y Componentes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487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Escenas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09325" y="857250"/>
            <a:ext cx="862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Las escenas son nuestro área de trabajo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Contienen todos los GameObject que conforman nuestro juego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Pueden representar 1 nivel del juego, una pantalla, o en algunos juegos representan la totalidad del mismo (Llamados juegos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mono escena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Por defecto, al crear un proyecto se crea una escena llamada “Sample Scene”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588" y="2765050"/>
            <a:ext cx="1266825" cy="13811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Escenas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91875" y="4457475"/>
            <a:ext cx="542700" cy="59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209325" y="857250"/>
            <a:ext cx="8629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Por defecto todas las escenas se crean con un GameObject llamado “Main Camera”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 se encargará de ser los “ojos” del jugador final dentro de la escena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 la seleccionamos dentro de nuestra jerarquía, podremos previsualizar lo que vería el jugador desde la perspectiva de la cámara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025" y="2593825"/>
            <a:ext cx="3009900" cy="1400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850" y="2360500"/>
            <a:ext cx="3854838" cy="182893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5"/>
          <p:cNvSpPr/>
          <p:nvPr/>
        </p:nvSpPr>
        <p:spPr>
          <a:xfrm>
            <a:off x="3383800" y="3675250"/>
            <a:ext cx="798900" cy="514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5"/>
          <p:cNvCxnSpPr>
            <a:endCxn id="88" idx="3"/>
          </p:cNvCxnSpPr>
          <p:nvPr/>
        </p:nvCxnSpPr>
        <p:spPr>
          <a:xfrm flipH="1">
            <a:off x="4182700" y="3185950"/>
            <a:ext cx="1859700" cy="7464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GameObjects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249675" y="665325"/>
            <a:ext cx="6022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Son los bloques fundamentales de Unity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Todo objeto en nuestros juegos serán GameObjects (Personajes, Coleccionables, Cámara, Iluminación, Efectos Esceciales, etc)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 funcionalidad principal es la de ser </a:t>
            </a: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contenedores de componentes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los cuales les agregan funcionalidad.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 hacemos click derecho en la jerarquía, podremos agregar GameObjects vacíos o GameObjects preconfigurados por Unity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563" y="1070125"/>
            <a:ext cx="2428875" cy="2324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Componentes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7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249675" y="713175"/>
            <a:ext cx="8748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Los componentes son las piezas funcionales de Unity. Estos contienen propiedades que definen el comportamiento de nuestro GameObject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 hacemos click en un GameObject de nuestra escena, podremos inspeccionarlo en el Inspector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El inspector nos dejará Ver, Editar, Agregar y Eliminar Componentes de nuestro GameObject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Por defecto, todos los GameObject vienen con un componente llamado “Transform” que define la ubicación, rotación y escala del GameObject en la escena. Este componente no puede ser eliminado.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Componentes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838" y="757650"/>
            <a:ext cx="2138323" cy="3440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8"/>
          <p:cNvSpPr txBox="1"/>
          <p:nvPr/>
        </p:nvSpPr>
        <p:spPr>
          <a:xfrm>
            <a:off x="249675" y="1216000"/>
            <a:ext cx="24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Componente Transform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347975" y="2650950"/>
            <a:ext cx="24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Componente Camera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49675" y="3789250"/>
            <a:ext cx="28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Componente Audio Listener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502850" y="749050"/>
            <a:ext cx="2151000" cy="400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347975" y="749050"/>
            <a:ext cx="24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Datos del GameObject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496500" y="1149250"/>
            <a:ext cx="2151000" cy="533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503375" y="1682950"/>
            <a:ext cx="2151000" cy="2364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502800" y="4055525"/>
            <a:ext cx="2138400" cy="133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>
            <a:stCxn id="130" idx="3"/>
            <a:endCxn id="131" idx="1"/>
          </p:cNvCxnSpPr>
          <p:nvPr/>
        </p:nvCxnSpPr>
        <p:spPr>
          <a:xfrm>
            <a:off x="5653850" y="949150"/>
            <a:ext cx="694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2" idx="1"/>
            <a:endCxn id="127" idx="3"/>
          </p:cNvCxnSpPr>
          <p:nvPr/>
        </p:nvCxnSpPr>
        <p:spPr>
          <a:xfrm rot="10800000">
            <a:off x="2716500" y="1416100"/>
            <a:ext cx="780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3" idx="3"/>
            <a:endCxn id="128" idx="1"/>
          </p:cNvCxnSpPr>
          <p:nvPr/>
        </p:nvCxnSpPr>
        <p:spPr>
          <a:xfrm flipH="1" rot="10800000">
            <a:off x="5654375" y="2851150"/>
            <a:ext cx="693600" cy="13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4" idx="1"/>
            <a:endCxn id="129" idx="3"/>
          </p:cNvCxnSpPr>
          <p:nvPr/>
        </p:nvCxnSpPr>
        <p:spPr>
          <a:xfrm rot="10800000">
            <a:off x="3090900" y="3989225"/>
            <a:ext cx="411900" cy="133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Componentes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9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9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325" y="738013"/>
            <a:ext cx="2209800" cy="3343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19"/>
          <p:cNvSpPr txBox="1"/>
          <p:nvPr/>
        </p:nvSpPr>
        <p:spPr>
          <a:xfrm>
            <a:off x="249675" y="713175"/>
            <a:ext cx="5832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 hacemos click en “Agregar Componente” se nos abrirá un menú desplegable con todos los tipos de componentes que están incorporados por defecto en Unity, separados por categorías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Unity cuenta de muchos componentes, cada uno con un objetivo y funcionalidad específicos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 este curso nos concentraremos en el uso de algunos componentes “Básicos”, pero pueden experimentar con otros componentes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 </a:t>
            </a:r>
            <a:r>
              <a:rPr lang="es-419" u="sng">
                <a:solidFill>
                  <a:schemeClr val="hlink"/>
                </a:solidFill>
                <a:latin typeface="Poppins SemiBold"/>
                <a:ea typeface="Poppins SemiBold"/>
                <a:cs typeface="Poppins SemiBold"/>
                <a:sym typeface="Poppins SemiBold"/>
                <a:hlinkClick r:id="rId6"/>
              </a:rPr>
              <a:t>documentacion oficial de unity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nos provee de una descripción del funcionamiento de cada componente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2248800" y="20700"/>
            <a:ext cx="464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Componentes Básicos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0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0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7389625" y="4552838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8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0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0"/>
          <p:cNvSpPr txBox="1"/>
          <p:nvPr/>
        </p:nvSpPr>
        <p:spPr>
          <a:xfrm>
            <a:off x="249675" y="858925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89850" y="6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{01D877B2-87A0-4201-A6D0-6B0E649EC478}</a:tableStyleId>
              </a:tblPr>
              <a:tblGrid>
                <a:gridCol w="861200"/>
                <a:gridCol w="1100900"/>
                <a:gridCol w="6973475"/>
              </a:tblGrid>
              <a:tr h="4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Icono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Nombre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Descripción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Transform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Nos permite modificar la posición, rotación y escala de un GameObject dentro de la escena. Si nuestro GameObject es hijo de otro GameObject, este transform será relativo al transform del padre.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Sprite Renderer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Nos permite asignar un sprite (imagen 2D) a un GameObject, que será dibujado en la posición del objeto cuando este sea apuntado por la cámara.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Collider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Nos permite asignarle un espacio físico dentro de la escena a un objeto. Esto permite que pueda “Colisionar” con otros objetos que también tengan collider. La forma del collider puede diferir con la forma del sprite del GameObject.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Rigid Body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Nos permite asignarle una masa al GameObject, por lo cual puede ser afectado por fuerzas externas, entre ellas la fuerza gravitatoria.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Audio Source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Nos permite agregar una fuente de sonido al GameObject, esta fuente de sonido puede ser espacial (Dependiendo de la distancia al GameObject es atenuada o aumentada), o absoluta.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Audio Listener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Usualmente agregado a la cámara. Funcionan como las “orejas” del jugador.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Script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Permite agregar un comportamiento personalizado al GameObject. Se requiere de conocimiento en programación para poder utilizarlos. Se programan en C#.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75" y="1208088"/>
            <a:ext cx="266700" cy="2857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975" y="1681700"/>
            <a:ext cx="266700" cy="266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982" y="2136282"/>
            <a:ext cx="266700" cy="28151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975" y="2664400"/>
            <a:ext cx="266700" cy="2815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9975" y="3119335"/>
            <a:ext cx="266700" cy="266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9975" y="3520017"/>
            <a:ext cx="266700" cy="266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0800000">
            <a:off x="295550" y="4010287"/>
            <a:ext cx="295550" cy="221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