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Poppins Medium"/>
      <p:regular r:id="rId20"/>
      <p:bold r:id="rId21"/>
      <p:italic r:id="rId22"/>
      <p:boldItalic r:id="rId23"/>
    </p:embeddedFont>
    <p:embeddedFont>
      <p:font typeface="Poppi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regular.fntdata"/><Relationship Id="rId22" Type="http://schemas.openxmlformats.org/officeDocument/2006/relationships/font" Target="fonts/PoppinsMedium-italic.fntdata"/><Relationship Id="rId21" Type="http://schemas.openxmlformats.org/officeDocument/2006/relationships/font" Target="fonts/PoppinsMedium-bold.fntdata"/><Relationship Id="rId24" Type="http://schemas.openxmlformats.org/officeDocument/2006/relationships/font" Target="fonts/PoppinsSemiBold-regular.fntdata"/><Relationship Id="rId23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italic.fntdata"/><Relationship Id="rId25" Type="http://schemas.openxmlformats.org/officeDocument/2006/relationships/font" Target="fonts/PoppinsSemiBold-bold.fntdata"/><Relationship Id="rId27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b10a6a3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b10a6a3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b04df1ec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b04df1ec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b10a6a3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b10a6a3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b10a6a3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b10a6a3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f6b8a9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f6b8a9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f6b8a90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f6b8a90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f6b8a90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f6b8a90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f6b8a90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f6b8a90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b10a6a3c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b10a6a3c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docs.unity3d.com/ScriptReference/index.html" TargetMode="External"/><Relationship Id="rId6" Type="http://schemas.openxmlformats.org/officeDocument/2006/relationships/hyperlink" Target="https://learn.unity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1900" y="649037"/>
            <a:ext cx="64602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Introducción a Unity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0975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 - Scripts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487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340725" y="4552850"/>
            <a:ext cx="8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Scripts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875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2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2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7290775" y="4552850"/>
            <a:ext cx="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2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2"/>
          <p:cNvSpPr txBox="1"/>
          <p:nvPr/>
        </p:nvSpPr>
        <p:spPr>
          <a:xfrm>
            <a:off x="249675" y="665325"/>
            <a:ext cx="8569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Unity además nos brinda varias herramientas para el manejo del tiempo, de procesos, de los dispositivos de entrada y salida, entre otros.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Para adentrarse más en estas librerías es recomendable tener siempre la </a:t>
            </a:r>
            <a:r>
              <a:rPr lang="es-419" u="sng">
                <a:solidFill>
                  <a:schemeClr val="hlink"/>
                </a:solidFill>
                <a:latin typeface="Poppins SemiBold"/>
                <a:ea typeface="Poppins SemiBold"/>
                <a:cs typeface="Poppins SemiBold"/>
                <a:sym typeface="Poppins SemiBold"/>
                <a:hlinkClick r:id="rId5"/>
              </a:rPr>
              <a:t>documentación oficial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a mano.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Además, si se quiere profundizar por su cuenta en el uso del motor de juegos, Unity dispone de un programa de aprendizaje y certificación gratuito que uno puede ir siguiendo de manera autónoma, llamado </a:t>
            </a:r>
            <a:r>
              <a:rPr lang="es-419" u="sng">
                <a:solidFill>
                  <a:schemeClr val="hlink"/>
                </a:solidFill>
                <a:latin typeface="Poppins SemiBold"/>
                <a:ea typeface="Poppins SemiBold"/>
                <a:cs typeface="Poppins SemiBold"/>
                <a:sym typeface="Poppins SemiBold"/>
                <a:hlinkClick r:id="rId6"/>
              </a:rPr>
              <a:t>Unity Learn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Ya aprendimos todos los conceptos básicos de Unity. ¡Estamos listos para empezar a crear nuestros primeros juegos!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Scripts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330725" y="4552850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209325" y="857250"/>
            <a:ext cx="8629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Los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Scripts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nos permiten crear componentes </a:t>
            </a: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totalmente personalizados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para uno o varios GameObjects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Todos los componentes de Unity son, en bajo nivel, scripts.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Para empezar a utilizarlos debemos entender algunos conceptos básicos de programación estructurada (Aunque el lenguaje nos permita aprovechar características de otros paradigmas como POO).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Para programar nuestros Scripts es recomendable tener instalado el Visual Studio 2019 (Usualmente se instala junto a nuestra versión de Unity)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Scripts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91875" y="4457475"/>
            <a:ext cx="542700" cy="59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320750" y="4552850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209325" y="857250"/>
            <a:ext cx="86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Por defecto todos los Scripts se crean con la siguiente plantilla: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75" y="1362313"/>
            <a:ext cx="3564850" cy="28936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027150" y="1362325"/>
            <a:ext cx="487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 función Start() se invocará 1 sola vez, cuando se inicie la escena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 función Update() se invocará 1 vez por frame. Hay que tener en cuenta que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dependendiendo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del hardware en el cual ejecutemos nuestro juego, se podría ejecutar más o menos veces por segundo.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6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310750" y="4552850"/>
            <a:ext cx="8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249675" y="665325"/>
            <a:ext cx="8569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Las variables nos permiten almacenar datos que representen el estado actual de nuestro GameObject en un momento dado.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Unity permite declarar variables dentro de sus Scripts de diversos tipos de dato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Estos tipos de dato pueden ser de Valor o de Referencia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Las variables de Valor incluyen: int, float, double, bool, char, Struct(Vector3, Quarternion, etc)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Las variables de Referencia incluyen todas en las cuales se puedan almacenar una instancia de una Clase (Es decir, Scripts de otros GameObjects o instancias de GameObjects)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2734350" y="0"/>
            <a:ext cx="36753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 de Valor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300775" y="4552850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249675" y="665325"/>
            <a:ext cx="856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Estas nos permiten identificar propiedades simples de un objeto. Por ejemplo si queremos un Script que maneje el estado del jugador podríamos declarar las siguientes variables: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525" y="1751900"/>
            <a:ext cx="76009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49675" y="3204725"/>
            <a:ext cx="8569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 esta manera podremos ir modificando estas variables en los métodos del script a conveniencia. Pero, ¿Cómo se modifican estas variables?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2734350" y="0"/>
            <a:ext cx="36753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 de Valor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310750" y="4552850"/>
            <a:ext cx="8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 txBox="1"/>
          <p:nvPr/>
        </p:nvSpPr>
        <p:spPr>
          <a:xfrm>
            <a:off x="249675" y="665325"/>
            <a:ext cx="6252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Las variables de valor pueden ser modificadas mediante operadores. El conjunto de operadores aplicable a una variable depende del tipo de dato de la misma.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Los tipo de dato float, double e int permiten operadores matemáticos (+,-,*,/,%) y de comparación (==, !=, &lt;, &gt;, &lt;=, &gt;=).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El tipo de dato boolean permite operadores lógicos (&amp;&amp;, ||, !)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Todos los datos de valor (A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excepción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de los Struct) permiten la asignación directa (=).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 recomendable inicializar las variables en el método Start().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563" y="1478550"/>
            <a:ext cx="2642325" cy="2019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2338650" y="20700"/>
            <a:ext cx="44667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 de Referencia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9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260825" y="4552850"/>
            <a:ext cx="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9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249675" y="665325"/>
            <a:ext cx="8569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Las variables de referencia se modifican mediante métodos.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Sus métodos generalmente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modifican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variables internas de la instancia o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retornan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información acerca de su estado interno.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 asignación directa(=) se usa únicamente para asignar una referencia a nuestra variable.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Todos los componentes son variables de referencia (Inclusive nuestros propios scripts). Se pueden obtener sus referencias a partir del método GetComponent&lt;T&gt;(), siendo T el tipo de componente.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675" y="3430000"/>
            <a:ext cx="3496202" cy="40446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138" y="3075013"/>
            <a:ext cx="4752975" cy="1114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2338650" y="20700"/>
            <a:ext cx="44667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 de Referencia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0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0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280800" y="4552850"/>
            <a:ext cx="8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0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249675" y="665325"/>
            <a:ext cx="8569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 el caso del componente Transform, podemos acceder al campo “position” (que es de tipo Vector3) para modificar la posición de nuestro GameObject. Por ejemplo: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750" y="1448450"/>
            <a:ext cx="4038600" cy="1314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0"/>
          <p:cNvSpPr txBox="1"/>
          <p:nvPr/>
        </p:nvSpPr>
        <p:spPr>
          <a:xfrm>
            <a:off x="294275" y="2876950"/>
            <a:ext cx="8569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Esto desplazará 0.01 m en X a nuestro objeto 1 vez por frame. Esto podría generar inconvenientes (¿Cuales?).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3103800" y="0"/>
            <a:ext cx="2936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89900" y="4455500"/>
            <a:ext cx="539684" cy="59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1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300775" y="4552850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 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 10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 flipH="1" rot="10800000">
            <a:off x="-29250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 txBox="1"/>
          <p:nvPr/>
        </p:nvSpPr>
        <p:spPr>
          <a:xfrm>
            <a:off x="249675" y="713175"/>
            <a:ext cx="8748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Nuestras variables tienen siempre 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asignado</a:t>
            </a: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un valor de “visibilidad” (scope).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Vamos a manejar los siguientes valores de scope: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public: Accesible desde cualquier otro script o desde el inspector.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private: Solo accesible dentro de la misma clase. Es la asignada por defecto cuando no se especifica el scope de una variable.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Un ejemplo de cómo se ven en el inspector dos variables con diferente scope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13" y="2344150"/>
            <a:ext cx="4356110" cy="100311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797" y="2507575"/>
            <a:ext cx="3657600" cy="676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8" name="Google Shape;168;p21"/>
          <p:cNvCxnSpPr>
            <a:stCxn id="166" idx="3"/>
            <a:endCxn id="167" idx="1"/>
          </p:cNvCxnSpPr>
          <p:nvPr/>
        </p:nvCxnSpPr>
        <p:spPr>
          <a:xfrm>
            <a:off x="4520722" y="2845706"/>
            <a:ext cx="80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 txBox="1"/>
          <p:nvPr/>
        </p:nvSpPr>
        <p:spPr>
          <a:xfrm>
            <a:off x="396000" y="3506150"/>
            <a:ext cx="87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SemiBold"/>
              <a:buChar char="❏"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Podemos observar que las variables públicas son visibles desde el inspector, mientras que las privadas no.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