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2" r:id="rId3"/>
    <p:sldId id="257" r:id="rId4"/>
    <p:sldId id="258" r:id="rId5"/>
    <p:sldId id="263" r:id="rId6"/>
    <p:sldId id="264" r:id="rId7"/>
    <p:sldId id="266" r:id="rId8"/>
    <p:sldId id="265" r:id="rId9"/>
    <p:sldId id="267"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66"/>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6" d="100"/>
          <a:sy n="66" d="100"/>
        </p:scale>
        <p:origin x="4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4/25/2020</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4/25/2020</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s-ES"/>
              <a:t>Haga clic para modificar el estilo de título del patrón</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4/25/2020</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4/25/2020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4/25/2020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4/25/2020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4/25/2020</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4/25/2020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4/25/2020</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‹Nº›</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4778EC9-CE59-4B75-9179-C54860564CFB}"/>
              </a:ext>
            </a:extLst>
          </p:cNvPr>
          <p:cNvSpPr>
            <a:spLocks noGrp="1"/>
          </p:cNvSpPr>
          <p:nvPr>
            <p:ph type="ctrTitle"/>
          </p:nvPr>
        </p:nvSpPr>
        <p:spPr/>
        <p:txBody>
          <a:bodyPr>
            <a:normAutofit fontScale="90000"/>
          </a:bodyPr>
          <a:lstStyle/>
          <a:p>
            <a:br>
              <a:rPr lang="es-AR" b="1">
                <a:solidFill>
                  <a:srgbClr val="002060"/>
                </a:solidFill>
                <a:latin typeface="Arial Rounded MT Bold" panose="020F0704030504030204" pitchFamily="34" charset="0"/>
              </a:rPr>
            </a:br>
            <a:br>
              <a:rPr lang="es-AR" b="1">
                <a:solidFill>
                  <a:srgbClr val="002060"/>
                </a:solidFill>
                <a:latin typeface="Arial Rounded MT Bold" panose="020F0704030504030204" pitchFamily="34" charset="0"/>
              </a:rPr>
            </a:br>
            <a:br>
              <a:rPr lang="es-AR" b="1" u="sng">
                <a:solidFill>
                  <a:srgbClr val="002060"/>
                </a:solidFill>
                <a:latin typeface="Arial Rounded MT Bold" panose="020F0704030504030204" pitchFamily="34" charset="0"/>
              </a:rPr>
            </a:br>
            <a:br>
              <a:rPr lang="es-AR" b="1" u="sng">
                <a:solidFill>
                  <a:srgbClr val="002060"/>
                </a:solidFill>
                <a:latin typeface="Arial Rounded MT Bold" panose="020F0704030504030204" pitchFamily="34" charset="0"/>
              </a:rPr>
            </a:br>
            <a:br>
              <a:rPr lang="es-AR" b="1">
                <a:solidFill>
                  <a:schemeClr val="tx1"/>
                </a:solidFill>
              </a:rPr>
            </a:br>
            <a:br>
              <a:rPr lang="es-AR" sz="2700" b="1">
                <a:solidFill>
                  <a:schemeClr val="accent5">
                    <a:lumMod val="75000"/>
                  </a:schemeClr>
                </a:solidFill>
              </a:rPr>
            </a:br>
            <a:r>
              <a:rPr lang="es-AR" sz="2700" b="1">
                <a:solidFill>
                  <a:srgbClr val="002060"/>
                </a:solidFill>
                <a:latin typeface="Arial Rounded MT Bold" panose="020F0704030504030204" pitchFamily="34" charset="0"/>
              </a:rPr>
              <a:t>CLASE VIRTUAL #8</a:t>
            </a:r>
            <a:br>
              <a:rPr lang="es-AR" sz="2700" b="1">
                <a:solidFill>
                  <a:srgbClr val="002060"/>
                </a:solidFill>
                <a:latin typeface="Arial Rounded MT Bold" panose="020F0704030504030204" pitchFamily="34" charset="0"/>
              </a:rPr>
            </a:br>
            <a:br>
              <a:rPr lang="es-AR" b="1">
                <a:solidFill>
                  <a:srgbClr val="002060"/>
                </a:solidFill>
                <a:latin typeface="Arial Rounded MT Bold" panose="020F0704030504030204" pitchFamily="34" charset="0"/>
              </a:rPr>
            </a:br>
            <a:r>
              <a:rPr lang="es-AR" b="1">
                <a:solidFill>
                  <a:srgbClr val="002060"/>
                </a:solidFill>
                <a:latin typeface="Arial Rounded MT Bold" panose="020F0704030504030204" pitchFamily="34" charset="0"/>
              </a:rPr>
              <a:t>TIPOS DE PREGUNTAS</a:t>
            </a:r>
            <a:endParaRPr lang="es-AR" dirty="0"/>
          </a:p>
        </p:txBody>
      </p:sp>
      <p:sp>
        <p:nvSpPr>
          <p:cNvPr id="5" name="Rectángulo 4">
            <a:extLst>
              <a:ext uri="{FF2B5EF4-FFF2-40B4-BE49-F238E27FC236}">
                <a16:creationId xmlns:a16="http://schemas.microsoft.com/office/drawing/2014/main" id="{7491D01E-592C-4DBD-9D10-8399B2870AE4}"/>
              </a:ext>
            </a:extLst>
          </p:cNvPr>
          <p:cNvSpPr/>
          <p:nvPr/>
        </p:nvSpPr>
        <p:spPr>
          <a:xfrm>
            <a:off x="5214425" y="5196179"/>
            <a:ext cx="6096000" cy="830997"/>
          </a:xfrm>
          <a:prstGeom prst="rect">
            <a:avLst/>
          </a:prstGeom>
        </p:spPr>
        <p:txBody>
          <a:bodyPr>
            <a:spAutoFit/>
          </a:bodyPr>
          <a:lstStyle/>
          <a:p>
            <a:pPr algn="r"/>
            <a:r>
              <a:rPr lang="es-AR" sz="2400" b="1">
                <a:solidFill>
                  <a:schemeClr val="bg1"/>
                </a:solidFill>
              </a:rPr>
              <a:t>Comisión Martes</a:t>
            </a:r>
            <a:br>
              <a:rPr lang="es-AR" sz="2400" b="1">
                <a:solidFill>
                  <a:schemeClr val="bg1"/>
                </a:solidFill>
              </a:rPr>
            </a:br>
            <a:r>
              <a:rPr lang="es-AR" sz="2400" b="1">
                <a:solidFill>
                  <a:schemeClr val="bg1"/>
                </a:solidFill>
              </a:rPr>
              <a:t>Prof. Analía Napolitano</a:t>
            </a:r>
            <a:endParaRPr lang="es-AR" sz="2400" b="1" dirty="0">
              <a:solidFill>
                <a:schemeClr val="bg1"/>
              </a:solidFill>
            </a:endParaRPr>
          </a:p>
        </p:txBody>
      </p:sp>
      <p:pic>
        <p:nvPicPr>
          <p:cNvPr id="1026" name="Picture 2" descr="5 HR Experts Reveal The Questions Job Candidates Should Be Asking ...">
            <a:extLst>
              <a:ext uri="{FF2B5EF4-FFF2-40B4-BE49-F238E27FC236}">
                <a16:creationId xmlns:a16="http://schemas.microsoft.com/office/drawing/2014/main" id="{62037B11-0250-44F2-ACF4-015E14DD05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64410" y="867349"/>
            <a:ext cx="2571750" cy="1781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32772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2800CBB-01FA-40E1-8462-453C339D3439}"/>
              </a:ext>
            </a:extLst>
          </p:cNvPr>
          <p:cNvSpPr>
            <a:spLocks noGrp="1"/>
          </p:cNvSpPr>
          <p:nvPr>
            <p:ph type="title"/>
          </p:nvPr>
        </p:nvSpPr>
        <p:spPr/>
        <p:txBody>
          <a:bodyPr/>
          <a:lstStyle/>
          <a:p>
            <a:pPr algn="ctr"/>
            <a:r>
              <a:rPr lang="es-AR" dirty="0"/>
              <a:t>¿Por qué las preguntas en INGLES no llevan signo de apertura?</a:t>
            </a:r>
          </a:p>
        </p:txBody>
      </p:sp>
      <p:sp>
        <p:nvSpPr>
          <p:cNvPr id="3" name="Marcador de texto 2">
            <a:extLst>
              <a:ext uri="{FF2B5EF4-FFF2-40B4-BE49-F238E27FC236}">
                <a16:creationId xmlns:a16="http://schemas.microsoft.com/office/drawing/2014/main" id="{5C82F109-A379-487D-A3DE-1666DDEF0933}"/>
              </a:ext>
            </a:extLst>
          </p:cNvPr>
          <p:cNvSpPr>
            <a:spLocks noGrp="1"/>
          </p:cNvSpPr>
          <p:nvPr>
            <p:ph type="body" idx="1"/>
          </p:nvPr>
        </p:nvSpPr>
        <p:spPr>
          <a:xfrm>
            <a:off x="319315" y="2250892"/>
            <a:ext cx="11455344" cy="4051434"/>
          </a:xfrm>
        </p:spPr>
        <p:txBody>
          <a:bodyPr/>
          <a:lstStyle/>
          <a:p>
            <a:r>
              <a:rPr lang="es-AR" sz="2600" dirty="0">
                <a:solidFill>
                  <a:schemeClr val="tx1"/>
                </a:solidFill>
              </a:rPr>
              <a:t>En inglés </a:t>
            </a:r>
            <a:r>
              <a:rPr lang="es-AR" sz="2600" b="1" dirty="0">
                <a:solidFill>
                  <a:schemeClr val="tx1"/>
                </a:solidFill>
              </a:rPr>
              <a:t>no se usa un signo de interrogación al iniciar la pregunta </a:t>
            </a:r>
            <a:r>
              <a:rPr lang="es-AR" sz="2600" dirty="0">
                <a:solidFill>
                  <a:schemeClr val="tx1"/>
                </a:solidFill>
              </a:rPr>
              <a:t>porque en realidad no es necesario debido a que la misma estructura indica donde inicia la interrogación.</a:t>
            </a:r>
          </a:p>
          <a:p>
            <a:r>
              <a:rPr lang="es-AR" sz="2600" dirty="0">
                <a:solidFill>
                  <a:schemeClr val="tx1"/>
                </a:solidFill>
              </a:rPr>
              <a:t>En inglés podemos fácilmente identificar donde comienza una pregunta:</a:t>
            </a:r>
          </a:p>
          <a:p>
            <a:pPr marL="457200" indent="-457200">
              <a:buFont typeface="Wingdings" panose="05000000000000000000" pitchFamily="2" charset="2"/>
              <a:buChar char="v"/>
            </a:pPr>
            <a:r>
              <a:rPr lang="es-AR" sz="2600" dirty="0">
                <a:solidFill>
                  <a:schemeClr val="tx1"/>
                </a:solidFill>
              </a:rPr>
              <a:t>con </a:t>
            </a:r>
            <a:r>
              <a:rPr lang="es-AR" sz="2600" b="1" dirty="0">
                <a:solidFill>
                  <a:schemeClr val="tx1"/>
                </a:solidFill>
              </a:rPr>
              <a:t>las palabras "</a:t>
            </a:r>
            <a:r>
              <a:rPr lang="es-AR" sz="2600" b="1" dirty="0" err="1">
                <a:solidFill>
                  <a:schemeClr val="tx1"/>
                </a:solidFill>
              </a:rPr>
              <a:t>Wh</a:t>
            </a:r>
            <a:r>
              <a:rPr lang="es-AR" sz="2600" b="1" dirty="0">
                <a:solidFill>
                  <a:schemeClr val="tx1"/>
                </a:solidFill>
              </a:rPr>
              <a:t>-</a:t>
            </a:r>
            <a:r>
              <a:rPr lang="es-AR" sz="2600" dirty="0">
                <a:solidFill>
                  <a:schemeClr val="tx1"/>
                </a:solidFill>
              </a:rPr>
              <a:t>" sabemos que se está preguntando algo específicamente y </a:t>
            </a:r>
          </a:p>
          <a:p>
            <a:pPr marL="457200" indent="-457200">
              <a:buFont typeface="Wingdings" panose="05000000000000000000" pitchFamily="2" charset="2"/>
              <a:buChar char="v"/>
            </a:pPr>
            <a:r>
              <a:rPr lang="es-AR" sz="2600" dirty="0">
                <a:solidFill>
                  <a:schemeClr val="tx1"/>
                </a:solidFill>
              </a:rPr>
              <a:t>con los auxiliares correspondientes a cada tiempo (</a:t>
            </a:r>
            <a:r>
              <a:rPr lang="es-AR" sz="2600" b="1" dirty="0" err="1">
                <a:solidFill>
                  <a:schemeClr val="tx1"/>
                </a:solidFill>
              </a:rPr>
              <a:t>Is</a:t>
            </a:r>
            <a:r>
              <a:rPr lang="es-AR" sz="2600" b="1" dirty="0">
                <a:solidFill>
                  <a:schemeClr val="tx1"/>
                </a:solidFill>
              </a:rPr>
              <a:t> / Are / WAS / </a:t>
            </a:r>
            <a:r>
              <a:rPr lang="es-AR" sz="2600" b="1" dirty="0" err="1">
                <a:solidFill>
                  <a:schemeClr val="tx1"/>
                </a:solidFill>
              </a:rPr>
              <a:t>Were</a:t>
            </a:r>
            <a:r>
              <a:rPr lang="es-AR" sz="2600" b="1" dirty="0">
                <a:solidFill>
                  <a:schemeClr val="tx1"/>
                </a:solidFill>
              </a:rPr>
              <a:t> / Will / Can </a:t>
            </a:r>
            <a:r>
              <a:rPr lang="es-AR" sz="2600" dirty="0">
                <a:solidFill>
                  <a:schemeClr val="tx1"/>
                </a:solidFill>
              </a:rPr>
              <a:t>/ etc.)	iniciamos preguntas que requieren respuesta “Sí” o “No”.</a:t>
            </a:r>
          </a:p>
        </p:txBody>
      </p:sp>
    </p:spTree>
    <p:extLst>
      <p:ext uri="{BB962C8B-B14F-4D97-AF65-F5344CB8AC3E}">
        <p14:creationId xmlns:p14="http://schemas.microsoft.com/office/powerpoint/2010/main" val="28757366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2E218E79-33B9-402A-932B-D06CDF4BE467}"/>
              </a:ext>
            </a:extLst>
          </p:cNvPr>
          <p:cNvSpPr>
            <a:spLocks noGrp="1"/>
          </p:cNvSpPr>
          <p:nvPr>
            <p:ph type="title"/>
          </p:nvPr>
        </p:nvSpPr>
        <p:spPr>
          <a:xfrm>
            <a:off x="581193" y="502783"/>
            <a:ext cx="11029616" cy="988332"/>
          </a:xfrm>
        </p:spPr>
        <p:txBody>
          <a:bodyPr/>
          <a:lstStyle/>
          <a:p>
            <a:pPr algn="ctr"/>
            <a:r>
              <a:rPr lang="es-AR" b="1" dirty="0"/>
              <a:t>preguntas</a:t>
            </a:r>
          </a:p>
        </p:txBody>
      </p:sp>
      <p:sp>
        <p:nvSpPr>
          <p:cNvPr id="7" name="Marcador de texto 6">
            <a:extLst>
              <a:ext uri="{FF2B5EF4-FFF2-40B4-BE49-F238E27FC236}">
                <a16:creationId xmlns:a16="http://schemas.microsoft.com/office/drawing/2014/main" id="{82224274-D0DC-4DB4-8608-95713DBAB3D4}"/>
              </a:ext>
            </a:extLst>
          </p:cNvPr>
          <p:cNvSpPr>
            <a:spLocks noGrp="1"/>
          </p:cNvSpPr>
          <p:nvPr>
            <p:ph type="body" idx="1"/>
          </p:nvPr>
        </p:nvSpPr>
        <p:spPr/>
        <p:txBody>
          <a:bodyPr/>
          <a:lstStyle/>
          <a:p>
            <a:r>
              <a:rPr lang="es-AR" sz="2400" b="1" dirty="0">
                <a:solidFill>
                  <a:schemeClr val="tx1"/>
                </a:solidFill>
              </a:rPr>
              <a:t>GENERALES	</a:t>
            </a:r>
          </a:p>
          <a:p>
            <a:r>
              <a:rPr lang="es-AR" sz="2400" b="1" dirty="0">
                <a:solidFill>
                  <a:schemeClr val="tx1"/>
                </a:solidFill>
              </a:rPr>
              <a:t>(H/W </a:t>
            </a:r>
            <a:r>
              <a:rPr lang="es-AR" sz="2400" b="1" dirty="0" err="1">
                <a:solidFill>
                  <a:schemeClr val="tx1"/>
                </a:solidFill>
              </a:rPr>
              <a:t>questions</a:t>
            </a:r>
            <a:r>
              <a:rPr lang="es-AR" sz="2400" b="1" dirty="0">
                <a:solidFill>
                  <a:schemeClr val="tx1"/>
                </a:solidFill>
              </a:rPr>
              <a:t>)</a:t>
            </a:r>
          </a:p>
        </p:txBody>
      </p:sp>
      <p:sp>
        <p:nvSpPr>
          <p:cNvPr id="8" name="Marcador de contenido 7">
            <a:extLst>
              <a:ext uri="{FF2B5EF4-FFF2-40B4-BE49-F238E27FC236}">
                <a16:creationId xmlns:a16="http://schemas.microsoft.com/office/drawing/2014/main" id="{EEF75D76-4A90-4529-9AC6-268993701296}"/>
              </a:ext>
            </a:extLst>
          </p:cNvPr>
          <p:cNvSpPr>
            <a:spLocks noGrp="1"/>
          </p:cNvSpPr>
          <p:nvPr>
            <p:ph sz="half" idx="2"/>
          </p:nvPr>
        </p:nvSpPr>
        <p:spPr>
          <a:xfrm>
            <a:off x="295438" y="3025375"/>
            <a:ext cx="5393100" cy="2934999"/>
          </a:xfrm>
        </p:spPr>
        <p:txBody>
          <a:bodyPr>
            <a:normAutofit fontScale="92500" lnSpcReduction="20000"/>
          </a:bodyPr>
          <a:lstStyle/>
          <a:p>
            <a:r>
              <a:rPr lang="es-AR" sz="2600" dirty="0" err="1"/>
              <a:t>What</a:t>
            </a:r>
            <a:r>
              <a:rPr lang="es-AR" sz="2600" dirty="0"/>
              <a:t> are </a:t>
            </a:r>
            <a:r>
              <a:rPr lang="es-AR" sz="2600" dirty="0" err="1"/>
              <a:t>the</a:t>
            </a:r>
            <a:r>
              <a:rPr lang="es-AR" sz="2600" dirty="0"/>
              <a:t> </a:t>
            </a:r>
            <a:r>
              <a:rPr lang="es-AR" sz="2600" dirty="0" err="1"/>
              <a:t>elements</a:t>
            </a:r>
            <a:r>
              <a:rPr lang="es-AR" sz="2600" dirty="0"/>
              <a:t> </a:t>
            </a:r>
            <a:r>
              <a:rPr lang="es-AR" sz="2600" dirty="0" err="1"/>
              <a:t>of</a:t>
            </a:r>
            <a:r>
              <a:rPr lang="es-AR" sz="2600" dirty="0"/>
              <a:t> a </a:t>
            </a:r>
            <a:r>
              <a:rPr lang="es-AR" sz="2600" dirty="0" err="1"/>
              <a:t>computer</a:t>
            </a:r>
            <a:r>
              <a:rPr lang="es-AR" sz="2600" dirty="0"/>
              <a:t> </a:t>
            </a:r>
            <a:r>
              <a:rPr lang="es-AR" sz="2600" dirty="0" err="1"/>
              <a:t>system</a:t>
            </a:r>
            <a:r>
              <a:rPr lang="es-AR" sz="2600" dirty="0"/>
              <a:t>?</a:t>
            </a:r>
          </a:p>
          <a:p>
            <a:endParaRPr lang="es-AR" sz="2600" dirty="0"/>
          </a:p>
          <a:p>
            <a:r>
              <a:rPr lang="es-AR" sz="2600" dirty="0" err="1"/>
              <a:t>Where</a:t>
            </a:r>
            <a:r>
              <a:rPr lang="es-AR" sz="2600" dirty="0"/>
              <a:t> </a:t>
            </a:r>
            <a:r>
              <a:rPr lang="es-AR" sz="2600" dirty="0" err="1"/>
              <a:t>does</a:t>
            </a:r>
            <a:r>
              <a:rPr lang="es-AR" sz="2600" dirty="0"/>
              <a:t> </a:t>
            </a:r>
            <a:r>
              <a:rPr lang="es-AR" sz="2600" dirty="0" err="1"/>
              <a:t>this</a:t>
            </a:r>
            <a:r>
              <a:rPr lang="es-AR" sz="2600" dirty="0"/>
              <a:t> machine come </a:t>
            </a:r>
            <a:r>
              <a:rPr lang="es-AR" sz="2600" dirty="0" err="1"/>
              <a:t>from</a:t>
            </a:r>
            <a:r>
              <a:rPr lang="es-AR" sz="2600" dirty="0"/>
              <a:t>?</a:t>
            </a:r>
          </a:p>
          <a:p>
            <a:endParaRPr lang="es-AR" sz="2400" dirty="0"/>
          </a:p>
          <a:p>
            <a:endParaRPr lang="es-AR" dirty="0"/>
          </a:p>
          <a:p>
            <a:pPr marL="0" indent="0" algn="ctr">
              <a:buNone/>
            </a:pPr>
            <a:r>
              <a:rPr lang="es-AR" sz="2400" dirty="0" err="1"/>
              <a:t>wh</a:t>
            </a:r>
            <a:r>
              <a:rPr lang="es-AR" sz="2400" dirty="0"/>
              <a:t> </a:t>
            </a:r>
            <a:r>
              <a:rPr lang="es-AR" sz="2400" dirty="0" err="1"/>
              <a:t>word</a:t>
            </a:r>
            <a:r>
              <a:rPr lang="es-AR" sz="2400" dirty="0"/>
              <a:t> +  </a:t>
            </a:r>
            <a:r>
              <a:rPr lang="es-AR" sz="2400" dirty="0" err="1"/>
              <a:t>verb</a:t>
            </a:r>
            <a:r>
              <a:rPr lang="es-AR" sz="2400" dirty="0"/>
              <a:t> + </a:t>
            </a:r>
            <a:r>
              <a:rPr lang="es-AR" sz="2400" dirty="0" err="1"/>
              <a:t>subject</a:t>
            </a:r>
            <a:r>
              <a:rPr lang="es-AR" sz="2400" dirty="0"/>
              <a:t> + </a:t>
            </a:r>
            <a:r>
              <a:rPr lang="es-AR" sz="2400" dirty="0" err="1"/>
              <a:t>ppal</a:t>
            </a:r>
            <a:r>
              <a:rPr lang="es-AR" sz="2400" dirty="0"/>
              <a:t> </a:t>
            </a:r>
            <a:r>
              <a:rPr lang="es-AR" sz="2400" dirty="0" err="1"/>
              <a:t>verb</a:t>
            </a:r>
            <a:endParaRPr lang="es-AR" sz="2400" dirty="0"/>
          </a:p>
        </p:txBody>
      </p:sp>
      <p:sp>
        <p:nvSpPr>
          <p:cNvPr id="9" name="Marcador de texto 8">
            <a:extLst>
              <a:ext uri="{FF2B5EF4-FFF2-40B4-BE49-F238E27FC236}">
                <a16:creationId xmlns:a16="http://schemas.microsoft.com/office/drawing/2014/main" id="{1F1D6E31-7085-41CD-B604-E7DA730B885B}"/>
              </a:ext>
            </a:extLst>
          </p:cNvPr>
          <p:cNvSpPr>
            <a:spLocks noGrp="1"/>
          </p:cNvSpPr>
          <p:nvPr>
            <p:ph type="body" sz="quarter" idx="3"/>
          </p:nvPr>
        </p:nvSpPr>
        <p:spPr>
          <a:xfrm>
            <a:off x="6523736" y="2233524"/>
            <a:ext cx="5087073" cy="553373"/>
          </a:xfrm>
        </p:spPr>
        <p:txBody>
          <a:bodyPr/>
          <a:lstStyle/>
          <a:p>
            <a:r>
              <a:rPr lang="es-AR" sz="2400" b="1" dirty="0">
                <a:solidFill>
                  <a:schemeClr val="tx1"/>
                </a:solidFill>
              </a:rPr>
              <a:t>PARTICULARES</a:t>
            </a:r>
          </a:p>
          <a:p>
            <a:r>
              <a:rPr lang="es-AR" sz="2400" b="1" dirty="0">
                <a:solidFill>
                  <a:schemeClr val="tx1"/>
                </a:solidFill>
              </a:rPr>
              <a:t>(Yes/No </a:t>
            </a:r>
            <a:r>
              <a:rPr lang="es-AR" sz="2400" b="1" dirty="0" err="1">
                <a:solidFill>
                  <a:schemeClr val="tx1"/>
                </a:solidFill>
              </a:rPr>
              <a:t>questions</a:t>
            </a:r>
            <a:r>
              <a:rPr lang="es-AR" sz="2400" b="1" dirty="0">
                <a:solidFill>
                  <a:schemeClr val="tx1"/>
                </a:solidFill>
              </a:rPr>
              <a:t>)</a:t>
            </a:r>
          </a:p>
        </p:txBody>
      </p:sp>
      <p:sp>
        <p:nvSpPr>
          <p:cNvPr id="10" name="Marcador de contenido 9">
            <a:extLst>
              <a:ext uri="{FF2B5EF4-FFF2-40B4-BE49-F238E27FC236}">
                <a16:creationId xmlns:a16="http://schemas.microsoft.com/office/drawing/2014/main" id="{A4529263-99EB-4554-84C6-A26BF1E5E7DD}"/>
              </a:ext>
            </a:extLst>
          </p:cNvPr>
          <p:cNvSpPr>
            <a:spLocks noGrp="1"/>
          </p:cNvSpPr>
          <p:nvPr>
            <p:ph sz="quarter" idx="4"/>
          </p:nvPr>
        </p:nvSpPr>
        <p:spPr>
          <a:xfrm>
            <a:off x="6523736" y="3001931"/>
            <a:ext cx="5393100" cy="2934999"/>
          </a:xfrm>
        </p:spPr>
        <p:txBody>
          <a:bodyPr>
            <a:normAutofit fontScale="92500" lnSpcReduction="20000"/>
          </a:bodyPr>
          <a:lstStyle/>
          <a:p>
            <a:r>
              <a:rPr lang="es-AR" sz="2600" dirty="0"/>
              <a:t>Do </a:t>
            </a:r>
            <a:r>
              <a:rPr lang="es-AR" sz="2600" dirty="0" err="1"/>
              <a:t>programmers</a:t>
            </a:r>
            <a:r>
              <a:rPr lang="es-AR" sz="2600" dirty="0"/>
              <a:t> </a:t>
            </a:r>
            <a:r>
              <a:rPr lang="es-AR" sz="2600" dirty="0" err="1"/>
              <a:t>work</a:t>
            </a:r>
            <a:r>
              <a:rPr lang="es-AR" sz="2600" dirty="0"/>
              <a:t> in </a:t>
            </a:r>
            <a:r>
              <a:rPr lang="es-AR" sz="2600" dirty="0" err="1"/>
              <a:t>teams</a:t>
            </a:r>
            <a:r>
              <a:rPr lang="es-AR" sz="2600" dirty="0"/>
              <a:t>?</a:t>
            </a:r>
          </a:p>
          <a:p>
            <a:endParaRPr lang="es-AR" sz="2600" dirty="0"/>
          </a:p>
          <a:p>
            <a:pPr marL="0" indent="0">
              <a:buNone/>
            </a:pPr>
            <a:endParaRPr lang="es-AR" sz="2600" dirty="0"/>
          </a:p>
          <a:p>
            <a:r>
              <a:rPr lang="es-AR" sz="2600" dirty="0" err="1"/>
              <a:t>Does</a:t>
            </a:r>
            <a:r>
              <a:rPr lang="es-AR" sz="2600" dirty="0"/>
              <a:t> </a:t>
            </a:r>
            <a:r>
              <a:rPr lang="es-AR" sz="2600" dirty="0" err="1"/>
              <a:t>the</a:t>
            </a:r>
            <a:r>
              <a:rPr lang="es-AR" sz="2600" dirty="0"/>
              <a:t> </a:t>
            </a:r>
            <a:r>
              <a:rPr lang="es-AR" sz="2600" dirty="0" err="1"/>
              <a:t>class</a:t>
            </a:r>
            <a:r>
              <a:rPr lang="es-AR" sz="2600" dirty="0"/>
              <a:t> </a:t>
            </a:r>
            <a:r>
              <a:rPr lang="es-AR" sz="2600" dirty="0" err="1"/>
              <a:t>help</a:t>
            </a:r>
            <a:r>
              <a:rPr lang="es-AR" sz="2600" dirty="0"/>
              <a:t> </a:t>
            </a:r>
            <a:r>
              <a:rPr lang="es-AR" sz="2600" dirty="0" err="1"/>
              <a:t>you</a:t>
            </a:r>
            <a:r>
              <a:rPr lang="es-AR" sz="2600" dirty="0"/>
              <a:t>?</a:t>
            </a:r>
          </a:p>
          <a:p>
            <a:endParaRPr lang="es-AR" dirty="0"/>
          </a:p>
          <a:p>
            <a:pPr marL="0" indent="0" algn="ctr">
              <a:buNone/>
            </a:pPr>
            <a:r>
              <a:rPr lang="es-AR" sz="2400" dirty="0" err="1"/>
              <a:t>verb</a:t>
            </a:r>
            <a:r>
              <a:rPr lang="es-AR" sz="2400" dirty="0"/>
              <a:t> + </a:t>
            </a:r>
            <a:r>
              <a:rPr lang="es-AR" sz="2400" dirty="0" err="1"/>
              <a:t>subject</a:t>
            </a:r>
            <a:r>
              <a:rPr lang="es-AR" sz="2400" dirty="0"/>
              <a:t> + </a:t>
            </a:r>
            <a:r>
              <a:rPr lang="es-AR" sz="2400" dirty="0" err="1"/>
              <a:t>ppal</a:t>
            </a:r>
            <a:r>
              <a:rPr lang="es-AR" sz="2400" dirty="0"/>
              <a:t> </a:t>
            </a:r>
            <a:r>
              <a:rPr lang="es-AR" sz="2400" dirty="0" err="1"/>
              <a:t>verb</a:t>
            </a:r>
            <a:endParaRPr lang="es-AR" sz="2400" dirty="0"/>
          </a:p>
        </p:txBody>
      </p:sp>
      <p:sp>
        <p:nvSpPr>
          <p:cNvPr id="11" name="Rectángulo: esquinas redondeadas 10">
            <a:extLst>
              <a:ext uri="{FF2B5EF4-FFF2-40B4-BE49-F238E27FC236}">
                <a16:creationId xmlns:a16="http://schemas.microsoft.com/office/drawing/2014/main" id="{2BE0F21E-5419-40A8-AF1E-A996CEECED54}"/>
              </a:ext>
            </a:extLst>
          </p:cNvPr>
          <p:cNvSpPr/>
          <p:nvPr/>
        </p:nvSpPr>
        <p:spPr>
          <a:xfrm>
            <a:off x="7135551" y="4933067"/>
            <a:ext cx="3863442" cy="801859"/>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2" name="Rectángulo: esquinas redondeadas 11">
            <a:extLst>
              <a:ext uri="{FF2B5EF4-FFF2-40B4-BE49-F238E27FC236}">
                <a16:creationId xmlns:a16="http://schemas.microsoft.com/office/drawing/2014/main" id="{C2AD7AAC-092A-4F74-B348-72182CE2AADA}"/>
              </a:ext>
            </a:extLst>
          </p:cNvPr>
          <p:cNvSpPr/>
          <p:nvPr/>
        </p:nvSpPr>
        <p:spPr>
          <a:xfrm>
            <a:off x="581193" y="5158515"/>
            <a:ext cx="5240703" cy="801859"/>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21729167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a:extLst>
              <a:ext uri="{FF2B5EF4-FFF2-40B4-BE49-F238E27FC236}">
                <a16:creationId xmlns:a16="http://schemas.microsoft.com/office/drawing/2014/main" id="{148C3FE2-8615-48F0-9047-794F42247FF2}"/>
              </a:ext>
            </a:extLst>
          </p:cNvPr>
          <p:cNvSpPr>
            <a:spLocks noGrp="1"/>
          </p:cNvSpPr>
          <p:nvPr>
            <p:ph type="title"/>
          </p:nvPr>
        </p:nvSpPr>
        <p:spPr/>
        <p:txBody>
          <a:bodyPr/>
          <a:lstStyle/>
          <a:p>
            <a:r>
              <a:rPr lang="es-AR" dirty="0"/>
              <a:t>Algunos ejemplos:</a:t>
            </a:r>
          </a:p>
        </p:txBody>
      </p:sp>
      <p:sp>
        <p:nvSpPr>
          <p:cNvPr id="8" name="Marcador de contenido 7">
            <a:extLst>
              <a:ext uri="{FF2B5EF4-FFF2-40B4-BE49-F238E27FC236}">
                <a16:creationId xmlns:a16="http://schemas.microsoft.com/office/drawing/2014/main" id="{554A84DF-6027-4A46-A9A3-1DEDA2B723CE}"/>
              </a:ext>
            </a:extLst>
          </p:cNvPr>
          <p:cNvSpPr>
            <a:spLocks noGrp="1"/>
          </p:cNvSpPr>
          <p:nvPr>
            <p:ph idx="1"/>
          </p:nvPr>
        </p:nvSpPr>
        <p:spPr>
          <a:xfrm>
            <a:off x="581192" y="2032000"/>
            <a:ext cx="11029615" cy="4363827"/>
          </a:xfrm>
        </p:spPr>
        <p:txBody>
          <a:bodyPr>
            <a:normAutofit/>
          </a:bodyPr>
          <a:lstStyle/>
          <a:p>
            <a:pPr lvl="0"/>
            <a:r>
              <a:rPr lang="en-US" sz="2800" dirty="0">
                <a:latin typeface="Comic Sans MS" panose="030F0702030302020204" pitchFamily="66" charset="0"/>
              </a:rPr>
              <a:t>Do you recycle? What do you recycle?</a:t>
            </a:r>
          </a:p>
          <a:p>
            <a:pPr lvl="0"/>
            <a:r>
              <a:rPr lang="en-US" sz="2800" dirty="0">
                <a:latin typeface="Comic Sans MS" panose="030F0702030302020204" pitchFamily="66" charset="0"/>
              </a:rPr>
              <a:t> Can we save our planet, or is it too late?</a:t>
            </a:r>
          </a:p>
          <a:p>
            <a:pPr lvl="0"/>
            <a:r>
              <a:rPr lang="en-US" sz="2800" dirty="0">
                <a:latin typeface="Comic Sans MS" panose="030F0702030302020204" pitchFamily="66" charset="0"/>
              </a:rPr>
              <a:t> Could you live without electricity for a week?</a:t>
            </a:r>
          </a:p>
          <a:p>
            <a:pPr lvl="0"/>
            <a:r>
              <a:rPr lang="en-US" sz="2800" dirty="0">
                <a:latin typeface="Comic Sans MS" panose="030F0702030302020204" pitchFamily="66" charset="0"/>
              </a:rPr>
              <a:t>Do you usually drink bottled water?</a:t>
            </a:r>
          </a:p>
          <a:p>
            <a:pPr lvl="0"/>
            <a:r>
              <a:rPr lang="en-US" sz="2800" dirty="0">
                <a:latin typeface="Comic Sans MS" panose="030F0702030302020204" pitchFamily="66" charset="0"/>
              </a:rPr>
              <a:t> What do computer engineers do?</a:t>
            </a:r>
          </a:p>
          <a:p>
            <a:pPr marL="0" indent="0">
              <a:buNone/>
            </a:pPr>
            <a:r>
              <a:rPr lang="en-US" sz="2400" dirty="0"/>
              <a:t> ¿Los </a:t>
            </a:r>
            <a:r>
              <a:rPr lang="en-US" sz="2400" dirty="0" err="1"/>
              <a:t>traducís</a:t>
            </a:r>
            <a:r>
              <a:rPr lang="en-US" sz="2400" dirty="0"/>
              <a:t>? </a:t>
            </a:r>
            <a:r>
              <a:rPr lang="en-US" sz="2400" dirty="0" err="1"/>
              <a:t>Resolución</a:t>
            </a:r>
            <a:r>
              <a:rPr lang="en-US" sz="2400" dirty="0"/>
              <a:t> </a:t>
            </a:r>
            <a:r>
              <a:rPr lang="en-US" sz="2400" dirty="0" err="1"/>
              <a:t>en</a:t>
            </a:r>
            <a:r>
              <a:rPr lang="en-US" sz="2400" dirty="0"/>
              <a:t> la </a:t>
            </a:r>
            <a:r>
              <a:rPr lang="en-US" sz="2400" dirty="0" err="1"/>
              <a:t>última</a:t>
            </a:r>
            <a:r>
              <a:rPr lang="en-US" sz="2400" dirty="0"/>
              <a:t> </a:t>
            </a:r>
            <a:r>
              <a:rPr lang="en-US" sz="2400" dirty="0" err="1"/>
              <a:t>diapositiva</a:t>
            </a:r>
            <a:r>
              <a:rPr lang="en-US" sz="2400" dirty="0"/>
              <a:t>. </a:t>
            </a:r>
            <a:r>
              <a:rPr lang="en-US" sz="3200" b="1" dirty="0">
                <a:solidFill>
                  <a:schemeClr val="accent3"/>
                </a:solidFill>
              </a:rPr>
              <a:t>*</a:t>
            </a:r>
          </a:p>
          <a:p>
            <a:endParaRPr lang="es-AR" dirty="0"/>
          </a:p>
        </p:txBody>
      </p:sp>
    </p:spTree>
    <p:extLst>
      <p:ext uri="{BB962C8B-B14F-4D97-AF65-F5344CB8AC3E}">
        <p14:creationId xmlns:p14="http://schemas.microsoft.com/office/powerpoint/2010/main" val="21611520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9AA9F65-94B8-41A5-A7FF-23D2CFB11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7E8B0F8E-3F6C-4541-B9C1-774D80A088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7A45F5BC-32D1-41CD-B270-C46F18CA1A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CE57EE13-72B0-4FFA-ACE1-EBDE89340E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6" name="Rectangle 15">
            <a:extLst>
              <a:ext uri="{FF2B5EF4-FFF2-40B4-BE49-F238E27FC236}">
                <a16:creationId xmlns:a16="http://schemas.microsoft.com/office/drawing/2014/main" id="{DA182162-B517-4B41-B039-339F87FAE1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D3237EF6-A10A-4E44-A0C1-41FB0B522BC5}"/>
              </a:ext>
            </a:extLst>
          </p:cNvPr>
          <p:cNvSpPr>
            <a:spLocks noGrp="1"/>
          </p:cNvSpPr>
          <p:nvPr>
            <p:ph type="title"/>
          </p:nvPr>
        </p:nvSpPr>
        <p:spPr>
          <a:xfrm>
            <a:off x="4801143" y="1005839"/>
            <a:ext cx="6939304" cy="5535638"/>
          </a:xfrm>
        </p:spPr>
        <p:txBody>
          <a:bodyPr vert="horz" lIns="91440" tIns="45720" rIns="91440" bIns="45720" rtlCol="0" anchor="ctr">
            <a:normAutofit fontScale="90000"/>
          </a:bodyPr>
          <a:lstStyle/>
          <a:p>
            <a:r>
              <a:rPr lang="en-US" sz="2700" dirty="0"/>
              <a:t>1. </a:t>
            </a:r>
            <a:r>
              <a:rPr lang="en-US" sz="2700" dirty="0">
                <a:solidFill>
                  <a:srgbClr val="FF0066"/>
                </a:solidFill>
              </a:rPr>
              <a:t>How often </a:t>
            </a:r>
            <a:r>
              <a:rPr lang="en-US" sz="2700" u="heavy" dirty="0"/>
              <a:t>is </a:t>
            </a:r>
            <a:r>
              <a:rPr lang="en-US" sz="2700" dirty="0"/>
              <a:t>garbage </a:t>
            </a:r>
            <a:r>
              <a:rPr lang="en-US" sz="2700" u="heavy" dirty="0"/>
              <a:t>collected</a:t>
            </a:r>
            <a:r>
              <a:rPr lang="en-US" sz="2700" dirty="0"/>
              <a:t> in  your neighborhood?</a:t>
            </a:r>
            <a:br>
              <a:rPr lang="en-US" sz="2700" dirty="0"/>
            </a:br>
            <a:br>
              <a:rPr lang="en-US" sz="2700" dirty="0"/>
            </a:br>
            <a:r>
              <a:rPr lang="en-US" sz="2700" dirty="0"/>
              <a:t>2. </a:t>
            </a:r>
            <a:r>
              <a:rPr lang="en-US" sz="2700" u="heavy" dirty="0">
                <a:solidFill>
                  <a:schemeClr val="tx1"/>
                </a:solidFill>
              </a:rPr>
              <a:t>Is </a:t>
            </a:r>
            <a:r>
              <a:rPr lang="en-US" sz="2700" dirty="0">
                <a:solidFill>
                  <a:schemeClr val="tx1"/>
                </a:solidFill>
              </a:rPr>
              <a:t>your house </a:t>
            </a:r>
            <a:r>
              <a:rPr lang="en-US" sz="2700" u="heavy" dirty="0">
                <a:solidFill>
                  <a:schemeClr val="tx1"/>
                </a:solidFill>
              </a:rPr>
              <a:t>located</a:t>
            </a:r>
            <a:r>
              <a:rPr lang="en-US" sz="2700" dirty="0">
                <a:solidFill>
                  <a:schemeClr val="tx1"/>
                </a:solidFill>
              </a:rPr>
              <a:t> near university?</a:t>
            </a:r>
            <a:br>
              <a:rPr lang="en-US" sz="2700" dirty="0">
                <a:solidFill>
                  <a:schemeClr val="tx1"/>
                </a:solidFill>
              </a:rPr>
            </a:br>
            <a:br>
              <a:rPr lang="en-US" sz="2700" dirty="0">
                <a:solidFill>
                  <a:schemeClr val="tx1"/>
                </a:solidFill>
              </a:rPr>
            </a:br>
            <a:r>
              <a:rPr lang="en-US" sz="2700" dirty="0">
                <a:solidFill>
                  <a:schemeClr val="tx1"/>
                </a:solidFill>
              </a:rPr>
              <a:t>3. </a:t>
            </a:r>
            <a:r>
              <a:rPr lang="en-US" sz="2700" dirty="0">
                <a:solidFill>
                  <a:srgbClr val="FF0066"/>
                </a:solidFill>
              </a:rPr>
              <a:t>When</a:t>
            </a:r>
            <a:r>
              <a:rPr lang="en-US" sz="2700" dirty="0"/>
              <a:t> was the first plane flown?</a:t>
            </a:r>
            <a:br>
              <a:rPr lang="en-US" sz="2700" dirty="0"/>
            </a:br>
            <a:br>
              <a:rPr lang="en-US" sz="2700" dirty="0"/>
            </a:br>
            <a:r>
              <a:rPr lang="en-US" sz="2700" dirty="0"/>
              <a:t>4.  </a:t>
            </a:r>
            <a:r>
              <a:rPr lang="en-US" sz="2700" dirty="0">
                <a:solidFill>
                  <a:srgbClr val="FF0066"/>
                </a:solidFill>
              </a:rPr>
              <a:t>When </a:t>
            </a:r>
            <a:r>
              <a:rPr lang="en-US" sz="2700" u="heavy" dirty="0">
                <a:solidFill>
                  <a:schemeClr val="tx1"/>
                </a:solidFill>
              </a:rPr>
              <a:t>was </a:t>
            </a:r>
            <a:r>
              <a:rPr lang="en-US" sz="2700" dirty="0">
                <a:solidFill>
                  <a:schemeClr val="tx1"/>
                </a:solidFill>
              </a:rPr>
              <a:t>the mobile phone </a:t>
            </a:r>
            <a:r>
              <a:rPr lang="en-US" sz="2700" u="heavy" dirty="0">
                <a:solidFill>
                  <a:schemeClr val="tx1"/>
                </a:solidFill>
              </a:rPr>
              <a:t>invented? </a:t>
            </a:r>
            <a:br>
              <a:rPr lang="en-US" sz="2700" u="heavy" dirty="0">
                <a:solidFill>
                  <a:schemeClr val="tx1"/>
                </a:solidFill>
              </a:rPr>
            </a:br>
            <a:br>
              <a:rPr lang="en-US" sz="2700" dirty="0"/>
            </a:br>
            <a:r>
              <a:rPr lang="en-US" sz="2700" dirty="0">
                <a:solidFill>
                  <a:schemeClr val="tx1"/>
                </a:solidFill>
              </a:rPr>
              <a:t>5. When was Guernica painted?</a:t>
            </a:r>
            <a:br>
              <a:rPr lang="en-US" sz="2700" dirty="0"/>
            </a:br>
            <a:br>
              <a:rPr lang="en-US" sz="2700" dirty="0"/>
            </a:br>
            <a:r>
              <a:rPr lang="en-US" sz="2700" dirty="0">
                <a:solidFill>
                  <a:schemeClr val="tx1"/>
                </a:solidFill>
              </a:rPr>
              <a:t>6. </a:t>
            </a:r>
            <a:r>
              <a:rPr lang="en-US" sz="2700" dirty="0">
                <a:solidFill>
                  <a:srgbClr val="FF0066"/>
                </a:solidFill>
              </a:rPr>
              <a:t>Why </a:t>
            </a:r>
            <a:r>
              <a:rPr lang="en-US" sz="2700" u="heavy" dirty="0">
                <a:solidFill>
                  <a:schemeClr val="tx1"/>
                </a:solidFill>
              </a:rPr>
              <a:t>were</a:t>
            </a:r>
            <a:r>
              <a:rPr lang="en-US" sz="2700" dirty="0">
                <a:solidFill>
                  <a:schemeClr val="tx1"/>
                </a:solidFill>
              </a:rPr>
              <a:t> the Egyptian pyramids </a:t>
            </a:r>
            <a:r>
              <a:rPr lang="en-US" sz="2700" u="heavy" dirty="0">
                <a:solidFill>
                  <a:schemeClr val="tx1"/>
                </a:solidFill>
              </a:rPr>
              <a:t>built</a:t>
            </a:r>
            <a:r>
              <a:rPr lang="en-US" sz="2700" dirty="0">
                <a:solidFill>
                  <a:schemeClr val="tx1"/>
                </a:solidFill>
              </a:rPr>
              <a:t>?</a:t>
            </a:r>
            <a:br>
              <a:rPr lang="en-US" sz="6000" dirty="0">
                <a:solidFill>
                  <a:schemeClr val="tx1"/>
                </a:solidFill>
              </a:rPr>
            </a:br>
            <a:endParaRPr lang="en-US" sz="6000" dirty="0">
              <a:solidFill>
                <a:schemeClr val="tx2"/>
              </a:solidFill>
            </a:endParaRPr>
          </a:p>
        </p:txBody>
      </p:sp>
      <p:sp>
        <p:nvSpPr>
          <p:cNvPr id="18" name="Rectangle 17">
            <a:extLst>
              <a:ext uri="{FF2B5EF4-FFF2-40B4-BE49-F238E27FC236}">
                <a16:creationId xmlns:a16="http://schemas.microsoft.com/office/drawing/2014/main" id="{49B5AD54-1E68-4239-A6AF-FE0F49BB8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593336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Marcador de texto 2">
            <a:extLst>
              <a:ext uri="{FF2B5EF4-FFF2-40B4-BE49-F238E27FC236}">
                <a16:creationId xmlns:a16="http://schemas.microsoft.com/office/drawing/2014/main" id="{375BA1B6-E690-4226-B0A5-C0702FA00B87}"/>
              </a:ext>
            </a:extLst>
          </p:cNvPr>
          <p:cNvSpPr>
            <a:spLocks noGrp="1"/>
          </p:cNvSpPr>
          <p:nvPr>
            <p:ph type="body" idx="1"/>
          </p:nvPr>
        </p:nvSpPr>
        <p:spPr>
          <a:xfrm>
            <a:off x="768266" y="1009397"/>
            <a:ext cx="3381587" cy="4801468"/>
          </a:xfrm>
        </p:spPr>
        <p:txBody>
          <a:bodyPr vert="horz" lIns="91440" tIns="45720" rIns="91440" bIns="45720" rtlCol="0" anchor="ctr">
            <a:normAutofit/>
          </a:bodyPr>
          <a:lstStyle/>
          <a:p>
            <a:pPr algn="ctr"/>
            <a:r>
              <a:rPr lang="es-AR" sz="2800" dirty="0">
                <a:solidFill>
                  <a:schemeClr val="bg1"/>
                </a:solidFill>
              </a:rPr>
              <a:t>Las </a:t>
            </a:r>
            <a:r>
              <a:rPr lang="es-AR" sz="2800" b="1" dirty="0">
                <a:solidFill>
                  <a:schemeClr val="bg1"/>
                </a:solidFill>
              </a:rPr>
              <a:t>preguntas en voz pasiva</a:t>
            </a:r>
            <a:r>
              <a:rPr lang="es-AR" sz="2800" dirty="0">
                <a:solidFill>
                  <a:schemeClr val="bg1"/>
                </a:solidFill>
              </a:rPr>
              <a:t> se forman escribiendo el </a:t>
            </a:r>
            <a:r>
              <a:rPr lang="es-AR" sz="2800" b="1" dirty="0">
                <a:solidFill>
                  <a:schemeClr val="bg1"/>
                </a:solidFill>
              </a:rPr>
              <a:t>verbo auxiliar antes del sujeto</a:t>
            </a:r>
            <a:r>
              <a:rPr lang="es-AR" sz="2800" dirty="0">
                <a:solidFill>
                  <a:schemeClr val="bg1"/>
                </a:solidFill>
              </a:rPr>
              <a:t>. </a:t>
            </a:r>
          </a:p>
          <a:p>
            <a:pPr algn="ctr"/>
            <a:r>
              <a:rPr lang="es-AR" sz="2800" dirty="0">
                <a:solidFill>
                  <a:schemeClr val="bg1"/>
                </a:solidFill>
              </a:rPr>
              <a:t>Por ejemplo:</a:t>
            </a:r>
            <a:endParaRPr lang="en-US" sz="2800" dirty="0">
              <a:solidFill>
                <a:schemeClr val="bg1"/>
              </a:solidFill>
            </a:endParaRPr>
          </a:p>
        </p:txBody>
      </p:sp>
    </p:spTree>
    <p:extLst>
      <p:ext uri="{BB962C8B-B14F-4D97-AF65-F5344CB8AC3E}">
        <p14:creationId xmlns:p14="http://schemas.microsoft.com/office/powerpoint/2010/main" val="5725499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F92989FB-1024-49B7-BDF1-B3CE27D486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solidFill>
            <a:srgbClr val="FFF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ítulo 4">
            <a:extLst>
              <a:ext uri="{FF2B5EF4-FFF2-40B4-BE49-F238E27FC236}">
                <a16:creationId xmlns:a16="http://schemas.microsoft.com/office/drawing/2014/main" id="{16E088E4-0B98-4133-90DD-B67B1928F9C3}"/>
              </a:ext>
            </a:extLst>
          </p:cNvPr>
          <p:cNvSpPr>
            <a:spLocks noGrp="1"/>
          </p:cNvSpPr>
          <p:nvPr>
            <p:ph type="title"/>
          </p:nvPr>
        </p:nvSpPr>
        <p:spPr>
          <a:xfrm>
            <a:off x="746228" y="1073231"/>
            <a:ext cx="3054091" cy="4711539"/>
          </a:xfrm>
        </p:spPr>
        <p:txBody>
          <a:bodyPr anchor="ctr">
            <a:normAutofit/>
          </a:bodyPr>
          <a:lstStyle/>
          <a:p>
            <a:r>
              <a:rPr lang="es-AR" sz="3200" dirty="0">
                <a:solidFill>
                  <a:schemeClr val="accent1"/>
                </a:solidFill>
              </a:rPr>
              <a:t>¿Te animas a traducir unos ejemplos?</a:t>
            </a:r>
            <a:br>
              <a:rPr lang="es-AR" sz="3200" dirty="0">
                <a:solidFill>
                  <a:schemeClr val="accent1"/>
                </a:solidFill>
              </a:rPr>
            </a:br>
            <a:r>
              <a:rPr lang="en-US" sz="3200" dirty="0"/>
              <a:t> ¿</a:t>
            </a:r>
            <a:br>
              <a:rPr lang="en-US" sz="3200" dirty="0"/>
            </a:br>
            <a:r>
              <a:rPr lang="en-US" sz="2000" dirty="0" err="1">
                <a:solidFill>
                  <a:schemeClr val="accent3"/>
                </a:solidFill>
              </a:rPr>
              <a:t>Resolución</a:t>
            </a:r>
            <a:r>
              <a:rPr lang="en-US" sz="2000" dirty="0">
                <a:solidFill>
                  <a:schemeClr val="accent3"/>
                </a:solidFill>
              </a:rPr>
              <a:t> </a:t>
            </a:r>
            <a:r>
              <a:rPr lang="en-US" sz="2000" dirty="0" err="1">
                <a:solidFill>
                  <a:schemeClr val="accent3"/>
                </a:solidFill>
              </a:rPr>
              <a:t>en</a:t>
            </a:r>
            <a:r>
              <a:rPr lang="en-US" sz="2000" dirty="0">
                <a:solidFill>
                  <a:schemeClr val="accent3"/>
                </a:solidFill>
              </a:rPr>
              <a:t> la </a:t>
            </a:r>
            <a:r>
              <a:rPr lang="en-US" sz="2000" dirty="0" err="1">
                <a:solidFill>
                  <a:schemeClr val="accent3"/>
                </a:solidFill>
              </a:rPr>
              <a:t>última</a:t>
            </a:r>
            <a:r>
              <a:rPr lang="en-US" sz="2000" dirty="0">
                <a:solidFill>
                  <a:schemeClr val="accent3"/>
                </a:solidFill>
              </a:rPr>
              <a:t> </a:t>
            </a:r>
            <a:r>
              <a:rPr lang="en-US" sz="2000" dirty="0" err="1">
                <a:solidFill>
                  <a:schemeClr val="accent3"/>
                </a:solidFill>
              </a:rPr>
              <a:t>diapositiva</a:t>
            </a:r>
            <a:r>
              <a:rPr lang="en-US" sz="3200" dirty="0">
                <a:solidFill>
                  <a:schemeClr val="accent3"/>
                </a:solidFill>
              </a:rPr>
              <a:t>. </a:t>
            </a:r>
            <a:r>
              <a:rPr lang="en-US" sz="4000" b="1" dirty="0">
                <a:solidFill>
                  <a:schemeClr val="accent3"/>
                </a:solidFill>
              </a:rPr>
              <a:t>*</a:t>
            </a:r>
            <a:br>
              <a:rPr lang="en-US" sz="4000" b="1" dirty="0">
                <a:solidFill>
                  <a:schemeClr val="accent3"/>
                </a:solidFill>
              </a:rPr>
            </a:br>
            <a:endParaRPr lang="es-AR" sz="3200" dirty="0">
              <a:solidFill>
                <a:schemeClr val="accent3"/>
              </a:solidFill>
            </a:endParaRPr>
          </a:p>
        </p:txBody>
      </p:sp>
      <p:sp>
        <p:nvSpPr>
          <p:cNvPr id="38" name="Rectangle 37">
            <a:extLst>
              <a:ext uri="{FF2B5EF4-FFF2-40B4-BE49-F238E27FC236}">
                <a16:creationId xmlns:a16="http://schemas.microsoft.com/office/drawing/2014/main" id="{DFEE959E-BF10-4204-9556-D1707088D4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40" name="Rectangle 39">
            <a:extLst>
              <a:ext uri="{FF2B5EF4-FFF2-40B4-BE49-F238E27FC236}">
                <a16:creationId xmlns:a16="http://schemas.microsoft.com/office/drawing/2014/main" id="{DDD17B6A-CB37-4005-9681-A20AFCDC78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42" name="Rectangle 41">
            <a:extLst>
              <a:ext uri="{FF2B5EF4-FFF2-40B4-BE49-F238E27FC236}">
                <a16:creationId xmlns:a16="http://schemas.microsoft.com/office/drawing/2014/main" id="{3B7BBDE9-DAED-40B0-A640-503C918D1C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44" name="Rectangle 43">
            <a:extLst>
              <a:ext uri="{FF2B5EF4-FFF2-40B4-BE49-F238E27FC236}">
                <a16:creationId xmlns:a16="http://schemas.microsoft.com/office/drawing/2014/main" id="{7BC7EA7B-802E-41F4-8926-C4475287AA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6851" y="723898"/>
            <a:ext cx="7498616" cy="5676901"/>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6" name="Marcador de contenido 5">
            <a:extLst>
              <a:ext uri="{FF2B5EF4-FFF2-40B4-BE49-F238E27FC236}">
                <a16:creationId xmlns:a16="http://schemas.microsoft.com/office/drawing/2014/main" id="{7660EEA7-6D1D-42B3-84DE-D434C12D90F4}"/>
              </a:ext>
            </a:extLst>
          </p:cNvPr>
          <p:cNvSpPr>
            <a:spLocks noGrp="1"/>
          </p:cNvSpPr>
          <p:nvPr>
            <p:ph idx="1"/>
          </p:nvPr>
        </p:nvSpPr>
        <p:spPr>
          <a:xfrm>
            <a:off x="3910818" y="1073231"/>
            <a:ext cx="8145194" cy="4711539"/>
          </a:xfrm>
        </p:spPr>
        <p:txBody>
          <a:bodyPr>
            <a:normAutofit/>
          </a:bodyPr>
          <a:lstStyle/>
          <a:p>
            <a:r>
              <a:rPr lang="es-AR" sz="2800" dirty="0">
                <a:solidFill>
                  <a:srgbClr val="FFFFFF"/>
                </a:solidFill>
              </a:rPr>
              <a:t>a. </a:t>
            </a:r>
            <a:r>
              <a:rPr lang="en-US" sz="2800" dirty="0">
                <a:solidFill>
                  <a:srgbClr val="FFFFFF"/>
                </a:solidFill>
              </a:rPr>
              <a:t>Was that theory  written by Moore?</a:t>
            </a:r>
          </a:p>
          <a:p>
            <a:r>
              <a:rPr lang="en-US" sz="2800" dirty="0">
                <a:solidFill>
                  <a:srgbClr val="FFFFFF"/>
                </a:solidFill>
              </a:rPr>
              <a:t>b. Was the war followed by a political crisis?</a:t>
            </a:r>
          </a:p>
          <a:p>
            <a:r>
              <a:rPr lang="en-US" sz="2800" dirty="0">
                <a:solidFill>
                  <a:srgbClr val="FFFFFF"/>
                </a:solidFill>
              </a:rPr>
              <a:t>c. Where are all the details of the </a:t>
            </a:r>
            <a:r>
              <a:rPr lang="en-US" sz="2800" dirty="0" err="1">
                <a:solidFill>
                  <a:srgbClr val="FFFFFF"/>
                </a:solidFill>
              </a:rPr>
              <a:t>proyect</a:t>
            </a:r>
            <a:r>
              <a:rPr lang="en-US" sz="2800" dirty="0">
                <a:solidFill>
                  <a:srgbClr val="FFFFFF"/>
                </a:solidFill>
              </a:rPr>
              <a:t> explained?</a:t>
            </a:r>
          </a:p>
          <a:p>
            <a:r>
              <a:rPr lang="en-US" sz="2800" dirty="0">
                <a:solidFill>
                  <a:srgbClr val="FFFFFF"/>
                </a:solidFill>
              </a:rPr>
              <a:t>d. When was the Seminar on Robotics announced? </a:t>
            </a:r>
          </a:p>
          <a:p>
            <a:r>
              <a:rPr lang="en-US" sz="2800" dirty="0">
                <a:solidFill>
                  <a:srgbClr val="FFFFFF"/>
                </a:solidFill>
              </a:rPr>
              <a:t>e. Were all the instructions included in the summary?</a:t>
            </a:r>
            <a:endParaRPr lang="es-AR" sz="2800" dirty="0">
              <a:solidFill>
                <a:srgbClr val="FFFFFF"/>
              </a:solidFill>
            </a:endParaRPr>
          </a:p>
        </p:txBody>
      </p:sp>
    </p:spTree>
    <p:extLst>
      <p:ext uri="{BB962C8B-B14F-4D97-AF65-F5344CB8AC3E}">
        <p14:creationId xmlns:p14="http://schemas.microsoft.com/office/powerpoint/2010/main" val="30839454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DBF0BD-2C1A-4751-A163-970E01E29A57}"/>
              </a:ext>
            </a:extLst>
          </p:cNvPr>
          <p:cNvSpPr>
            <a:spLocks noGrp="1"/>
          </p:cNvSpPr>
          <p:nvPr>
            <p:ph type="title"/>
          </p:nvPr>
        </p:nvSpPr>
        <p:spPr/>
        <p:txBody>
          <a:bodyPr/>
          <a:lstStyle/>
          <a:p>
            <a:r>
              <a:rPr lang="es-AR" dirty="0"/>
              <a:t>Resolución de preguntas</a:t>
            </a:r>
          </a:p>
        </p:txBody>
      </p:sp>
      <p:sp>
        <p:nvSpPr>
          <p:cNvPr id="3" name="Marcador de contenido 2">
            <a:extLst>
              <a:ext uri="{FF2B5EF4-FFF2-40B4-BE49-F238E27FC236}">
                <a16:creationId xmlns:a16="http://schemas.microsoft.com/office/drawing/2014/main" id="{411E65B1-28B7-4DE8-ABCB-5EFBFF215580}"/>
              </a:ext>
            </a:extLst>
          </p:cNvPr>
          <p:cNvSpPr>
            <a:spLocks noGrp="1"/>
          </p:cNvSpPr>
          <p:nvPr>
            <p:ph idx="1"/>
          </p:nvPr>
        </p:nvSpPr>
        <p:spPr/>
        <p:txBody>
          <a:bodyPr/>
          <a:lstStyle/>
          <a:p>
            <a:pPr lvl="0"/>
            <a:r>
              <a:rPr lang="en-US" sz="2800" dirty="0">
                <a:latin typeface="Comic Sans MS" panose="030F0702030302020204" pitchFamily="66" charset="0"/>
              </a:rPr>
              <a:t>¿Vos </a:t>
            </a:r>
            <a:r>
              <a:rPr lang="en-US" sz="2800" dirty="0" err="1">
                <a:latin typeface="Comic Sans MS" panose="030F0702030302020204" pitchFamily="66" charset="0"/>
              </a:rPr>
              <a:t>reciclás</a:t>
            </a:r>
            <a:r>
              <a:rPr lang="en-US" sz="2800" dirty="0">
                <a:latin typeface="Comic Sans MS" panose="030F0702030302020204" pitchFamily="66" charset="0"/>
              </a:rPr>
              <a:t>? / ¿</a:t>
            </a:r>
            <a:r>
              <a:rPr lang="en-US" sz="2800" dirty="0" err="1">
                <a:latin typeface="Comic Sans MS" panose="030F0702030302020204" pitchFamily="66" charset="0"/>
              </a:rPr>
              <a:t>Ustedes</a:t>
            </a:r>
            <a:r>
              <a:rPr lang="en-US" sz="2800" dirty="0">
                <a:latin typeface="Comic Sans MS" panose="030F0702030302020204" pitchFamily="66" charset="0"/>
              </a:rPr>
              <a:t> </a:t>
            </a:r>
            <a:r>
              <a:rPr lang="en-US" sz="2800" dirty="0" err="1">
                <a:latin typeface="Comic Sans MS" panose="030F0702030302020204" pitchFamily="66" charset="0"/>
              </a:rPr>
              <a:t>reciclan</a:t>
            </a:r>
            <a:r>
              <a:rPr lang="en-US" sz="2800" dirty="0">
                <a:latin typeface="Comic Sans MS" panose="030F0702030302020204" pitchFamily="66" charset="0"/>
              </a:rPr>
              <a:t>? ¿</a:t>
            </a:r>
            <a:r>
              <a:rPr lang="en-US" sz="2800" dirty="0" err="1">
                <a:latin typeface="Comic Sans MS" panose="030F0702030302020204" pitchFamily="66" charset="0"/>
              </a:rPr>
              <a:t>Qué</a:t>
            </a:r>
            <a:r>
              <a:rPr lang="en-US" sz="2800" dirty="0">
                <a:latin typeface="Comic Sans MS" panose="030F0702030302020204" pitchFamily="66" charset="0"/>
              </a:rPr>
              <a:t> </a:t>
            </a:r>
            <a:r>
              <a:rPr lang="en-US" sz="2800" dirty="0" err="1">
                <a:latin typeface="Comic Sans MS" panose="030F0702030302020204" pitchFamily="66" charset="0"/>
              </a:rPr>
              <a:t>reciclás</a:t>
            </a:r>
            <a:r>
              <a:rPr lang="en-US" sz="2800" dirty="0">
                <a:latin typeface="Comic Sans MS" panose="030F0702030302020204" pitchFamily="66" charset="0"/>
              </a:rPr>
              <a:t>?</a:t>
            </a:r>
          </a:p>
          <a:p>
            <a:pPr lvl="0"/>
            <a:r>
              <a:rPr lang="en-US" sz="2800" dirty="0">
                <a:latin typeface="Comic Sans MS" panose="030F0702030302020204" pitchFamily="66" charset="0"/>
              </a:rPr>
              <a:t>¿Podemos </a:t>
            </a:r>
            <a:r>
              <a:rPr lang="en-US" sz="2800" dirty="0" err="1">
                <a:latin typeface="Comic Sans MS" panose="030F0702030302020204" pitchFamily="66" charset="0"/>
              </a:rPr>
              <a:t>salvar</a:t>
            </a:r>
            <a:r>
              <a:rPr lang="en-US" sz="2800" dirty="0">
                <a:latin typeface="Comic Sans MS" panose="030F0702030302020204" pitchFamily="66" charset="0"/>
              </a:rPr>
              <a:t> a </a:t>
            </a:r>
            <a:r>
              <a:rPr lang="en-US" sz="2800" dirty="0" err="1">
                <a:latin typeface="Comic Sans MS" panose="030F0702030302020204" pitchFamily="66" charset="0"/>
              </a:rPr>
              <a:t>nuestro</a:t>
            </a:r>
            <a:r>
              <a:rPr lang="en-US" sz="2800" dirty="0">
                <a:latin typeface="Comic Sans MS" panose="030F0702030302020204" pitchFamily="66" charset="0"/>
              </a:rPr>
              <a:t> </a:t>
            </a:r>
            <a:r>
              <a:rPr lang="en-US" sz="2800" dirty="0" err="1">
                <a:latin typeface="Comic Sans MS" panose="030F0702030302020204" pitchFamily="66" charset="0"/>
              </a:rPr>
              <a:t>planeta</a:t>
            </a:r>
            <a:r>
              <a:rPr lang="en-US" sz="2800" dirty="0">
                <a:latin typeface="Comic Sans MS" panose="030F0702030302020204" pitchFamily="66" charset="0"/>
              </a:rPr>
              <a:t>, o es </a:t>
            </a:r>
            <a:r>
              <a:rPr lang="en-US" sz="2800" dirty="0" err="1">
                <a:latin typeface="Comic Sans MS" panose="030F0702030302020204" pitchFamily="66" charset="0"/>
              </a:rPr>
              <a:t>demasiado</a:t>
            </a:r>
            <a:r>
              <a:rPr lang="en-US" sz="2800" dirty="0">
                <a:latin typeface="Comic Sans MS" panose="030F0702030302020204" pitchFamily="66" charset="0"/>
              </a:rPr>
              <a:t> </a:t>
            </a:r>
            <a:r>
              <a:rPr lang="en-US" sz="2800" dirty="0" err="1">
                <a:latin typeface="Comic Sans MS" panose="030F0702030302020204" pitchFamily="66" charset="0"/>
              </a:rPr>
              <a:t>tarde</a:t>
            </a:r>
            <a:r>
              <a:rPr lang="en-US" sz="2800" dirty="0">
                <a:latin typeface="Comic Sans MS" panose="030F0702030302020204" pitchFamily="66" charset="0"/>
              </a:rPr>
              <a:t>?</a:t>
            </a:r>
          </a:p>
          <a:p>
            <a:pPr lvl="0"/>
            <a:r>
              <a:rPr lang="en-US" sz="2800" dirty="0">
                <a:latin typeface="Comic Sans MS" panose="030F0702030302020204" pitchFamily="66" charset="0"/>
              </a:rPr>
              <a:t>¿</a:t>
            </a:r>
            <a:r>
              <a:rPr lang="en-US" sz="2800" dirty="0" err="1">
                <a:latin typeface="Comic Sans MS" panose="030F0702030302020204" pitchFamily="66" charset="0"/>
              </a:rPr>
              <a:t>Podrías</a:t>
            </a:r>
            <a:r>
              <a:rPr lang="en-US" sz="2800" dirty="0">
                <a:latin typeface="Comic Sans MS" panose="030F0702030302020204" pitchFamily="66" charset="0"/>
              </a:rPr>
              <a:t> </a:t>
            </a:r>
            <a:r>
              <a:rPr lang="en-US" sz="2800" dirty="0" err="1">
                <a:latin typeface="Comic Sans MS" panose="030F0702030302020204" pitchFamily="66" charset="0"/>
              </a:rPr>
              <a:t>vivir</a:t>
            </a:r>
            <a:r>
              <a:rPr lang="en-US" sz="2800" dirty="0">
                <a:latin typeface="Comic Sans MS" panose="030F0702030302020204" pitchFamily="66" charset="0"/>
              </a:rPr>
              <a:t> sin </a:t>
            </a:r>
            <a:r>
              <a:rPr lang="en-US" sz="2800" dirty="0" err="1">
                <a:latin typeface="Comic Sans MS" panose="030F0702030302020204" pitchFamily="66" charset="0"/>
              </a:rPr>
              <a:t>electricidad</a:t>
            </a:r>
            <a:r>
              <a:rPr lang="en-US" sz="2800" dirty="0">
                <a:latin typeface="Comic Sans MS" panose="030F0702030302020204" pitchFamily="66" charset="0"/>
              </a:rPr>
              <a:t> </a:t>
            </a:r>
            <a:r>
              <a:rPr lang="en-US" sz="2800" dirty="0" err="1">
                <a:latin typeface="Comic Sans MS" panose="030F0702030302020204" pitchFamily="66" charset="0"/>
              </a:rPr>
              <a:t>durante</a:t>
            </a:r>
            <a:r>
              <a:rPr lang="en-US" sz="2800" dirty="0">
                <a:latin typeface="Comic Sans MS" panose="030F0702030302020204" pitchFamily="66" charset="0"/>
              </a:rPr>
              <a:t> una </a:t>
            </a:r>
            <a:r>
              <a:rPr lang="en-US" sz="2800" dirty="0" err="1">
                <a:latin typeface="Comic Sans MS" panose="030F0702030302020204" pitchFamily="66" charset="0"/>
              </a:rPr>
              <a:t>semana</a:t>
            </a:r>
            <a:r>
              <a:rPr lang="en-US" sz="2800" dirty="0">
                <a:latin typeface="Comic Sans MS" panose="030F0702030302020204" pitchFamily="66" charset="0"/>
              </a:rPr>
              <a:t>?</a:t>
            </a:r>
          </a:p>
          <a:p>
            <a:pPr lvl="0"/>
            <a:r>
              <a:rPr lang="en-US" sz="2800" dirty="0">
                <a:latin typeface="Comic Sans MS" panose="030F0702030302020204" pitchFamily="66" charset="0"/>
              </a:rPr>
              <a:t>¿</a:t>
            </a:r>
            <a:r>
              <a:rPr lang="en-US" sz="2800" dirty="0" err="1">
                <a:latin typeface="Comic Sans MS" panose="030F0702030302020204" pitchFamily="66" charset="0"/>
              </a:rPr>
              <a:t>Usualmente</a:t>
            </a:r>
            <a:r>
              <a:rPr lang="en-US" sz="2800" dirty="0">
                <a:latin typeface="Comic Sans MS" panose="030F0702030302020204" pitchFamily="66" charset="0"/>
              </a:rPr>
              <a:t> </a:t>
            </a:r>
            <a:r>
              <a:rPr lang="en-US" sz="2800" dirty="0" err="1">
                <a:latin typeface="Comic Sans MS" panose="030F0702030302020204" pitchFamily="66" charset="0"/>
              </a:rPr>
              <a:t>tomás</a:t>
            </a:r>
            <a:r>
              <a:rPr lang="en-US" sz="2800" dirty="0">
                <a:latin typeface="Comic Sans MS" panose="030F0702030302020204" pitchFamily="66" charset="0"/>
              </a:rPr>
              <a:t> </a:t>
            </a:r>
            <a:r>
              <a:rPr lang="en-US" sz="2800" dirty="0" err="1">
                <a:latin typeface="Comic Sans MS" panose="030F0702030302020204" pitchFamily="66" charset="0"/>
              </a:rPr>
              <a:t>agua</a:t>
            </a:r>
            <a:r>
              <a:rPr lang="en-US" sz="2800" dirty="0">
                <a:latin typeface="Comic Sans MS" panose="030F0702030302020204" pitchFamily="66" charset="0"/>
              </a:rPr>
              <a:t> </a:t>
            </a:r>
            <a:r>
              <a:rPr lang="en-US" sz="2800" dirty="0" err="1">
                <a:latin typeface="Comic Sans MS" panose="030F0702030302020204" pitchFamily="66" charset="0"/>
              </a:rPr>
              <a:t>en</a:t>
            </a:r>
            <a:r>
              <a:rPr lang="en-US" sz="2800" dirty="0">
                <a:latin typeface="Comic Sans MS" panose="030F0702030302020204" pitchFamily="66" charset="0"/>
              </a:rPr>
              <a:t> </a:t>
            </a:r>
            <a:r>
              <a:rPr lang="en-US" sz="2800" dirty="0" err="1">
                <a:latin typeface="Comic Sans MS" panose="030F0702030302020204" pitchFamily="66" charset="0"/>
              </a:rPr>
              <a:t>botella</a:t>
            </a:r>
            <a:r>
              <a:rPr lang="en-US" sz="2800" dirty="0">
                <a:latin typeface="Comic Sans MS" panose="030F0702030302020204" pitchFamily="66" charset="0"/>
              </a:rPr>
              <a:t>/mineral?</a:t>
            </a:r>
          </a:p>
          <a:p>
            <a:pPr lvl="0"/>
            <a:r>
              <a:rPr lang="en-US" sz="2800" dirty="0">
                <a:latin typeface="Comic Sans MS" panose="030F0702030302020204" pitchFamily="66" charset="0"/>
              </a:rPr>
              <a:t>¿</a:t>
            </a:r>
            <a:r>
              <a:rPr lang="en-US" sz="2800" dirty="0" err="1">
                <a:latin typeface="Comic Sans MS" panose="030F0702030302020204" pitchFamily="66" charset="0"/>
              </a:rPr>
              <a:t>Qué</a:t>
            </a:r>
            <a:r>
              <a:rPr lang="en-US" sz="2800" dirty="0">
                <a:latin typeface="Comic Sans MS" panose="030F0702030302020204" pitchFamily="66" charset="0"/>
              </a:rPr>
              <a:t> </a:t>
            </a:r>
            <a:r>
              <a:rPr lang="en-US" sz="2800" dirty="0" err="1">
                <a:latin typeface="Comic Sans MS" panose="030F0702030302020204" pitchFamily="66" charset="0"/>
              </a:rPr>
              <a:t>hacen</a:t>
            </a:r>
            <a:r>
              <a:rPr lang="en-US" sz="2800" dirty="0">
                <a:latin typeface="Comic Sans MS" panose="030F0702030302020204" pitchFamily="66" charset="0"/>
              </a:rPr>
              <a:t> los </a:t>
            </a:r>
            <a:r>
              <a:rPr lang="en-US" sz="2800" dirty="0" err="1">
                <a:latin typeface="Comic Sans MS" panose="030F0702030302020204" pitchFamily="66" charset="0"/>
              </a:rPr>
              <a:t>ingenieros</a:t>
            </a:r>
            <a:r>
              <a:rPr lang="en-US" sz="2800" dirty="0">
                <a:latin typeface="Comic Sans MS" panose="030F0702030302020204" pitchFamily="66" charset="0"/>
              </a:rPr>
              <a:t> </a:t>
            </a:r>
            <a:r>
              <a:rPr lang="en-US" sz="2800" dirty="0" err="1">
                <a:latin typeface="Comic Sans MS" panose="030F0702030302020204" pitchFamily="66" charset="0"/>
              </a:rPr>
              <a:t>en</a:t>
            </a:r>
            <a:r>
              <a:rPr lang="en-US" sz="2800" dirty="0">
                <a:latin typeface="Comic Sans MS" panose="030F0702030302020204" pitchFamily="66" charset="0"/>
              </a:rPr>
              <a:t> </a:t>
            </a:r>
            <a:r>
              <a:rPr lang="en-US" sz="2800" dirty="0" err="1">
                <a:latin typeface="Comic Sans MS" panose="030F0702030302020204" pitchFamily="66" charset="0"/>
              </a:rPr>
              <a:t>Computación</a:t>
            </a:r>
            <a:r>
              <a:rPr lang="en-US" sz="2800" dirty="0">
                <a:latin typeface="Comic Sans MS" panose="030F0702030302020204" pitchFamily="66" charset="0"/>
              </a:rPr>
              <a:t>?</a:t>
            </a:r>
          </a:p>
          <a:p>
            <a:endParaRPr lang="es-AR" dirty="0"/>
          </a:p>
        </p:txBody>
      </p:sp>
    </p:spTree>
    <p:extLst>
      <p:ext uri="{BB962C8B-B14F-4D97-AF65-F5344CB8AC3E}">
        <p14:creationId xmlns:p14="http://schemas.microsoft.com/office/powerpoint/2010/main" val="34502440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92989FB-1024-49B7-BDF1-B3CE27D486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solidFill>
            <a:srgbClr val="FFF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ítulo 3">
            <a:extLst>
              <a:ext uri="{FF2B5EF4-FFF2-40B4-BE49-F238E27FC236}">
                <a16:creationId xmlns:a16="http://schemas.microsoft.com/office/drawing/2014/main" id="{AD956BC5-F617-4105-88E8-D230B30DC9B0}"/>
              </a:ext>
            </a:extLst>
          </p:cNvPr>
          <p:cNvSpPr>
            <a:spLocks noGrp="1"/>
          </p:cNvSpPr>
          <p:nvPr>
            <p:ph type="title"/>
          </p:nvPr>
        </p:nvSpPr>
        <p:spPr>
          <a:xfrm>
            <a:off x="746228" y="1073231"/>
            <a:ext cx="3054091" cy="4711539"/>
          </a:xfrm>
        </p:spPr>
        <p:txBody>
          <a:bodyPr anchor="ctr">
            <a:normAutofit/>
          </a:bodyPr>
          <a:lstStyle/>
          <a:p>
            <a:r>
              <a:rPr lang="es-AR" sz="3200" dirty="0">
                <a:solidFill>
                  <a:schemeClr val="accent1"/>
                </a:solidFill>
              </a:rPr>
              <a:t>Resolución</a:t>
            </a:r>
            <a:br>
              <a:rPr lang="es-AR" sz="3200" dirty="0">
                <a:solidFill>
                  <a:schemeClr val="accent1"/>
                </a:solidFill>
              </a:rPr>
            </a:br>
            <a:r>
              <a:rPr lang="es-AR" sz="3200" dirty="0">
                <a:solidFill>
                  <a:schemeClr val="accent1"/>
                </a:solidFill>
              </a:rPr>
              <a:t>de preguntas en voz pasiva</a:t>
            </a:r>
          </a:p>
        </p:txBody>
      </p:sp>
      <p:sp>
        <p:nvSpPr>
          <p:cNvPr id="12" name="Rectangle 11">
            <a:extLst>
              <a:ext uri="{FF2B5EF4-FFF2-40B4-BE49-F238E27FC236}">
                <a16:creationId xmlns:a16="http://schemas.microsoft.com/office/drawing/2014/main" id="{DFEE959E-BF10-4204-9556-D1707088D4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DDD17B6A-CB37-4005-9681-A20AFCDC78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3B7BBDE9-DAED-40B0-A640-503C918D1C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id="{7BC7EA7B-802E-41F4-8926-C4475287AA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6851" y="723898"/>
            <a:ext cx="7498616" cy="5676901"/>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5" name="Marcador de contenido 4">
            <a:extLst>
              <a:ext uri="{FF2B5EF4-FFF2-40B4-BE49-F238E27FC236}">
                <a16:creationId xmlns:a16="http://schemas.microsoft.com/office/drawing/2014/main" id="{16CBFEB1-53FA-4366-B655-4080C7C1303A}"/>
              </a:ext>
            </a:extLst>
          </p:cNvPr>
          <p:cNvSpPr>
            <a:spLocks noGrp="1"/>
          </p:cNvSpPr>
          <p:nvPr>
            <p:ph idx="1"/>
          </p:nvPr>
        </p:nvSpPr>
        <p:spPr>
          <a:xfrm>
            <a:off x="4020457" y="1073231"/>
            <a:ext cx="7894878" cy="4711539"/>
          </a:xfrm>
        </p:spPr>
        <p:txBody>
          <a:bodyPr>
            <a:noAutofit/>
          </a:bodyPr>
          <a:lstStyle/>
          <a:p>
            <a:r>
              <a:rPr lang="en-US" sz="3000" dirty="0">
                <a:solidFill>
                  <a:srgbClr val="FFFFFF"/>
                </a:solidFill>
              </a:rPr>
              <a:t>¿</a:t>
            </a:r>
            <a:r>
              <a:rPr lang="en-US" sz="3000" dirty="0" err="1">
                <a:solidFill>
                  <a:srgbClr val="FFFFFF"/>
                </a:solidFill>
              </a:rPr>
              <a:t>Esa</a:t>
            </a:r>
            <a:r>
              <a:rPr lang="en-US" sz="3000" dirty="0">
                <a:solidFill>
                  <a:srgbClr val="FFFFFF"/>
                </a:solidFill>
              </a:rPr>
              <a:t> </a:t>
            </a:r>
            <a:r>
              <a:rPr lang="en-US" sz="3000" dirty="0" err="1">
                <a:solidFill>
                  <a:srgbClr val="FFFFFF"/>
                </a:solidFill>
              </a:rPr>
              <a:t>teoría</a:t>
            </a:r>
            <a:r>
              <a:rPr lang="en-US" sz="3000" dirty="0">
                <a:solidFill>
                  <a:srgbClr val="FFFFFF"/>
                </a:solidFill>
              </a:rPr>
              <a:t> </a:t>
            </a:r>
            <a:r>
              <a:rPr lang="en-US" sz="3000" dirty="0" err="1">
                <a:solidFill>
                  <a:srgbClr val="FFFFFF"/>
                </a:solidFill>
              </a:rPr>
              <a:t>fue</a:t>
            </a:r>
            <a:r>
              <a:rPr lang="en-US" sz="3000" dirty="0">
                <a:solidFill>
                  <a:srgbClr val="FFFFFF"/>
                </a:solidFill>
              </a:rPr>
              <a:t> </a:t>
            </a:r>
            <a:r>
              <a:rPr lang="en-US" sz="3000" dirty="0" err="1">
                <a:solidFill>
                  <a:srgbClr val="FFFFFF"/>
                </a:solidFill>
              </a:rPr>
              <a:t>escrita</a:t>
            </a:r>
            <a:r>
              <a:rPr lang="en-US" sz="3000" dirty="0">
                <a:solidFill>
                  <a:srgbClr val="FFFFFF"/>
                </a:solidFill>
              </a:rPr>
              <a:t> por Moore?</a:t>
            </a:r>
          </a:p>
          <a:p>
            <a:r>
              <a:rPr lang="en-US" sz="3000" dirty="0">
                <a:solidFill>
                  <a:srgbClr val="FFFFFF"/>
                </a:solidFill>
              </a:rPr>
              <a:t>¿La </a:t>
            </a:r>
            <a:r>
              <a:rPr lang="en-US" sz="3000" dirty="0" err="1">
                <a:solidFill>
                  <a:srgbClr val="FFFFFF"/>
                </a:solidFill>
              </a:rPr>
              <a:t>guerra</a:t>
            </a:r>
            <a:r>
              <a:rPr lang="en-US" sz="3000" dirty="0">
                <a:solidFill>
                  <a:srgbClr val="FFFFFF"/>
                </a:solidFill>
              </a:rPr>
              <a:t> </a:t>
            </a:r>
            <a:r>
              <a:rPr lang="en-US" sz="3000" dirty="0" err="1">
                <a:solidFill>
                  <a:srgbClr val="FFFFFF"/>
                </a:solidFill>
              </a:rPr>
              <a:t>fue</a:t>
            </a:r>
            <a:r>
              <a:rPr lang="en-US" sz="3000" dirty="0">
                <a:solidFill>
                  <a:srgbClr val="FFFFFF"/>
                </a:solidFill>
              </a:rPr>
              <a:t> </a:t>
            </a:r>
            <a:r>
              <a:rPr lang="en-US" sz="3000" dirty="0" err="1">
                <a:solidFill>
                  <a:srgbClr val="FFFFFF"/>
                </a:solidFill>
              </a:rPr>
              <a:t>seguida</a:t>
            </a:r>
            <a:r>
              <a:rPr lang="en-US" sz="3000" dirty="0">
                <a:solidFill>
                  <a:srgbClr val="FFFFFF"/>
                </a:solidFill>
              </a:rPr>
              <a:t> por una crisis </a:t>
            </a:r>
            <a:r>
              <a:rPr lang="en-US" sz="3000" dirty="0" err="1">
                <a:solidFill>
                  <a:srgbClr val="FFFFFF"/>
                </a:solidFill>
              </a:rPr>
              <a:t>política</a:t>
            </a:r>
            <a:r>
              <a:rPr lang="en-US" sz="3000" dirty="0">
                <a:solidFill>
                  <a:srgbClr val="FFFFFF"/>
                </a:solidFill>
              </a:rPr>
              <a:t>?</a:t>
            </a:r>
          </a:p>
          <a:p>
            <a:r>
              <a:rPr lang="en-US" sz="3000" dirty="0">
                <a:solidFill>
                  <a:srgbClr val="FFFFFF"/>
                </a:solidFill>
              </a:rPr>
              <a:t>¿</a:t>
            </a:r>
            <a:r>
              <a:rPr lang="en-US" sz="3000" dirty="0" err="1">
                <a:solidFill>
                  <a:srgbClr val="FFFFFF"/>
                </a:solidFill>
              </a:rPr>
              <a:t>Dónde</a:t>
            </a:r>
            <a:r>
              <a:rPr lang="en-US" sz="3000" dirty="0">
                <a:solidFill>
                  <a:srgbClr val="FFFFFF"/>
                </a:solidFill>
              </a:rPr>
              <a:t> </a:t>
            </a:r>
            <a:r>
              <a:rPr lang="en-US" sz="3000" dirty="0" err="1">
                <a:solidFill>
                  <a:srgbClr val="FFFFFF"/>
                </a:solidFill>
              </a:rPr>
              <a:t>están</a:t>
            </a:r>
            <a:r>
              <a:rPr lang="en-US" sz="3000" dirty="0">
                <a:solidFill>
                  <a:srgbClr val="FFFFFF"/>
                </a:solidFill>
              </a:rPr>
              <a:t> </a:t>
            </a:r>
            <a:r>
              <a:rPr lang="en-US" sz="3000" dirty="0" err="1">
                <a:solidFill>
                  <a:srgbClr val="FFFFFF"/>
                </a:solidFill>
              </a:rPr>
              <a:t>todos</a:t>
            </a:r>
            <a:r>
              <a:rPr lang="en-US" sz="3000" dirty="0">
                <a:solidFill>
                  <a:srgbClr val="FFFFFF"/>
                </a:solidFill>
              </a:rPr>
              <a:t> los </a:t>
            </a:r>
            <a:r>
              <a:rPr lang="en-US" sz="3000" dirty="0" err="1">
                <a:solidFill>
                  <a:srgbClr val="FFFFFF"/>
                </a:solidFill>
              </a:rPr>
              <a:t>detalles</a:t>
            </a:r>
            <a:r>
              <a:rPr lang="en-US" sz="3000" dirty="0">
                <a:solidFill>
                  <a:srgbClr val="FFFFFF"/>
                </a:solidFill>
              </a:rPr>
              <a:t> del Proyecto </a:t>
            </a:r>
            <a:r>
              <a:rPr lang="en-US" sz="3000" dirty="0" err="1">
                <a:solidFill>
                  <a:srgbClr val="FFFFFF"/>
                </a:solidFill>
              </a:rPr>
              <a:t>explicados</a:t>
            </a:r>
            <a:r>
              <a:rPr lang="en-US" sz="3000" dirty="0">
                <a:solidFill>
                  <a:srgbClr val="FFFFFF"/>
                </a:solidFill>
              </a:rPr>
              <a:t>? / </a:t>
            </a:r>
            <a:r>
              <a:rPr lang="en-US" sz="3000" dirty="0" err="1">
                <a:solidFill>
                  <a:srgbClr val="FFFFFF"/>
                </a:solidFill>
              </a:rPr>
              <a:t>Dónde</a:t>
            </a:r>
            <a:r>
              <a:rPr lang="en-US" sz="3000" dirty="0">
                <a:solidFill>
                  <a:srgbClr val="FFFFFF"/>
                </a:solidFill>
              </a:rPr>
              <a:t> </a:t>
            </a:r>
            <a:r>
              <a:rPr lang="en-US" sz="3000" dirty="0" err="1">
                <a:solidFill>
                  <a:srgbClr val="FFFFFF"/>
                </a:solidFill>
              </a:rPr>
              <a:t>están</a:t>
            </a:r>
            <a:r>
              <a:rPr lang="en-US" sz="3000" dirty="0">
                <a:solidFill>
                  <a:srgbClr val="FFFFFF"/>
                </a:solidFill>
              </a:rPr>
              <a:t> </a:t>
            </a:r>
            <a:r>
              <a:rPr lang="en-US" sz="3000" dirty="0" err="1">
                <a:solidFill>
                  <a:srgbClr val="FFFFFF"/>
                </a:solidFill>
              </a:rPr>
              <a:t>explicados</a:t>
            </a:r>
            <a:r>
              <a:rPr lang="en-US" sz="3000" dirty="0">
                <a:solidFill>
                  <a:srgbClr val="FFFFFF"/>
                </a:solidFill>
              </a:rPr>
              <a:t> </a:t>
            </a:r>
            <a:r>
              <a:rPr lang="en-US" sz="3000" dirty="0" err="1">
                <a:solidFill>
                  <a:srgbClr val="FFFFFF"/>
                </a:solidFill>
              </a:rPr>
              <a:t>todos</a:t>
            </a:r>
            <a:r>
              <a:rPr lang="en-US" sz="3000" dirty="0">
                <a:solidFill>
                  <a:srgbClr val="FFFFFF"/>
                </a:solidFill>
              </a:rPr>
              <a:t>…?</a:t>
            </a:r>
          </a:p>
          <a:p>
            <a:r>
              <a:rPr lang="en-US" sz="3000" dirty="0">
                <a:solidFill>
                  <a:srgbClr val="FFFFFF"/>
                </a:solidFill>
              </a:rPr>
              <a:t>¿</a:t>
            </a:r>
            <a:r>
              <a:rPr lang="en-US" sz="3000" dirty="0" err="1">
                <a:solidFill>
                  <a:srgbClr val="FFFFFF"/>
                </a:solidFill>
              </a:rPr>
              <a:t>Cuándo</a:t>
            </a:r>
            <a:r>
              <a:rPr lang="en-US" sz="3000" dirty="0">
                <a:solidFill>
                  <a:srgbClr val="FFFFFF"/>
                </a:solidFill>
              </a:rPr>
              <a:t> </a:t>
            </a:r>
            <a:r>
              <a:rPr lang="en-US" sz="3000" dirty="0" err="1">
                <a:solidFill>
                  <a:srgbClr val="FFFFFF"/>
                </a:solidFill>
              </a:rPr>
              <a:t>fue</a:t>
            </a:r>
            <a:r>
              <a:rPr lang="en-US" sz="3000" dirty="0">
                <a:solidFill>
                  <a:srgbClr val="FFFFFF"/>
                </a:solidFill>
              </a:rPr>
              <a:t> </a:t>
            </a:r>
            <a:r>
              <a:rPr lang="en-US" sz="3000" dirty="0" err="1">
                <a:solidFill>
                  <a:srgbClr val="FFFFFF"/>
                </a:solidFill>
              </a:rPr>
              <a:t>anunciado</a:t>
            </a:r>
            <a:r>
              <a:rPr lang="en-US" sz="3000" dirty="0">
                <a:solidFill>
                  <a:srgbClr val="FFFFFF"/>
                </a:solidFill>
              </a:rPr>
              <a:t> /se </a:t>
            </a:r>
            <a:r>
              <a:rPr lang="en-US" sz="3000" dirty="0" err="1">
                <a:solidFill>
                  <a:srgbClr val="FFFFFF"/>
                </a:solidFill>
              </a:rPr>
              <a:t>anunció</a:t>
            </a:r>
            <a:r>
              <a:rPr lang="en-US" sz="3000" dirty="0">
                <a:solidFill>
                  <a:srgbClr val="FFFFFF"/>
                </a:solidFill>
              </a:rPr>
              <a:t> el </a:t>
            </a:r>
            <a:r>
              <a:rPr lang="en-US" sz="3000" dirty="0" err="1">
                <a:solidFill>
                  <a:srgbClr val="FFFFFF"/>
                </a:solidFill>
              </a:rPr>
              <a:t>seminario</a:t>
            </a:r>
            <a:r>
              <a:rPr lang="en-US" sz="3000" dirty="0">
                <a:solidFill>
                  <a:srgbClr val="FFFFFF"/>
                </a:solidFill>
              </a:rPr>
              <a:t> </a:t>
            </a:r>
            <a:r>
              <a:rPr lang="en-US" sz="3000" dirty="0" err="1">
                <a:solidFill>
                  <a:srgbClr val="FFFFFF"/>
                </a:solidFill>
              </a:rPr>
              <a:t>sobre</a:t>
            </a:r>
            <a:r>
              <a:rPr lang="en-US" sz="3000" dirty="0">
                <a:solidFill>
                  <a:srgbClr val="FFFFFF"/>
                </a:solidFill>
              </a:rPr>
              <a:t> </a:t>
            </a:r>
            <a:r>
              <a:rPr lang="en-US" sz="3000" dirty="0" err="1">
                <a:solidFill>
                  <a:srgbClr val="FFFFFF"/>
                </a:solidFill>
              </a:rPr>
              <a:t>Robótica</a:t>
            </a:r>
            <a:r>
              <a:rPr lang="en-US" sz="3000" dirty="0">
                <a:solidFill>
                  <a:srgbClr val="FFFFFF"/>
                </a:solidFill>
              </a:rPr>
              <a:t>?</a:t>
            </a:r>
          </a:p>
          <a:p>
            <a:r>
              <a:rPr lang="en-US" sz="3000" dirty="0">
                <a:solidFill>
                  <a:srgbClr val="FFFFFF"/>
                </a:solidFill>
              </a:rPr>
              <a:t>¿</a:t>
            </a:r>
            <a:r>
              <a:rPr lang="en-US" sz="3000" dirty="0" err="1">
                <a:solidFill>
                  <a:srgbClr val="FFFFFF"/>
                </a:solidFill>
              </a:rPr>
              <a:t>Todas</a:t>
            </a:r>
            <a:r>
              <a:rPr lang="en-US" sz="3000" dirty="0">
                <a:solidFill>
                  <a:srgbClr val="FFFFFF"/>
                </a:solidFill>
              </a:rPr>
              <a:t> las </a:t>
            </a:r>
            <a:r>
              <a:rPr lang="en-US" sz="3000" dirty="0" err="1">
                <a:solidFill>
                  <a:srgbClr val="FFFFFF"/>
                </a:solidFill>
              </a:rPr>
              <a:t>instrucciones</a:t>
            </a:r>
            <a:r>
              <a:rPr lang="en-US" sz="3000" dirty="0">
                <a:solidFill>
                  <a:srgbClr val="FFFFFF"/>
                </a:solidFill>
              </a:rPr>
              <a:t> </a:t>
            </a:r>
            <a:r>
              <a:rPr lang="en-US" sz="3000" dirty="0" err="1">
                <a:solidFill>
                  <a:srgbClr val="FFFFFF"/>
                </a:solidFill>
              </a:rPr>
              <a:t>estaban</a:t>
            </a:r>
            <a:r>
              <a:rPr lang="en-US" sz="3000" dirty="0">
                <a:solidFill>
                  <a:srgbClr val="FFFFFF"/>
                </a:solidFill>
              </a:rPr>
              <a:t> </a:t>
            </a:r>
            <a:r>
              <a:rPr lang="en-US" sz="3000" dirty="0" err="1">
                <a:solidFill>
                  <a:srgbClr val="FFFFFF"/>
                </a:solidFill>
              </a:rPr>
              <a:t>incluidas</a:t>
            </a:r>
            <a:r>
              <a:rPr lang="en-US" sz="3000" dirty="0">
                <a:solidFill>
                  <a:srgbClr val="FFFFFF"/>
                </a:solidFill>
              </a:rPr>
              <a:t> </a:t>
            </a:r>
            <a:r>
              <a:rPr lang="en-US" sz="3000" dirty="0" err="1">
                <a:solidFill>
                  <a:srgbClr val="FFFFFF"/>
                </a:solidFill>
              </a:rPr>
              <a:t>en</a:t>
            </a:r>
            <a:r>
              <a:rPr lang="en-US" sz="3000" dirty="0">
                <a:solidFill>
                  <a:srgbClr val="FFFFFF"/>
                </a:solidFill>
              </a:rPr>
              <a:t> el </a:t>
            </a:r>
            <a:r>
              <a:rPr lang="en-US" sz="3000" dirty="0" err="1">
                <a:solidFill>
                  <a:srgbClr val="FFFFFF"/>
                </a:solidFill>
              </a:rPr>
              <a:t>resumen</a:t>
            </a:r>
            <a:r>
              <a:rPr lang="en-US" sz="3000" dirty="0">
                <a:solidFill>
                  <a:srgbClr val="FFFFFF"/>
                </a:solidFill>
              </a:rPr>
              <a:t>?</a:t>
            </a:r>
            <a:endParaRPr lang="es-AR" sz="3000" dirty="0">
              <a:solidFill>
                <a:srgbClr val="FFFFFF"/>
              </a:solidFill>
            </a:endParaRPr>
          </a:p>
        </p:txBody>
      </p:sp>
    </p:spTree>
    <p:extLst>
      <p:ext uri="{BB962C8B-B14F-4D97-AF65-F5344CB8AC3E}">
        <p14:creationId xmlns:p14="http://schemas.microsoft.com/office/powerpoint/2010/main" val="7233520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E0A10C2-912E-495F-904B-DDCBFE4093F4}"/>
              </a:ext>
            </a:extLst>
          </p:cNvPr>
          <p:cNvSpPr>
            <a:spLocks noGrp="1"/>
          </p:cNvSpPr>
          <p:nvPr>
            <p:ph type="title"/>
          </p:nvPr>
        </p:nvSpPr>
        <p:spPr/>
        <p:txBody>
          <a:bodyPr/>
          <a:lstStyle/>
          <a:p>
            <a:endParaRPr lang="es-AR"/>
          </a:p>
        </p:txBody>
      </p:sp>
      <p:sp>
        <p:nvSpPr>
          <p:cNvPr id="3" name="Marcador de contenido 2">
            <a:extLst>
              <a:ext uri="{FF2B5EF4-FFF2-40B4-BE49-F238E27FC236}">
                <a16:creationId xmlns:a16="http://schemas.microsoft.com/office/drawing/2014/main" id="{B7BA4E54-EB1E-4BA0-8DEE-8EAA30A0BADD}"/>
              </a:ext>
            </a:extLst>
          </p:cNvPr>
          <p:cNvSpPr>
            <a:spLocks noGrp="1"/>
          </p:cNvSpPr>
          <p:nvPr>
            <p:ph idx="1"/>
          </p:nvPr>
        </p:nvSpPr>
        <p:spPr/>
        <p:txBody>
          <a:bodyPr/>
          <a:lstStyle/>
          <a:p>
            <a:r>
              <a:rPr lang="es-AR" sz="2800" i="1" dirty="0"/>
              <a:t>¿Seguimos trabajando?</a:t>
            </a:r>
          </a:p>
          <a:p>
            <a:r>
              <a:rPr lang="es-AR" sz="2800" i="1" dirty="0"/>
              <a:t>Los espero el martes en la clase. En breve recibirán la invitación.</a:t>
            </a:r>
          </a:p>
          <a:p>
            <a:endParaRPr lang="es-AR" sz="2800" i="1" dirty="0"/>
          </a:p>
          <a:p>
            <a:endParaRPr lang="es-AR" dirty="0"/>
          </a:p>
        </p:txBody>
      </p:sp>
      <p:sp>
        <p:nvSpPr>
          <p:cNvPr id="6" name="Marcador de contenido 2">
            <a:extLst>
              <a:ext uri="{FF2B5EF4-FFF2-40B4-BE49-F238E27FC236}">
                <a16:creationId xmlns:a16="http://schemas.microsoft.com/office/drawing/2014/main" id="{5B7D7E83-5BA8-497A-AC3A-4AC9F973E6DA}"/>
              </a:ext>
            </a:extLst>
          </p:cNvPr>
          <p:cNvSpPr txBox="1">
            <a:spLocks/>
          </p:cNvSpPr>
          <p:nvPr/>
        </p:nvSpPr>
        <p:spPr>
          <a:xfrm>
            <a:off x="4151707" y="4197981"/>
            <a:ext cx="11029615" cy="3678303"/>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endParaRPr lang="es-AR" dirty="0"/>
          </a:p>
        </p:txBody>
      </p:sp>
      <p:pic>
        <p:nvPicPr>
          <p:cNvPr id="7" name="Picture 2" descr="Question mark from Question words - Descargar Vectores Gratis ...">
            <a:extLst>
              <a:ext uri="{FF2B5EF4-FFF2-40B4-BE49-F238E27FC236}">
                <a16:creationId xmlns:a16="http://schemas.microsoft.com/office/drawing/2014/main" id="{CC660132-4301-404C-9BAF-4228F81B86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57243" y="4197981"/>
            <a:ext cx="2085975" cy="2190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7741518"/>
      </p:ext>
    </p:extLst>
  </p:cSld>
  <p:clrMapOvr>
    <a:masterClrMapping/>
  </p:clrMapOvr>
</p:sld>
</file>

<file path=ppt/theme/theme1.xml><?xml version="1.0" encoding="utf-8"?>
<a:theme xmlns:a="http://schemas.openxmlformats.org/drawingml/2006/main" name="Dividendo">
  <a:themeElements>
    <a:clrScheme name="Azul cálido">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otalTime>198</TotalTime>
  <Words>536</Words>
  <Application>Microsoft Office PowerPoint</Application>
  <PresentationFormat>Panorámica</PresentationFormat>
  <Paragraphs>54</Paragraphs>
  <Slides>9</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9</vt:i4>
      </vt:variant>
    </vt:vector>
  </HeadingPairs>
  <TitlesOfParts>
    <vt:vector size="16" baseType="lpstr">
      <vt:lpstr>Arial</vt:lpstr>
      <vt:lpstr>Arial Rounded MT Bold</vt:lpstr>
      <vt:lpstr>Comic Sans MS</vt:lpstr>
      <vt:lpstr>Gill Sans MT</vt:lpstr>
      <vt:lpstr>Wingdings</vt:lpstr>
      <vt:lpstr>Wingdings 2</vt:lpstr>
      <vt:lpstr>Dividendo</vt:lpstr>
      <vt:lpstr>      CLASE VIRTUAL #8  TIPOS DE PREGUNTAS</vt:lpstr>
      <vt:lpstr>¿Por qué las preguntas en INGLES no llevan signo de apertura?</vt:lpstr>
      <vt:lpstr>preguntas</vt:lpstr>
      <vt:lpstr>Algunos ejemplos:</vt:lpstr>
      <vt:lpstr>1. How often is garbage collected in  your neighborhood?  2. Is your house located near university?  3. When was the first plane flown?  4.  When was the mobile phone invented?   5. When was Guernica painted?  6. Why were the Egyptian pyramids built? </vt:lpstr>
      <vt:lpstr>¿Te animas a traducir unos ejemplos?  ¿ Resolución en la última diapositiva. * </vt:lpstr>
      <vt:lpstr>Resolución de preguntas</vt:lpstr>
      <vt:lpstr>Resolución de preguntas en voz pasiva</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CLASE VIRTUAL #8  TIPOS DE PREGUNTAS</dc:title>
  <dc:creator>Analia Napolitano</dc:creator>
  <cp:lastModifiedBy>Analia Napolitano</cp:lastModifiedBy>
  <cp:revision>8</cp:revision>
  <dcterms:created xsi:type="dcterms:W3CDTF">2020-04-25T21:03:26Z</dcterms:created>
  <dcterms:modified xsi:type="dcterms:W3CDTF">2020-04-26T00:22:16Z</dcterms:modified>
</cp:coreProperties>
</file>