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56" r:id="rId6"/>
    <p:sldId id="269" r:id="rId7"/>
    <p:sldId id="258" r:id="rId8"/>
    <p:sldId id="270" r:id="rId9"/>
    <p:sldId id="278" r:id="rId10"/>
    <p:sldId id="279" r:id="rId11"/>
    <p:sldId id="274" r:id="rId12"/>
    <p:sldId id="275" r:id="rId13"/>
    <p:sldId id="280" r:id="rId14"/>
    <p:sldId id="282" r:id="rId15"/>
    <p:sldId id="268" r:id="rId16"/>
  </p:sldIdLst>
  <p:sldSz cx="4610100" cy="3467100"/>
  <p:notesSz cx="4610100" cy="3467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03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4801"/>
            <a:ext cx="3918585" cy="7280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41576"/>
            <a:ext cx="322707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4629" y="3100577"/>
            <a:ext cx="44450" cy="30480"/>
          </a:xfrm>
          <a:custGeom>
            <a:avLst/>
            <a:gdLst/>
            <a:ahLst/>
            <a:cxnLst/>
            <a:rect l="l" t="t" r="r" b="b"/>
            <a:pathLst>
              <a:path w="44450" h="30480">
                <a:moveTo>
                  <a:pt x="0" y="30365"/>
                </a:moveTo>
                <a:lnTo>
                  <a:pt x="44030" y="30365"/>
                </a:lnTo>
                <a:lnTo>
                  <a:pt x="44030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74620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25907" y="0"/>
                </a:moveTo>
                <a:lnTo>
                  <a:pt x="0" y="19050"/>
                </a:lnTo>
                <a:lnTo>
                  <a:pt x="25907" y="38100"/>
                </a:lnTo>
                <a:lnTo>
                  <a:pt x="25907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52927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0" y="0"/>
                </a:moveTo>
                <a:lnTo>
                  <a:pt x="0" y="38100"/>
                </a:lnTo>
                <a:lnTo>
                  <a:pt x="24384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3710" y="3089909"/>
            <a:ext cx="64135" cy="52069"/>
          </a:xfrm>
          <a:custGeom>
            <a:avLst/>
            <a:gdLst/>
            <a:ahLst/>
            <a:cxnLst/>
            <a:rect l="l" t="t" r="r" b="b"/>
            <a:pathLst>
              <a:path w="64135" h="52069">
                <a:moveTo>
                  <a:pt x="0" y="51815"/>
                </a:moveTo>
                <a:lnTo>
                  <a:pt x="42933" y="51815"/>
                </a:lnTo>
                <a:lnTo>
                  <a:pt x="42933" y="20843"/>
                </a:lnTo>
                <a:lnTo>
                  <a:pt x="0" y="20843"/>
                </a:lnTo>
                <a:lnTo>
                  <a:pt x="0" y="51815"/>
                </a:lnTo>
                <a:close/>
              </a:path>
              <a:path w="64135" h="52069">
                <a:moveTo>
                  <a:pt x="10413" y="20726"/>
                </a:moveTo>
                <a:lnTo>
                  <a:pt x="10413" y="10363"/>
                </a:lnTo>
                <a:lnTo>
                  <a:pt x="53593" y="10363"/>
                </a:lnTo>
                <a:lnTo>
                  <a:pt x="53593" y="41452"/>
                </a:lnTo>
                <a:lnTo>
                  <a:pt x="43433" y="41452"/>
                </a:lnTo>
              </a:path>
              <a:path w="64135" h="52069">
                <a:moveTo>
                  <a:pt x="20573" y="10363"/>
                </a:moveTo>
                <a:lnTo>
                  <a:pt x="20573" y="0"/>
                </a:lnTo>
                <a:lnTo>
                  <a:pt x="63753" y="0"/>
                </a:lnTo>
                <a:lnTo>
                  <a:pt x="63753" y="31089"/>
                </a:lnTo>
                <a:lnTo>
                  <a:pt x="53593" y="31089"/>
                </a:lnTo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50464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273" y="0"/>
                </a:moveTo>
                <a:lnTo>
                  <a:pt x="0" y="19050"/>
                </a:lnTo>
                <a:lnTo>
                  <a:pt x="25273" y="38100"/>
                </a:lnTo>
                <a:lnTo>
                  <a:pt x="2527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127882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3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315461" y="31036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26307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403727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3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303270" y="3089909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69">
                <a:moveTo>
                  <a:pt x="0" y="0"/>
                </a:moveTo>
                <a:lnTo>
                  <a:pt x="37718" y="0"/>
                </a:lnTo>
              </a:path>
              <a:path w="50800" h="52069">
                <a:moveTo>
                  <a:pt x="12572" y="25907"/>
                </a:moveTo>
                <a:lnTo>
                  <a:pt x="50291" y="25907"/>
                </a:lnTo>
              </a:path>
              <a:path w="50800" h="52069">
                <a:moveTo>
                  <a:pt x="0" y="38861"/>
                </a:moveTo>
                <a:lnTo>
                  <a:pt x="37718" y="38861"/>
                </a:lnTo>
              </a:path>
              <a:path w="50800" h="52069">
                <a:moveTo>
                  <a:pt x="12572" y="51815"/>
                </a:moveTo>
                <a:lnTo>
                  <a:pt x="50291" y="51815"/>
                </a:lnTo>
              </a:path>
            </a:pathLst>
          </a:custGeom>
          <a:ln w="7591">
            <a:solidFill>
              <a:srgbClr val="E8F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577590" y="3089909"/>
            <a:ext cx="52069" cy="26034"/>
          </a:xfrm>
          <a:custGeom>
            <a:avLst/>
            <a:gdLst/>
            <a:ahLst/>
            <a:cxnLst/>
            <a:rect l="l" t="t" r="r" b="b"/>
            <a:pathLst>
              <a:path w="52070" h="26035">
                <a:moveTo>
                  <a:pt x="0" y="0"/>
                </a:moveTo>
                <a:lnTo>
                  <a:pt x="38862" y="0"/>
                </a:lnTo>
              </a:path>
              <a:path w="52070" h="26035">
                <a:moveTo>
                  <a:pt x="12954" y="12953"/>
                </a:moveTo>
                <a:lnTo>
                  <a:pt x="51815" y="12953"/>
                </a:lnTo>
              </a:path>
              <a:path w="52070" h="26035">
                <a:moveTo>
                  <a:pt x="12954" y="25907"/>
                </a:moveTo>
                <a:lnTo>
                  <a:pt x="51815" y="25907"/>
                </a:lnTo>
              </a:path>
            </a:pathLst>
          </a:custGeom>
          <a:ln w="7591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00628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25526" y="0"/>
                </a:moveTo>
                <a:lnTo>
                  <a:pt x="0" y="19050"/>
                </a:lnTo>
                <a:lnTo>
                  <a:pt x="25526" y="38100"/>
                </a:lnTo>
                <a:lnTo>
                  <a:pt x="25526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67931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52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577590" y="3128009"/>
            <a:ext cx="52069" cy="13970"/>
          </a:xfrm>
          <a:custGeom>
            <a:avLst/>
            <a:gdLst/>
            <a:ahLst/>
            <a:cxnLst/>
            <a:rect l="l" t="t" r="r" b="b"/>
            <a:pathLst>
              <a:path w="52070" h="13969">
                <a:moveTo>
                  <a:pt x="0" y="0"/>
                </a:moveTo>
                <a:lnTo>
                  <a:pt x="38862" y="0"/>
                </a:lnTo>
              </a:path>
              <a:path w="52070" h="13969">
                <a:moveTo>
                  <a:pt x="12954" y="13715"/>
                </a:moveTo>
                <a:lnTo>
                  <a:pt x="51815" y="13715"/>
                </a:lnTo>
              </a:path>
            </a:pathLst>
          </a:custGeom>
          <a:ln w="7591">
            <a:solidFill>
              <a:srgbClr val="E8F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853434" y="3089909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69">
                <a:moveTo>
                  <a:pt x="0" y="0"/>
                </a:moveTo>
                <a:lnTo>
                  <a:pt x="37718" y="0"/>
                </a:lnTo>
              </a:path>
              <a:path w="50800" h="52069">
                <a:moveTo>
                  <a:pt x="12573" y="12953"/>
                </a:moveTo>
                <a:lnTo>
                  <a:pt x="50291" y="12953"/>
                </a:lnTo>
              </a:path>
              <a:path w="50800" h="52069">
                <a:moveTo>
                  <a:pt x="12573" y="25907"/>
                </a:moveTo>
                <a:lnTo>
                  <a:pt x="50291" y="25907"/>
                </a:lnTo>
              </a:path>
              <a:path w="50800" h="52069">
                <a:moveTo>
                  <a:pt x="0" y="38861"/>
                </a:moveTo>
                <a:lnTo>
                  <a:pt x="37718" y="38861"/>
                </a:lnTo>
              </a:path>
              <a:path w="50800" h="52069">
                <a:moveTo>
                  <a:pt x="12573" y="51815"/>
                </a:moveTo>
                <a:lnTo>
                  <a:pt x="50291" y="51815"/>
                </a:lnTo>
              </a:path>
            </a:pathLst>
          </a:custGeom>
          <a:ln w="7591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159757" y="3120389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20" h="21589">
                <a:moveTo>
                  <a:pt x="0" y="0"/>
                </a:moveTo>
                <a:lnTo>
                  <a:pt x="19812" y="21335"/>
                </a:lnTo>
              </a:path>
            </a:pathLst>
          </a:custGeom>
          <a:ln w="7591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37837" y="3089909"/>
            <a:ext cx="233679" cy="52069"/>
          </a:xfrm>
          <a:custGeom>
            <a:avLst/>
            <a:gdLst/>
            <a:ahLst/>
            <a:cxnLst/>
            <a:rect l="l" t="t" r="r" b="b"/>
            <a:pathLst>
              <a:path w="233679" h="52069">
                <a:moveTo>
                  <a:pt x="124840" y="19761"/>
                </a:moveTo>
                <a:lnTo>
                  <a:pt x="124840" y="11366"/>
                </a:lnTo>
                <a:lnTo>
                  <a:pt x="118110" y="4571"/>
                </a:lnTo>
                <a:lnTo>
                  <a:pt x="109727" y="4571"/>
                </a:lnTo>
                <a:lnTo>
                  <a:pt x="101346" y="4571"/>
                </a:lnTo>
                <a:lnTo>
                  <a:pt x="94487" y="11366"/>
                </a:lnTo>
                <a:lnTo>
                  <a:pt x="94487" y="19761"/>
                </a:lnTo>
                <a:lnTo>
                  <a:pt x="94487" y="28143"/>
                </a:lnTo>
                <a:lnTo>
                  <a:pt x="101346" y="34937"/>
                </a:lnTo>
                <a:lnTo>
                  <a:pt x="109727" y="34937"/>
                </a:lnTo>
                <a:lnTo>
                  <a:pt x="118110" y="34937"/>
                </a:lnTo>
                <a:lnTo>
                  <a:pt x="124840" y="28143"/>
                </a:lnTo>
                <a:lnTo>
                  <a:pt x="124840" y="19761"/>
                </a:lnTo>
                <a:close/>
              </a:path>
              <a:path w="233679" h="52069">
                <a:moveTo>
                  <a:pt x="40512" y="51815"/>
                </a:moveTo>
                <a:lnTo>
                  <a:pt x="50291" y="49771"/>
                </a:lnTo>
                <a:lnTo>
                  <a:pt x="58420" y="44208"/>
                </a:lnTo>
                <a:lnTo>
                  <a:pt x="63881" y="35966"/>
                </a:lnTo>
                <a:lnTo>
                  <a:pt x="65912" y="25907"/>
                </a:lnTo>
                <a:lnTo>
                  <a:pt x="63881" y="15849"/>
                </a:lnTo>
                <a:lnTo>
                  <a:pt x="58420" y="7607"/>
                </a:lnTo>
                <a:lnTo>
                  <a:pt x="50419" y="2044"/>
                </a:lnTo>
                <a:lnTo>
                  <a:pt x="40512" y="0"/>
                </a:lnTo>
                <a:lnTo>
                  <a:pt x="30734" y="2044"/>
                </a:lnTo>
                <a:lnTo>
                  <a:pt x="22606" y="7607"/>
                </a:lnTo>
                <a:lnTo>
                  <a:pt x="17145" y="15849"/>
                </a:lnTo>
                <a:lnTo>
                  <a:pt x="15239" y="25907"/>
                </a:lnTo>
              </a:path>
              <a:path w="233679" h="52069">
                <a:moveTo>
                  <a:pt x="30352" y="18135"/>
                </a:moveTo>
                <a:lnTo>
                  <a:pt x="15239" y="31089"/>
                </a:lnTo>
                <a:lnTo>
                  <a:pt x="0" y="18135"/>
                </a:lnTo>
              </a:path>
              <a:path w="233679" h="52069">
                <a:moveTo>
                  <a:pt x="192659" y="51815"/>
                </a:moveTo>
                <a:lnTo>
                  <a:pt x="182752" y="49771"/>
                </a:lnTo>
                <a:lnTo>
                  <a:pt x="174751" y="44208"/>
                </a:lnTo>
                <a:lnTo>
                  <a:pt x="169290" y="35966"/>
                </a:lnTo>
                <a:lnTo>
                  <a:pt x="167259" y="25907"/>
                </a:lnTo>
                <a:lnTo>
                  <a:pt x="169290" y="15849"/>
                </a:lnTo>
                <a:lnTo>
                  <a:pt x="174751" y="7607"/>
                </a:lnTo>
                <a:lnTo>
                  <a:pt x="182752" y="2044"/>
                </a:lnTo>
                <a:lnTo>
                  <a:pt x="192659" y="0"/>
                </a:lnTo>
                <a:lnTo>
                  <a:pt x="202437" y="2044"/>
                </a:lnTo>
                <a:lnTo>
                  <a:pt x="210565" y="7607"/>
                </a:lnTo>
                <a:lnTo>
                  <a:pt x="216026" y="15849"/>
                </a:lnTo>
                <a:lnTo>
                  <a:pt x="217932" y="25907"/>
                </a:lnTo>
              </a:path>
              <a:path w="233679" h="52069">
                <a:moveTo>
                  <a:pt x="233172" y="18135"/>
                </a:moveTo>
                <a:lnTo>
                  <a:pt x="217932" y="31089"/>
                </a:lnTo>
                <a:lnTo>
                  <a:pt x="202819" y="18135"/>
                </a:lnTo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62127"/>
            <a:ext cx="4610100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894" y="798956"/>
            <a:ext cx="3828415" cy="95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670"/>
              </a:lnSpc>
            </a:pPr>
            <a:r>
              <a:rPr dirty="0"/>
              <a:t>Prof. </a:t>
            </a:r>
            <a:r>
              <a:rPr spc="-5" dirty="0"/>
              <a:t>Maurício</a:t>
            </a:r>
            <a:r>
              <a:rPr spc="-80" dirty="0"/>
              <a:t> </a:t>
            </a:r>
            <a:r>
              <a:rPr spc="-5" dirty="0"/>
              <a:t>Rabello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APOO </a:t>
            </a:r>
            <a:r>
              <a:rPr spc="-35" dirty="0">
                <a:latin typeface="Arial"/>
                <a:cs typeface="Arial"/>
              </a:rPr>
              <a:t>– </a:t>
            </a:r>
            <a:r>
              <a:rPr spc="5" dirty="0"/>
              <a:t>Análisee </a:t>
            </a:r>
            <a:r>
              <a:rPr spc="-5" dirty="0"/>
              <a:t>Projeto Orientado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/>
              <a:t>Objetos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24403"/>
            <a:ext cx="1060323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3014" y="3075746"/>
            <a:ext cx="280670" cy="24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88996B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5" dirty="0"/>
              <a:t>‹nº›</a:t>
            </a:fld>
            <a:r>
              <a:rPr spc="5" dirty="0"/>
              <a:t>/26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15" dirty="0">
                <a:solidFill>
                  <a:srgbClr val="FFFFFF"/>
                </a:solidFill>
              </a:rPr>
              <a:t>IFRN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76250" y="551433"/>
            <a:ext cx="3763328" cy="49500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lang="pt-BR" spc="-45" dirty="0">
                <a:solidFill>
                  <a:srgbClr val="8BC53E"/>
                </a:solidFill>
              </a:rPr>
              <a:t>DISCIPLINA:</a:t>
            </a:r>
            <a:br>
              <a:rPr lang="pt-BR" spc="-45" dirty="0">
                <a:solidFill>
                  <a:srgbClr val="8BC53E"/>
                </a:solidFill>
              </a:rPr>
            </a:br>
            <a:r>
              <a:rPr lang="pt-BR" spc="-45" dirty="0">
                <a:solidFill>
                  <a:srgbClr val="8BC53E"/>
                </a:solidFill>
              </a:rPr>
              <a:t>SEMINÁRIO DE SISTEMAS CORPORATIVOS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8397" y="1406848"/>
            <a:ext cx="2332036" cy="1441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5"/>
              </a:spcBef>
            </a:pPr>
            <a:r>
              <a:rPr lang="pt-BR" sz="1100" spc="-25" dirty="0">
                <a:latin typeface="Tahoma"/>
                <a:cs typeface="Tahoma"/>
              </a:rPr>
              <a:t>Cecília Maria Silva Marques</a:t>
            </a:r>
          </a:p>
          <a:p>
            <a:pPr marR="22860" algn="ctr">
              <a:lnSpc>
                <a:spcPct val="100000"/>
              </a:lnSpc>
              <a:spcBef>
                <a:spcPts val="105"/>
              </a:spcBef>
            </a:pPr>
            <a:r>
              <a:rPr lang="pt-BR" sz="1100" spc="-25" dirty="0">
                <a:latin typeface="Tahoma"/>
                <a:cs typeface="Tahoma"/>
              </a:rPr>
              <a:t>Luana Samara Rodrigues Alves</a:t>
            </a:r>
          </a:p>
          <a:p>
            <a:pPr marR="22860" algn="ctr">
              <a:lnSpc>
                <a:spcPct val="100000"/>
              </a:lnSpc>
              <a:spcBef>
                <a:spcPts val="105"/>
              </a:spcBef>
            </a:pPr>
            <a:endParaRPr lang="pt-BR" sz="1100" spc="-25" dirty="0">
              <a:latin typeface="Tahoma"/>
              <a:cs typeface="Tahoma"/>
            </a:endParaRPr>
          </a:p>
          <a:p>
            <a:pPr marR="22860" algn="ctr">
              <a:lnSpc>
                <a:spcPct val="100000"/>
              </a:lnSpc>
              <a:spcBef>
                <a:spcPts val="105"/>
              </a:spcBef>
            </a:pPr>
            <a:endParaRPr lang="pt-BR" sz="1100" spc="-25" dirty="0">
              <a:latin typeface="Tahoma"/>
              <a:cs typeface="Tahoma"/>
            </a:endParaRPr>
          </a:p>
          <a:p>
            <a:pPr marR="22860" algn="ctr"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Tahoma"/>
              <a:cs typeface="Tahoma"/>
            </a:endParaRPr>
          </a:p>
          <a:p>
            <a:pPr marL="12065" marR="5080" algn="ctr">
              <a:lnSpc>
                <a:spcPct val="103699"/>
              </a:lnSpc>
            </a:pPr>
            <a:r>
              <a:rPr sz="800" b="1" spc="10" dirty="0">
                <a:latin typeface="Arial"/>
                <a:cs typeface="Arial"/>
              </a:rPr>
              <a:t>Instituto </a:t>
            </a:r>
            <a:r>
              <a:rPr sz="800" b="1" spc="-25" dirty="0">
                <a:latin typeface="Arial"/>
                <a:cs typeface="Arial"/>
              </a:rPr>
              <a:t>Federal </a:t>
            </a:r>
            <a:r>
              <a:rPr sz="800" b="1" spc="-10" dirty="0">
                <a:latin typeface="Arial"/>
                <a:cs typeface="Arial"/>
              </a:rPr>
              <a:t>do Rio </a:t>
            </a:r>
            <a:r>
              <a:rPr sz="800" b="1" spc="-35" dirty="0">
                <a:latin typeface="Arial"/>
                <a:cs typeface="Arial"/>
              </a:rPr>
              <a:t>Grande </a:t>
            </a:r>
            <a:r>
              <a:rPr sz="800" b="1" spc="-10" dirty="0">
                <a:latin typeface="Arial"/>
                <a:cs typeface="Arial"/>
              </a:rPr>
              <a:t>do </a:t>
            </a:r>
            <a:r>
              <a:rPr sz="800" b="1" spc="-5" dirty="0">
                <a:latin typeface="Arial"/>
                <a:cs typeface="Arial"/>
              </a:rPr>
              <a:t>Norte </a:t>
            </a:r>
            <a:r>
              <a:rPr sz="800" b="1" dirty="0">
                <a:latin typeface="Arial"/>
                <a:cs typeface="Arial"/>
              </a:rPr>
              <a:t>– IFRN  </a:t>
            </a:r>
            <a:r>
              <a:rPr sz="800" b="1" spc="-30" dirty="0">
                <a:latin typeface="Arial"/>
                <a:cs typeface="Arial"/>
              </a:rPr>
              <a:t>Campus </a:t>
            </a:r>
            <a:r>
              <a:rPr sz="800" b="1" spc="-15" dirty="0">
                <a:latin typeface="Arial"/>
                <a:cs typeface="Arial"/>
              </a:rPr>
              <a:t>Nova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Cruz</a:t>
            </a:r>
            <a:endParaRPr lang="pt-BR" sz="800" b="1" spc="-25" dirty="0">
              <a:latin typeface="Arial"/>
              <a:cs typeface="Arial"/>
            </a:endParaRPr>
          </a:p>
          <a:p>
            <a:pPr marL="12065" marR="5080" algn="ctr">
              <a:lnSpc>
                <a:spcPct val="103699"/>
              </a:lnSpc>
            </a:pPr>
            <a:r>
              <a:rPr lang="pt-BR" sz="800" spc="-25" dirty="0">
                <a:latin typeface="Arial"/>
                <a:cs typeface="Arial"/>
              </a:rPr>
              <a:t>Professor: Fábio Penha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82035" y="361821"/>
            <a:ext cx="991918" cy="33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sp>
        <p:nvSpPr>
          <p:cNvPr id="16" name="object 22"/>
          <p:cNvSpPr txBox="1">
            <a:spLocks/>
          </p:cNvSpPr>
          <p:nvPr/>
        </p:nvSpPr>
        <p:spPr>
          <a:xfrm>
            <a:off x="422751" y="1909828"/>
            <a:ext cx="3763328" cy="2795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algn="ctr">
              <a:spcBef>
                <a:spcPts val="500"/>
              </a:spcBef>
            </a:pPr>
            <a:r>
              <a:rPr lang="pt-BR" kern="0" spc="-45" dirty="0">
                <a:solidFill>
                  <a:srgbClr val="8BC53E"/>
                </a:solidFill>
              </a:rPr>
              <a:t>PIZZARIA MARQUES</a:t>
            </a:r>
            <a:endParaRPr lang="pt-BR" sz="1100" kern="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09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643366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DIAGRAMA DE COMPONENTES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060274"/>
            <a:ext cx="3771900" cy="19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302270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sp>
        <p:nvSpPr>
          <p:cNvPr id="16" name="object 23"/>
          <p:cNvSpPr txBox="1"/>
          <p:nvPr/>
        </p:nvSpPr>
        <p:spPr>
          <a:xfrm>
            <a:off x="704215" y="1276350"/>
            <a:ext cx="32004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3200" dirty="0">
                <a:latin typeface="Tahoma"/>
                <a:cs typeface="Tahoma"/>
              </a:rPr>
              <a:t>APRESENTAÇÃO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394315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62050" y="1239481"/>
            <a:ext cx="21723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3200" dirty="0">
                <a:latin typeface="Tahoma"/>
                <a:cs typeface="Tahoma"/>
              </a:rPr>
              <a:t>OBRIGADA!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687A7B2B-D93E-4A48-AE9A-FAE1C3CD179C}"/>
              </a:ext>
            </a:extLst>
          </p:cNvPr>
          <p:cNvSpPr txBox="1"/>
          <p:nvPr/>
        </p:nvSpPr>
        <p:spPr>
          <a:xfrm>
            <a:off x="876553" y="1158746"/>
            <a:ext cx="2869566" cy="316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ahoma"/>
              <a:cs typeface="Tahoma"/>
            </a:endParaRPr>
          </a:p>
          <a:p>
            <a:pPr marL="12065" marR="5080" algn="ctr">
              <a:lnSpc>
                <a:spcPct val="103699"/>
              </a:lnSpc>
            </a:pPr>
            <a:endParaRPr lang="pt-BR" sz="1000" dirty="0">
              <a:latin typeface="Arial"/>
              <a:cs typeface="Arial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56F294AF-AED7-4E26-9AB6-4E3308F19193}"/>
              </a:ext>
            </a:extLst>
          </p:cNvPr>
          <p:cNvSpPr/>
          <p:nvPr/>
        </p:nvSpPr>
        <p:spPr>
          <a:xfrm>
            <a:off x="1734311" y="2671571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8E352D27-2CD7-FAD4-0A44-F01497A3EE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220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7V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pt-BR" spc="-5" dirty="0"/>
              <a:t>Grupinho do TADS</a:t>
            </a:r>
            <a:endParaRPr spc="-5" dirty="0"/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/>
          </p:cNvSpPr>
          <p:nvPr/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0"/>
              </a:lnSpc>
            </a:pPr>
            <a:r>
              <a:rPr lang="pt-BR" spc="-5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/>
              <a:t> TADS</a:t>
            </a:r>
            <a:endParaRPr lang="pt-BR" spc="-5" dirty="0"/>
          </a:p>
        </p:txBody>
      </p:sp>
      <p:grpSp>
        <p:nvGrpSpPr>
          <p:cNvPr id="19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0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/>
          </p:cNvSpPr>
          <p:nvPr/>
        </p:nvSpPr>
        <p:spPr>
          <a:xfrm>
            <a:off x="94893" y="3245732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</a:p>
        </p:txBody>
      </p:sp>
    </p:spTree>
    <p:extLst>
      <p:ext uri="{BB962C8B-B14F-4D97-AF65-F5344CB8AC3E}">
        <p14:creationId xmlns:p14="http://schemas.microsoft.com/office/powerpoint/2010/main" val="22122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-571222" y="352749"/>
            <a:ext cx="2800985" cy="23339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lang="pt-BR" sz="1100" spc="-45" dirty="0">
                <a:solidFill>
                  <a:srgbClr val="8BC53E"/>
                </a:solidFill>
                <a:latin typeface="Tahoma"/>
                <a:cs typeface="Tahoma"/>
              </a:rPr>
              <a:t>Sumário de apresentação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312" y="720867"/>
            <a:ext cx="4063937" cy="2475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INTRODUÇÃO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  </a:t>
            </a: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latin typeface="Tahoma"/>
                <a:cs typeface="Tahoma"/>
              </a:rPr>
              <a:t>METODOLOGIAS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Tahoma"/>
              <a:cs typeface="Tahoma"/>
            </a:endParaRP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REQUISITOS FUNCIONAIS E NÃO FUNCIONAIS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CASO DE USO</a:t>
            </a: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DIAGRAMA DE CLASSE</a:t>
            </a: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DIAGRAMA DE COMPONENTES</a:t>
            </a: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pt-BR" sz="1100" dirty="0">
                <a:latin typeface="Tahoma"/>
                <a:cs typeface="Tahoma"/>
              </a:rPr>
              <a:t>APRESENTAÇÃO DO SISTEMA</a:t>
            </a: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pt-BR" sz="1100" dirty="0">
              <a:latin typeface="Tahoma"/>
              <a:cs typeface="Tahoma"/>
            </a:endParaRPr>
          </a:p>
          <a:p>
            <a:pPr marL="171450" indent="-171450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sp>
        <p:nvSpPr>
          <p:cNvPr id="7" name="object 24">
            <a:extLst>
              <a:ext uri="{FF2B5EF4-FFF2-40B4-BE49-F238E27FC236}">
                <a16:creationId xmlns:a16="http://schemas.microsoft.com/office/drawing/2014/main" id="{BD5CE544-E1EE-55A1-6641-931706AB1F48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643366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INTRODUÇÃO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sp>
        <p:nvSpPr>
          <p:cNvPr id="5" name="Retângulo 4"/>
          <p:cNvSpPr/>
          <p:nvPr/>
        </p:nvSpPr>
        <p:spPr>
          <a:xfrm>
            <a:off x="522446" y="1139329"/>
            <a:ext cx="35639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O sistema da Pizzaria Marques consiste em um sistema web desenvolvido para fazer o gerenciamento de pedidos. </a:t>
            </a:r>
          </a:p>
          <a:p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Onde os clientes da empresa passarão a fazer os pedidos à pizzaria no conforto de sua casa, seja para retirada ou delivery.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162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643366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METODOLOGIA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270" y="3195349"/>
            <a:ext cx="4608830" cy="252856"/>
            <a:chOff x="0" y="3203447"/>
            <a:chExt cx="4608830" cy="252856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687A7B2B-D93E-4A48-AE9A-FAE1C3CD179C}"/>
              </a:ext>
            </a:extLst>
          </p:cNvPr>
          <p:cNvSpPr txBox="1"/>
          <p:nvPr/>
        </p:nvSpPr>
        <p:spPr>
          <a:xfrm>
            <a:off x="155575" y="928326"/>
            <a:ext cx="4297680" cy="215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Tecnologias adotadas:</a:t>
            </a: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/>
          </p:cNvSpPr>
          <p:nvPr/>
        </p:nvSpPr>
        <p:spPr>
          <a:xfrm>
            <a:off x="95250" y="3232009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58" y="2130061"/>
            <a:ext cx="966471" cy="9664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49" y="2478143"/>
            <a:ext cx="1309936" cy="6012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" y="2431052"/>
            <a:ext cx="1347218" cy="62191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16667" r="23333" b="26190"/>
          <a:stretch/>
        </p:blipFill>
        <p:spPr>
          <a:xfrm>
            <a:off x="316934" y="1282162"/>
            <a:ext cx="1025385" cy="5859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19" y="1287861"/>
            <a:ext cx="769512" cy="7695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8" y="1979877"/>
            <a:ext cx="805535" cy="4208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13" y="1126041"/>
            <a:ext cx="1218630" cy="121863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68" y="1039011"/>
            <a:ext cx="1173344" cy="63360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34" y="1801582"/>
            <a:ext cx="1218612" cy="6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585028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REQUISITOS FUNCIONAIS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05757"/>
              </p:ext>
            </p:extLst>
          </p:nvPr>
        </p:nvGraphicFramePr>
        <p:xfrm>
          <a:off x="247650" y="993665"/>
          <a:ext cx="4114800" cy="20850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2">
                <a:tc>
                  <a:txBody>
                    <a:bodyPr/>
                    <a:lstStyle/>
                    <a:p>
                      <a:r>
                        <a:rPr lang="pt-BR" sz="1000" dirty="0"/>
                        <a:t>CÓD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NOME/DESCRIÇÃO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2">
                <a:tc>
                  <a:txBody>
                    <a:bodyPr/>
                    <a:lstStyle/>
                    <a:p>
                      <a:r>
                        <a:rPr lang="pt-BR" sz="1000" dirty="0"/>
                        <a:t>RF001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Gerenciar</a:t>
                      </a:r>
                      <a:r>
                        <a:rPr lang="pt-BR" sz="1000" baseline="0" dirty="0"/>
                        <a:t> funcionários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2">
                <a:tc>
                  <a:txBody>
                    <a:bodyPr/>
                    <a:lstStyle/>
                    <a:p>
                      <a:r>
                        <a:rPr lang="pt-BR" sz="1000" dirty="0"/>
                        <a:t>RF002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Gerenciar</a:t>
                      </a:r>
                      <a:r>
                        <a:rPr lang="pt-BR" sz="1000" baseline="0" dirty="0"/>
                        <a:t> categorias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7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RF003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Gerenciar</a:t>
                      </a:r>
                      <a:r>
                        <a:rPr lang="pt-BR" sz="1000" baseline="0" dirty="0"/>
                        <a:t> produtos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2">
                <a:tc>
                  <a:txBody>
                    <a:bodyPr/>
                    <a:lstStyle/>
                    <a:p>
                      <a:r>
                        <a:rPr lang="pt-BR" sz="1000" dirty="0"/>
                        <a:t>RF004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Gerenciar</a:t>
                      </a:r>
                      <a:r>
                        <a:rPr lang="pt-BR" sz="1000" baseline="0" dirty="0"/>
                        <a:t> pedidos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92">
                <a:tc>
                  <a:txBody>
                    <a:bodyPr/>
                    <a:lstStyle/>
                    <a:p>
                      <a:r>
                        <a:rPr lang="pt-BR" sz="1000" dirty="0"/>
                        <a:t>RF005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Fazer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1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RF006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Gerenciar </a:t>
                      </a:r>
                      <a:r>
                        <a:rPr lang="pt-BR" sz="1000" dirty="0" err="1"/>
                        <a:t>itens_pedidos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585028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REQUISITOS NÃO FUNCIONAIS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20162" y="3214731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01169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6446"/>
              </p:ext>
            </p:extLst>
          </p:nvPr>
        </p:nvGraphicFramePr>
        <p:xfrm>
          <a:off x="94894" y="879608"/>
          <a:ext cx="4374235" cy="2225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037">
                <a:tc>
                  <a:txBody>
                    <a:bodyPr/>
                    <a:lstStyle/>
                    <a:p>
                      <a:r>
                        <a:rPr lang="pt-BR" sz="1000" dirty="0"/>
                        <a:t>CÓD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NOME/DESCRIÇÃO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81">
                <a:tc>
                  <a:txBody>
                    <a:bodyPr/>
                    <a:lstStyle/>
                    <a:p>
                      <a:r>
                        <a:rPr lang="pt-BR" sz="1000" dirty="0"/>
                        <a:t>RNF001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Restrição de conteúdo: O sistema deverá conter restrições que só poderão estar acessíveis aos usuários detentores de permissão.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884">
                <a:tc>
                  <a:txBody>
                    <a:bodyPr/>
                    <a:lstStyle/>
                    <a:p>
                      <a:r>
                        <a:rPr lang="pt-BR" sz="1000" dirty="0"/>
                        <a:t>RNF002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Autenticação de usuários: O acesso ao sistema ocorrerá mediante a autenticação do usuário.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1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RF003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Confiabilidade: O sistema deve garantir que quaisquer informações e dados pessoais relacionados aos usuários não venham a ser acessados de forma indevida por terceiros.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OBRIGATÓRIO</a:t>
                      </a:r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33450" y="585028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REQUISITOS NÃO FUNCIONAIS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20162" y="3214731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01169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7850"/>
              </p:ext>
            </p:extLst>
          </p:nvPr>
        </p:nvGraphicFramePr>
        <p:xfrm>
          <a:off x="171451" y="1200150"/>
          <a:ext cx="4343400" cy="1524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037">
                <a:tc>
                  <a:txBody>
                    <a:bodyPr/>
                    <a:lstStyle/>
                    <a:p>
                      <a:r>
                        <a:rPr lang="pt-BR" sz="1000" dirty="0"/>
                        <a:t>CÓD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NOME/DESCRIÇÃO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CLASSIFICAÇÃO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81">
                <a:tc>
                  <a:txBody>
                    <a:bodyPr/>
                    <a:lstStyle/>
                    <a:p>
                      <a:r>
                        <a:rPr lang="pt-BR" sz="1000" dirty="0"/>
                        <a:t>RNF004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Disponibilidade: O sistema deve estar disponível 24 horas por dia.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884">
                <a:tc>
                  <a:txBody>
                    <a:bodyPr/>
                    <a:lstStyle/>
                    <a:p>
                      <a:r>
                        <a:rPr lang="pt-BR" sz="1000" dirty="0"/>
                        <a:t>RNF005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Responsivo: O sistema deve ter interface  adaptável a diferentes telas.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67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0" y="442465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DIAGRAMA DE CASO DE USO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pic>
        <p:nvPicPr>
          <p:cNvPr id="1026" name="Picture 2" descr="https://lh7-us.googleusercontent.com/y6AB981kOuzzbBAv422R8ow8-sGZIpIjxSrtim1EjumIZpRL_HhlfeaB0NmnWWvIJGReYT6UsxEWeYJavokhnIJDCknjbLNXsby2v-fyLgnVK3N60GSnnXpMxraNvPnGtDi6CVBfyKDbLDqvpi4Ds4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92085"/>
            <a:ext cx="2472400" cy="24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301" y="310057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4" h="30480">
                <a:moveTo>
                  <a:pt x="0" y="30365"/>
                </a:moveTo>
                <a:lnTo>
                  <a:pt x="42513" y="30365"/>
                </a:lnTo>
                <a:lnTo>
                  <a:pt x="42513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D1E8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7292" y="3096767"/>
            <a:ext cx="24765" cy="38100"/>
          </a:xfrm>
          <a:custGeom>
            <a:avLst/>
            <a:gdLst/>
            <a:ahLst/>
            <a:cxnLst/>
            <a:rect l="l" t="t" r="r" b="b"/>
            <a:pathLst>
              <a:path w="24764" h="38100">
                <a:moveTo>
                  <a:pt x="24383" y="0"/>
                </a:moveTo>
                <a:lnTo>
                  <a:pt x="0" y="19050"/>
                </a:lnTo>
                <a:lnTo>
                  <a:pt x="24383" y="38100"/>
                </a:lnTo>
                <a:lnTo>
                  <a:pt x="24383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4076" y="3096767"/>
            <a:ext cx="26034" cy="38100"/>
          </a:xfrm>
          <a:custGeom>
            <a:avLst/>
            <a:gdLst/>
            <a:ahLst/>
            <a:cxnLst/>
            <a:rect l="l" t="t" r="r" b="b"/>
            <a:pathLst>
              <a:path w="26035" h="38100">
                <a:moveTo>
                  <a:pt x="0" y="0"/>
                </a:moveTo>
                <a:lnTo>
                  <a:pt x="0" y="38100"/>
                </a:lnTo>
                <a:lnTo>
                  <a:pt x="25907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20719" y="30967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272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8F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38672"/>
            <a:ext cx="4608830" cy="123825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4608322" y="0"/>
                </a:moveTo>
                <a:lnTo>
                  <a:pt x="0" y="0"/>
                </a:lnTo>
                <a:lnTo>
                  <a:pt x="0" y="123201"/>
                </a:lnTo>
                <a:lnTo>
                  <a:pt x="4608322" y="123201"/>
                </a:lnTo>
                <a:lnTo>
                  <a:pt x="4608322" y="0"/>
                </a:lnTo>
                <a:close/>
              </a:path>
            </a:pathLst>
          </a:custGeom>
          <a:solidFill>
            <a:srgbClr val="699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-133350" y="554578"/>
            <a:ext cx="217233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pt-BR" sz="1100" dirty="0">
                <a:latin typeface="Tahoma"/>
                <a:cs typeface="Tahoma"/>
              </a:rPr>
              <a:t>DIAGRAMA DE CLASSE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0" y="3201745"/>
            <a:ext cx="4608830" cy="253365"/>
            <a:chOff x="0" y="3203447"/>
            <a:chExt cx="4608830" cy="253365"/>
          </a:xfrm>
        </p:grpSpPr>
        <p:sp>
          <p:nvSpPr>
            <p:cNvPr id="26" name="object 26"/>
            <p:cNvSpPr/>
            <p:nvPr/>
          </p:nvSpPr>
          <p:spPr>
            <a:xfrm>
              <a:off x="0" y="3203447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699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329939"/>
              <a:ext cx="4608830" cy="126364"/>
            </a:xfrm>
            <a:custGeom>
              <a:avLst/>
              <a:gdLst/>
              <a:ahLst/>
              <a:cxnLst/>
              <a:rect l="l" t="t" r="r" b="b"/>
              <a:pathLst>
                <a:path w="4608830" h="126364">
                  <a:moveTo>
                    <a:pt x="4608322" y="0"/>
                  </a:moveTo>
                  <a:lnTo>
                    <a:pt x="0" y="0"/>
                  </a:lnTo>
                  <a:lnTo>
                    <a:pt x="0" y="126250"/>
                  </a:lnTo>
                  <a:lnTo>
                    <a:pt x="4608322" y="126250"/>
                  </a:lnTo>
                  <a:lnTo>
                    <a:pt x="4608322" y="0"/>
                  </a:lnTo>
                  <a:close/>
                </a:path>
              </a:pathLst>
            </a:custGeom>
            <a:solidFill>
              <a:srgbClr val="466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0" y="0"/>
            <a:ext cx="4608830" cy="139065"/>
          </a:xfrm>
          <a:prstGeom prst="rect">
            <a:avLst/>
          </a:prstGeom>
          <a:solidFill>
            <a:srgbClr val="46621F"/>
          </a:solidFill>
        </p:spPr>
        <p:txBody>
          <a:bodyPr vert="horz" wrap="square" lIns="0" tIns="508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FFFFFF"/>
                </a:solidFill>
                <a:latin typeface="Carlito"/>
                <a:cs typeface="Carlito"/>
              </a:rPr>
              <a:t>IFRN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Nova</a:t>
            </a:r>
            <a:r>
              <a:rPr sz="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Carlito"/>
                <a:cs typeface="Carlito"/>
              </a:rPr>
              <a:t>Cruz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CF5E386F-28B3-4612-2792-BBF3B50AF120}"/>
              </a:ext>
            </a:extLst>
          </p:cNvPr>
          <p:cNvSpPr/>
          <p:nvPr/>
        </p:nvSpPr>
        <p:spPr>
          <a:xfrm>
            <a:off x="3295650" y="442465"/>
            <a:ext cx="11734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0">
            <a:extLst>
              <a:ext uri="{FF2B5EF4-FFF2-40B4-BE49-F238E27FC236}">
                <a16:creationId xmlns:a16="http://schemas.microsoft.com/office/drawing/2014/main" id="{DFBE7737-71FA-EB89-D88B-12EF0FE6C6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894" y="3219246"/>
            <a:ext cx="14687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pt-BR" spc="-5" dirty="0"/>
              <a:t>TURMA 6V</a:t>
            </a:r>
          </a:p>
          <a:p>
            <a:pPr marL="12700">
              <a:lnSpc>
                <a:spcPts val="670"/>
              </a:lnSpc>
            </a:pPr>
            <a:r>
              <a:rPr lang="pt-BR" spc="-5" dirty="0"/>
              <a:t> TADS</a:t>
            </a:r>
            <a:endParaRPr spc="-5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1" y="721087"/>
            <a:ext cx="2456291" cy="24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0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64C97A2314245BBBB6D73F2D950CA" ma:contentTypeVersion="7" ma:contentTypeDescription="Create a new document." ma:contentTypeScope="" ma:versionID="48f9e3a767523ad2ec7fec39ae178ade">
  <xsd:schema xmlns:xsd="http://www.w3.org/2001/XMLSchema" xmlns:xs="http://www.w3.org/2001/XMLSchema" xmlns:p="http://schemas.microsoft.com/office/2006/metadata/properties" xmlns:ns3="8451414b-1ba7-496e-91a8-d260895f1898" targetNamespace="http://schemas.microsoft.com/office/2006/metadata/properties" ma:root="true" ma:fieldsID="355d220e624cb98c38d83214035f7353" ns3:_="">
    <xsd:import namespace="8451414b-1ba7-496e-91a8-d260895f18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1414b-1ba7-496e-91a8-d260895f1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CE8E24-B63A-45C3-A0A6-8D3DC800E1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C23EA7-5BF2-4A86-AE99-504BF644B6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1414b-1ba7-496e-91a8-d260895f1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C4A968-8034-403E-9A74-6036E6219511}">
  <ds:schemaRefs>
    <ds:schemaRef ds:uri="8451414b-1ba7-496e-91a8-d260895f189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355</Words>
  <Application>Microsoft Office PowerPoint</Application>
  <PresentationFormat>Personalizados</PresentationFormat>
  <Paragraphs>114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Carlito</vt:lpstr>
      <vt:lpstr>Tahoma</vt:lpstr>
      <vt:lpstr>Office Theme</vt:lpstr>
      <vt:lpstr>DISCIPLINA: SEMINÁRIO DE SISTEMAS CORPORATIVOS</vt:lpstr>
      <vt:lpstr>Sumário de apresentação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Orientado a Objetos - Aula 2.1 - Elaboração   Introdução e Modelo de Domínio</dc:title>
  <dc:creator>Bruno Neiva Moreno</dc:creator>
  <cp:lastModifiedBy>Cecília Maria Silva Marques</cp:lastModifiedBy>
  <cp:revision>32</cp:revision>
  <dcterms:created xsi:type="dcterms:W3CDTF">2021-03-09T17:56:57Z</dcterms:created>
  <dcterms:modified xsi:type="dcterms:W3CDTF">2023-12-19T18:08:09Z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2021-03-09T00:00:00Z</vt:filetime>
  </property>
  <property fmtid="{D5CDD505-2E9C-101B-9397-08002B2CF9AE}" pid="5" name="ContentTypeId">
    <vt:lpwstr>0x0101003D064C97A2314245BBBB6D73F2D950CA</vt:lpwstr>
  </property>
</Properties>
</file>