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  <p:sldMasterId id="2147483911" r:id="rId2"/>
  </p:sldMasterIdLst>
  <p:sldIdLst>
    <p:sldId id="265" r:id="rId3"/>
    <p:sldId id="262" r:id="rId4"/>
    <p:sldId id="261" r:id="rId5"/>
    <p:sldId id="264" r:id="rId6"/>
    <p:sldId id="266" r:id="rId7"/>
    <p:sldId id="269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000"/>
    <a:srgbClr val="0027FF"/>
    <a:srgbClr val="A1C057"/>
    <a:srgbClr val="FF91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80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3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1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3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2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BB56-91A2-4265-A29D-538DC6915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942FB-835E-48C9-B515-6C2586BF2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90C3A-F7F7-4BFA-9B50-F1BD5DE2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4D8B5-5092-4CE2-836B-83F03E27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5D16F-149D-46AB-B9D7-91B74F94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59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5FCC-FF1C-422B-A571-2800CD14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F070D-319C-458A-8EFD-941AD768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CE7A2-DD12-427B-8316-EEB16DCB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8BDC5-FA87-4AA8-B11B-F863B11D2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A4B74-1F66-4912-A2D6-70B774D7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05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B1E1-3042-4F20-8825-435478A4A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3FA81-F1C6-40C1-B842-ECA911BF0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6D6BC-03F5-486D-9D16-D27CFA2E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378D8-F517-410B-8BE6-D2DC769E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9AC33-B704-4955-BB4D-5C456FA7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84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73217-284F-4D0B-BC94-76E4AE7D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C6CB9-9D3C-455B-A4EB-510200DF0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E8554-7B29-4840-9AC1-B166D08C8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D72E8-6C25-4CFF-B730-1189F9BF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41198-ADDA-4C88-A111-D5966733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6C70A-0D81-4B25-A7B7-B10325E6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0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45F3-79F0-47CE-9545-F114BAFD7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2B65F-A059-4C27-96B1-3104D57D2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03541-D240-4529-B8F6-8D580E585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FB8E4-353E-428F-B2A2-2CAE36067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EB56C5-70EC-406D-A6C4-F95DE872A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69EA6B-D0E7-4828-A41C-BD7A7440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11C95F-2000-4337-BF82-D378A21B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8AF072-E026-461F-8501-0A532FA9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36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8E1A-6573-453F-B3DB-B937A360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C2EFD-2DD6-42AE-B86C-9A67714F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2FC93-7590-44FB-A3CF-FBBB6B9D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96C03-ACEB-4974-80FC-FDBC4503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950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AD7AF6-3504-4A85-BEF1-E07838FAB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3C7B10-9E30-4EA0-AE16-D3DAFDAD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C138B-4FCE-4070-A7BA-64FC5A50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9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48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DDB5-0CA3-48A1-89F1-B96132E9E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9B4B0-DF5C-443E-B4E6-32B294D72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B43CF-7BF3-415A-845F-023551667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6122C-C287-4238-ADC6-380C1781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0FC4C-554C-4550-A603-E25A55B2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53237-06BF-403A-BEBE-141EB576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82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864FF-4EDD-4236-A6F8-FFC3D33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40DDD9-EB78-44FC-958D-CA0F93A74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74C69-E602-45AC-882D-BE434D591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168AE-8589-4215-8EAC-5E9E6D48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C0D87-A8D3-4031-8E1D-5D60D280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25ED4-19F5-4859-8823-12E44F9F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67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DA7F0-2EF6-4C68-83E3-30DFD076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C5E65-7C47-42A5-BB58-6FE4C733F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2EDE-6210-4FFA-99EE-E56E34714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70224-1893-4561-8A0F-B5237C6D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F96B9-0E3F-41E9-8789-ED7A6840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137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58A770-FD54-4628-BC5D-A3B7037D7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5F009-0474-449A-9830-786DB97A1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C52C-8968-4F79-AF1D-36618545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E1CE6-4B57-490D-8645-91F83E6E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FFA53-C3AD-4E0D-94AA-A5C3765F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9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5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3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1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6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7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2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4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40BE3-D1A3-4378-B9E3-511F153FC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8F9B4-3C25-4A16-A35B-B3831D07A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2D7FF-A0A1-4A50-BCD4-AB04185AD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77F21-DF44-4C1A-A502-2B3645FFC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5F9ED-9F23-4EB9-B74C-E4365FC0B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1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2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3850-FCDA-4891-9651-DCB21000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Consumer-Merchant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8FC4B-E032-4791-8A07-8700A05D0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65204" cy="4351338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dirty="0"/>
              <a:t>Consumer-merchant interactions can be modeled as a trajectory of decision-makings by consumers</a:t>
            </a:r>
          </a:p>
          <a:p>
            <a:pPr>
              <a:spcBef>
                <a:spcPts val="2400"/>
              </a:spcBef>
            </a:pPr>
            <a:r>
              <a:rPr lang="en-US" dirty="0"/>
              <a:t>Friendly fraud vs. chargeback fraud: 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Whether the consumer’s </a:t>
            </a:r>
            <a:r>
              <a:rPr lang="en-US" b="1" dirty="0"/>
              <a:t>intention</a:t>
            </a:r>
            <a:r>
              <a:rPr lang="en-US" dirty="0"/>
              <a:t> is honest or malicious</a:t>
            </a:r>
          </a:p>
          <a:p>
            <a:pPr>
              <a:spcBef>
                <a:spcPts val="2400"/>
              </a:spcBef>
            </a:pPr>
            <a:r>
              <a:rPr lang="en-US" dirty="0"/>
              <a:t>By inferring consumer’s intention during their decision-makings, we can detect whether the interaction is friendly fraud or not 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Inverse reinforcement learning (IRL) can be employed to learn the consumer’s intention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8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8F30-952E-4688-AA5A-0D78CC13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Framework of 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59849-CBC5-4B31-9A1B-00098C4A0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Learning from the </a:t>
            </a:r>
            <a:r>
              <a:rPr lang="en-US" b="1" dirty="0"/>
              <a:t>agent-environment</a:t>
            </a:r>
            <a:r>
              <a:rPr lang="en-US" dirty="0"/>
              <a:t> </a:t>
            </a:r>
            <a:r>
              <a:rPr lang="en-US" b="1" dirty="0"/>
              <a:t>interaction</a:t>
            </a:r>
            <a:r>
              <a:rPr lang="en-US" dirty="0"/>
              <a:t> over time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Maximize the </a:t>
            </a:r>
            <a:r>
              <a:rPr lang="en-US" altLang="zh-CN" dirty="0"/>
              <a:t>e</a:t>
            </a:r>
            <a:r>
              <a:rPr lang="en-US" dirty="0"/>
              <a:t>xpected cumulative reward</a:t>
            </a:r>
          </a:p>
          <a:p>
            <a:endParaRPr lang="en-US" dirty="0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1CC5A0E1-088F-453E-B683-AA6D22FE5745}"/>
              </a:ext>
            </a:extLst>
          </p:cNvPr>
          <p:cNvCxnSpPr>
            <a:cxnSpLocks/>
            <a:stCxn id="8" idx="1"/>
            <a:endCxn id="11" idx="1"/>
          </p:cNvCxnSpPr>
          <p:nvPr/>
        </p:nvCxnSpPr>
        <p:spPr>
          <a:xfrm rot="10800000" flipV="1">
            <a:off x="5615792" y="3998078"/>
            <a:ext cx="1209" cy="1568409"/>
          </a:xfrm>
          <a:prstGeom prst="curvedConnector3">
            <a:avLst>
              <a:gd name="adj1" fmla="val 123990984"/>
            </a:avLst>
          </a:prstGeom>
          <a:ln w="222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B50CACC1-4C3E-42EE-B339-FB439ED5B197}"/>
              </a:ext>
            </a:extLst>
          </p:cNvPr>
          <p:cNvCxnSpPr>
            <a:cxnSpLocks/>
            <a:stCxn id="8" idx="1"/>
            <a:endCxn id="11" idx="1"/>
          </p:cNvCxnSpPr>
          <p:nvPr/>
        </p:nvCxnSpPr>
        <p:spPr>
          <a:xfrm rot="10800000" flipV="1">
            <a:off x="5615792" y="3998078"/>
            <a:ext cx="1209" cy="1568409"/>
          </a:xfrm>
          <a:prstGeom prst="curvedConnector3">
            <a:avLst>
              <a:gd name="adj1" fmla="val 123990984"/>
            </a:avLst>
          </a:prstGeom>
          <a:ln w="222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7C28D78-2615-471C-87AF-E6889AC828A7}"/>
              </a:ext>
            </a:extLst>
          </p:cNvPr>
          <p:cNvSpPr/>
          <p:nvPr/>
        </p:nvSpPr>
        <p:spPr>
          <a:xfrm>
            <a:off x="5319017" y="3259723"/>
            <a:ext cx="14269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Environment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FECEF7-13FD-436A-B68C-2578719A0B56}"/>
              </a:ext>
            </a:extLst>
          </p:cNvPr>
          <p:cNvSpPr/>
          <p:nvPr/>
        </p:nvSpPr>
        <p:spPr>
          <a:xfrm>
            <a:off x="5652442" y="5967485"/>
            <a:ext cx="7601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Agent</a:t>
            </a:r>
          </a:p>
        </p:txBody>
      </p:sp>
      <p:pic>
        <p:nvPicPr>
          <p:cNvPr id="8" name="Picture 2" descr="âearth iconâçå¾çæç´¢ç»æ">
            <a:extLst>
              <a:ext uri="{FF2B5EF4-FFF2-40B4-BE49-F238E27FC236}">
                <a16:creationId xmlns:a16="http://schemas.microsoft.com/office/drawing/2014/main" id="{64B84358-5E2C-4A38-BB01-83A7F4A5F0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" t="4513" r="4323" b="5179"/>
          <a:stretch/>
        </p:blipFill>
        <p:spPr bwMode="auto">
          <a:xfrm>
            <a:off x="5617000" y="3586599"/>
            <a:ext cx="831029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B1A6A26-36D0-4332-8B5E-22994EB8DF6E}"/>
                  </a:ext>
                </a:extLst>
              </p:cNvPr>
              <p:cNvSpPr/>
              <p:nvPr/>
            </p:nvSpPr>
            <p:spPr>
              <a:xfrm>
                <a:off x="7826301" y="4482801"/>
                <a:ext cx="98976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630FF"/>
                    </a:solidFill>
                  </a:rPr>
                  <a:t>Action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FF3F3F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B1A6A26-36D0-4332-8B5E-22994EB8D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01" y="4482801"/>
                <a:ext cx="989763" cy="646331"/>
              </a:xfrm>
              <a:prstGeom prst="rect">
                <a:avLst/>
              </a:prstGeom>
              <a:blipFill>
                <a:blip r:embed="rId3"/>
                <a:stretch>
                  <a:fillRect t="-4717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E2AFF18-C9AE-40CC-9C8C-065D917E13E4}"/>
                  </a:ext>
                </a:extLst>
              </p:cNvPr>
              <p:cNvSpPr/>
              <p:nvPr/>
            </p:nvSpPr>
            <p:spPr>
              <a:xfrm>
                <a:off x="4050624" y="4467412"/>
                <a:ext cx="1859509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</a:rPr>
                  <a:t>Reward</a:t>
                </a:r>
                <a:r>
                  <a:rPr lang="en-US" b="1" dirty="0">
                    <a:solidFill>
                      <a:srgbClr val="C00000"/>
                    </a:solidFill>
                  </a:rPr>
                  <a:t>, </a:t>
                </a:r>
                <a:r>
                  <a:rPr lang="en-US" b="1" dirty="0">
                    <a:solidFill>
                      <a:srgbClr val="89A73F"/>
                    </a:solidFill>
                  </a:rPr>
                  <a:t>State’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89A73F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E2AFF18-C9AE-40CC-9C8C-065D917E1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624" y="4467412"/>
                <a:ext cx="1859509" cy="677108"/>
              </a:xfrm>
              <a:prstGeom prst="rect">
                <a:avLst/>
              </a:prstGeom>
              <a:blipFill>
                <a:blip r:embed="rId4"/>
                <a:stretch>
                  <a:fillRect t="-5405" b="-6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0" descr="ârobot icon  roundâçå¾çæç´¢ç»æ">
            <a:extLst>
              <a:ext uri="{FF2B5EF4-FFF2-40B4-BE49-F238E27FC236}">
                <a16:creationId xmlns:a16="http://schemas.microsoft.com/office/drawing/2014/main" id="{3221D561-F5A0-4A3E-A10D-232C17C28F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2" t="8963" r="9115" b="9879"/>
          <a:stretch/>
        </p:blipFill>
        <p:spPr bwMode="auto">
          <a:xfrm>
            <a:off x="5615791" y="5155008"/>
            <a:ext cx="833446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0C8E0B1-C2E8-4BA6-828D-AD470CFF71CF}"/>
              </a:ext>
            </a:extLst>
          </p:cNvPr>
          <p:cNvCxnSpPr>
            <a:cxnSpLocks/>
            <a:stCxn id="11" idx="3"/>
            <a:endCxn id="8" idx="3"/>
          </p:cNvCxnSpPr>
          <p:nvPr/>
        </p:nvCxnSpPr>
        <p:spPr>
          <a:xfrm flipH="1" flipV="1">
            <a:off x="6448029" y="3998079"/>
            <a:ext cx="1208" cy="1568409"/>
          </a:xfrm>
          <a:prstGeom prst="curvedConnector3">
            <a:avLst>
              <a:gd name="adj1" fmla="val -124558444"/>
            </a:avLst>
          </a:prstGeom>
          <a:ln w="222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102D013-CF77-4F4A-A6B0-DFAB9C7D91E4}"/>
                  </a:ext>
                </a:extLst>
              </p:cNvPr>
              <p:cNvSpPr/>
              <p:nvPr/>
            </p:nvSpPr>
            <p:spPr>
              <a:xfrm>
                <a:off x="3219094" y="4482801"/>
                <a:ext cx="112587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89A73F"/>
                    </a:solidFill>
                  </a:rPr>
                  <a:t>State </a:t>
                </a:r>
                <a:endParaRPr lang="en-US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89A73F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102D013-CF77-4F4A-A6B0-DFAB9C7D9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094" y="4482801"/>
                <a:ext cx="1125871" cy="646331"/>
              </a:xfrm>
              <a:prstGeom prst="rect">
                <a:avLst/>
              </a:prstGeom>
              <a:blipFill>
                <a:blip r:embed="rId6"/>
                <a:stretch>
                  <a:fillRect t="-4717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A2A7B97F-0384-41B4-B337-BDBBC5C178D9}"/>
              </a:ext>
            </a:extLst>
          </p:cNvPr>
          <p:cNvSpPr/>
          <p:nvPr/>
        </p:nvSpPr>
        <p:spPr>
          <a:xfrm>
            <a:off x="8185231" y="5920131"/>
            <a:ext cx="15852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(Sutton et al. 2018)</a:t>
            </a:r>
          </a:p>
        </p:txBody>
      </p:sp>
    </p:spTree>
    <p:extLst>
      <p:ext uri="{BB962C8B-B14F-4D97-AF65-F5344CB8AC3E}">
        <p14:creationId xmlns:p14="http://schemas.microsoft.com/office/powerpoint/2010/main" val="126441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8F30-952E-4688-AA5A-0D78CC13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RL vs. IRL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5CA4D-34B8-45E6-B42F-01AFFCDED5F5}"/>
              </a:ext>
            </a:extLst>
          </p:cNvPr>
          <p:cNvSpPr txBox="1"/>
          <p:nvPr/>
        </p:nvSpPr>
        <p:spPr>
          <a:xfrm>
            <a:off x="6557285" y="3895411"/>
            <a:ext cx="91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Rewards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938ED3-11B8-40FD-9669-D3382FD90976}"/>
              </a:ext>
            </a:extLst>
          </p:cNvPr>
          <p:cNvSpPr txBox="1"/>
          <p:nvPr/>
        </p:nvSpPr>
        <p:spPr>
          <a:xfrm>
            <a:off x="9187514" y="3766734"/>
            <a:ext cx="1502596" cy="59590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latin typeface="Comic Sans MS" panose="030F0702030302020204" pitchFamily="66" charset="0"/>
              </a:rPr>
              <a:t>Demonstrated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latin typeface="Comic Sans MS" panose="030F0702030302020204" pitchFamily="66" charset="0"/>
              </a:rPr>
              <a:t>Trajectories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ABD1077-A867-43D4-B90B-E78198DB36E8}"/>
              </a:ext>
            </a:extLst>
          </p:cNvPr>
          <p:cNvGrpSpPr/>
          <p:nvPr/>
        </p:nvGrpSpPr>
        <p:grpSpPr>
          <a:xfrm>
            <a:off x="7888757" y="3880022"/>
            <a:ext cx="760404" cy="369332"/>
            <a:chOff x="6401583" y="3207171"/>
            <a:chExt cx="760404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DADB07-BE27-4808-87EA-26C8420DCBBC}"/>
                </a:ext>
              </a:extLst>
            </p:cNvPr>
            <p:cNvSpPr txBox="1"/>
            <p:nvPr/>
          </p:nvSpPr>
          <p:spPr>
            <a:xfrm>
              <a:off x="6428864" y="3207171"/>
              <a:ext cx="714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IRL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9081F04-A509-4567-B56A-C468A64F4B11}"/>
                </a:ext>
              </a:extLst>
            </p:cNvPr>
            <p:cNvSpPr/>
            <p:nvPr/>
          </p:nvSpPr>
          <p:spPr>
            <a:xfrm>
              <a:off x="6401583" y="3209266"/>
              <a:ext cx="760404" cy="338554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CF7FFEB-6268-4AAF-89D3-10BFA198EB72}"/>
              </a:ext>
            </a:extLst>
          </p:cNvPr>
          <p:cNvSpPr/>
          <p:nvPr/>
        </p:nvSpPr>
        <p:spPr>
          <a:xfrm rot="10800000">
            <a:off x="7483738" y="3985313"/>
            <a:ext cx="285757" cy="158750"/>
          </a:xfrm>
          <a:prstGeom prst="rightArrow">
            <a:avLst/>
          </a:prstGeom>
          <a:solidFill>
            <a:schemeClr val="accent2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A78662D-1DFB-4A49-A1F3-0CA8BC66B2AE}"/>
              </a:ext>
            </a:extLst>
          </p:cNvPr>
          <p:cNvSpPr/>
          <p:nvPr/>
        </p:nvSpPr>
        <p:spPr>
          <a:xfrm rot="10800000">
            <a:off x="8775459" y="3985313"/>
            <a:ext cx="285757" cy="158750"/>
          </a:xfrm>
          <a:prstGeom prst="rightArrow">
            <a:avLst/>
          </a:prstGeom>
          <a:solidFill>
            <a:schemeClr val="accent2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0F871-DCC3-44B2-92C2-91D03136FB60}"/>
              </a:ext>
            </a:extLst>
          </p:cNvPr>
          <p:cNvSpPr txBox="1"/>
          <p:nvPr/>
        </p:nvSpPr>
        <p:spPr>
          <a:xfrm>
            <a:off x="1509378" y="3895411"/>
            <a:ext cx="950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Rewards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0DA5DB-9CBB-4819-90BD-F4DBE7C8278C}"/>
              </a:ext>
            </a:extLst>
          </p:cNvPr>
          <p:cNvSpPr txBox="1"/>
          <p:nvPr/>
        </p:nvSpPr>
        <p:spPr>
          <a:xfrm>
            <a:off x="4138844" y="3895411"/>
            <a:ext cx="816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Policy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9ED36E-76BF-494C-AC4A-958378A3234E}"/>
              </a:ext>
            </a:extLst>
          </p:cNvPr>
          <p:cNvGrpSpPr/>
          <p:nvPr/>
        </p:nvGrpSpPr>
        <p:grpSpPr>
          <a:xfrm>
            <a:off x="2894632" y="3880022"/>
            <a:ext cx="760404" cy="369332"/>
            <a:chOff x="6401583" y="3207171"/>
            <a:chExt cx="760404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D06724-90E6-4711-A876-1AD7F6F3C820}"/>
                </a:ext>
              </a:extLst>
            </p:cNvPr>
            <p:cNvSpPr txBox="1"/>
            <p:nvPr/>
          </p:nvSpPr>
          <p:spPr>
            <a:xfrm>
              <a:off x="6424603" y="3207171"/>
              <a:ext cx="714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E6CA4"/>
                  </a:solidFill>
                </a:rPr>
                <a:t>RL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7099EE2-5A55-4678-8296-5529BE27601A}"/>
                </a:ext>
              </a:extLst>
            </p:cNvPr>
            <p:cNvSpPr/>
            <p:nvPr/>
          </p:nvSpPr>
          <p:spPr>
            <a:xfrm>
              <a:off x="6401583" y="3214314"/>
              <a:ext cx="760404" cy="338554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2B9D96F-25D5-4732-AB59-EDC26E47CF68}"/>
              </a:ext>
            </a:extLst>
          </p:cNvPr>
          <p:cNvSpPr/>
          <p:nvPr/>
        </p:nvSpPr>
        <p:spPr>
          <a:xfrm>
            <a:off x="2489613" y="3985313"/>
            <a:ext cx="285757" cy="158750"/>
          </a:xfrm>
          <a:prstGeom prst="rightArrow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A16DB53-FDC1-43F1-80D1-F6104CC604FA}"/>
              </a:ext>
            </a:extLst>
          </p:cNvPr>
          <p:cNvSpPr/>
          <p:nvPr/>
        </p:nvSpPr>
        <p:spPr>
          <a:xfrm>
            <a:off x="3829866" y="3985313"/>
            <a:ext cx="285757" cy="158750"/>
          </a:xfrm>
          <a:prstGeom prst="rightArrow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4841ED4-65E9-4D09-AFD6-A0AEDF488A79}"/>
              </a:ext>
            </a:extLst>
          </p:cNvPr>
          <p:cNvSpPr/>
          <p:nvPr/>
        </p:nvSpPr>
        <p:spPr>
          <a:xfrm rot="2816372">
            <a:off x="7482191" y="4355808"/>
            <a:ext cx="348537" cy="158750"/>
          </a:xfrm>
          <a:prstGeom prst="rightArrow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670D03-6DC8-4750-9944-5245269E9B11}"/>
              </a:ext>
            </a:extLst>
          </p:cNvPr>
          <p:cNvGrpSpPr/>
          <p:nvPr/>
        </p:nvGrpSpPr>
        <p:grpSpPr>
          <a:xfrm>
            <a:off x="7888757" y="4661617"/>
            <a:ext cx="760404" cy="369332"/>
            <a:chOff x="6401583" y="3207171"/>
            <a:chExt cx="760404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4487D0C-6722-4F16-BE07-D249B43164E2}"/>
                </a:ext>
              </a:extLst>
            </p:cNvPr>
            <p:cNvSpPr txBox="1"/>
            <p:nvPr/>
          </p:nvSpPr>
          <p:spPr>
            <a:xfrm>
              <a:off x="6424603" y="3207171"/>
              <a:ext cx="714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E6CA4"/>
                  </a:solidFill>
                </a:rPr>
                <a:t>RL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250D513-EC3A-41D0-B4C1-35688186E322}"/>
                </a:ext>
              </a:extLst>
            </p:cNvPr>
            <p:cNvSpPr/>
            <p:nvPr/>
          </p:nvSpPr>
          <p:spPr>
            <a:xfrm>
              <a:off x="6401583" y="3214314"/>
              <a:ext cx="760404" cy="338554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967B283-CD29-4DDF-B135-D2B5F6B981F2}"/>
              </a:ext>
            </a:extLst>
          </p:cNvPr>
          <p:cNvSpPr txBox="1"/>
          <p:nvPr/>
        </p:nvSpPr>
        <p:spPr>
          <a:xfrm>
            <a:off x="9086164" y="4677006"/>
            <a:ext cx="816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Policy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08F0FEF-8B0A-4785-823B-8B5869F6D2DD}"/>
              </a:ext>
            </a:extLst>
          </p:cNvPr>
          <p:cNvSpPr/>
          <p:nvPr/>
        </p:nvSpPr>
        <p:spPr>
          <a:xfrm>
            <a:off x="8777186" y="4766908"/>
            <a:ext cx="285757" cy="158750"/>
          </a:xfrm>
          <a:prstGeom prst="rightArrow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AD18E44-5260-4815-8B26-AB4E58C86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IRL: follows a reverse procedure comparing to the RL</a:t>
            </a:r>
          </a:p>
          <a:p>
            <a:pPr>
              <a:spcBef>
                <a:spcPts val="1800"/>
              </a:spcBef>
            </a:pPr>
            <a:r>
              <a:rPr lang="en-US" dirty="0"/>
              <a:t>RL vs. IRL frameworks: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6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B924-BB22-4B9F-94B1-7B36E29D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IRL-based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CCFD1-5F8A-47A4-938A-0DCDBA83F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Training: </a:t>
            </a:r>
            <a:r>
              <a:rPr lang="en-US" dirty="0"/>
              <a:t>From normal trajectories, infer the </a:t>
            </a:r>
            <a:r>
              <a:rPr lang="en-US" i="1" dirty="0"/>
              <a:t>reward function</a:t>
            </a:r>
            <a:r>
              <a:rPr lang="en-US" dirty="0"/>
              <a:t> by IRL</a:t>
            </a:r>
          </a:p>
          <a:p>
            <a:pPr lvl="1"/>
            <a:r>
              <a:rPr lang="en-US" dirty="0"/>
              <a:t>Reward function reflects the latent decision-making patterns </a:t>
            </a:r>
          </a:p>
          <a:p>
            <a:pPr>
              <a:spcBef>
                <a:spcPts val="2400"/>
              </a:spcBef>
            </a:pPr>
            <a:r>
              <a:rPr lang="en-US" dirty="0"/>
              <a:t>Testing: To determine whether a trajectory is anomalous or not: </a:t>
            </a:r>
          </a:p>
          <a:p>
            <a:pPr lvl="1"/>
            <a:r>
              <a:rPr lang="en-US" dirty="0"/>
              <a:t>Measure the </a:t>
            </a:r>
            <a:r>
              <a:rPr lang="en-US" i="1" dirty="0"/>
              <a:t>consistency</a:t>
            </a:r>
            <a:r>
              <a:rPr lang="en-US" dirty="0"/>
              <a:t> of its decision-making to the reward function</a:t>
            </a:r>
          </a:p>
          <a:p>
            <a:pPr lvl="2"/>
            <a:r>
              <a:rPr lang="en-US" dirty="0"/>
              <a:t>the consistency can be measured by a normality score or the log-likelihood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If the consistency is larger than a pre-defined </a:t>
            </a:r>
            <a:r>
              <a:rPr lang="en-US" i="1" dirty="0"/>
              <a:t>threshold</a:t>
            </a:r>
            <a:r>
              <a:rPr lang="en-US" dirty="0"/>
              <a:t>, then the trajectory is normal; otherwise it is abnormal</a:t>
            </a:r>
          </a:p>
        </p:txBody>
      </p:sp>
    </p:spTree>
    <p:extLst>
      <p:ext uri="{BB962C8B-B14F-4D97-AF65-F5344CB8AC3E}">
        <p14:creationId xmlns:p14="http://schemas.microsoft.com/office/powerpoint/2010/main" val="218597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B924-BB22-4B9F-94B1-7B36E29D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IRL-based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CCFD1-5F8A-47A4-938A-0DCDBA83F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case study – MOOC</a:t>
            </a:r>
          </a:p>
          <a:p>
            <a:r>
              <a:rPr lang="en-US" dirty="0"/>
              <a:t>Preliminary results</a:t>
            </a:r>
          </a:p>
        </p:txBody>
      </p:sp>
    </p:spTree>
    <p:extLst>
      <p:ext uri="{BB962C8B-B14F-4D97-AF65-F5344CB8AC3E}">
        <p14:creationId xmlns:p14="http://schemas.microsoft.com/office/powerpoint/2010/main" val="3948263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B924-BB22-4B9F-94B1-7B36E29D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IRL-based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CCFD1-5F8A-47A4-938A-0DCDBA83F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46900" cy="4351338"/>
          </a:xfrm>
        </p:spPr>
        <p:txBody>
          <a:bodyPr/>
          <a:lstStyle/>
          <a:p>
            <a:r>
              <a:rPr lang="en-US" dirty="0"/>
              <a:t>To further improve the performance</a:t>
            </a:r>
          </a:p>
          <a:p>
            <a:pPr lvl="1"/>
            <a:r>
              <a:rPr lang="en-US" dirty="0"/>
              <a:t>Embedding for both actions &amp; states</a:t>
            </a:r>
          </a:p>
          <a:p>
            <a:pPr lvl="1"/>
            <a:r>
              <a:rPr lang="en-US" dirty="0"/>
              <a:t>Implementing an IRL which can handle continuous actions &amp; states </a:t>
            </a:r>
          </a:p>
          <a:p>
            <a:pPr lvl="1"/>
            <a:r>
              <a:rPr lang="en-US" dirty="0"/>
              <a:t>Introducing the regularization from abnormal data during the training process</a:t>
            </a:r>
          </a:p>
          <a:p>
            <a:pPr lvl="1"/>
            <a:endParaRPr lang="en-US" dirty="0"/>
          </a:p>
          <a:p>
            <a:r>
              <a:rPr lang="en-US" dirty="0"/>
              <a:t>The detection </a:t>
            </a:r>
            <a:r>
              <a:rPr lang="en-US"/>
              <a:t>is trajectory-based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2491B2-91BB-4725-B56C-615F65701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972" y="2243931"/>
            <a:ext cx="2486311" cy="32353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E49734B-2918-46A1-B7B1-BDB52506D434}"/>
              </a:ext>
            </a:extLst>
          </p:cNvPr>
          <p:cNvSpPr/>
          <p:nvPr/>
        </p:nvSpPr>
        <p:spPr>
          <a:xfrm>
            <a:off x="10868233" y="2741890"/>
            <a:ext cx="1118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Trajectory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4C55971-1ADC-4DFB-865B-649DFC2D7C0E}"/>
              </a:ext>
            </a:extLst>
          </p:cNvPr>
          <p:cNvSpPr/>
          <p:nvPr/>
        </p:nvSpPr>
        <p:spPr>
          <a:xfrm>
            <a:off x="10528300" y="2755900"/>
            <a:ext cx="343337" cy="425450"/>
          </a:xfrm>
          <a:custGeom>
            <a:avLst/>
            <a:gdLst>
              <a:gd name="connsiteX0" fmla="*/ 0 w 343337"/>
              <a:gd name="connsiteY0" fmla="*/ 0 h 425450"/>
              <a:gd name="connsiteX1" fmla="*/ 342900 w 343337"/>
              <a:gd name="connsiteY1" fmla="*/ 209550 h 425450"/>
              <a:gd name="connsiteX2" fmla="*/ 57150 w 343337"/>
              <a:gd name="connsiteY2" fmla="*/ 425450 h 42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337" h="425450">
                <a:moveTo>
                  <a:pt x="0" y="0"/>
                </a:moveTo>
                <a:cubicBezTo>
                  <a:pt x="166687" y="69321"/>
                  <a:pt x="333375" y="138642"/>
                  <a:pt x="342900" y="209550"/>
                </a:cubicBezTo>
                <a:cubicBezTo>
                  <a:pt x="352425" y="280458"/>
                  <a:pt x="204787" y="352954"/>
                  <a:pt x="57150" y="4254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9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8F30-952E-4688-AA5A-0D78CC13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Anomaly Detection by RL vs. IRL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E696609-7E36-4FCA-A533-0916EB1BB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832" y="166370"/>
            <a:ext cx="3044058" cy="182467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5067DED-3953-4B28-AAAB-C2E5EBCE0E90}"/>
              </a:ext>
            </a:extLst>
          </p:cNvPr>
          <p:cNvSpPr/>
          <p:nvPr/>
        </p:nvSpPr>
        <p:spPr>
          <a:xfrm>
            <a:off x="1120907" y="2729762"/>
            <a:ext cx="49179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600" b="1" dirty="0">
                <a:latin typeface="Comic Sans MS" panose="030F0702030302020204" pitchFamily="66" charset="0"/>
              </a:rPr>
              <a:t>RL-based anomaly detection: 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Environment</a:t>
            </a:r>
            <a:r>
              <a:rPr lang="en-US" sz="1400" dirty="0">
                <a:latin typeface="Comic Sans MS" panose="030F0702030302020204" pitchFamily="66" charset="0"/>
              </a:rPr>
              <a:t>: Interaction of consumer &amp; merchant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9190"/>
                </a:solidFill>
                <a:latin typeface="Comic Sans MS" panose="030F0702030302020204" pitchFamily="66" charset="0"/>
              </a:rPr>
              <a:t>Agent</a:t>
            </a:r>
            <a:r>
              <a:rPr lang="en-US" sz="1400" dirty="0">
                <a:latin typeface="Comic Sans MS" panose="030F0702030302020204" pitchFamily="66" charset="0"/>
              </a:rPr>
              <a:t>: Anomaly detector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A1C057"/>
                </a:solidFill>
                <a:latin typeface="Comic Sans MS" panose="030F0702030302020204" pitchFamily="66" charset="0"/>
              </a:rPr>
              <a:t>States</a:t>
            </a:r>
            <a:r>
              <a:rPr lang="en-US" sz="1400" dirty="0">
                <a:latin typeface="Comic Sans MS" panose="030F0702030302020204" pitchFamily="66" charset="0"/>
              </a:rPr>
              <a:t>: Features extracted from the interactions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27FF"/>
                </a:solidFill>
                <a:latin typeface="Comic Sans MS" panose="030F0702030302020204" pitchFamily="66" charset="0"/>
              </a:rPr>
              <a:t>Actions</a:t>
            </a:r>
            <a:r>
              <a:rPr lang="en-US" sz="1400" dirty="0">
                <a:latin typeface="Comic Sans MS" panose="030F0702030302020204" pitchFamily="66" charset="0"/>
              </a:rPr>
              <a:t>: {1, 0} indicating the anomalous or not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BF0000"/>
                </a:solidFill>
                <a:latin typeface="Comic Sans MS" panose="030F0702030302020204" pitchFamily="66" charset="0"/>
              </a:rPr>
              <a:t>Rewards</a:t>
            </a:r>
            <a:r>
              <a:rPr lang="en-US" sz="1400" dirty="0">
                <a:latin typeface="Comic Sans MS" panose="030F0702030302020204" pitchFamily="66" charset="0"/>
              </a:rPr>
              <a:t>: {N, -N} being a positive value for TP/TN and a negative value for FP/FN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C1BFD4-FF76-4ED9-BBEB-E46209F5A406}"/>
              </a:ext>
            </a:extLst>
          </p:cNvPr>
          <p:cNvSpPr/>
          <p:nvPr/>
        </p:nvSpPr>
        <p:spPr>
          <a:xfrm>
            <a:off x="6620006" y="2729762"/>
            <a:ext cx="491794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600" b="1" dirty="0">
                <a:latin typeface="Comic Sans MS" panose="030F0702030302020204" pitchFamily="66" charset="0"/>
              </a:rPr>
              <a:t>IRL-based anomaly detection: 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Environment</a:t>
            </a:r>
            <a:r>
              <a:rPr lang="en-US" sz="1400" dirty="0">
                <a:latin typeface="Comic Sans MS" panose="030F0702030302020204" pitchFamily="66" charset="0"/>
              </a:rPr>
              <a:t>: Merchants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9190"/>
                </a:solidFill>
                <a:latin typeface="Comic Sans MS" panose="030F0702030302020204" pitchFamily="66" charset="0"/>
              </a:rPr>
              <a:t>Agent</a:t>
            </a:r>
            <a:r>
              <a:rPr lang="en-US" sz="1400" dirty="0">
                <a:latin typeface="Comic Sans MS" panose="030F0702030302020204" pitchFamily="66" charset="0"/>
              </a:rPr>
              <a:t>: Consumer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A1C057"/>
                </a:solidFill>
                <a:latin typeface="Comic Sans MS" panose="030F0702030302020204" pitchFamily="66" charset="0"/>
              </a:rPr>
              <a:t>States</a:t>
            </a:r>
            <a:r>
              <a:rPr lang="en-US" sz="1400" dirty="0">
                <a:latin typeface="Comic Sans MS" panose="030F0702030302020204" pitchFamily="66" charset="0"/>
              </a:rPr>
              <a:t>: Features extracted from the interactions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27FF"/>
                </a:solidFill>
                <a:latin typeface="Comic Sans MS" panose="030F0702030302020204" pitchFamily="66" charset="0"/>
              </a:rPr>
              <a:t>Actions</a:t>
            </a:r>
            <a:r>
              <a:rPr lang="en-US" sz="1400" dirty="0">
                <a:latin typeface="Comic Sans MS" panose="030F0702030302020204" pitchFamily="66" charset="0"/>
              </a:rPr>
              <a:t>: Connection to different merchants 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BF0000"/>
                </a:solidFill>
                <a:latin typeface="Comic Sans MS" panose="030F0702030302020204" pitchFamily="66" charset="0"/>
              </a:rPr>
              <a:t>Rewards</a:t>
            </a:r>
            <a:r>
              <a:rPr lang="en-US" sz="1400" dirty="0">
                <a:latin typeface="Comic Sans MS" panose="030F0702030302020204" pitchFamily="66" charset="0"/>
              </a:rPr>
              <a:t>: Unknown and will be automatedly inferred from the data</a:t>
            </a:r>
          </a:p>
        </p:txBody>
      </p:sp>
    </p:spTree>
    <p:extLst>
      <p:ext uri="{BB962C8B-B14F-4D97-AF65-F5344CB8AC3E}">
        <p14:creationId xmlns:p14="http://schemas.microsoft.com/office/powerpoint/2010/main" val="697880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B924-BB22-4B9F-94B1-7B36E29D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(IRL+RL)-based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CCFD1-5F8A-47A4-938A-0DCDBA83F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16700" cy="4351338"/>
          </a:xfrm>
        </p:spPr>
        <p:txBody>
          <a:bodyPr/>
          <a:lstStyle/>
          <a:p>
            <a:r>
              <a:rPr lang="en-US" dirty="0"/>
              <a:t>Take each interaction as a trajectory</a:t>
            </a:r>
          </a:p>
          <a:p>
            <a:r>
              <a:rPr lang="en-US" dirty="0"/>
              <a:t>Learn the normality score and the label based on IRL-based anomaly detection</a:t>
            </a:r>
          </a:p>
          <a:p>
            <a:r>
              <a:rPr lang="en-US" dirty="0"/>
              <a:t>Take the label as action and normality score as reward to model a RL-based anomaly detection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BEB52-FFF4-47B9-990E-C1079810D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322" y="2383631"/>
            <a:ext cx="2486311" cy="32353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A441EDF-BE88-48C5-88DA-E854E25A7D79}"/>
              </a:ext>
            </a:extLst>
          </p:cNvPr>
          <p:cNvSpPr/>
          <p:nvPr/>
        </p:nvSpPr>
        <p:spPr>
          <a:xfrm>
            <a:off x="10451740" y="2513290"/>
            <a:ext cx="1403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Trajectory_1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5A7E4F-B8FA-4228-940D-B622A23C6260}"/>
              </a:ext>
            </a:extLst>
          </p:cNvPr>
          <p:cNvSpPr/>
          <p:nvPr/>
        </p:nvSpPr>
        <p:spPr>
          <a:xfrm>
            <a:off x="10445446" y="3459956"/>
            <a:ext cx="1403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Trajectory_2</a:t>
            </a:r>
          </a:p>
        </p:txBody>
      </p:sp>
    </p:spTree>
    <p:extLst>
      <p:ext uri="{BB962C8B-B14F-4D97-AF65-F5344CB8AC3E}">
        <p14:creationId xmlns:p14="http://schemas.microsoft.com/office/powerpoint/2010/main" val="353359024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43941"/>
      </a:dk2>
      <a:lt2>
        <a:srgbClr val="E2E5E8"/>
      </a:lt2>
      <a:accent1>
        <a:srgbClr val="B99C7D"/>
      </a:accent1>
      <a:accent2>
        <a:srgbClr val="A6A371"/>
      </a:accent2>
      <a:accent3>
        <a:srgbClr val="97A67E"/>
      </a:accent3>
      <a:accent4>
        <a:srgbClr val="82AD76"/>
      </a:accent4>
      <a:accent5>
        <a:srgbClr val="82AB8A"/>
      </a:accent5>
      <a:accent6>
        <a:srgbClr val="76AD98"/>
      </a:accent6>
      <a:hlink>
        <a:srgbClr val="6183AA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404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Century Gothic</vt:lpstr>
      <vt:lpstr>Comic Sans MS</vt:lpstr>
      <vt:lpstr>Elephant</vt:lpstr>
      <vt:lpstr>BrushVTI</vt:lpstr>
      <vt:lpstr>Office Theme</vt:lpstr>
      <vt:lpstr>Consumer-Merchant Interactions</vt:lpstr>
      <vt:lpstr>Framework of RL</vt:lpstr>
      <vt:lpstr>RL vs. IRL</vt:lpstr>
      <vt:lpstr>IRL-based Anomaly Detection</vt:lpstr>
      <vt:lpstr>IRL-based Anomaly Detection</vt:lpstr>
      <vt:lpstr>IRL-based Anomaly Detection</vt:lpstr>
      <vt:lpstr>Anomaly Detection by RL vs. IRL</vt:lpstr>
      <vt:lpstr>(IRL+RL)-based Anomaly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Xi</dc:creator>
  <cp:lastModifiedBy>Yang Xi</cp:lastModifiedBy>
  <cp:revision>30</cp:revision>
  <dcterms:created xsi:type="dcterms:W3CDTF">2020-06-10T04:07:23Z</dcterms:created>
  <dcterms:modified xsi:type="dcterms:W3CDTF">2020-06-10T15:09:07Z</dcterms:modified>
</cp:coreProperties>
</file>