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3B924D-DED4-4EB8-A91D-D9B21D149899}">
  <a:tblStyle styleId="{A53B924D-DED4-4EB8-A91D-D9B21D14989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6613C163-E433-491D-8C2B-B0828E02CEA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https://math.stackexchange.com/questions/605083/calculate-expectation-of-a-geometric-random-variable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this computation slowly so they understand</a:t>
            </a:r>
            <a:endParaRPr/>
          </a:p>
        </p:txBody>
      </p:sp>
      <p:sp>
        <p:nvSpPr>
          <p:cNvPr id="218" name="Google Shape;21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011370a41e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011370a41e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011370a41e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https://www.statisticshowto.com/laplace-distribution-double-exponential/</a:t>
            </a:r>
            <a:endParaRPr/>
          </a:p>
        </p:txBody>
      </p:sp>
      <p:sp>
        <p:nvSpPr>
          <p:cNvPr id="282" name="Google Shape;282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https://en.wikipedia.org/wiki/Normal_distribution</a:t>
            </a:r>
            <a:endParaRPr/>
          </a:p>
        </p:txBody>
      </p:sp>
      <p:sp>
        <p:nvSpPr>
          <p:cNvPr id="292" name="Google Shape;292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 the strict inequalities in </a:t>
            </a:r>
            <a:endParaRPr/>
          </a:p>
        </p:txBody>
      </p:sp>
      <p:sp>
        <p:nvSpPr>
          <p:cNvPr id="320" name="Google Shape;320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Var[X] = </a:t>
            </a:r>
            <a:r>
              <a:rPr b="0" i="0" lang="en-US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E[(X-E(X))^2] = E[X^2]-(E[X])^2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10f4ead8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10f4ead8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010f4ead8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11370a41e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11370a41e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011370a41e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11370a41e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11370a41e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011370a41e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Relationship Id="rId4" Type="http://schemas.openxmlformats.org/officeDocument/2006/relationships/image" Target="../media/image17.gif"/><Relationship Id="rId5" Type="http://schemas.openxmlformats.org/officeDocument/2006/relationships/image" Target="../media/image24.jpg"/><Relationship Id="rId6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Relationship Id="rId4" Type="http://schemas.openxmlformats.org/officeDocument/2006/relationships/image" Target="../media/image40.png"/><Relationship Id="rId5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63.png"/><Relationship Id="rId10" Type="http://schemas.openxmlformats.org/officeDocument/2006/relationships/image" Target="../media/image44.png"/><Relationship Id="rId13" Type="http://schemas.openxmlformats.org/officeDocument/2006/relationships/image" Target="../media/image45.png"/><Relationship Id="rId1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9.png"/><Relationship Id="rId4" Type="http://schemas.openxmlformats.org/officeDocument/2006/relationships/image" Target="../media/image39.png"/><Relationship Id="rId9" Type="http://schemas.openxmlformats.org/officeDocument/2006/relationships/image" Target="../media/image47.png"/><Relationship Id="rId15" Type="http://schemas.openxmlformats.org/officeDocument/2006/relationships/image" Target="../media/image55.png"/><Relationship Id="rId14" Type="http://schemas.openxmlformats.org/officeDocument/2006/relationships/image" Target="../media/image38.png"/><Relationship Id="rId16" Type="http://schemas.openxmlformats.org/officeDocument/2006/relationships/image" Target="../media/image51.png"/><Relationship Id="rId5" Type="http://schemas.openxmlformats.org/officeDocument/2006/relationships/image" Target="../media/image41.png"/><Relationship Id="rId6" Type="http://schemas.openxmlformats.org/officeDocument/2006/relationships/image" Target="../media/image52.png"/><Relationship Id="rId7" Type="http://schemas.openxmlformats.org/officeDocument/2006/relationships/image" Target="../media/image46.png"/><Relationship Id="rId8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4.png"/><Relationship Id="rId4" Type="http://schemas.openxmlformats.org/officeDocument/2006/relationships/image" Target="../media/image4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8.png"/><Relationship Id="rId4" Type="http://schemas.openxmlformats.org/officeDocument/2006/relationships/image" Target="../media/image59.png"/><Relationship Id="rId5" Type="http://schemas.openxmlformats.org/officeDocument/2006/relationships/image" Target="../media/image62.png"/><Relationship Id="rId6" Type="http://schemas.openxmlformats.org/officeDocument/2006/relationships/image" Target="../media/image58.png"/><Relationship Id="rId7" Type="http://schemas.openxmlformats.org/officeDocument/2006/relationships/image" Target="../media/image65.png"/><Relationship Id="rId8" Type="http://schemas.openxmlformats.org/officeDocument/2006/relationships/hyperlink" Target="https://en.wikipedia.org/wiki/Exponential_family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1.png"/><Relationship Id="rId4" Type="http://schemas.openxmlformats.org/officeDocument/2006/relationships/hyperlink" Target="https://en.wikipedia.org/wiki/Exponential_distribution" TargetMode="External"/><Relationship Id="rId5" Type="http://schemas.openxmlformats.org/officeDocument/2006/relationships/hyperlink" Target="https://en.wikipedia.org/wiki/Abscissa" TargetMode="External"/><Relationship Id="rId6" Type="http://schemas.openxmlformats.org/officeDocument/2006/relationships/image" Target="../media/image69.png"/><Relationship Id="rId7" Type="http://schemas.openxmlformats.org/officeDocument/2006/relationships/image" Target="../media/image7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3.png"/><Relationship Id="rId4" Type="http://schemas.openxmlformats.org/officeDocument/2006/relationships/image" Target="../media/image70.png"/><Relationship Id="rId5" Type="http://schemas.openxmlformats.org/officeDocument/2006/relationships/image" Target="../media/image66.png"/><Relationship Id="rId6" Type="http://schemas.openxmlformats.org/officeDocument/2006/relationships/image" Target="../media/image5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1.png"/><Relationship Id="rId4" Type="http://schemas.openxmlformats.org/officeDocument/2006/relationships/image" Target="../media/image6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0.png"/><Relationship Id="rId4" Type="http://schemas.openxmlformats.org/officeDocument/2006/relationships/image" Target="../media/image4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57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7.png"/><Relationship Id="rId5" Type="http://schemas.openxmlformats.org/officeDocument/2006/relationships/image" Target="../media/image25.png"/><Relationship Id="rId6" Type="http://schemas.openxmlformats.org/officeDocument/2006/relationships/image" Target="../media/image12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9" Type="http://schemas.openxmlformats.org/officeDocument/2006/relationships/image" Target="../media/image26.png"/><Relationship Id="rId5" Type="http://schemas.openxmlformats.org/officeDocument/2006/relationships/image" Target="../media/image16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31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Lab 2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Probability review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38200" y="727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Binomial Distributions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PDF</a:t>
            </a:r>
            <a:endParaRPr/>
          </a:p>
        </p:txBody>
      </p:sp>
      <p:pic>
        <p:nvPicPr>
          <p:cNvPr descr="binomial-distribution-chart | Real Statistics Using Excel" id="183" name="Google Shape;18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4826" y="3234183"/>
            <a:ext cx="3577371" cy="21553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y is a binomial distribution bell-shaped? - Cross Validated" id="184" name="Google Shape;18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2197" y="2927012"/>
            <a:ext cx="3790233" cy="29454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w to Graph the Binomial Distribution" id="185" name="Google Shape;18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3039748"/>
            <a:ext cx="4452318" cy="25441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type&quot;:&quot;$$&quot;,&quot;backgroundColorModified&quot;:false,&quot;font&quot;:{&quot;family&quot;:&quot;Arial&quot;,&quot;size&quot;:14,&quot;color&quot;:&quot;#000000&quot;},&quot;aid&quot;:null,&quot;code&quot;:&quot;$$\\Pr\\left[X=k\\right]=\\binom{n}{k}p^{k}\\left(1-p\\right)^{n-k}$$&quot;,&quot;id&quot;:&quot;2&quot;,&quot;ts&quot;:1674853710679,&quot;cs&quot;:&quot;L7ucSbXjQpb+7VwrzlUhOQ==&quot;,&quot;size&quot;:{&quot;width&quot;:284.25,&quot;height&quot;:52.49999999999998}}" id="186" name="Google Shape;18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62600" y="1552229"/>
            <a:ext cx="3927576" cy="7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Binomial Distribution CDF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838200" y="1690688"/>
            <a:ext cx="10515600" cy="4801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5442" l="-1042" r="0" t="-2025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descr="Cumulative distribution function for the binomial distribution" id="193" name="Google Shape;19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1988" y="2815680"/>
            <a:ext cx="4902926" cy="3677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{&quot;aid&quot;:null,&quot;type&quot;:&quot;$$&quot;,&quot;font&quot;:{&quot;family&quot;:&quot;Arial&quot;,&quot;size&quot;:29,&quot;color&quot;:&quot;#000000&quot;},&quot;id&quot;:&quot;3&quot;,&quot;code&quot;:&quot;$$\\Pr\\left[X=k\\right]=\\frac{\\lambda^{k}e^{-\\lambda}}{k!}$$&quot;,&quot;backgroundColorModified&quot;:false,&quot;backgroundColor&quot;:&quot;#FFFFFF&quot;,&quot;ts&quot;:1674843735627,&quot;cs&quot;:&quot;vgmRDSg85aBSy0cvJ+4sJA==&quot;,&quot;size&quot;:{&quot;width&quot;:383.3333333333333,&quot;height&quot;:101}}"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825" y="5066128"/>
            <a:ext cx="3651250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/>
        </p:nvSpPr>
        <p:spPr>
          <a:xfrm>
            <a:off x="1035525" y="1728125"/>
            <a:ext cx="9942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Poisson distribution is </a:t>
            </a:r>
            <a:r>
              <a:rPr b="1" lang="en-US" sz="24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probability distribution that is used to show how many times an event is likely to occur over a specified period</a:t>
            </a:r>
            <a:endParaRPr sz="24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Events are independent of each other. </a:t>
            </a:r>
            <a:endParaRPr sz="24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occurrence of one event does not affect the probability another event will occur. </a:t>
            </a:r>
            <a:endParaRPr sz="24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average rate (events per time period) is constant. </a:t>
            </a:r>
            <a:endParaRPr sz="24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Two events cannot occur at the same time.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{&quot;code&quot;:&quot;$$Poisson\\left(\\lambda\\right)$$&quot;,&quot;font&quot;:{&quot;color&quot;:&quot;#000000&quot;,&quot;family&quot;:&quot;Arial&quot;,&quot;size&quot;:29},&quot;id&quot;:&quot;24&quot;,&quot;backgroundColor&quot;:&quot;#FFFFFF&quot;,&quot;backgroundColorModified&quot;:false,&quot;type&quot;:&quot;$$&quot;,&quot;aid&quot;:null,&quot;ts&quot;:1674855217293,&quot;cs&quot;:&quot;CulGVoz2TiF9efId5TV4LA==&quot;,&quot;size&quot;:{&quot;width&quot;:219.59999999999994,&quot;height&quot;:45.399999999999984}}" id="201" name="Google Shape;2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5525" y="608268"/>
            <a:ext cx="3566850" cy="7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Poisson Example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 You are “on call” at work. And every night between 12 and 8 AM you receive about 6 calls from customers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Question: What is the probability you receive a call from 2-4 AM?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Definitions: X~P(lambda) where X is a random variable with a Poisson distribution, and  “</a:t>
            </a:r>
            <a:r>
              <a:rPr lang="en-US"/>
              <a:t>lambda</a:t>
            </a:r>
            <a:r>
              <a:rPr lang="en-US"/>
              <a:t>” is the mean for the interval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6 calls over an 8 hour window is about ¾ of a call every hour, our window is 2 hours, so our “</a:t>
            </a:r>
            <a:r>
              <a:rPr lang="en-US"/>
              <a:t>lambda</a:t>
            </a:r>
            <a:r>
              <a:rPr lang="en-US"/>
              <a:t>” value is 2*3/4 = 1.5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https://homepage.divms.uiowa.edu/~mbognar/applets/pois.html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&#10;&#10;Description automatically generated" id="213" name="Google Shape;21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9641" y="1146181"/>
            <a:ext cx="6655443" cy="27439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214" name="Google Shape;21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9641" y="3748468"/>
            <a:ext cx="6655443" cy="2707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Geometric(p)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6463845" y="1825625"/>
            <a:ext cx="513853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134" r="-3438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305" y="1690688"/>
            <a:ext cx="5839695" cy="24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7"/>
          <p:cNvSpPr txBox="1"/>
          <p:nvPr/>
        </p:nvSpPr>
        <p:spPr>
          <a:xfrm>
            <a:off x="935565" y="4534087"/>
            <a:ext cx="5344357" cy="112441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911" r="0" t="-32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Geometric Expectation Derivation</a:t>
            </a:r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68" r="0" t="-1008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Uniform - Discrete</a:t>
            </a:r>
            <a:endParaRPr/>
          </a:p>
        </p:txBody>
      </p:sp>
      <p:pic>
        <p:nvPicPr>
          <p:cNvPr descr="Discrete uniform probability mass function for n = 5" id="236" name="Google Shape;23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371" y="1968983"/>
            <a:ext cx="5006629" cy="360477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9"/>
          <p:cNvSpPr txBox="1"/>
          <p:nvPr/>
        </p:nvSpPr>
        <p:spPr>
          <a:xfrm>
            <a:off x="6811617" y="1524000"/>
            <a:ext cx="3840438" cy="358001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3649" r="0" t="-204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Continuous</a:t>
            </a:r>
            <a:r>
              <a:rPr lang="en-US"/>
              <a:t> probability distributions</a:t>
            </a:r>
            <a:endParaRPr/>
          </a:p>
        </p:txBody>
      </p:sp>
      <p:graphicFrame>
        <p:nvGraphicFramePr>
          <p:cNvPr id="244" name="Google Shape;244;p30"/>
          <p:cNvGraphicFramePr/>
          <p:nvPr/>
        </p:nvGraphicFramePr>
        <p:xfrm>
          <a:off x="753700" y="188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{6613C163-E433-491D-8C2B-B0828E02CEA2}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82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PDF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Mean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Variance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109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Uniform (a,b)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          for 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 otherwise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(a+b)/2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86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Exponential 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86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Laplace 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86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Gaussian 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{&quot;font&quot;:{&quot;family&quot;:&quot;Arial&quot;,&quot;size&quot;:14,&quot;color&quot;:&quot;#000000&quot;},&quot;backgroundColor&quot;:&quot;#FFFFFF&quot;,&quot;backgroundColorModified&quot;:false,&quot;code&quot;:&quot;$$\\frac{1}{b-a}$$&quot;,&quot;id&quot;:&quot;8&quot;,&quot;aid&quot;:null,&quot;type&quot;:&quot;$$&quot;,&quot;ts&quot;:1674842798100,&quot;cs&quot;:&quot;EJO1VuexeYr3YLWa3hfnjw==&quot;,&quot;size&quot;:{&quot;width&quot;:52.333333333333336,&quot;height&quot;:44.666666666666664}}" id="245" name="Google Shape;2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650" y="2742150"/>
            <a:ext cx="498475" cy="425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a\\leq x\\leq b$$&quot;,&quot;font&quot;:{&quot;color&quot;:&quot;#000000&quot;,&quot;size&quot;:14,&quot;family&quot;:&quot;Arial&quot;},&quot;aid&quot;:null,&quot;backgroundColor&quot;:&quot;#FFFFFF&quot;,&quot;id&quot;:&quot;9&quot;,&quot;type&quot;:&quot;$$&quot;,&quot;backgroundColorModified&quot;:false,&quot;ts&quot;:1674842832609,&quot;cs&quot;:&quot;25b0hCU8d6o7SW1MtDqLlQ==&quot;,&quot;size&quot;:{&quot;width&quot;:91.16666666666667,&quot;height&quot;:18.333333333333332}}" id="246" name="Google Shape;24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050" y="2867550"/>
            <a:ext cx="868363" cy="174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0&quot;,&quot;code&quot;:&quot;$$\\left(b-a\\right)^{2}/12$$&quot;,&quot;aid&quot;:null,&quot;font&quot;:{&quot;family&quot;:&quot;Arial&quot;,&quot;color&quot;:&quot;#000000&quot;,&quot;size&quot;:14},&quot;backgroundColorModified&quot;:false,&quot;backgroundColor&quot;:&quot;#FFFFFF&quot;,&quot;type&quot;:&quot;$$&quot;,&quot;ts&quot;:1674842896898,&quot;cs&quot;:&quot;wFuRj4l5FRrID4QKSWoWeQ==&quot;,&quot;size&quot;:{&quot;width&quot;:103.33333333333333,&quot;height&quot;:26.333333333333332}}" id="247" name="Google Shape;24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35775" y="3150550"/>
            <a:ext cx="984250" cy="250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backgroundColor&quot;:&quot;#FFFFFF&quot;,&quot;backgroundColorModified&quot;:false,&quot;font&quot;:{&quot;family&quot;:&quot;Arial&quot;,&quot;color&quot;:&quot;#000000&quot;,&quot;size&quot;:14},&quot;aid&quot;:null,&quot;id&quot;:&quot;11&quot;,&quot;code&quot;:&quot;$$\\left(\\mu,\\sigma^{2}\\right)$$&quot;,&quot;ts&quot;:1674843311141,&quot;cs&quot;:&quot;ejh5AO6PHxg0GHpKvMdcgw==&quot;,&quot;size&quot;:{&quot;width&quot;:57.666666666666664,&quot;height&quot;:27}}" id="248" name="Google Shape;24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82309" y="5673775"/>
            <a:ext cx="54927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font&quot;:{&quot;color&quot;:&quot;#000000&quot;,&quot;family&quot;:&quot;Arial&quot;,&quot;size&quot;:14},&quot;id&quot;:&quot;12&quot;,&quot;type&quot;:&quot;$$&quot;,&quot;code&quot;:&quot;$$\\lambda e^{-\\lambda x}$$&quot;,&quot;aid&quot;:null,&quot;backgroundColor&quot;:&quot;#FFFFFF&quot;,&quot;ts&quot;:1674842985885,&quot;cs&quot;:&quot;785FZW0kubn8f//D5ttFmw==&quot;,&quot;size&quot;:{&quot;width&quot;:51.166666666666664,&quot;height&quot;:20.166666666666668}}" id="249" name="Google Shape;24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22050" y="4149000"/>
            <a:ext cx="487363" cy="192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aid&quot;:null,&quot;backgroundColor&quot;:&quot;#FFFFFF&quot;,&quot;id&quot;:&quot;13&quot;,&quot;backgroundColorModified&quot;:false,&quot;font&quot;:{&quot;family&quot;:&quot;Arial&quot;,&quot;color&quot;:&quot;#000000&quot;,&quot;size&quot;:14},&quot;code&quot;:&quot;$$\\left(\\lambda\\right)$$&quot;,&quot;ts&quot;:1674843005029,&quot;cs&quot;:&quot;fDRJC0m7VPORJcR/Ss+eJg==&quot;,&quot;size&quot;:{&quot;width&quot;:25.666666666666668,&quot;height&quot;:22}}" id="250" name="Google Shape;250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33600" y="3962400"/>
            <a:ext cx="244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type&quot;:&quot;$$&quot;,&quot;font&quot;:{&quot;family&quot;:&quot;Arial&quot;,&quot;color&quot;:&quot;#000000&quot;,&quot;size&quot;:14},&quot;code&quot;:&quot;$$\\frac{1}{\\lambda}$$&quot;,&quot;backgroundColor&quot;:&quot;#FFFFFF&quot;,&quot;id&quot;:&quot;14&quot;,&quot;backgroundColorModified&quot;:false,&quot;ts&quot;:1674843033805,&quot;cs&quot;:&quot;ROxQhUmvgr5G974Btn+bhA==&quot;,&quot;size&quot;:{&quot;width&quot;:17.333333333333332,&quot;height&quot;:44.666666666666664}}" id="251" name="Google Shape;251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34975" y="3956125"/>
            <a:ext cx="165100" cy="425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frac{1}{\\lambda^{2}}$$&quot;,&quot;aid&quot;:null,&quot;backgroundColor&quot;:&quot;#FFFFFF&quot;,&quot;id&quot;:&quot;15&quot;,&quot;type&quot;:&quot;$$&quot;,&quot;backgroundColorModified&quot;:false,&quot;font&quot;:{&quot;family&quot;:&quot;Arial&quot;,&quot;size&quot;:14,&quot;color&quot;:&quot;#000000&quot;},&quot;ts&quot;:1674843057132,&quot;cs&quot;:&quot;YAU6Cx3a3sEc4lqKj7jHKw==&quot;,&quot;size&quot;:{&quot;width&quot;:26,&quot;height&quot;:45.5}}" id="252" name="Google Shape;252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930900" y="3952150"/>
            <a:ext cx="247650" cy="433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left(\\mu,b\\right)$$&quot;,&quot;backgroundColorModified&quot;:false,&quot;backgroundColor&quot;:&quot;#FFFFFF&quot;,&quot;aid&quot;:null,&quot;type&quot;:&quot;$$&quot;,&quot;id&quot;:&quot;16&quot;,&quot;font&quot;:{&quot;size&quot;:14,&quot;color&quot;:&quot;#000000&quot;,&quot;family&quot;:&quot;Arial&quot;},&quot;ts&quot;:1674843126022,&quot;cs&quot;:&quot;6/aPWSh5IgiX6lpEwKbmNA==&quot;,&quot;size&quot;:{&quot;width&quot;:45.333333333333336,&quot;height&quot;:22}}" id="253" name="Google Shape;253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01550" y="4818088"/>
            <a:ext cx="4318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font&quot;:{&quot;size&quot;:14,&quot;color&quot;:&quot;#000000&quot;,&quot;family&quot;:&quot;Arial&quot;},&quot;code&quot;:&quot;$$\\frac{1}{2b}\\exp\\left(-\\frac{\\left|x-\\mu\\right|}{b}\\right)$$&quot;,&quot;backgroundColor&quot;:&quot;#FFFFFF&quot;,&quot;backgroundColorModified&quot;:false,&quot;id&quot;:&quot;17&quot;,&quot;aid&quot;:null,&quot;ts&quot;:1674843234836,&quot;cs&quot;:&quot;3//z/voQjxLW5xRo4jDGxA==&quot;,&quot;size&quot;:{&quot;width&quot;:183.66666666666666,&quot;height&quot;:52.833333333333336}}" id="254" name="Google Shape;254;p3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516500" y="4819013"/>
            <a:ext cx="1749425" cy="5032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id&quot;:&quot;18&quot;,&quot;font&quot;:{&quot;family&quot;:&quot;Arial&quot;,&quot;color&quot;:&quot;#000000&quot;,&quot;size&quot;:14},&quot;aid&quot;:null,&quot;code&quot;:&quot;$$\\mu$$&quot;,&quot;type&quot;:&quot;$$&quot;,&quot;backgroundColor&quot;:&quot;#FFFFFF&quot;,&quot;ts&quot;:1674843200898,&quot;cs&quot;:&quot;gBJiJmSWmzw4xTkrTi7hWw==&quot;,&quot;size&quot;:{&quot;width&quot;:12.333333333333334,&quot;height&quot;:14.5}}" id="255" name="Google Shape;255;p3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48400" y="4953000"/>
            <a:ext cx="117475" cy="1381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font&quot;:{&quot;size&quot;:14,&quot;family&quot;:&quot;Arial&quot;,&quot;color&quot;:&quot;#000000&quot;},&quot;aid&quot;:null,&quot;backgroundColor&quot;:&quot;#FFFFFF&quot;,&quot;backgroundColorModified&quot;:false,&quot;id&quot;:&quot;19&quot;,&quot;code&quot;:&quot;$$2b^{2}$$&quot;,&quot;ts&quot;:1674843263255,&quot;cs&quot;:&quot;eiVF3QRZMO2FziprZG5dPw==&quot;,&quot;size&quot;:{&quot;width&quot;:26.333333333333332,&quot;height&quot;:19.666666666666668}}" id="256" name="Google Shape;256;p3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929313" y="4953000"/>
            <a:ext cx="250825" cy="187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backgroundColorModified&quot;:false,&quot;code&quot;:&quot;$$\\frac{1}{\\sigma{\\sqrt[]{2\\pi}}}\\exp\\left(-\\frac{\\left(x-\\mu\\right)^{2}}{2\\sigma^{2}}\\right)$$&quot;,&quot;backgroundColor&quot;:&quot;#FFFFFF&quot;,&quot;aid&quot;:null,&quot;id&quot;:&quot;20&quot;,&quot;font&quot;:{&quot;color&quot;:&quot;#000000&quot;,&quot;family&quot;:&quot;Arial&quot;,&quot;size&quot;:14},&quot;ts&quot;:1674843397077,&quot;cs&quot;:&quot;NbP1L61Mo8JjPxzasihN0w==&quot;,&quot;size&quot;:{&quot;width&quot;:233.40000000000006,&quot;height&quot;:65.79999999999997}}" id="257" name="Google Shape;257;p3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516500" y="5597575"/>
            <a:ext cx="2223135" cy="6267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id&quot;:&quot;18&quot;,&quot;font&quot;:{&quot;family&quot;:&quot;Arial&quot;,&quot;color&quot;:&quot;#000000&quot;,&quot;size&quot;:14},&quot;aid&quot;:null,&quot;code&quot;:&quot;$$\\mu$$&quot;,&quot;type&quot;:&quot;$$&quot;,&quot;backgroundColor&quot;:&quot;#FFFFFF&quot;,&quot;ts&quot;:1674843200898,&quot;cs&quot;:&quot;gBJiJmSWmzw4xTkrTi7hWw==&quot;,&quot;size&quot;:{&quot;width&quot;:12.333333333333334,&quot;height&quot;:14.5}}" id="258" name="Google Shape;258;p3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48400" y="5791200"/>
            <a:ext cx="117475" cy="1381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font&quot;:{&quot;family&quot;:&quot;Arial&quot;,&quot;size&quot;:14,&quot;color&quot;:&quot;#000000&quot;},&quot;id&quot;:&quot;21&quot;,&quot;backgroundColorModified&quot;:false,&quot;code&quot;:&quot;$$\\sigma^{2}$$&quot;,&quot;backgroundColor&quot;:&quot;#FFFFFF&quot;,&quot;aid&quot;:null,&quot;ts&quot;:1674843477877,&quot;cs&quot;:&quot;+viUEiScB3958tLBNQ5bhA==&quot;,&quot;size&quot;:{&quot;width&quot;:18.833333333333332,&quot;height&quot;:19.666666666666668}}" id="259" name="Google Shape;259;p3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915400" y="5791200"/>
            <a:ext cx="179388" cy="1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Uniform - Continuous</a:t>
            </a:r>
            <a:endParaRPr/>
          </a:p>
        </p:txBody>
      </p:sp>
      <p:pic>
        <p:nvPicPr>
          <p:cNvPr descr="Continuous uniform distribution - Wikipedia" id="265" name="Google Shape;26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70" y="2122199"/>
            <a:ext cx="5239509" cy="374188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1"/>
          <p:cNvSpPr txBox="1"/>
          <p:nvPr/>
        </p:nvSpPr>
        <p:spPr>
          <a:xfrm>
            <a:off x="6811617" y="1524000"/>
            <a:ext cx="3840438" cy="377282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3649" r="0" t="-193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Pairwise independence does not imply mutual independence. 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 = Flip coin, Pr(X = heads) = ½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 = Flip Coin, Pr(Y = heads) = ½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Z = Pr(exactly X or Y are heads (not both)) = ½ </a:t>
            </a:r>
            <a:endParaRPr/>
          </a:p>
        </p:txBody>
      </p:sp>
      <p:graphicFrame>
        <p:nvGraphicFramePr>
          <p:cNvPr id="96" name="Google Shape;96;p14"/>
          <p:cNvGraphicFramePr/>
          <p:nvPr/>
        </p:nvGraphicFramePr>
        <p:xfrm>
          <a:off x="222514" y="39163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{A53B924D-DED4-4EB8-A91D-D9B21D149899}</a:tableStyleId>
              </a:tblPr>
              <a:tblGrid>
                <a:gridCol w="1259925"/>
                <a:gridCol w="1259925"/>
                <a:gridCol w="12599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Z = XOR(X,Y)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7" name="Google Shape;97;p14"/>
          <p:cNvGraphicFramePr/>
          <p:nvPr/>
        </p:nvGraphicFramePr>
        <p:xfrm>
          <a:off x="4317364" y="39163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{A53B924D-DED4-4EB8-A91D-D9B21D149899}</a:tableStyleId>
              </a:tblPr>
              <a:tblGrid>
                <a:gridCol w="1259925"/>
                <a:gridCol w="1259925"/>
                <a:gridCol w="12599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Pr[X,Y]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1/4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1/4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1/4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1/4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8" name="Google Shape;98;p14"/>
          <p:cNvGraphicFramePr/>
          <p:nvPr/>
        </p:nvGraphicFramePr>
        <p:xfrm>
          <a:off x="8412214" y="39163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{A53B924D-DED4-4EB8-A91D-D9B21D149899}</a:tableStyleId>
              </a:tblPr>
              <a:tblGrid>
                <a:gridCol w="1259925"/>
                <a:gridCol w="1259925"/>
                <a:gridCol w="12599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Z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Pr[X,Y]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1/4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1/4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1/4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1/4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Exponential</a:t>
            </a:r>
            <a:endParaRPr/>
          </a:p>
        </p:txBody>
      </p:sp>
      <p:pic>
        <p:nvPicPr>
          <p:cNvPr descr="plot of the probability density function of the exponential distribution" id="272" name="Google Shape;27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118" y="1368426"/>
            <a:ext cx="5439171" cy="43513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2&quot;,&quot;backgroundColor&quot;:&quot;#FFFFFF&quot;,&quot;backgroundColorModified&quot;:false,&quot;aid&quot;:null,&quot;type&quot;:&quot;$$&quot;,&quot;code&quot;:&quot;$$\\Pr\\left[X=x\\right]=\\lambda e^{-\\lambda x}$$&quot;,&quot;font&quot;:{&quot;family&quot;:&quot;Arial&quot;,&quot;color&quot;:&quot;#000000&quot;,&quot;size&quot;:&quot;24&quot;},&quot;ts&quot;:1674844144525,&quot;cs&quot;:&quot;+nXuxdXl7ILhhEMmAwVT8A==&quot;,&quot;size&quot;:{&quot;width&quot;:303.25,&quot;height&quot;:43.50000000000002}}" id="273" name="Google Shape;27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0750" y="4091145"/>
            <a:ext cx="2888456" cy="414338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2"/>
          <p:cNvSpPr txBox="1"/>
          <p:nvPr/>
        </p:nvSpPr>
        <p:spPr>
          <a:xfrm>
            <a:off x="6928600" y="1667250"/>
            <a:ext cx="42906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exponential distribution is the probability distribution of the time between events in a Poisson point process.</a:t>
            </a:r>
            <a:endParaRPr sz="250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Parameterized by</a:t>
            </a:r>
            <a:endParaRPr sz="250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PDF</a:t>
            </a:r>
            <a:endParaRPr sz="250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Expected value </a:t>
            </a:r>
            <a:endParaRPr sz="250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Variance</a:t>
            </a:r>
            <a:endParaRPr sz="250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{&quot;code&quot;:&quot;$$\\left(\\lambda\\right)$$&quot;,&quot;type&quot;:&quot;$$&quot;,&quot;font&quot;:{&quot;family&quot;:&quot;Roboto&quot;,&quot;size&quot;:25,&quot;color&quot;:&quot;#4D5156&quot;},&quot;backgroundColor&quot;:&quot;#FFFFFF&quot;,&quot;id&quot;:&quot;25&quot;,&quot;backgroundColorModified&quot;:false,&quot;aid&quot;:null,&quot;ts&quot;:1674855837820,&quot;cs&quot;:&quot;Ok05EUkbY+YvdFUsmBsuOw==&quot;,&quot;size&quot;:{&quot;width&quot;:39.666666666666664,&quot;height&quot;:33.833333333333336}}" id="275" name="Google Shape;27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62975" y="3661050"/>
            <a:ext cx="377825" cy="3222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size&quot;:25,&quot;family&quot;:&quot;Roboto&quot;},&quot;backgroundColorModified&quot;:false,&quot;aid&quot;:null,&quot;backgroundColor&quot;:&quot;#FFFFFF&quot;,&quot;code&quot;:&quot;$$1/\\lambda$$&quot;,&quot;id&quot;:&quot;26&quot;,&quot;type&quot;:&quot;$$&quot;,&quot;ts&quot;:1674855910259,&quot;cs&quot;:&quot;shSSdG+RVuuO47AmSJI3hw==&quot;,&quot;size&quot;:{&quot;width&quot;:49.833333333333336,&quot;height&quot;:33.833333333333336}}" id="276" name="Google Shape;27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49025" y="4815550"/>
            <a:ext cx="474663" cy="3222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backgroundColorModified&quot;:false,&quot;id&quot;:&quot;27&quot;,&quot;backgroundColor&quot;:&quot;#FFFFFF&quot;,&quot;code&quot;:&quot;$$1/\\lambda^{2}$$&quot;,&quot;aid&quot;:null,&quot;font&quot;:{&quot;color&quot;:&quot;#000000&quot;,&quot;size&quot;:25,&quot;family&quot;:&quot;Roboto&quot;},&quot;ts&quot;:1674855928111,&quot;cs&quot;:&quot;zh03fnN2Mvax0H9OxGUffw==&quot;,&quot;size&quot;:{&quot;width&quot;:61.5,&quot;height&quot;:38.333333333333336}}" id="277" name="Google Shape;277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04700" y="5211850"/>
            <a:ext cx="585788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2"/>
          <p:cNvSpPr txBox="1"/>
          <p:nvPr/>
        </p:nvSpPr>
        <p:spPr>
          <a:xfrm>
            <a:off x="932150" y="5910700"/>
            <a:ext cx="8684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Remark: Exponential distribution is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not the same as the class of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exponential families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of distributions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Laplace</a:t>
            </a:r>
            <a:endParaRPr/>
          </a:p>
        </p:txBody>
      </p:sp>
      <p:pic>
        <p:nvPicPr>
          <p:cNvPr descr="Laplace distribution" id="285" name="Google Shape;28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600" y="2330450"/>
            <a:ext cx="4823884" cy="361791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3"/>
          <p:cNvSpPr txBox="1"/>
          <p:nvPr/>
        </p:nvSpPr>
        <p:spPr>
          <a:xfrm>
            <a:off x="6497802" y="1831524"/>
            <a:ext cx="51309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It can be thought of as two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exponential distributions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(with an additional location parameter) spliced together along the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abscissa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Parametrized by mu and beta: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 = Location (shift along the x axis)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scaling, maximum peak value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{&quot;aid&quot;:null,&quot;backgroundColor&quot;:&quot;#FFFFFF&quot;,&quot;backgroundColorModified&quot;:false,&quot;font&quot;:{&quot;family&quot;:&quot;Arial&quot;,&quot;color&quot;:&quot;#000000&quot;,&quot;size&quot;:18},&quot;id&quot;:&quot;17&quot;,&quot;type&quot;:&quot;$$&quot;,&quot;code&quot;:&quot;$$\\Pr\\left[X=x\\right]=\\frac{1}{2b}\\exp\\left(-\\frac{\\left|x-\\mu\\right|}{b}\\right)$$&quot;,&quot;ts&quot;:1674844166627,&quot;cs&quot;:&quot;+BjrZYVIEVg7V1MzVfIUFw==&quot;,&quot;size&quot;:{&quot;width&quot;:399.6666666666667,&quot;height&quot;:67.99999999999996}}" id="287" name="Google Shape;28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7475" y="5300672"/>
            <a:ext cx="380682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backgroundColorModified&quot;:false,&quot;backgroundColor&quot;:&quot;#FFFFFF&quot;,&quot;font&quot;:{&quot;family&quot;:&quot;Calibri&quot;,&quot;color&quot;:&quot;#000000&quot;,&quot;size&quot;:44},&quot;aid&quot;:null,&quot;id&quot;:&quot;28&quot;,&quot;code&quot;:&quot;$$\\left(\\mu,b\\right)$$&quot;,&quot;ts&quot;:1674856072141,&quot;cs&quot;:&quot;FKTX6ONsK/b53HvZSZt42g==&quot;,&quot;size&quot;:{&quot;width&quot;:123,&quot;height&quot;:59.5}}" id="288" name="Google Shape;288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7625" y="744538"/>
            <a:ext cx="1171575" cy="566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Gaussian – One dimension</a:t>
            </a:r>
            <a:endParaRPr/>
          </a:p>
        </p:txBody>
      </p:sp>
      <p:pic>
        <p:nvPicPr>
          <p:cNvPr id="295" name="Google Shape;29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460" y="2140951"/>
            <a:ext cx="5432011" cy="34713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font&quot;:{&quot;color&quot;:&quot;#000000&quot;,&quot;size&quot;:14,&quot;family&quot;:&quot;Calibri&quot;},&quot;id&quot;:&quot;20&quot;,&quot;code&quot;:&quot;$$\\Pr\\left[X=x\\right]=\\frac{1}{\\sigma{\\sqrt[]{2\\pi}}}\\exp\\left(-\\frac{\\left(x-\\mu\\right)^{2}}{2\\sigma^{2}}\\right)$$&quot;,&quot;aid&quot;:null,&quot;backgroundColorModified&quot;:false,&quot;backgroundColor&quot;:&quot;#FFFFFF&quot;,&quot;ts&quot;:1674844236686,&quot;cs&quot;:&quot;U1eIQruk8iN4Jb2ky5GOLA==&quot;,&quot;size&quot;:{&quot;width&quot;:361,&quot;height&quot;:65.66666666666667}}" id="296" name="Google Shape;29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1800" y="1954375"/>
            <a:ext cx="4382026" cy="7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4"/>
          <p:cNvSpPr txBox="1"/>
          <p:nvPr/>
        </p:nvSpPr>
        <p:spPr>
          <a:xfrm>
            <a:off x="6704575" y="3313400"/>
            <a:ext cx="48591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Parameterized by 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  = mean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  = standard deviation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It is important partly due to CLT.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{&quot;aid&quot;:null,&quot;font&quot;:{&quot;size&quot;:26,&quot;family&quot;:&quot;Calibri&quot;,&quot;color&quot;:&quot;#000000&quot;},&quot;type&quot;:&quot;$$&quot;,&quot;backgroundColor&quot;:&quot;#FFFFFF&quot;,&quot;backgroundColorModified&quot;:false,&quot;code&quot;:&quot;$$\\mu$$&quot;,&quot;id&quot;:&quot;30&quot;,&quot;ts&quot;:1674856405703,&quot;cs&quot;:&quot;3D/JTehO50T/SOzvU8UOlQ==&quot;,&quot;size&quot;:{&quot;width&quot;:19.666666666666668,&quot;height&quot;:23.166666666666668}}" id="298" name="Google Shape;29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2350" y="3895763"/>
            <a:ext cx="187325" cy="2206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font&quot;:{&quot;color&quot;:&quot;#000000&quot;,&quot;size&quot;:26,&quot;family&quot;:&quot;Calibri&quot;},&quot;code&quot;:&quot;$$\\sigma$$&quot;,&quot;type&quot;:&quot;$$&quot;,&quot;backgroundColor&quot;:&quot;#FFFFFF&quot;,&quot;backgroundColorModified&quot;:false,&quot;id&quot;:&quot;31&quot;,&quot;ts&quot;:1674856428075,&quot;cs&quot;:&quot;Aepj4LJpK0T2wh5XB6IIyw==&quot;,&quot;size&quot;:{&quot;width&quot;:19.166666666666668,&quot;height&quot;:15.666666666666666}}" id="299" name="Google Shape;29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0000" y="4343400"/>
            <a:ext cx="182563" cy="1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Chebyshev Inequality</a:t>
            </a:r>
            <a:endParaRPr/>
          </a:p>
        </p:txBody>
      </p:sp>
      <p:sp>
        <p:nvSpPr>
          <p:cNvPr id="305" name="Google Shape;305;p35"/>
          <p:cNvSpPr txBox="1"/>
          <p:nvPr>
            <p:ph idx="1" type="body"/>
          </p:nvPr>
        </p:nvSpPr>
        <p:spPr>
          <a:xfrm>
            <a:off x="6997148" y="1799121"/>
            <a:ext cx="476747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descr="The Empirical Rule and Chebyshev&amp;#39;s Theorem" id="306" name="Google Shape;30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723514"/>
            <a:ext cx="5947120" cy="450255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5"/>
          <p:cNvSpPr/>
          <p:nvPr/>
        </p:nvSpPr>
        <p:spPr>
          <a:xfrm>
            <a:off x="1378202" y="5775873"/>
            <a:ext cx="5085660" cy="16772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Poisson Chebyshev problem</a:t>
            </a:r>
            <a:endParaRPr/>
          </a:p>
        </p:txBody>
      </p:sp>
      <p:sp>
        <p:nvSpPr>
          <p:cNvPr id="314" name="Google Shape;314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 us say that X is modeled by a Poisson variable with mu/lambda/mean = 100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is the lower bound of P(75 &lt; X &lt; 125)?</a:t>
            </a:r>
            <a:endParaRPr/>
          </a:p>
        </p:txBody>
      </p:sp>
      <p:pic>
        <p:nvPicPr>
          <p:cNvPr descr="The Empirical Rule and Chebyshev&amp;#39;s Theorem" id="315" name="Google Shape;31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5680" y="3429000"/>
            <a:ext cx="4292876" cy="3250127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6"/>
          <p:cNvSpPr/>
          <p:nvPr/>
        </p:nvSpPr>
        <p:spPr>
          <a:xfrm>
            <a:off x="3923930" y="6311900"/>
            <a:ext cx="3675355" cy="14534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Poisson Chebyshev solution</a:t>
            </a:r>
            <a:endParaRPr/>
          </a:p>
        </p:txBody>
      </p:sp>
      <p:sp>
        <p:nvSpPr>
          <p:cNvPr id="323" name="Google Shape;323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End</a:t>
            </a:r>
            <a:endParaRPr/>
          </a:p>
        </p:txBody>
      </p:sp>
      <p:sp>
        <p:nvSpPr>
          <p:cNvPr id="329" name="Google Shape;329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Practice Problem</a:t>
            </a:r>
            <a:endParaRPr/>
          </a:p>
        </p:txBody>
      </p:sp>
      <p:sp>
        <p:nvSpPr>
          <p:cNvPr id="335" name="Google Shape;335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Broken device, calling customer support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1% chance a human representative being available and picking up my call, or else robot will disconnect me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Question: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is the expected number of times I will have to call in before I talk to a human being?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Practice Solution</a:t>
            </a:r>
            <a:endParaRPr/>
          </a:p>
        </p:txBody>
      </p:sp>
      <p:sp>
        <p:nvSpPr>
          <p:cNvPr id="341" name="Google Shape;341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Identify an analytical distribution: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Geometric in our case (fails until a success)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42" name="Google Shape;342;p40"/>
          <p:cNvSpPr txBox="1"/>
          <p:nvPr/>
        </p:nvSpPr>
        <p:spPr>
          <a:xfrm>
            <a:off x="6919747" y="3021496"/>
            <a:ext cx="4434053" cy="32904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224" l="-2058" r="0" t="-482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343" name="Google Shape;34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558" y="3193773"/>
            <a:ext cx="5839695" cy="249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Practice Solution</a:t>
            </a:r>
            <a:endParaRPr/>
          </a:p>
        </p:txBody>
      </p:sp>
      <p:sp>
        <p:nvSpPr>
          <p:cNvPr id="350" name="Google Shape;350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Pairwise independence does not imply mutual independence.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163498" y="1861125"/>
            <a:ext cx="5204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Pr(X,Z) pairwise independence: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Pr(X=0,Z=0) = Pr(X=0 )* Pr(Z=0 ) = ½ * ½ = ¼ 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 mutual independence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Pr(X=1,Y=1,Z=0) = ¼ where as Pr(X=1)*Pr(Y=1)*Pr(Z=0) = 1/8 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05" name="Google Shape;105;p15"/>
          <p:cNvGraphicFramePr/>
          <p:nvPr/>
        </p:nvGraphicFramePr>
        <p:xfrm>
          <a:off x="5629259" y="13818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{A53B924D-DED4-4EB8-A91D-D9B21D149899}</a:tableStyleId>
              </a:tblPr>
              <a:tblGrid>
                <a:gridCol w="1223625"/>
                <a:gridCol w="1223625"/>
                <a:gridCol w="1223625"/>
                <a:gridCol w="1223625"/>
                <a:gridCol w="1223625"/>
              </a:tblGrid>
              <a:tr h="796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Z = XOR(X,Y)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Pr[X]*Pr[Y]*Pr[Z]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Pr[X,Y,Z]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5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⅛ 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¼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⅛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¼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⅛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¼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⅛ 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¼ 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⅛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45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⅛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45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⅛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45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⅛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Definitions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897675" y="1578425"/>
            <a:ext cx="103386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Expectation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 When X is a discrete random variable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■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When X is a continuous random variable, and f(x) is its probability density function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■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Variance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 	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It measures how far your data spread out from their average value.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Standard deviation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{&quot;code&quot;:&quot;$$\\sum_{i}^{}i\\cdot \\Pr\\left[X=i\\right]$$&quot;,&quot;id&quot;:&quot;32&quot;,&quot;type&quot;:&quot;$$&quot;,&quot;backgroundColor&quot;:&quot;#FFFFFF&quot;,&quot;aid&quot;:null,&quot;font&quot;:{&quot;family&quot;:&quot;Calibri&quot;,&quot;size&quot;:19.5,&quot;color&quot;:&quot;#000000&quot;},&quot;backgroundColorModified&quot;:false,&quot;ts&quot;:1674856671110,&quot;cs&quot;:&quot;LEZY1K0Yqa9yf0DG3fRYeg==&quot;,&quot;size&quot;:{&quot;width&quot;:176.29872073490813,&quot;height&quot;:54.0576971128609}}"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100" y="2463150"/>
            <a:ext cx="1679245" cy="51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size&quot;:22.5,&quot;family&quot;:&quot;Calibri&quot;},&quot;id&quot;:&quot;33&quot;,&quot;backgroundColor&quot;:&quot;#FFFFFF&quot;,&quot;aid&quot;:null,&quot;type&quot;:&quot;$$&quot;,&quot;code&quot;:&quot;$$\\int_{-\\infty}^{\\infty}x\\cdot f\\left(x\\right)dx$$&quot;,&quot;backgroundColorModified&quot;:false,&quot;ts&quot;:1674856873939,&quot;cs&quot;:&quot;KY2iSmpO6Np8cvYhhTC1Ug==&quot;,&quot;size&quot;:{&quot;width&quot;:191.0001286089239,&quot;height&quot;:70.88713700787399}}"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5100" y="3683600"/>
            <a:ext cx="1819276" cy="67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aid&quot;:null,&quot;font&quot;:{&quot;size&quot;:&quot;24&quot;,&quot;color&quot;:&quot;#000000&quot;,&quot;family&quot;:&quot;Calibri&quot;},&quot;backgroundColor&quot;:&quot;#FFFFFF&quot;,&quot;id&quot;:&quot;34&quot;,&quot;backgroundColorModified&quot;:false,&quot;code&quot;:&quot;$$Var\\left[X\\right]=E\\left[\\left(X-E\\left[X\\right]\\right)^{2}\\right]=E\\left[X^{2}\\right]-E\\left[X\\right]^{2}$$&quot;,&quot;ts&quot;:1674856943736,&quot;cs&quot;:&quot;zqIKhar0ZvfsimvfWCiuwQ==&quot;,&quot;size&quot;:{&quot;width&quot;:633.5,&quot;height&quot;:58.5}}" id="115" name="Google Shape;11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9900" y="4835750"/>
            <a:ext cx="6034088" cy="5572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type&quot;:&quot;$$&quot;,&quot;aid&quot;:null,&quot;font&quot;:{&quot;color&quot;:&quot;#000000&quot;,&quot;size&quot;:&quot;24&quot;,&quot;family&quot;:&quot;Calibri&quot;},&quot;backgroundColor&quot;:&quot;#FFFFFF&quot;,&quot;id&quot;:&quot;35&quot;,&quot;code&quot;:&quot;$$\\sigma_{X}={\\sqrt[]{Var\\left[X\\right]}}$$&quot;,&quot;ts&quot;:1674857084836,&quot;cs&quot;:&quot;YKqUu2b5MPeVdb8e89E0qw==&quot;,&quot;size&quot;:{&quot;width&quot;:217.66666666666666,&quot;height&quot;:58.5}}" id="116" name="Google Shape;11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9900" y="6006400"/>
            <a:ext cx="2073275" cy="557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Covariance and Correlation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760225" y="2134475"/>
            <a:ext cx="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209800" y="1852375"/>
            <a:ext cx="312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Definitions: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7" title="[0,0,0,&quot;https://www.codecogs.com/eqnedit.php?latex=%20Cov(X%2CY)%20%3DE%5B(X-E%5Bx%5D)(Y-E%5BY%5D)%5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525" y="1937925"/>
            <a:ext cx="7391399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 title="[0,0,0,&quot;https://www.codecogs.com/eqnedit.php?latex=%3D%5Csum_x%20%5Csum_y%20(x-E%5BX%5D)(y-E%5BY%5D)p_%7BX%2CY%7D(x%2Cy)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750" y="2787700"/>
            <a:ext cx="5544251" cy="7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1214675" y="5063975"/>
            <a:ext cx="93621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From a linear algebra perspective: If X, Y are two random variables of zero mean, then the covariance Cov[XY ] = E[ X · Y ] is the dot product of X and Y . The standard deviation of X is the length of X. The correlation is the cosine of the angle between the two vectors.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3020500" y="3857450"/>
            <a:ext cx="75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7" title="[0,0,0,&quot;https://www.codecogs.com/eqnedit.php?latex=Corr(X%2CY)%3D%7BCov(X%2CY)%5Cover%20%5Csigma_X%20%5Csigma_Y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0500" y="3857450"/>
            <a:ext cx="3419600" cy="7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Covariance</a:t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838200" y="1825625"/>
            <a:ext cx="6890100" cy="138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Some properties: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8" title="[0,0,0,&quot;https://www.codecogs.com/eqnedit.php?latex=Cov(X%2Bc%2CY)%3DCov(X%2CY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000" y="2551200"/>
            <a:ext cx="4178764" cy="34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 title="[0,0,0,&quot;https://www.codecogs.com/eqnedit.php?latex=Cov(aX%2BbY%2CZ)%3Da%5Ccdot%20Cov(X%2CZ)%2Bb%5Ccdot%20Cov(Y%2CZ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5001" y="3257100"/>
            <a:ext cx="7293956" cy="3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/>
        </p:nvSpPr>
        <p:spPr>
          <a:xfrm>
            <a:off x="995000" y="4022675"/>
            <a:ext cx="8651400" cy="22779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Exercise: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X and Y are two independent                random variables and: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Find 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8" title="[0,0,0,&quot;https://www.codecogs.com/eqnedit.php?latex=%5Cmathcal%7BN%7D(0%2C1)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6600" y="4531675"/>
            <a:ext cx="852675" cy="2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 title="[0,0,0,&quot;https://www.codecogs.com/eqnedit.php?latex=Z%3D1%2BX%2BXY%5E2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8900" y="4920321"/>
            <a:ext cx="2363127" cy="2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 title="[0,0,0,&quot;https://www.codecogs.com/eqnedit.php?latex=W%3D1%2BX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88900" y="5349850"/>
            <a:ext cx="1810901" cy="2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 title="[0,0,0,&quot;https://www.codecogs.com/eqnedit.php?latex=Cov(W%2CZ)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86550" y="5874900"/>
            <a:ext cx="1547674" cy="34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Discrete probability distributions</a:t>
            </a:r>
            <a:endParaRPr/>
          </a:p>
        </p:txBody>
      </p:sp>
      <p:graphicFrame>
        <p:nvGraphicFramePr>
          <p:cNvPr id="150" name="Google Shape;150;p19"/>
          <p:cNvGraphicFramePr/>
          <p:nvPr/>
        </p:nvGraphicFramePr>
        <p:xfrm>
          <a:off x="838200" y="209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{6613C163-E433-491D-8C2B-B0828E02CEA2}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71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PMF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Mean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Variance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71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Bernoulli (p)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1-p if k=0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 if k=1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p(1-p)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71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Binomial (n,p)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np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np(1-p)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71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Poisson 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71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Geometric (p)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{&quot;font&quot;:{&quot;size&quot;:14,&quot;family&quot;:&quot;Arial&quot;,&quot;color&quot;:&quot;#000000&quot;},&quot;type&quot;:&quot;$$&quot;,&quot;id&quot;:&quot;1&quot;,&quot;code&quot;:&quot;$$\\left(\\lambda\\right)$$&quot;,&quot;backgroundColorModified&quot;:false,&quot;aid&quot;:null,&quot;backgroundColor&quot;:&quot;#FFFFFF&quot;,&quot;ts&quot;:1674842007793,&quot;cs&quot;:&quot;sxict7z3E9ShRYEMac/Ilg==&quot;,&quot;size&quot;:{&quot;width&quot;:25.666666666666668,&quot;height&quot;:22}}"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4372429"/>
            <a:ext cx="244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backgroundColorModified&quot;:false,&quot;id&quot;:&quot;2&quot;,&quot;font&quot;:{&quot;color&quot;:&quot;#000000&quot;,&quot;family&quot;:&quot;Arial&quot;,&quot;size&quot;:14},&quot;type&quot;:&quot;$$&quot;,&quot;aid&quot;:null,&quot;code&quot;:&quot;$$\\binom{n}{k}p^{k}\\left(1-p\\right)^{n-k}$$&quot;,&quot;ts&quot;:1674842100235,&quot;cs&quot;:&quot;0AZqYaVP03lfDdzNI8GEZQ==&quot;,&quot;size&quot;:{&quot;width&quot;:156,&quot;height&quot;:52.666666666666664}}" id="152" name="Google Shape;1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3950" y="3628863"/>
            <a:ext cx="1485900" cy="501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backgroundColorModified&quot;:false,&quot;aid&quot;:null,&quot;id&quot;:&quot;3&quot;,&quot;code&quot;:&quot;$$\\frac{\\lambda^{k}e^{-\\lambda}}{k!}$$&quot;,&quot;type&quot;:&quot;$$&quot;,&quot;font&quot;:{&quot;size&quot;:14,&quot;color&quot;:&quot;#000000&quot;,&quot;family&quot;:&quot;Arial&quot;},&quot;ts&quot;:1674842198760,&quot;cs&quot;:&quot;/1YSxofELedg0eBWim4faQ==&quot;,&quot;size&quot;:{&quot;width&quot;:59,&quot;height&quot;:48.833333333333336}}" id="153" name="Google Shape;15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7850" y="4372425"/>
            <a:ext cx="561975" cy="465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14,&quot;family&quot;:&quot;Arial&quot;,&quot;color&quot;:&quot;#000000&quot;},&quot;aid&quot;:null,&quot;id&quot;:&quot;4&quot;,&quot;backgroundColor&quot;:&quot;#FFFFFF&quot;,&quot;backgroundColorModified&quot;:false,&quot;type&quot;:&quot;$$&quot;,&quot;code&quot;:&quot;$$\\lambda$$&quot;,&quot;ts&quot;:1674842229895,&quot;cs&quot;:&quot;DlWA829EzgwVuZeqlKo72Q==&quot;,&quot;size&quot;:{&quot;width&quot;:11.166666666666666,&quot;height&quot;:15.666666666666666}}" id="154" name="Google Shape;15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2200" y="4495800"/>
            <a:ext cx="106363" cy="149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14,&quot;family&quot;:&quot;Arial&quot;,&quot;color&quot;:&quot;#000000&quot;},&quot;aid&quot;:null,&quot;id&quot;:&quot;4&quot;,&quot;backgroundColor&quot;:&quot;#FFFFFF&quot;,&quot;backgroundColorModified&quot;:false,&quot;type&quot;:&quot;$$&quot;,&quot;code&quot;:&quot;$$\\lambda$$&quot;,&quot;ts&quot;:1674842229895,&quot;cs&quot;:&quot;DlWA829EzgwVuZeqlKo72Q==&quot;,&quot;size&quot;:{&quot;width&quot;:11.166666666666666,&quot;height&quot;:15.666666666666666}}" id="155" name="Google Shape;15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86800" y="4495800"/>
            <a:ext cx="106363" cy="149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font&quot;:{&quot;size&quot;:14,&quot;family&quot;:&quot;Arial&quot;,&quot;color&quot;:&quot;#000000&quot;},&quot;backgroundColorModified&quot;:false,&quot;id&quot;:&quot;5&quot;,&quot;backgroundColor&quot;:&quot;#FFFFFF&quot;,&quot;code&quot;:&quot;$$\\left(1-p\\right)^{k-1}p$$&quot;,&quot;type&quot;:&quot;$$&quot;,&quot;ts&quot;:1674842478702,&quot;cs&quot;:&quot;7nGevemoUZrLPmdbQRLAGA==&quot;,&quot;size&quot;:{&quot;width&quot;:103.66666666666667,&quot;height&quot;:26.666666666666668}}" id="156" name="Google Shape;15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87850" y="5155675"/>
            <a:ext cx="987425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frac{1}{p}$$&quot;,&quot;id&quot;:&quot;6&quot;,&quot;backgroundColor&quot;:&quot;#FFFFFF&quot;,&quot;font&quot;:{&quot;color&quot;:&quot;#000000&quot;,&quot;size&quot;:14,&quot;family&quot;:&quot;Arial&quot;},&quot;aid&quot;:null,&quot;type&quot;:&quot;$$&quot;,&quot;backgroundColorModified&quot;:false,&quot;ts&quot;:1674842534748,&quot;cs&quot;:&quot;H4kABQhEDNdDvk/BtQwpJQ==&quot;,&quot;size&quot;:{&quot;width&quot;:15.666666666666666,&quot;height&quot;:48.666666666666664}}" id="157" name="Google Shape;157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72200" y="5105400"/>
            <a:ext cx="149225" cy="463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14,&quot;family&quot;:&quot;Arial&quot;,&quot;color&quot;:&quot;#000000&quot;},&quot;backgroundColorModified&quot;:false,&quot;aid&quot;:null,&quot;type&quot;:&quot;$$&quot;,&quot;backgroundColor&quot;:&quot;#FFFFFF&quot;,&quot;id&quot;:&quot;7&quot;,&quot;code&quot;:&quot;$$\\frac{1-p}{p^{2}}$$&quot;,&quot;ts&quot;:1674842566103,&quot;cs&quot;:&quot;mpR6P9LsP3qWgYXK+h4xmA==&quot;,&quot;size&quot;:{&quot;width&quot;:53.333333333333336,&quot;height&quot;:49.5}}" id="158" name="Google Shape;158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686800" y="5101425"/>
            <a:ext cx="508000" cy="471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Bernoulli(p)	</a:t>
            </a:r>
            <a:endParaRPr/>
          </a:p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Discrete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 outcomes: 0,1 || fail, success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Pr(X = 1) = p = 1-q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Pr(X = 0) = q = 1-p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Expectation: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E[x] = 1*p + (0)*(1-p) = p</a:t>
            </a:r>
            <a:endParaRPr/>
          </a:p>
        </p:txBody>
      </p:sp>
      <p:pic>
        <p:nvPicPr>
          <p:cNvPr descr="Bernoulli Distribution: Definition and Examples - Statistics How To" id="166" name="Google Shape;1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7172" y="2610679"/>
            <a:ext cx="42291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Binomial(n,p)</a:t>
            </a:r>
            <a:endParaRPr/>
          </a:p>
        </p:txBody>
      </p:sp>
      <p:sp>
        <p:nvSpPr>
          <p:cNvPr id="172" name="Google Shape;172;p21"/>
          <p:cNvSpPr txBox="1"/>
          <p:nvPr/>
        </p:nvSpPr>
        <p:spPr>
          <a:xfrm>
            <a:off x="1035525" y="1624750"/>
            <a:ext cx="10080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Example: Flip a coin 5 times, what is the probability of having exactly 2 heads?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1104450" y="2748225"/>
            <a:ext cx="95115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Sample repetitively from a Bernoulli distribution n times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Bernoulli = Binomial with n=1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Expectation 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○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Use linearity of expectations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○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Let         be the 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ith sample 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outcome from the 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Bernoulli distribution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○"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{&quot;backgroundColor&quot;:&quot;#FFFFFF&quot;,&quot;type&quot;:&quot;$$&quot;,&quot;backgroundColorModified&quot;:false,&quot;font&quot;:{&quot;family&quot;:&quot;Arial&quot;,&quot;size&quot;:18.5,&quot;color&quot;:&quot;#000000&quot;},&quot;aid&quot;:null,&quot;code&quot;:&quot;$$\\Pr\\left[X=k\\right]=\\binom{n}{k}p^{k}\\left(1-p\\right)^{n-k}$$&quot;,&quot;id&quot;:&quot;2&quot;,&quot;ts&quot;:1674854100279,&quot;cs&quot;:&quot;lQxF+cG17mFm3Snb3/W4PQ==&quot;,&quot;size&quot;:{&quot;width&quot;:389.9423566929134,&quot;height&quot;:72.01837007874018}}"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375" y="3597750"/>
            <a:ext cx="3714201" cy="685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font&quot;:{&quot;family&quot;:&quot;Calibri&quot;,&quot;size&quot;:27,&quot;color&quot;:&quot;#000000&quot;},&quot;aid&quot;:null,&quot;code&quot;:&quot;$E\\left[X_{1}+\\dots X_{n}\\right]=\\sum_{i}^{}E\\left[X_{i}\\right]=n\\cdot p$&quot;,&quot;id&quot;:&quot;22&quot;,&quot;type&quot;:&quot;$&quot;,&quot;ts&quot;:1674854062547,&quot;cs&quot;:&quot;rb1yykQ7PoU+N3UaeLA07g==&quot;,&quot;size&quot;:{&quot;width&quot;:541.5,&quot;height&quot;:38.5}}" id="175" name="Google Shape;17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8375" y="5891475"/>
            <a:ext cx="5157788" cy="3667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23&quot;,&quot;backgroundColor&quot;:&quot;#FFFFFF&quot;,&quot;type&quot;:&quot;$$&quot;,&quot;aid&quot;:null,&quot;font&quot;:{&quot;family&quot;:&quot;Calibri&quot;,&quot;size&quot;:27,&quot;color&quot;:&quot;#000000&quot;},&quot;backgroundColorModified&quot;:false,&quot;code&quot;:&quot;$$X_{i}$$&quot;,&quot;ts&quot;:1674854148769,&quot;cs&quot;:&quot;Qm5ap6Xo6tWxDSCuAPEFkg==&quot;,&quot;size&quot;:{&quot;width&quot;:37.166666666666664,&quot;height&quot;:30.833333333333332}}" id="176" name="Google Shape;17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8700" y="4940750"/>
            <a:ext cx="354013" cy="293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