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1" r:id="rId1"/>
  </p:sldMasterIdLst>
  <p:notesMasterIdLst>
    <p:notesMasterId r:id="rId13"/>
  </p:notesMasterIdLst>
  <p:sldIdLst>
    <p:sldId id="256" r:id="rId2"/>
    <p:sldId id="257" r:id="rId3"/>
    <p:sldId id="261" r:id="rId4"/>
    <p:sldId id="263" r:id="rId5"/>
    <p:sldId id="266" r:id="rId6"/>
    <p:sldId id="264" r:id="rId7"/>
    <p:sldId id="265" r:id="rId8"/>
    <p:sldId id="267" r:id="rId9"/>
    <p:sldId id="259" r:id="rId10"/>
    <p:sldId id="262"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7"/>
    <p:restoredTop sz="94663"/>
  </p:normalViewPr>
  <p:slideViewPr>
    <p:cSldViewPr snapToGrid="0" snapToObjects="1">
      <p:cViewPr varScale="1">
        <p:scale>
          <a:sx n="81" d="100"/>
          <a:sy n="81" d="100"/>
        </p:scale>
        <p:origin x="18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7EF-67BE-5A46-860B-6F29508315F9}" type="datetimeFigureOut">
              <a:rPr lang="en-US" smtClean="0"/>
              <a:t>8/27/20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084AF-775F-644F-A6A8-8F68198F063E}" type="slidenum">
              <a:rPr lang="en-US" smtClean="0"/>
              <a:t>‹#›</a:t>
            </a:fld>
            <a:endParaRPr lang="en-US"/>
          </a:p>
        </p:txBody>
      </p:sp>
    </p:spTree>
    <p:extLst>
      <p:ext uri="{BB962C8B-B14F-4D97-AF65-F5344CB8AC3E}">
        <p14:creationId xmlns:p14="http://schemas.microsoft.com/office/powerpoint/2010/main" val="227275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2084AF-775F-644F-A6A8-8F68198F063E}" type="slidenum">
              <a:rPr lang="en-US" smtClean="0"/>
              <a:t>2</a:t>
            </a:fld>
            <a:endParaRPr lang="en-US"/>
          </a:p>
        </p:txBody>
      </p:sp>
    </p:spTree>
    <p:extLst>
      <p:ext uri="{BB962C8B-B14F-4D97-AF65-F5344CB8AC3E}">
        <p14:creationId xmlns:p14="http://schemas.microsoft.com/office/powerpoint/2010/main" val="250329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two maps</a:t>
            </a:r>
          </a:p>
        </p:txBody>
      </p:sp>
      <p:sp>
        <p:nvSpPr>
          <p:cNvPr id="4" name="Slide Number Placeholder 3"/>
          <p:cNvSpPr>
            <a:spLocks noGrp="1"/>
          </p:cNvSpPr>
          <p:nvPr>
            <p:ph type="sldNum" sz="quarter" idx="5"/>
          </p:nvPr>
        </p:nvSpPr>
        <p:spPr/>
        <p:txBody>
          <a:bodyPr/>
          <a:lstStyle/>
          <a:p>
            <a:fld id="{0E2084AF-775F-644F-A6A8-8F68198F063E}" type="slidenum">
              <a:rPr lang="en-US" smtClean="0"/>
              <a:t>10</a:t>
            </a:fld>
            <a:endParaRPr lang="en-US"/>
          </a:p>
        </p:txBody>
      </p:sp>
    </p:spTree>
    <p:extLst>
      <p:ext uri="{BB962C8B-B14F-4D97-AF65-F5344CB8AC3E}">
        <p14:creationId xmlns:p14="http://schemas.microsoft.com/office/powerpoint/2010/main" val="382572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8/27/20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4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005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143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176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284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935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8/27/20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232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185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8/27/20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522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258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8/27/20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485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8/27/20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4800448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30" r:id="rId6"/>
    <p:sldLayoutId id="2147484125" r:id="rId7"/>
    <p:sldLayoutId id="2147484126" r:id="rId8"/>
    <p:sldLayoutId id="2147484127" r:id="rId9"/>
    <p:sldLayoutId id="2147484129" r:id="rId10"/>
    <p:sldLayoutId id="21474841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8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19721DD-D0CB-4AB2-8B53-94003A3ED99C}"/>
              </a:ext>
            </a:extLst>
          </p:cNvPr>
          <p:cNvPicPr>
            <a:picLocks noChangeAspect="1"/>
          </p:cNvPicPr>
          <p:nvPr/>
        </p:nvPicPr>
        <p:blipFill rotWithShape="1">
          <a:blip r:embed="rId2"/>
          <a:srcRect l="19224" t="6061" r="4074" b="3030"/>
          <a:stretch/>
        </p:blipFill>
        <p:spPr>
          <a:xfrm>
            <a:off x="3523488" y="10"/>
            <a:ext cx="8668512" cy="6857990"/>
          </a:xfrm>
          <a:prstGeom prst="rect">
            <a:avLst/>
          </a:prstGeom>
        </p:spPr>
      </p:pic>
      <p:sp>
        <p:nvSpPr>
          <p:cNvPr id="155" name="Rectangle 8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7E49DD-368B-9A4A-A11C-3461C4A67CDC}"/>
              </a:ext>
            </a:extLst>
          </p:cNvPr>
          <p:cNvSpPr>
            <a:spLocks noGrp="1"/>
          </p:cNvSpPr>
          <p:nvPr>
            <p:ph type="ctrTitle"/>
          </p:nvPr>
        </p:nvSpPr>
        <p:spPr>
          <a:xfrm>
            <a:off x="477981" y="1122363"/>
            <a:ext cx="4023360" cy="3204134"/>
          </a:xfrm>
        </p:spPr>
        <p:txBody>
          <a:bodyPr anchor="b">
            <a:normAutofit/>
          </a:bodyPr>
          <a:lstStyle/>
          <a:p>
            <a:r>
              <a:rPr lang="en-US" sz="3600" dirty="0"/>
              <a:t>Kansas City, MO: </a:t>
            </a:r>
            <a:br>
              <a:rPr lang="en-US" sz="3600" dirty="0"/>
            </a:br>
            <a:r>
              <a:rPr lang="en-US" sz="3600" dirty="0"/>
              <a:t>Crime vs COVID</a:t>
            </a:r>
          </a:p>
        </p:txBody>
      </p:sp>
      <p:sp>
        <p:nvSpPr>
          <p:cNvPr id="3" name="Subtitle 2">
            <a:extLst>
              <a:ext uri="{FF2B5EF4-FFF2-40B4-BE49-F238E27FC236}">
                <a16:creationId xmlns:a16="http://schemas.microsoft.com/office/drawing/2014/main" id="{385881A9-4205-C843-A5C8-B04250F13998}"/>
              </a:ext>
            </a:extLst>
          </p:cNvPr>
          <p:cNvSpPr>
            <a:spLocks noGrp="1"/>
          </p:cNvSpPr>
          <p:nvPr>
            <p:ph type="subTitle" idx="1"/>
          </p:nvPr>
        </p:nvSpPr>
        <p:spPr>
          <a:xfrm>
            <a:off x="477980" y="4872922"/>
            <a:ext cx="4023359" cy="1208141"/>
          </a:xfrm>
        </p:spPr>
        <p:txBody>
          <a:bodyPr>
            <a:normAutofit/>
          </a:bodyPr>
          <a:lstStyle/>
          <a:p>
            <a:r>
              <a:rPr lang="en-US" sz="1800" dirty="0"/>
              <a:t>Project 2: AnnMarie Morrison, Mercy Griffin, Taniya Chhabra, and </a:t>
            </a:r>
            <a:r>
              <a:rPr lang="en-US" sz="1800" dirty="0" err="1"/>
              <a:t>Areej</a:t>
            </a:r>
            <a:r>
              <a:rPr lang="en-US" sz="1800" dirty="0"/>
              <a:t> </a:t>
            </a:r>
            <a:r>
              <a:rPr lang="en-US" sz="1800" dirty="0" err="1"/>
              <a:t>Humaydan</a:t>
            </a:r>
            <a:endParaRPr lang="en-US" sz="1800" dirty="0"/>
          </a:p>
        </p:txBody>
      </p:sp>
      <p:sp>
        <p:nvSpPr>
          <p:cNvPr id="90" name="Rectangle 8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1267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7E464-D8AA-B140-9A1F-1DA8E7871E93}"/>
              </a:ext>
            </a:extLst>
          </p:cNvPr>
          <p:cNvSpPr>
            <a:spLocks noGrp="1"/>
          </p:cNvSpPr>
          <p:nvPr>
            <p:ph type="title"/>
          </p:nvPr>
        </p:nvSpPr>
        <p:spPr>
          <a:xfrm>
            <a:off x="411480" y="991443"/>
            <a:ext cx="4443154" cy="1087819"/>
          </a:xfrm>
        </p:spPr>
        <p:txBody>
          <a:bodyPr anchor="b">
            <a:normAutofit/>
          </a:bodyPr>
          <a:lstStyle/>
          <a:p>
            <a:r>
              <a:rPr lang="en-US" sz="3400"/>
              <a:t>Issues we ran into</a:t>
            </a:r>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AC20D3-1AFB-844B-8B1B-6B9C26B27666}"/>
              </a:ext>
            </a:extLst>
          </p:cNvPr>
          <p:cNvSpPr>
            <a:spLocks noGrp="1"/>
          </p:cNvSpPr>
          <p:nvPr>
            <p:ph idx="1"/>
          </p:nvPr>
        </p:nvSpPr>
        <p:spPr>
          <a:xfrm>
            <a:off x="411480" y="2684095"/>
            <a:ext cx="4443154" cy="3492868"/>
          </a:xfrm>
        </p:spPr>
        <p:txBody>
          <a:bodyPr>
            <a:normAutofit/>
          </a:bodyPr>
          <a:lstStyle/>
          <a:p>
            <a:r>
              <a:rPr lang="en-US" sz="1700" dirty="0"/>
              <a:t>Data interpretation with the heatmap</a:t>
            </a:r>
          </a:p>
          <a:p>
            <a:r>
              <a:rPr lang="en-US" sz="1700" dirty="0"/>
              <a:t>Data sources </a:t>
            </a:r>
          </a:p>
          <a:p>
            <a:r>
              <a:rPr lang="en-US" sz="1700" dirty="0"/>
              <a:t>Converting zip codes to latitude and longitude </a:t>
            </a:r>
          </a:p>
          <a:p>
            <a:endParaRPr lang="en-US" sz="1700" dirty="0"/>
          </a:p>
          <a:p>
            <a:endParaRPr lang="en-US" sz="1700" dirty="0"/>
          </a:p>
        </p:txBody>
      </p:sp>
      <p:pic>
        <p:nvPicPr>
          <p:cNvPr id="18" name="Graphic 17" descr="Statistics">
            <a:extLst>
              <a:ext uri="{FF2B5EF4-FFF2-40B4-BE49-F238E27FC236}">
                <a16:creationId xmlns:a16="http://schemas.microsoft.com/office/drawing/2014/main" id="{DFB68B12-8ED3-4769-AEC6-47412BBD89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175029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61304E-6204-8E44-A343-DCFEABC60BBA}"/>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dirty="0"/>
              <a:t>Final Conclusions</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24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488E47-991C-A044-B941-83F14EB84872}"/>
              </a:ext>
            </a:extLst>
          </p:cNvPr>
          <p:cNvSpPr>
            <a:spLocks noGrp="1"/>
          </p:cNvSpPr>
          <p:nvPr>
            <p:ph type="title"/>
          </p:nvPr>
        </p:nvSpPr>
        <p:spPr>
          <a:xfrm>
            <a:off x="621792" y="1161288"/>
            <a:ext cx="3602736" cy="4526280"/>
          </a:xfrm>
        </p:spPr>
        <p:txBody>
          <a:bodyPr>
            <a:normAutofit/>
          </a:bodyPr>
          <a:lstStyle/>
          <a:p>
            <a:r>
              <a:rPr lang="en-US" dirty="0"/>
              <a:t>Project Objectives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28472B-70EF-DA4C-A1AA-1E002E8DC57B}"/>
              </a:ext>
            </a:extLst>
          </p:cNvPr>
          <p:cNvSpPr>
            <a:spLocks noGrp="1"/>
          </p:cNvSpPr>
          <p:nvPr>
            <p:ph idx="1"/>
          </p:nvPr>
        </p:nvSpPr>
        <p:spPr>
          <a:xfrm>
            <a:off x="5434149" y="932688"/>
            <a:ext cx="5916603" cy="4992624"/>
          </a:xfrm>
        </p:spPr>
        <p:txBody>
          <a:bodyPr anchor="ctr">
            <a:normAutofit/>
          </a:bodyPr>
          <a:lstStyle/>
          <a:p>
            <a:pPr marL="0" indent="0">
              <a:buNone/>
            </a:pPr>
            <a:r>
              <a:rPr lang="en-US" sz="2000" dirty="0"/>
              <a:t>A tale of 2 city-wide emergencies </a:t>
            </a:r>
          </a:p>
          <a:p>
            <a:r>
              <a:rPr lang="en-US" sz="2000" dirty="0"/>
              <a:t>Operation Legend – federal law enforcement operation named after 4-year-old Legend </a:t>
            </a:r>
            <a:r>
              <a:rPr lang="en-US" sz="2000" dirty="0" err="1"/>
              <a:t>Taliferro</a:t>
            </a:r>
            <a:r>
              <a:rPr lang="en-US" sz="2000" dirty="0"/>
              <a:t> who was shot and killed in KC</a:t>
            </a:r>
          </a:p>
          <a:p>
            <a:r>
              <a:rPr lang="en-US" sz="2000" dirty="0"/>
              <a:t>COVID-19 – almost 9k lab-confirmed cases and 100 deaths in KC </a:t>
            </a:r>
          </a:p>
        </p:txBody>
      </p:sp>
    </p:spTree>
    <p:extLst>
      <p:ext uri="{BB962C8B-B14F-4D97-AF65-F5344CB8AC3E}">
        <p14:creationId xmlns:p14="http://schemas.microsoft.com/office/powerpoint/2010/main" val="367220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89909-F023-3649-9F98-B07C90812AC5}"/>
              </a:ext>
            </a:extLst>
          </p:cNvPr>
          <p:cNvSpPr>
            <a:spLocks noGrp="1"/>
          </p:cNvSpPr>
          <p:nvPr>
            <p:ph type="title"/>
          </p:nvPr>
        </p:nvSpPr>
        <p:spPr>
          <a:xfrm>
            <a:off x="1115568" y="548640"/>
            <a:ext cx="10168128" cy="1179576"/>
          </a:xfrm>
        </p:spPr>
        <p:txBody>
          <a:bodyPr>
            <a:normAutofit/>
          </a:bodyPr>
          <a:lstStyle/>
          <a:p>
            <a:r>
              <a:rPr lang="en-US" dirty="0" err="1"/>
              <a:t>OpenDataKC</a:t>
            </a:r>
            <a:endParaRPr lang="en-US" dirty="0"/>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208A10-E7DF-3C41-80B5-2CB59CF1C2F1}"/>
              </a:ext>
            </a:extLst>
          </p:cNvPr>
          <p:cNvSpPr>
            <a:spLocks noGrp="1"/>
          </p:cNvSpPr>
          <p:nvPr>
            <p:ph idx="1"/>
          </p:nvPr>
        </p:nvSpPr>
        <p:spPr>
          <a:xfrm>
            <a:off x="1115568" y="2481943"/>
            <a:ext cx="4656582" cy="3695020"/>
          </a:xfrm>
        </p:spPr>
        <p:txBody>
          <a:bodyPr>
            <a:normAutofit/>
          </a:bodyPr>
          <a:lstStyle/>
          <a:p>
            <a:pPr marL="0" indent="0">
              <a:lnSpc>
                <a:spcPct val="150000"/>
              </a:lnSpc>
              <a:buNone/>
            </a:pPr>
            <a:r>
              <a:rPr lang="en-US" sz="2200" dirty="0"/>
              <a:t>Crime Data</a:t>
            </a:r>
          </a:p>
          <a:p>
            <a:pPr>
              <a:lnSpc>
                <a:spcPct val="150000"/>
              </a:lnSpc>
            </a:pPr>
            <a:r>
              <a:rPr lang="en-US" sz="2200" dirty="0"/>
              <a:t>Provided by KCMO Health Dept</a:t>
            </a:r>
          </a:p>
          <a:p>
            <a:pPr>
              <a:lnSpc>
                <a:spcPct val="150000"/>
              </a:lnSpc>
            </a:pPr>
            <a:r>
              <a:rPr lang="en-US" sz="2200" dirty="0"/>
              <a:t>Updated weekly on Tuesdays</a:t>
            </a:r>
          </a:p>
          <a:p>
            <a:pPr>
              <a:lnSpc>
                <a:spcPct val="150000"/>
              </a:lnSpc>
            </a:pPr>
            <a:r>
              <a:rPr lang="en-US" sz="2200" dirty="0"/>
              <a:t>Smaller dataset at 64 records</a:t>
            </a:r>
          </a:p>
        </p:txBody>
      </p:sp>
      <p:sp>
        <p:nvSpPr>
          <p:cNvPr id="4" name="TextBox 3">
            <a:extLst>
              <a:ext uri="{FF2B5EF4-FFF2-40B4-BE49-F238E27FC236}">
                <a16:creationId xmlns:a16="http://schemas.microsoft.com/office/drawing/2014/main" id="{F9B9EEAB-FCEF-DE4C-9C73-7FDD0183B75F}"/>
              </a:ext>
            </a:extLst>
          </p:cNvPr>
          <p:cNvSpPr txBox="1"/>
          <p:nvPr/>
        </p:nvSpPr>
        <p:spPr>
          <a:xfrm>
            <a:off x="6627115" y="2481943"/>
            <a:ext cx="4656581" cy="2574294"/>
          </a:xfrm>
          <a:prstGeom prst="rect">
            <a:avLst/>
          </a:prstGeom>
          <a:noFill/>
        </p:spPr>
        <p:txBody>
          <a:bodyPr wrap="square" rtlCol="0">
            <a:spAutoFit/>
          </a:bodyPr>
          <a:lstStyle/>
          <a:p>
            <a:pPr>
              <a:lnSpc>
                <a:spcPct val="150000"/>
              </a:lnSpc>
            </a:pPr>
            <a:r>
              <a:rPr lang="en-US" sz="2200"/>
              <a:t>COVID-19 </a:t>
            </a:r>
            <a:r>
              <a:rPr lang="en-US" sz="2200" dirty="0"/>
              <a:t>Data</a:t>
            </a:r>
          </a:p>
          <a:p>
            <a:pPr marL="342900" indent="-342900">
              <a:lnSpc>
                <a:spcPct val="150000"/>
              </a:lnSpc>
              <a:buFont typeface="Arial" panose="020B0604020202020204" pitchFamily="34" charset="0"/>
              <a:buChar char="•"/>
            </a:pPr>
            <a:r>
              <a:rPr lang="en-US" sz="2200" dirty="0"/>
              <a:t>Provided by KCPD IT </a:t>
            </a:r>
          </a:p>
          <a:p>
            <a:pPr marL="342900" indent="-342900">
              <a:lnSpc>
                <a:spcPct val="150000"/>
              </a:lnSpc>
              <a:buFont typeface="Arial" panose="020B0604020202020204" pitchFamily="34" charset="0"/>
              <a:buChar char="•"/>
            </a:pPr>
            <a:r>
              <a:rPr lang="en-US" sz="2200" dirty="0"/>
              <a:t>More dynamic, updated periodically </a:t>
            </a:r>
          </a:p>
          <a:p>
            <a:pPr marL="342900" indent="-342900">
              <a:lnSpc>
                <a:spcPct val="150000"/>
              </a:lnSpc>
              <a:buFont typeface="Arial" panose="020B0604020202020204" pitchFamily="34" charset="0"/>
              <a:buChar char="•"/>
            </a:pPr>
            <a:r>
              <a:rPr lang="en-US" sz="2200" dirty="0"/>
              <a:t>64K records and counting </a:t>
            </a:r>
          </a:p>
        </p:txBody>
      </p:sp>
    </p:spTree>
    <p:extLst>
      <p:ext uri="{BB962C8B-B14F-4D97-AF65-F5344CB8AC3E}">
        <p14:creationId xmlns:p14="http://schemas.microsoft.com/office/powerpoint/2010/main" val="380062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35935-5A92-43DE-959D-03EBF20A4882}"/>
              </a:ext>
            </a:extLst>
          </p:cNvPr>
          <p:cNvSpPr>
            <a:spLocks noGrp="1"/>
          </p:cNvSpPr>
          <p:nvPr>
            <p:ph type="title"/>
          </p:nvPr>
        </p:nvSpPr>
        <p:spPr>
          <a:xfrm>
            <a:off x="841248" y="503132"/>
            <a:ext cx="10509504" cy="1974892"/>
          </a:xfrm>
        </p:spPr>
        <p:txBody>
          <a:bodyPr anchor="b">
            <a:normAutofit/>
          </a:bodyPr>
          <a:lstStyle/>
          <a:p>
            <a:r>
              <a:rPr lang="en-US" sz="5400"/>
              <a:t>Cleaning Data</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06CB8CD-EB9A-4CAC-87F9-5F83EDCD319E}"/>
              </a:ext>
            </a:extLst>
          </p:cNvPr>
          <p:cNvSpPr>
            <a:spLocks noGrp="1"/>
          </p:cNvSpPr>
          <p:nvPr>
            <p:ph idx="1"/>
          </p:nvPr>
        </p:nvSpPr>
        <p:spPr>
          <a:xfrm>
            <a:off x="841248" y="3328416"/>
            <a:ext cx="10509504" cy="2715768"/>
          </a:xfrm>
        </p:spPr>
        <p:txBody>
          <a:bodyPr>
            <a:normAutofit lnSpcReduction="10000"/>
          </a:bodyPr>
          <a:lstStyle/>
          <a:p>
            <a:r>
              <a:rPr lang="en-US" sz="2000" dirty="0"/>
              <a:t>We brought our data in through an API from </a:t>
            </a:r>
            <a:r>
              <a:rPr lang="en-US" sz="2000" dirty="0" err="1"/>
              <a:t>OpenDataKC</a:t>
            </a:r>
            <a:endParaRPr lang="en-US" sz="2000" dirty="0"/>
          </a:p>
          <a:p>
            <a:r>
              <a:rPr lang="en-US" sz="2000" dirty="0"/>
              <a:t>For the crime data, we needed to narrow down the columns in the crime dataset. We went from 27 columns to 8 columns. </a:t>
            </a:r>
          </a:p>
          <a:p>
            <a:r>
              <a:rPr lang="en-US" sz="2000" dirty="0"/>
              <a:t>Then, we dropped all null columns from both datasets. </a:t>
            </a:r>
          </a:p>
          <a:p>
            <a:r>
              <a:rPr lang="en-US" sz="2000" dirty="0"/>
              <a:t>The biggest task was finding the latitude and longitude for the datasets. The crime dataset had it hidden within the address field but the COVID data only had the zip code***</a:t>
            </a:r>
          </a:p>
        </p:txBody>
      </p:sp>
    </p:spTree>
    <p:extLst>
      <p:ext uri="{BB962C8B-B14F-4D97-AF65-F5344CB8AC3E}">
        <p14:creationId xmlns:p14="http://schemas.microsoft.com/office/powerpoint/2010/main" val="42919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795A5C3-DCA5-494A-9DEC-B005F58AABEA}"/>
              </a:ext>
            </a:extLst>
          </p:cNvPr>
          <p:cNvPicPr>
            <a:picLocks noChangeAspect="1"/>
          </p:cNvPicPr>
          <p:nvPr/>
        </p:nvPicPr>
        <p:blipFill>
          <a:blip r:embed="rId2"/>
          <a:stretch>
            <a:fillRect/>
          </a:stretch>
        </p:blipFill>
        <p:spPr>
          <a:xfrm>
            <a:off x="107950" y="476250"/>
            <a:ext cx="11976100" cy="5905500"/>
          </a:xfrm>
          <a:prstGeom prst="rect">
            <a:avLst/>
          </a:prstGeom>
        </p:spPr>
      </p:pic>
    </p:spTree>
    <p:extLst>
      <p:ext uri="{BB962C8B-B14F-4D97-AF65-F5344CB8AC3E}">
        <p14:creationId xmlns:p14="http://schemas.microsoft.com/office/powerpoint/2010/main" val="405729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4">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lose up of a map&#10;&#10;Description automatically generated">
            <a:extLst>
              <a:ext uri="{FF2B5EF4-FFF2-40B4-BE49-F238E27FC236}">
                <a16:creationId xmlns:a16="http://schemas.microsoft.com/office/drawing/2014/main" id="{554BF10F-5336-A742-B621-513F2BAC2BB1}"/>
              </a:ext>
            </a:extLst>
          </p:cNvPr>
          <p:cNvPicPr>
            <a:picLocks noChangeAspect="1"/>
          </p:cNvPicPr>
          <p:nvPr/>
        </p:nvPicPr>
        <p:blipFill rotWithShape="1">
          <a:blip r:embed="rId2"/>
          <a:srcRect l="5323" r="9086"/>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10" name="Content Placeholder 9">
            <a:extLst>
              <a:ext uri="{FF2B5EF4-FFF2-40B4-BE49-F238E27FC236}">
                <a16:creationId xmlns:a16="http://schemas.microsoft.com/office/drawing/2014/main" id="{D738CDC6-9D58-1A4B-938D-E1EE52CEA648}"/>
              </a:ext>
            </a:extLst>
          </p:cNvPr>
          <p:cNvPicPr>
            <a:picLocks noChangeAspect="1"/>
          </p:cNvPicPr>
          <p:nvPr/>
        </p:nvPicPr>
        <p:blipFill rotWithShape="1">
          <a:blip r:embed="rId3"/>
          <a:srcRect l="11608" r="9465"/>
          <a:stretch/>
        </p:blipFill>
        <p:spPr>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55" name="Freeform: Shape 46">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48">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3">
            <a:extLst>
              <a:ext uri="{FF2B5EF4-FFF2-40B4-BE49-F238E27FC236}">
                <a16:creationId xmlns:a16="http://schemas.microsoft.com/office/drawing/2014/main" id="{6FD57BF9-B34F-294D-8E7F-90E8CE78BAA0}"/>
              </a:ext>
            </a:extLst>
          </p:cNvPr>
          <p:cNvSpPr>
            <a:spLocks noGrp="1"/>
          </p:cNvSpPr>
          <p:nvPr>
            <p:ph type="title"/>
          </p:nvPr>
        </p:nvSpPr>
        <p:spPr>
          <a:xfrm>
            <a:off x="445274" y="681038"/>
            <a:ext cx="2804504" cy="1325563"/>
          </a:xfrm>
        </p:spPr>
        <p:txBody>
          <a:bodyPr anchor="ctr">
            <a:normAutofit/>
          </a:bodyPr>
          <a:lstStyle/>
          <a:p>
            <a:r>
              <a:rPr lang="en-US" sz="2800" dirty="0"/>
              <a:t>A Closer Look </a:t>
            </a:r>
          </a:p>
        </p:txBody>
      </p:sp>
      <p:sp>
        <p:nvSpPr>
          <p:cNvPr id="57" name="Rectangle 50">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2" descr="Magnifying glass">
            <a:extLst>
              <a:ext uri="{FF2B5EF4-FFF2-40B4-BE49-F238E27FC236}">
                <a16:creationId xmlns:a16="http://schemas.microsoft.com/office/drawing/2014/main" id="{0672D016-C2B1-AA40-A1F1-B3C6431C13D0}"/>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rot="5551953">
            <a:off x="1050858" y="2506887"/>
            <a:ext cx="1834954" cy="1834954"/>
          </a:xfrm>
        </p:spPr>
      </p:pic>
      <p:sp>
        <p:nvSpPr>
          <p:cNvPr id="16" name="Rectangle 15">
            <a:extLst>
              <a:ext uri="{FF2B5EF4-FFF2-40B4-BE49-F238E27FC236}">
                <a16:creationId xmlns:a16="http://schemas.microsoft.com/office/drawing/2014/main" id="{FBFD3534-E286-5343-A1E8-998300A595FA}"/>
              </a:ext>
            </a:extLst>
          </p:cNvPr>
          <p:cNvSpPr/>
          <p:nvPr/>
        </p:nvSpPr>
        <p:spPr>
          <a:xfrm>
            <a:off x="8882121" y="343230"/>
            <a:ext cx="2199641" cy="923330"/>
          </a:xfrm>
          <a:prstGeom prst="rect">
            <a:avLst/>
          </a:prstGeom>
          <a:noFill/>
        </p:spPr>
        <p:txBody>
          <a:bodyPr wrap="none" lIns="91440" tIns="45720" rIns="91440" bIns="45720">
            <a:spAutoFit/>
          </a:bodyPr>
          <a:lstStyle/>
          <a:p>
            <a:pPr algn="ctr">
              <a:spcAft>
                <a:spcPts val="600"/>
              </a:spcAft>
            </a:pPr>
            <a:r>
              <a:rPr lang="en-US" sz="5400" b="1">
                <a:ln w="22225">
                  <a:solidFill>
                    <a:schemeClr val="accent2"/>
                  </a:solidFill>
                  <a:prstDash val="solid"/>
                </a:ln>
                <a:solidFill>
                  <a:schemeClr val="accent2">
                    <a:lumMod val="40000"/>
                    <a:lumOff val="60000"/>
                  </a:schemeClr>
                </a:solidFill>
              </a:rPr>
              <a:t>Crime</a:t>
            </a:r>
          </a:p>
        </p:txBody>
      </p:sp>
      <p:sp>
        <p:nvSpPr>
          <p:cNvPr id="17" name="Rectangle 16">
            <a:extLst>
              <a:ext uri="{FF2B5EF4-FFF2-40B4-BE49-F238E27FC236}">
                <a16:creationId xmlns:a16="http://schemas.microsoft.com/office/drawing/2014/main" id="{963640D2-AD5E-3B40-98CE-58E68ED99592}"/>
              </a:ext>
            </a:extLst>
          </p:cNvPr>
          <p:cNvSpPr/>
          <p:nvPr/>
        </p:nvSpPr>
        <p:spPr>
          <a:xfrm>
            <a:off x="3936670" y="343230"/>
            <a:ext cx="3761671" cy="923330"/>
          </a:xfrm>
          <a:prstGeom prst="rect">
            <a:avLst/>
          </a:prstGeom>
          <a:noFill/>
        </p:spPr>
        <p:txBody>
          <a:bodyPr wrap="none" lIns="91440" tIns="45720" rIns="91440" bIns="45720">
            <a:spAutoFit/>
          </a:bodyPr>
          <a:lstStyle/>
          <a:p>
            <a:pPr algn="ctr">
              <a:spcAft>
                <a:spcPts val="600"/>
              </a:spcAft>
            </a:pPr>
            <a:r>
              <a:rPr lang="en-US" sz="5400" b="1" cap="none" spc="0">
                <a:ln w="22225">
                  <a:solidFill>
                    <a:schemeClr val="accent2"/>
                  </a:solidFill>
                  <a:prstDash val="solid"/>
                </a:ln>
                <a:solidFill>
                  <a:schemeClr val="accent2">
                    <a:lumMod val="40000"/>
                    <a:lumOff val="60000"/>
                  </a:schemeClr>
                </a:solidFill>
                <a:effectLst/>
              </a:rPr>
              <a:t>COVID-19 </a:t>
            </a:r>
          </a:p>
        </p:txBody>
      </p:sp>
    </p:spTree>
    <p:extLst>
      <p:ext uri="{BB962C8B-B14F-4D97-AF65-F5344CB8AC3E}">
        <p14:creationId xmlns:p14="http://schemas.microsoft.com/office/powerpoint/2010/main" val="94813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8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8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07BC43-B322-2F47-952F-C78D18132E2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Interesting Findings</a:t>
            </a:r>
          </a:p>
        </p:txBody>
      </p:sp>
      <p:sp>
        <p:nvSpPr>
          <p:cNvPr id="92" name="Rectangle 9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close up of a mans face&#10;&#10;Description automatically generated">
            <a:extLst>
              <a:ext uri="{FF2B5EF4-FFF2-40B4-BE49-F238E27FC236}">
                <a16:creationId xmlns:a16="http://schemas.microsoft.com/office/drawing/2014/main" id="{71737A87-EAAD-2D4A-84EC-CC6C0EA60120}"/>
              </a:ext>
            </a:extLst>
          </p:cNvPr>
          <p:cNvPicPr>
            <a:picLocks noGrp="1" noChangeAspect="1"/>
          </p:cNvPicPr>
          <p:nvPr>
            <p:ph idx="1"/>
          </p:nvPr>
        </p:nvPicPr>
        <p:blipFill>
          <a:blip r:embed="rId2"/>
          <a:stretch>
            <a:fillRect/>
          </a:stretch>
        </p:blipFill>
        <p:spPr>
          <a:xfrm>
            <a:off x="5414356" y="1182382"/>
            <a:ext cx="6408836" cy="4341984"/>
          </a:xfrm>
          <a:prstGeom prst="rect">
            <a:avLst/>
          </a:prstGeom>
        </p:spPr>
      </p:pic>
    </p:spTree>
    <p:extLst>
      <p:ext uri="{BB962C8B-B14F-4D97-AF65-F5344CB8AC3E}">
        <p14:creationId xmlns:p14="http://schemas.microsoft.com/office/powerpoint/2010/main" val="194272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5C29-C236-1348-A4EA-394977077B17}"/>
              </a:ext>
            </a:extLst>
          </p:cNvPr>
          <p:cNvSpPr>
            <a:spLocks noGrp="1"/>
          </p:cNvSpPr>
          <p:nvPr>
            <p:ph type="title"/>
          </p:nvPr>
        </p:nvSpPr>
        <p:spPr/>
        <p:txBody>
          <a:bodyPr>
            <a:normAutofit/>
          </a:bodyPr>
          <a:lstStyle/>
          <a:p>
            <a:r>
              <a:rPr lang="en-US" dirty="0"/>
              <a:t>Crime stats</a:t>
            </a:r>
          </a:p>
        </p:txBody>
      </p:sp>
      <p:pic>
        <p:nvPicPr>
          <p:cNvPr id="4" name="Picture 4">
            <a:extLst>
              <a:ext uri="{FF2B5EF4-FFF2-40B4-BE49-F238E27FC236}">
                <a16:creationId xmlns:a16="http://schemas.microsoft.com/office/drawing/2014/main" id="{A6AFEC6E-760B-974D-972F-9563E79E23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3228" y="2194312"/>
            <a:ext cx="5102772" cy="43023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1DCBCCD5-8F18-6B4B-BDAB-BF10C99FE133}"/>
              </a:ext>
            </a:extLst>
          </p:cNvPr>
          <p:cNvPicPr>
            <a:picLocks noChangeAspect="1"/>
          </p:cNvPicPr>
          <p:nvPr/>
        </p:nvPicPr>
        <p:blipFill>
          <a:blip r:embed="rId3"/>
          <a:stretch>
            <a:fillRect/>
          </a:stretch>
        </p:blipFill>
        <p:spPr>
          <a:xfrm>
            <a:off x="6747641" y="2590022"/>
            <a:ext cx="4256689" cy="3738983"/>
          </a:xfrm>
          <a:prstGeom prst="rect">
            <a:avLst/>
          </a:prstGeom>
        </p:spPr>
      </p:pic>
    </p:spTree>
    <p:extLst>
      <p:ext uri="{BB962C8B-B14F-4D97-AF65-F5344CB8AC3E}">
        <p14:creationId xmlns:p14="http://schemas.microsoft.com/office/powerpoint/2010/main" val="31912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844C9-823A-1243-A18D-3A1DCCB34217}"/>
              </a:ext>
            </a:extLst>
          </p:cNvPr>
          <p:cNvSpPr>
            <a:spLocks noGrp="1"/>
          </p:cNvSpPr>
          <p:nvPr>
            <p:ph type="title"/>
          </p:nvPr>
        </p:nvSpPr>
        <p:spPr>
          <a:xfrm>
            <a:off x="621792" y="1161288"/>
            <a:ext cx="3602736" cy="4526280"/>
          </a:xfrm>
        </p:spPr>
        <p:txBody>
          <a:bodyPr>
            <a:normAutofit/>
          </a:bodyPr>
          <a:lstStyle/>
          <a:p>
            <a:r>
              <a:rPr lang="en-US" dirty="0"/>
              <a:t>Coding approach</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E38C5A-EC19-AA4E-9914-6A72705A98A0}"/>
              </a:ext>
            </a:extLst>
          </p:cNvPr>
          <p:cNvSpPr>
            <a:spLocks noGrp="1"/>
          </p:cNvSpPr>
          <p:nvPr>
            <p:ph idx="1"/>
          </p:nvPr>
        </p:nvSpPr>
        <p:spPr>
          <a:xfrm>
            <a:off x="5434149" y="932688"/>
            <a:ext cx="5916603" cy="4992624"/>
          </a:xfrm>
        </p:spPr>
        <p:txBody>
          <a:bodyPr anchor="ctr">
            <a:normAutofit/>
          </a:bodyPr>
          <a:lstStyle/>
          <a:p>
            <a:r>
              <a:rPr lang="en-US" sz="2000" dirty="0"/>
              <a:t>SQLite Database</a:t>
            </a:r>
          </a:p>
          <a:p>
            <a:r>
              <a:rPr lang="en-US" sz="2000" dirty="0" err="1"/>
              <a:t>Gmaps</a:t>
            </a:r>
            <a:endParaRPr lang="en-US" sz="2000" dirty="0"/>
          </a:p>
          <a:p>
            <a:r>
              <a:rPr lang="en-US" sz="2000" dirty="0"/>
              <a:t>JavaScript word cloud </a:t>
            </a:r>
          </a:p>
          <a:p>
            <a:r>
              <a:rPr lang="en-US" sz="2000" dirty="0"/>
              <a:t>Flask app </a:t>
            </a:r>
          </a:p>
          <a:p>
            <a:r>
              <a:rPr lang="en-US" sz="2000" dirty="0"/>
              <a:t>Leaflet</a:t>
            </a:r>
          </a:p>
          <a:p>
            <a:r>
              <a:rPr lang="en-US" sz="2000" dirty="0" err="1"/>
              <a:t>Plotly</a:t>
            </a:r>
            <a:endParaRPr lang="en-US" sz="2000" dirty="0"/>
          </a:p>
          <a:p>
            <a:r>
              <a:rPr lang="en-US" sz="2000" dirty="0"/>
              <a:t>.</a:t>
            </a:r>
            <a:r>
              <a:rPr lang="en-US" sz="2000" dirty="0" err="1"/>
              <a:t>GeoJSON</a:t>
            </a:r>
            <a:endParaRPr lang="en-US" sz="2000" dirty="0"/>
          </a:p>
          <a:p>
            <a:endParaRPr lang="en-US" sz="2000" dirty="0"/>
          </a:p>
        </p:txBody>
      </p:sp>
    </p:spTree>
    <p:extLst>
      <p:ext uri="{BB962C8B-B14F-4D97-AF65-F5344CB8AC3E}">
        <p14:creationId xmlns:p14="http://schemas.microsoft.com/office/powerpoint/2010/main" val="190302850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224</Words>
  <Application>Microsoft Macintosh PowerPoint</Application>
  <PresentationFormat>Widescreen</PresentationFormat>
  <Paragraphs>41</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AccentBoxVTI</vt:lpstr>
      <vt:lpstr>Kansas City, MO:  Crime vs COVID</vt:lpstr>
      <vt:lpstr>Project Objectives</vt:lpstr>
      <vt:lpstr>OpenDataKC</vt:lpstr>
      <vt:lpstr>Cleaning Data</vt:lpstr>
      <vt:lpstr>PowerPoint Presentation</vt:lpstr>
      <vt:lpstr>A Closer Look </vt:lpstr>
      <vt:lpstr>Interesting Findings</vt:lpstr>
      <vt:lpstr>Crime stats</vt:lpstr>
      <vt:lpstr>Coding approach</vt:lpstr>
      <vt:lpstr>Issues we ran into</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City, MO:  Crime vs COVID</dc:title>
  <dc:creator>Mercy Griffin</dc:creator>
  <cp:lastModifiedBy>Mercy Griffin</cp:lastModifiedBy>
  <cp:revision>3</cp:revision>
  <dcterms:created xsi:type="dcterms:W3CDTF">2020-08-28T01:47:38Z</dcterms:created>
  <dcterms:modified xsi:type="dcterms:W3CDTF">2020-08-28T01:50:44Z</dcterms:modified>
</cp:coreProperties>
</file>