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67" d="100"/>
          <a:sy n="67" d="100"/>
        </p:scale>
        <p:origin x="6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04FA9AAE-54C6-4007-A6A8-C08BD3F4CA7F}" type="datetimeFigureOut">
              <a:rPr lang="en-US" smtClean="0"/>
              <a:t>7/24/2022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CB9ABB7-DECE-4444-A26F-AE16293E5811}" type="slidenum">
              <a:rPr lang="en-US" smtClean="0"/>
              <a:t>‹#›</a:t>
            </a:fld>
            <a:endParaRPr lang="en-US"/>
          </a:p>
        </p:txBody>
      </p:sp>
    </p:spTree>
    <p:extLst>
      <p:ext uri="{BB962C8B-B14F-4D97-AF65-F5344CB8AC3E}">
        <p14:creationId xmlns:p14="http://schemas.microsoft.com/office/powerpoint/2010/main" val="24905668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A9AAE-54C6-4007-A6A8-C08BD3F4CA7F}"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9ABB7-DECE-4444-A26F-AE16293E5811}" type="slidenum">
              <a:rPr lang="en-US" smtClean="0"/>
              <a:t>‹#›</a:t>
            </a:fld>
            <a:endParaRPr lang="en-US"/>
          </a:p>
        </p:txBody>
      </p:sp>
    </p:spTree>
    <p:extLst>
      <p:ext uri="{BB962C8B-B14F-4D97-AF65-F5344CB8AC3E}">
        <p14:creationId xmlns:p14="http://schemas.microsoft.com/office/powerpoint/2010/main" val="64237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A9AAE-54C6-4007-A6A8-C08BD3F4CA7F}"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9ABB7-DECE-4444-A26F-AE16293E5811}" type="slidenum">
              <a:rPr lang="en-US" smtClean="0"/>
              <a:t>‹#›</a:t>
            </a:fld>
            <a:endParaRPr lang="en-US"/>
          </a:p>
        </p:txBody>
      </p:sp>
    </p:spTree>
    <p:extLst>
      <p:ext uri="{BB962C8B-B14F-4D97-AF65-F5344CB8AC3E}">
        <p14:creationId xmlns:p14="http://schemas.microsoft.com/office/powerpoint/2010/main" val="100026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FA9AAE-54C6-4007-A6A8-C08BD3F4CA7F}" type="datetimeFigureOut">
              <a:rPr lang="en-US" smtClean="0"/>
              <a:t>7/24/2022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B9ABB7-DECE-4444-A26F-AE16293E5811}" type="slidenum">
              <a:rPr lang="en-US" smtClean="0"/>
              <a:t>‹#›</a:t>
            </a:fld>
            <a:endParaRPr lang="en-US"/>
          </a:p>
        </p:txBody>
      </p:sp>
    </p:spTree>
    <p:extLst>
      <p:ext uri="{BB962C8B-B14F-4D97-AF65-F5344CB8AC3E}">
        <p14:creationId xmlns:p14="http://schemas.microsoft.com/office/powerpoint/2010/main" val="34481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04FA9AAE-54C6-4007-A6A8-C08BD3F4CA7F}" type="datetimeFigureOut">
              <a:rPr lang="en-US" smtClean="0"/>
              <a:t>7/24/2022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3CB9ABB7-DECE-4444-A26F-AE16293E5811}" type="slidenum">
              <a:rPr lang="en-US" smtClean="0"/>
              <a:t>‹#›</a:t>
            </a:fld>
            <a:endParaRPr lang="en-US"/>
          </a:p>
        </p:txBody>
      </p:sp>
    </p:spTree>
    <p:extLst>
      <p:ext uri="{BB962C8B-B14F-4D97-AF65-F5344CB8AC3E}">
        <p14:creationId xmlns:p14="http://schemas.microsoft.com/office/powerpoint/2010/main" val="62940905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FA9AAE-54C6-4007-A6A8-C08BD3F4CA7F}"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9ABB7-DECE-4444-A26F-AE16293E5811}" type="slidenum">
              <a:rPr lang="en-US" smtClean="0"/>
              <a:t>‹#›</a:t>
            </a:fld>
            <a:endParaRPr lang="en-US"/>
          </a:p>
        </p:txBody>
      </p:sp>
    </p:spTree>
    <p:extLst>
      <p:ext uri="{BB962C8B-B14F-4D97-AF65-F5344CB8AC3E}">
        <p14:creationId xmlns:p14="http://schemas.microsoft.com/office/powerpoint/2010/main" val="111256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FA9AAE-54C6-4007-A6A8-C08BD3F4CA7F}" type="datetimeFigureOut">
              <a:rPr lang="en-US" smtClean="0"/>
              <a:t>7/24/2022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B9ABB7-DECE-4444-A26F-AE16293E5811}" type="slidenum">
              <a:rPr lang="en-US" smtClean="0"/>
              <a:t>‹#›</a:t>
            </a:fld>
            <a:endParaRPr lang="en-US"/>
          </a:p>
        </p:txBody>
      </p:sp>
    </p:spTree>
    <p:extLst>
      <p:ext uri="{BB962C8B-B14F-4D97-AF65-F5344CB8AC3E}">
        <p14:creationId xmlns:p14="http://schemas.microsoft.com/office/powerpoint/2010/main" val="346053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FA9AAE-54C6-4007-A6A8-C08BD3F4CA7F}" type="datetimeFigureOut">
              <a:rPr lang="en-US" smtClean="0"/>
              <a:t>7/24/2022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B9ABB7-DECE-4444-A26F-AE16293E5811}" type="slidenum">
              <a:rPr lang="en-US" smtClean="0"/>
              <a:t>‹#›</a:t>
            </a:fld>
            <a:endParaRPr lang="en-US"/>
          </a:p>
        </p:txBody>
      </p:sp>
    </p:spTree>
    <p:extLst>
      <p:ext uri="{BB962C8B-B14F-4D97-AF65-F5344CB8AC3E}">
        <p14:creationId xmlns:p14="http://schemas.microsoft.com/office/powerpoint/2010/main" val="95493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9AAE-54C6-4007-A6A8-C08BD3F4CA7F}" type="datetimeFigureOut">
              <a:rPr lang="en-US" smtClean="0"/>
              <a:t>7/24/2022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B9ABB7-DECE-4444-A26F-AE16293E5811}" type="slidenum">
              <a:rPr lang="en-US" smtClean="0"/>
              <a:t>‹#›</a:t>
            </a:fld>
            <a:endParaRPr lang="en-US"/>
          </a:p>
        </p:txBody>
      </p:sp>
    </p:spTree>
    <p:extLst>
      <p:ext uri="{BB962C8B-B14F-4D97-AF65-F5344CB8AC3E}">
        <p14:creationId xmlns:p14="http://schemas.microsoft.com/office/powerpoint/2010/main" val="2478004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4FA9AAE-54C6-4007-A6A8-C08BD3F4CA7F}" type="datetimeFigureOut">
              <a:rPr lang="en-US" smtClean="0"/>
              <a:t>7/24/2022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CB9ABB7-DECE-4444-A26F-AE16293E5811}"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6991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04FA9AAE-54C6-4007-A6A8-C08BD3F4CA7F}" type="datetimeFigureOut">
              <a:rPr lang="en-US" smtClean="0"/>
              <a:t>7/24/2022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CB9ABB7-DECE-4444-A26F-AE16293E5811}"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502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4FA9AAE-54C6-4007-A6A8-C08BD3F4CA7F}" type="datetimeFigureOut">
              <a:rPr lang="en-US" smtClean="0"/>
              <a:t>7/24/2022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CB9ABB7-DECE-4444-A26F-AE16293E5811}" type="slidenum">
              <a:rPr lang="en-US" smtClean="0"/>
              <a:t>‹#›</a:t>
            </a:fld>
            <a:endParaRPr lang="en-US"/>
          </a:p>
        </p:txBody>
      </p:sp>
    </p:spTree>
    <p:extLst>
      <p:ext uri="{BB962C8B-B14F-4D97-AF65-F5344CB8AC3E}">
        <p14:creationId xmlns:p14="http://schemas.microsoft.com/office/powerpoint/2010/main" val="347132434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5BC5-AC20-4020-BAF0-4F489A8EED00}"/>
              </a:ext>
            </a:extLst>
          </p:cNvPr>
          <p:cNvSpPr>
            <a:spLocks noGrp="1"/>
          </p:cNvSpPr>
          <p:nvPr>
            <p:ph type="ctrTitle"/>
          </p:nvPr>
        </p:nvSpPr>
        <p:spPr>
          <a:xfrm>
            <a:off x="1166190" y="1874043"/>
            <a:ext cx="10721009" cy="2008463"/>
          </a:xfrm>
        </p:spPr>
        <p:txBody>
          <a:bodyPr>
            <a:normAutofit/>
          </a:bodyPr>
          <a:lstStyle/>
          <a:p>
            <a:r>
              <a:rPr lang="en-US" sz="4400" b="1" dirty="0">
                <a:latin typeface="Times New Roman" panose="02020603050405020304" pitchFamily="18" charset="0"/>
                <a:cs typeface="Times New Roman" panose="02020603050405020304" pitchFamily="18" charset="0"/>
              </a:rPr>
              <a:t>PRESENTATION BY OBIESIE AMARACHI 003</a:t>
            </a:r>
          </a:p>
        </p:txBody>
      </p:sp>
      <p:sp>
        <p:nvSpPr>
          <p:cNvPr id="3" name="Subtitle 2">
            <a:extLst>
              <a:ext uri="{FF2B5EF4-FFF2-40B4-BE49-F238E27FC236}">
                <a16:creationId xmlns:a16="http://schemas.microsoft.com/office/drawing/2014/main" id="{53722318-1ADE-41B5-A894-E62E96898EDF}"/>
              </a:ext>
            </a:extLst>
          </p:cNvPr>
          <p:cNvSpPr>
            <a:spLocks noGrp="1"/>
          </p:cNvSpPr>
          <p:nvPr>
            <p:ph type="subTitle" idx="1"/>
          </p:nvPr>
        </p:nvSpPr>
        <p:spPr>
          <a:xfrm>
            <a:off x="1524000" y="3979725"/>
            <a:ext cx="9144000" cy="1655762"/>
          </a:xfrm>
        </p:spPr>
        <p:txBody>
          <a:bodyPr>
            <a:normAutofit/>
          </a:bodyPr>
          <a:lstStyle/>
          <a:p>
            <a:r>
              <a:rPr lang="en-US" sz="3200" b="1" dirty="0">
                <a:latin typeface="Times New Roman" panose="02020603050405020304" pitchFamily="18" charset="0"/>
                <a:cs typeface="Times New Roman" panose="02020603050405020304" pitchFamily="18" charset="0"/>
              </a:rPr>
              <a:t>DOMAIN </a:t>
            </a:r>
          </a:p>
          <a:p>
            <a:r>
              <a:rPr lang="en-US" sz="3200" b="1" dirty="0">
                <a:latin typeface="Times New Roman" panose="02020603050405020304" pitchFamily="18" charset="0"/>
                <a:cs typeface="Times New Roman" panose="02020603050405020304" pitchFamily="18" charset="0"/>
              </a:rPr>
              <a:t>CLOUD ENGINEERING</a:t>
            </a:r>
          </a:p>
        </p:txBody>
      </p:sp>
    </p:spTree>
    <p:extLst>
      <p:ext uri="{BB962C8B-B14F-4D97-AF65-F5344CB8AC3E}">
        <p14:creationId xmlns:p14="http://schemas.microsoft.com/office/powerpoint/2010/main" val="90624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ED72-B01B-46CE-8761-456D41242012}"/>
              </a:ext>
            </a:extLst>
          </p:cNvPr>
          <p:cNvSpPr>
            <a:spLocks noGrp="1"/>
          </p:cNvSpPr>
          <p:nvPr>
            <p:ph type="title"/>
          </p:nvPr>
        </p:nvSpPr>
        <p:spPr>
          <a:xfrm>
            <a:off x="285750" y="314326"/>
            <a:ext cx="10839449" cy="508634"/>
          </a:xfrm>
        </p:spPr>
        <p:txBody>
          <a:bodyPr>
            <a:normAutofit/>
          </a:bodyPr>
          <a:lstStyle/>
          <a:p>
            <a:r>
              <a:rPr lang="en-US" sz="2000" b="1" u="sng" dirty="0">
                <a:latin typeface="Times New Roman" panose="02020603050405020304" pitchFamily="18" charset="0"/>
                <a:cs typeface="Times New Roman" panose="02020603050405020304" pitchFamily="18" charset="0"/>
              </a:rPr>
              <a:t>EXPLANATION OF PROCESSES(What I DID) IN MODULE 4</a:t>
            </a:r>
          </a:p>
        </p:txBody>
      </p:sp>
      <p:sp>
        <p:nvSpPr>
          <p:cNvPr id="3" name="Content Placeholder 2">
            <a:extLst>
              <a:ext uri="{FF2B5EF4-FFF2-40B4-BE49-F238E27FC236}">
                <a16:creationId xmlns:a16="http://schemas.microsoft.com/office/drawing/2014/main" id="{35BBFBFF-7C2F-49D4-95E1-F30327EE792C}"/>
              </a:ext>
            </a:extLst>
          </p:cNvPr>
          <p:cNvSpPr>
            <a:spLocks noGrp="1"/>
          </p:cNvSpPr>
          <p:nvPr>
            <p:ph idx="1"/>
          </p:nvPr>
        </p:nvSpPr>
        <p:spPr>
          <a:xfrm>
            <a:off x="285749" y="752475"/>
            <a:ext cx="11706225" cy="5791199"/>
          </a:xfrm>
        </p:spPr>
        <p:txBody>
          <a:bodyPr>
            <a:noAutofit/>
          </a:bodyPr>
          <a:lstStyle/>
          <a:p>
            <a:r>
              <a:rPr lang="en-US" sz="1850" b="1" u="sng" dirty="0">
                <a:latin typeface="Times New Roman" panose="02020603050405020304" pitchFamily="18" charset="0"/>
                <a:cs typeface="Times New Roman" panose="02020603050405020304" pitchFamily="18" charset="0"/>
              </a:rPr>
              <a:t>First stage</a:t>
            </a:r>
            <a:r>
              <a:rPr lang="en-US" sz="1850" dirty="0">
                <a:latin typeface="Times New Roman" panose="02020603050405020304" pitchFamily="18" charset="0"/>
                <a:cs typeface="Times New Roman" panose="02020603050405020304" pitchFamily="18" charset="0"/>
              </a:rPr>
              <a:t>: Creation of CloudFormation template with the resources (API gateway, Lambda, IAmRole, s3 Bucket, etc.). </a:t>
            </a:r>
          </a:p>
          <a:p>
            <a:r>
              <a:rPr lang="en-US" sz="1850" b="1" u="sng" dirty="0">
                <a:latin typeface="Times New Roman" panose="02020603050405020304" pitchFamily="18" charset="0"/>
                <a:cs typeface="Times New Roman" panose="02020603050405020304" pitchFamily="18" charset="0"/>
              </a:rPr>
              <a:t>Second Stage</a:t>
            </a:r>
            <a:r>
              <a:rPr lang="en-US" sz="1850" dirty="0">
                <a:latin typeface="Times New Roman" panose="02020603050405020304" pitchFamily="18" charset="0"/>
                <a:cs typeface="Times New Roman" panose="02020603050405020304" pitchFamily="18" charset="0"/>
              </a:rPr>
              <a:t>: Deployment of resources. First, I deployed my Lambda Function(Cil-Amarachi-Lambda) to my APIgateway. Then IamRole( Which permission was needed, and access was not granted). Noticed that the resources triggered during the CloudFormation template was deleted. I started deploying manually.</a:t>
            </a:r>
          </a:p>
          <a:p>
            <a:r>
              <a:rPr lang="en-US" sz="1850" dirty="0">
                <a:latin typeface="Times New Roman" panose="02020603050405020304" pitchFamily="18" charset="0"/>
                <a:cs typeface="Times New Roman" panose="02020603050405020304" pitchFamily="18" charset="0"/>
              </a:rPr>
              <a:t>First, I created my APIgateway(Cil-Amarachi-API)(Protocol-HTTP, Endpoint type- Regional) with Lambda Function(Cil-Amarachi-Lambda). During the creation, I created request-Route like HEAD, GET and POST. Then I deploy stage($default) into it which the URL is https://d741bgync0.execute-api.us-east-1.amazonaws.com. Next was I downloaded the Postman to enable me trigger my API which allows me to simulate any request(GET, POST and HEAD). Then I exported the stage into an open API3 definition and downloaded after triggering into the POSTMAN.</a:t>
            </a:r>
          </a:p>
          <a:p>
            <a:r>
              <a:rPr lang="en-US" sz="1850" dirty="0">
                <a:latin typeface="Times New Roman" panose="02020603050405020304" pitchFamily="18" charset="0"/>
                <a:cs typeface="Times New Roman" panose="02020603050405020304" pitchFamily="18" charset="0"/>
              </a:rPr>
              <a:t>Next, I generated my CloudWatch Logs(Cil-Amarachi-Log) on API and Lambda. The alarms were ON. Afterwards, generated my Event Bridge Rule(Cil-Amarachi-Rule). I must enable to deploy my logs into my Lambda function manually. I was unable to deployed my EventBridge rule into my Logs because of the alarms that denied me access to do that. Was unable to generate Streams due to access denied(Permission not granted)</a:t>
            </a:r>
          </a:p>
          <a:p>
            <a:r>
              <a:rPr lang="en-US" sz="1850" dirty="0">
                <a:latin typeface="Times New Roman" panose="02020603050405020304" pitchFamily="18" charset="0"/>
                <a:cs typeface="Times New Roman" panose="02020603050405020304" pitchFamily="18" charset="0"/>
              </a:rPr>
              <a:t>I created my s3 Bucket in my Lambda Function(Cil-Amarachi-s3). I tried exporting my Logs into s3Bucket but could not because I didn’t grant permissions in my CloudWatch while generating my Logs.</a:t>
            </a:r>
          </a:p>
          <a:p>
            <a:r>
              <a:rPr lang="en-US" sz="1850" dirty="0">
                <a:latin typeface="Times New Roman" panose="02020603050405020304" pitchFamily="18" charset="0"/>
                <a:cs typeface="Times New Roman" panose="02020603050405020304" pitchFamily="18" charset="0"/>
              </a:rPr>
              <a:t>Could not finish because I was unable to export my logs into s3(No permission granted, access denied to IamRole).</a:t>
            </a:r>
          </a:p>
        </p:txBody>
      </p:sp>
    </p:spTree>
    <p:extLst>
      <p:ext uri="{BB962C8B-B14F-4D97-AF65-F5344CB8AC3E}">
        <p14:creationId xmlns:p14="http://schemas.microsoft.com/office/powerpoint/2010/main" val="88720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B26F-DFC9-48B3-93F8-59741F6482CE}"/>
              </a:ext>
            </a:extLst>
          </p:cNvPr>
          <p:cNvSpPr>
            <a:spLocks noGrp="1"/>
          </p:cNvSpPr>
          <p:nvPr>
            <p:ph type="title"/>
          </p:nvPr>
        </p:nvSpPr>
        <p:spPr>
          <a:xfrm>
            <a:off x="361951" y="515870"/>
            <a:ext cx="11163300" cy="246130"/>
          </a:xfrm>
        </p:spPr>
        <p:txBody>
          <a:bodyPr>
            <a:normAutofit fontScale="90000"/>
          </a:bodyPr>
          <a:lstStyle/>
          <a:p>
            <a:r>
              <a:rPr lang="en-US" sz="2200" b="1" u="sng" dirty="0">
                <a:latin typeface="Times New Roman" panose="02020603050405020304" pitchFamily="18" charset="0"/>
                <a:cs typeface="Times New Roman" panose="02020603050405020304" pitchFamily="18" charset="0"/>
              </a:rPr>
              <a:t>DOMAIN I CHOSE</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domain name I chose is Cloud Engineering. </a:t>
            </a:r>
          </a:p>
        </p:txBody>
      </p:sp>
      <p:sp>
        <p:nvSpPr>
          <p:cNvPr id="3" name="Content Placeholder 2">
            <a:extLst>
              <a:ext uri="{FF2B5EF4-FFF2-40B4-BE49-F238E27FC236}">
                <a16:creationId xmlns:a16="http://schemas.microsoft.com/office/drawing/2014/main" id="{482B3ACD-5FF5-4C50-B662-BE26687C18F6}"/>
              </a:ext>
            </a:extLst>
          </p:cNvPr>
          <p:cNvSpPr>
            <a:spLocks noGrp="1"/>
          </p:cNvSpPr>
          <p:nvPr>
            <p:ph idx="1"/>
          </p:nvPr>
        </p:nvSpPr>
        <p:spPr>
          <a:xfrm>
            <a:off x="257175" y="923926"/>
            <a:ext cx="11668125" cy="5648324"/>
          </a:xfrm>
        </p:spPr>
        <p:txBody>
          <a:bodyPr/>
          <a:lstStyle/>
          <a:p>
            <a:pPr marL="0" indent="0">
              <a:buNone/>
            </a:pPr>
            <a:r>
              <a:rPr lang="en-US" sz="2000" b="1" u="sng" dirty="0">
                <a:latin typeface="Times New Roman" panose="02020603050405020304" pitchFamily="18" charset="0"/>
                <a:cs typeface="Times New Roman" panose="02020603050405020304" pitchFamily="18" charset="0"/>
              </a:rPr>
              <a:t>REASONS I CHOSE THE DOMAIN (CLOUD ENGINEERING)</a:t>
            </a:r>
          </a:p>
          <a:p>
            <a:r>
              <a:rPr lang="en-US" sz="1400" dirty="0">
                <a:latin typeface="Times New Roman" panose="02020603050405020304" pitchFamily="18" charset="0"/>
                <a:cs typeface="Times New Roman" panose="02020603050405020304" pitchFamily="18" charset="0"/>
              </a:rPr>
              <a:t>Cloud computing has become beneficial for larger companies (Microsoft, CiL, Google, etc.) with global operations and has enable access data and software remotely at any time. It is the heart of modern-day technology solution. Present day, people, organization, etc. make use of cloud services/applications like Gmail, Google Drive, Instagram etc. which they can use to send their personal data to a cloud-hosted server that can store information for latter use.</a:t>
            </a:r>
          </a:p>
          <a:p>
            <a:r>
              <a:rPr lang="en-US" sz="1400" dirty="0">
                <a:latin typeface="Times New Roman" panose="02020603050405020304" pitchFamily="18" charset="0"/>
                <a:cs typeface="Times New Roman" panose="02020603050405020304" pitchFamily="18" charset="0"/>
              </a:rPr>
              <a:t>My goal for choosing this domain is to understand the different service models(SaaS, Paas, and Iaas), different cloud storage, how the work and its applications, its deployments models and stages, and its architectures. Also to provide solutions, language and understanding of cloud computing for better security purpose of the data of an organization. </a:t>
            </a:r>
          </a:p>
          <a:p>
            <a:r>
              <a:rPr lang="en-US" sz="1400" dirty="0">
                <a:latin typeface="Times New Roman" panose="02020603050405020304" pitchFamily="18" charset="0"/>
                <a:cs typeface="Times New Roman" panose="02020603050405020304" pitchFamily="18" charset="0"/>
              </a:rPr>
              <a:t>For my choice of career path, I always wanted to visualize how things about data security and encryption works in cloud: implantation of data security, how data is embedded in an encoded form(Cryptography), establishing and emerging technologies with relationship to cloud computing i.e. Big Data, Internet of Things etc. and how data are being collected from machines on site (AI). As a data analytics, there are different vast quantities of structured and unstructured data to harness the benefit of extracting business value to an organization/industry. One can use big data to analyze security and log data for better insights(which provides visibility into the company’s security posture) and can easily detect threats with automation and recovery tools.</a:t>
            </a:r>
          </a:p>
          <a:p>
            <a:r>
              <a:rPr lang="en-US" sz="1400" dirty="0">
                <a:latin typeface="Times New Roman" panose="02020603050405020304" pitchFamily="18" charset="0"/>
                <a:cs typeface="Times New Roman" panose="02020603050405020304" pitchFamily="18" charset="0"/>
              </a:rPr>
              <a:t> Many cloud-based storage solutions offer integrated cloud analytics for a bird’s- eye view of the company's data. With the information of an organization stored in the cloud, one can easily build customized reports and implement tracking mechanisms. There is also easy collaboration two or more people with like-mind(As cloud engineer) which can make it easier to share information securely across a cloud-based platform. For an example, which threats are detected, such task is shifted to a team of cloud provider’s team( security experts) which can carefully monitor security of the company's data and detect threats(Data Encryption). This can only be achieved with the aid of cloud computing.</a:t>
            </a:r>
          </a:p>
          <a:p>
            <a:r>
              <a:rPr lang="en-US" sz="1400" dirty="0">
                <a:latin typeface="Times New Roman" panose="02020603050405020304" pitchFamily="18" charset="0"/>
                <a:cs typeface="Times New Roman" panose="02020603050405020304" pitchFamily="18" charset="0"/>
              </a:rPr>
              <a:t>With Cloud computing, one can deploy data/information within days; allows you to integrate new technologies and test them(With the aid of AWS, IBM etc.). Code can be turn into production environment  which offers an agile application development environment. </a:t>
            </a:r>
          </a:p>
          <a:p>
            <a:r>
              <a:rPr lang="en-US" sz="1400" dirty="0">
                <a:latin typeface="Times New Roman" panose="02020603050405020304" pitchFamily="18" charset="0"/>
                <a:cs typeface="Times New Roman" panose="02020603050405020304" pitchFamily="18" charset="0"/>
              </a:rPr>
              <a:t>Cloud computing offers remote access to company’s information which is the most important. Cloud-based services are mostly remote working.</a:t>
            </a:r>
          </a:p>
          <a:p>
            <a:r>
              <a:rPr lang="en-US" sz="1400" dirty="0">
                <a:latin typeface="Times New Roman" panose="02020603050405020304" pitchFamily="18" charset="0"/>
                <a:cs typeface="Times New Roman" panose="02020603050405020304" pitchFamily="18" charset="0"/>
              </a:rPr>
              <a:t>These and many more are my reasons for choice of domain. </a:t>
            </a:r>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173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387-4C96-4087-B750-4677D90702C7}"/>
              </a:ext>
            </a:extLst>
          </p:cNvPr>
          <p:cNvSpPr>
            <a:spLocks noGrp="1"/>
          </p:cNvSpPr>
          <p:nvPr>
            <p:ph type="title"/>
          </p:nvPr>
        </p:nvSpPr>
        <p:spPr>
          <a:xfrm>
            <a:off x="600075" y="356844"/>
            <a:ext cx="10210800" cy="795681"/>
          </a:xfrm>
        </p:spPr>
        <p:txBody>
          <a:bodyPr>
            <a:normAutofit/>
          </a:bodyPr>
          <a:lstStyle/>
          <a:p>
            <a:r>
              <a:rPr lang="en-US" sz="2000" b="1" u="sng" dirty="0">
                <a:latin typeface="Times New Roman" panose="02020603050405020304" pitchFamily="18" charset="0"/>
                <a:cs typeface="Times New Roman" panose="02020603050405020304" pitchFamily="18" charset="0"/>
              </a:rPr>
              <a:t>CAREER PATH-  LONG AND SHORT TERM GOALS</a:t>
            </a:r>
            <a:r>
              <a:rPr lang="en-US" sz="20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C341198D-D79A-43D7-AE49-B91E4C96385B}"/>
              </a:ext>
            </a:extLst>
          </p:cNvPr>
          <p:cNvSpPr>
            <a:spLocks noGrp="1"/>
          </p:cNvSpPr>
          <p:nvPr>
            <p:ph idx="1"/>
          </p:nvPr>
        </p:nvSpPr>
        <p:spPr>
          <a:xfrm>
            <a:off x="438149" y="895350"/>
            <a:ext cx="11153775" cy="5605806"/>
          </a:xfrm>
        </p:spPr>
        <p:txBody>
          <a:bodyPr>
            <a:normAutofit lnSpcReduction="10000"/>
          </a:bodyPr>
          <a:lstStyle/>
          <a:p>
            <a:r>
              <a:rPr lang="en-US" sz="1700" dirty="0">
                <a:latin typeface="Times New Roman" panose="02020603050405020304" pitchFamily="18" charset="0"/>
                <a:cs typeface="Times New Roman" panose="02020603050405020304" pitchFamily="18" charset="0"/>
              </a:rPr>
              <a:t>As a tech-inclined personnel, I have always wanted to be a data scientist (A cloud-based data scientist)/ AI Engineer that can provide solution in an organization with high technologies. In future, training as a cloud engineer, will equip me with a high knowledge skill set which will make me a desirable candidate to work for such organization even as representative globally. As a potential Cloud/AI Engineer, my aim is become tech-focused.</a:t>
            </a:r>
          </a:p>
          <a:p>
            <a:r>
              <a:rPr lang="en-US" sz="1700" dirty="0">
                <a:latin typeface="Times New Roman" panose="02020603050405020304" pitchFamily="18" charset="0"/>
                <a:cs typeface="Times New Roman" panose="02020603050405020304" pitchFamily="18" charset="0"/>
              </a:rPr>
              <a:t>Data is money. </a:t>
            </a:r>
            <a:r>
              <a:rPr lang="en-US" sz="1700" b="0" i="0" dirty="0">
                <a:solidFill>
                  <a:srgbClr val="222222"/>
                </a:solidFill>
                <a:effectLst/>
                <a:latin typeface="Times New Roman" panose="02020603050405020304" pitchFamily="18" charset="0"/>
                <a:cs typeface="Times New Roman" panose="02020603050405020304" pitchFamily="18" charset="0"/>
              </a:rPr>
              <a:t>Data sets are crucial to developing AI and machine learning software.  Understanding data sets is crucial to the repetitive processes that help the machine to learn.  As an AI Engineer/Data Scientist, I must work on creating software on cloud and apply the knowledge I acquire.</a:t>
            </a:r>
          </a:p>
          <a:p>
            <a:r>
              <a:rPr lang="en-US" sz="1700" dirty="0">
                <a:latin typeface="Times New Roman" panose="02020603050405020304" pitchFamily="18" charset="0"/>
                <a:cs typeface="Times New Roman" panose="02020603050405020304" pitchFamily="18" charset="0"/>
              </a:rPr>
              <a:t>My goal is to be able to solve complex problems by generating solutions with technologies, look for </a:t>
            </a:r>
            <a:r>
              <a:rPr lang="en-US" sz="1700" b="0" i="0" dirty="0">
                <a:solidFill>
                  <a:srgbClr val="002226"/>
                </a:solidFill>
                <a:effectLst/>
                <a:latin typeface="Times New Roman" panose="02020603050405020304" pitchFamily="18" charset="0"/>
                <a:cs typeface="Times New Roman" panose="02020603050405020304" pitchFamily="18" charset="0"/>
              </a:rPr>
              <a:t>insights by analyzing and processing vast amounts of raw data. I  cleaning data to make should be able to clean data that can be usable for models and their machine learning algorithms.</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I should be able to acquire skills like big data, data visualization, managerial skills,  machine learning, programming(a bit)(reasons I chose cloud engineering), use of AWS or any cloud services(Azure, IBM), SQL and domain knowledge. I would be able to deploy codes and resources, create resources, generate logs for insights etc. </a:t>
            </a:r>
          </a:p>
          <a:p>
            <a:r>
              <a:rPr lang="en-US" sz="1700" dirty="0">
                <a:latin typeface="Times New Roman" panose="02020603050405020304" pitchFamily="18" charset="0"/>
                <a:cs typeface="Times New Roman" panose="02020603050405020304" pitchFamily="18" charset="0"/>
              </a:rPr>
              <a:t>To visualize how things about data security and encryption works in cloud: implantation of data security, how data is embedded in an encoded form(Cryptography), establishing and emerging technologies with relationship to cloud computing.</a:t>
            </a:r>
          </a:p>
          <a:p>
            <a:r>
              <a:rPr lang="en-US" sz="1700" dirty="0">
                <a:latin typeface="Times New Roman" panose="02020603050405020304" pitchFamily="18" charset="0"/>
                <a:cs typeface="Times New Roman" panose="02020603050405020304" pitchFamily="18" charset="0"/>
              </a:rPr>
              <a:t>As my role models(Mark Zuckerberg and Co. Experts in algorithm world of computing), I have always wanted to develop or create a solution to data problem with the use of AI and Machine Learning.</a:t>
            </a:r>
          </a:p>
          <a:p>
            <a:r>
              <a:rPr lang="en-US" sz="1700" dirty="0">
                <a:latin typeface="Times New Roman" panose="02020603050405020304" pitchFamily="18" charset="0"/>
                <a:cs typeface="Times New Roman" panose="02020603050405020304" pitchFamily="18" charset="0"/>
              </a:rPr>
              <a:t>I am opened to learning new skills that can improve me in my career path. To enable work in big organization like Microsoft, oracle etc. in the future.</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85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B05A-9EE6-4823-84CD-7FE5CC9CB7CD}"/>
              </a:ext>
            </a:extLst>
          </p:cNvPr>
          <p:cNvSpPr>
            <a:spLocks noGrp="1"/>
          </p:cNvSpPr>
          <p:nvPr>
            <p:ph type="title"/>
          </p:nvPr>
        </p:nvSpPr>
        <p:spPr>
          <a:xfrm>
            <a:off x="257175" y="242544"/>
            <a:ext cx="9582150" cy="738531"/>
          </a:xfrm>
        </p:spPr>
        <p:txBody>
          <a:bodyPr>
            <a:normAutofit/>
          </a:bodyPr>
          <a:lstStyle/>
          <a:p>
            <a:r>
              <a:rPr lang="en-US" sz="2800" b="1" dirty="0">
                <a:latin typeface="Times New Roman" panose="02020603050405020304" pitchFamily="18" charset="0"/>
                <a:cs typeface="Times New Roman" panose="02020603050405020304" pitchFamily="18" charset="0"/>
              </a:rPr>
              <a:t>WHAT JOINING CIL MEANS TO ME</a:t>
            </a:r>
          </a:p>
        </p:txBody>
      </p:sp>
      <p:sp>
        <p:nvSpPr>
          <p:cNvPr id="3" name="Content Placeholder 2">
            <a:extLst>
              <a:ext uri="{FF2B5EF4-FFF2-40B4-BE49-F238E27FC236}">
                <a16:creationId xmlns:a16="http://schemas.microsoft.com/office/drawing/2014/main" id="{4262F032-D8BD-4A44-9205-4F9B9B1936F9}"/>
              </a:ext>
            </a:extLst>
          </p:cNvPr>
          <p:cNvSpPr>
            <a:spLocks noGrp="1"/>
          </p:cNvSpPr>
          <p:nvPr>
            <p:ph idx="1"/>
          </p:nvPr>
        </p:nvSpPr>
        <p:spPr>
          <a:xfrm>
            <a:off x="257175" y="819150"/>
            <a:ext cx="11677650" cy="5796306"/>
          </a:xfrm>
        </p:spPr>
        <p:txBody>
          <a:bodyPr>
            <a:normAutofit/>
          </a:bodyPr>
          <a:lstStyle/>
          <a:p>
            <a:r>
              <a:rPr lang="en-US" dirty="0">
                <a:latin typeface="Times New Roman" panose="02020603050405020304" pitchFamily="18" charset="0"/>
                <a:cs typeface="Times New Roman" panose="02020603050405020304" pitchFamily="18" charset="0"/>
              </a:rPr>
              <a:t>CIL is a steppingstone for me in my career path. With the skills acquired during training and my choice of domain, this will help me develop myself in the technology industry,  thereby bringing out my potential and contribution in the organization. Joining CIL will mean a lot to me because I will be working with experts who will direct and teach in my area of specialization. I believe it will shape me into becoming the best in my career with high skills development teams. It will also abreast me with latest technologies, practices and creation of ideas with accreditable development teams.</a:t>
            </a:r>
          </a:p>
          <a:p>
            <a:r>
              <a:rPr lang="en-US" dirty="0">
                <a:latin typeface="Times New Roman" panose="02020603050405020304" pitchFamily="18" charset="0"/>
                <a:cs typeface="Times New Roman" panose="02020603050405020304" pitchFamily="18" charset="0"/>
              </a:rPr>
              <a:t>I believe Joining CIL can become my guide watch, helping me achieve my career goals for future purposes and providing me the best skills needed. During training, I learnt new things like be enable to create resource, how to use cloud service provider, learn about different  deployment stages, Resources and the role the play, etc. I believe staying in CIL will widened my knowledge more that will create opportunities for me in the future.</a:t>
            </a:r>
          </a:p>
          <a:p>
            <a:r>
              <a:rPr lang="en-US" dirty="0">
                <a:latin typeface="Times New Roman" panose="02020603050405020304" pitchFamily="18" charset="0"/>
                <a:cs typeface="Times New Roman" panose="02020603050405020304" pitchFamily="18" charset="0"/>
              </a:rPr>
              <a:t>I wish and hope to Join CIL.</a:t>
            </a:r>
          </a:p>
          <a:p>
            <a:endParaRPr lang="en-US" dirty="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015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1618</TotalTime>
  <Words>1432</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Century Gothic</vt:lpstr>
      <vt:lpstr>Garamond</vt:lpstr>
      <vt:lpstr>Times New Roman</vt:lpstr>
      <vt:lpstr>Savon</vt:lpstr>
      <vt:lpstr>PRESENTATION BY OBIESIE AMARACHI 003</vt:lpstr>
      <vt:lpstr>EXPLANATION OF PROCESSES(What I DID) IN MODULE 4</vt:lpstr>
      <vt:lpstr>DOMAIN I CHOSE The domain name I chose is Cloud Engineering. </vt:lpstr>
      <vt:lpstr>CAREER PATH-  LONG AND SHORT TERM GOALS.</vt:lpstr>
      <vt:lpstr>WHAT JOINING CIL MEANS TO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BY OBIESIE AMARACHI 003</dc:title>
  <dc:creator>Amara Obiesie</dc:creator>
  <cp:lastModifiedBy>Amara Obiesie</cp:lastModifiedBy>
  <cp:revision>16</cp:revision>
  <dcterms:created xsi:type="dcterms:W3CDTF">2022-07-24T19:47:05Z</dcterms:created>
  <dcterms:modified xsi:type="dcterms:W3CDTF">2022-07-25T22:45:49Z</dcterms:modified>
</cp:coreProperties>
</file>