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9" r:id="rId5"/>
    <p:sldId id="260" r:id="rId6"/>
    <p:sldId id="261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F"/>
    <a:srgbClr val="FF0011"/>
    <a:srgbClr val="AE6C06"/>
    <a:srgbClr val="E0AE00"/>
    <a:srgbClr val="E1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4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95AB4-1156-B94C-AC1D-284FD8FD17F9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3DC90-6FBC-6146-948C-BF1DD3FD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3DC90-6FBC-6146-948C-BF1DD3FDB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3DC90-6FBC-6146-948C-BF1DD3FDBB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nio.com/pt/paisagens/cachoeiras/natureza-agua-paisagem-rio-corrego-cachoeira-madeira-musgo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6.jp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4A8-6100-D2D2-6670-1A11F8750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56" y="3346175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eDNA: Which sequences are real?</a:t>
            </a:r>
          </a:p>
        </p:txBody>
      </p:sp>
      <p:pic>
        <p:nvPicPr>
          <p:cNvPr id="5" name="Graphic 4" descr="DNA with solid fill">
            <a:extLst>
              <a:ext uri="{FF2B5EF4-FFF2-40B4-BE49-F238E27FC236}">
                <a16:creationId xmlns:a16="http://schemas.microsoft.com/office/drawing/2014/main" id="{9E1B241B-1E2B-E591-5844-C20F3FD8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274" y="-145774"/>
            <a:ext cx="5330687" cy="71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B43B4-5246-0EC0-4EF1-FF3FDE44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What is eDNA?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aterfall in a forest&#10;&#10;AI-generated content may be incorrect.">
            <a:extLst>
              <a:ext uri="{FF2B5EF4-FFF2-40B4-BE49-F238E27FC236}">
                <a16:creationId xmlns:a16="http://schemas.microsoft.com/office/drawing/2014/main" id="{F5EF7AD4-0899-176B-56D5-D4E8829F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3477" r="-1" b="2202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NA with solid fill">
            <a:extLst>
              <a:ext uri="{FF2B5EF4-FFF2-40B4-BE49-F238E27FC236}">
                <a16:creationId xmlns:a16="http://schemas.microsoft.com/office/drawing/2014/main" id="{5FDB20CA-145F-3D34-4CF2-66E322B1B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48145" y="2579284"/>
            <a:ext cx="914400" cy="91440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F6983472-2351-E862-0E1A-41BB309F98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7302" y="2969082"/>
            <a:ext cx="914400" cy="914400"/>
          </a:xfrm>
          <a:prstGeom prst="rect">
            <a:avLst/>
          </a:prstGeom>
        </p:spPr>
      </p:pic>
      <p:pic>
        <p:nvPicPr>
          <p:cNvPr id="9" name="Graphic 8" descr="DNA with solid fill">
            <a:extLst>
              <a:ext uri="{FF2B5EF4-FFF2-40B4-BE49-F238E27FC236}">
                <a16:creationId xmlns:a16="http://schemas.microsoft.com/office/drawing/2014/main" id="{996463C7-3D35-3D76-D976-3706CFB458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5686" y="1895717"/>
            <a:ext cx="914400" cy="914400"/>
          </a:xfrm>
          <a:prstGeom prst="rect">
            <a:avLst/>
          </a:prstGeom>
        </p:spPr>
      </p:pic>
      <p:pic>
        <p:nvPicPr>
          <p:cNvPr id="11" name="Graphic 10" descr="DNA with solid fill">
            <a:extLst>
              <a:ext uri="{FF2B5EF4-FFF2-40B4-BE49-F238E27FC236}">
                <a16:creationId xmlns:a16="http://schemas.microsoft.com/office/drawing/2014/main" id="{1CBB37BB-CC25-E73E-91DB-AAF0DBD74D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9830" y="2105202"/>
            <a:ext cx="914400" cy="914400"/>
          </a:xfrm>
          <a:prstGeom prst="rect">
            <a:avLst/>
          </a:prstGeom>
        </p:spPr>
      </p:pic>
      <p:pic>
        <p:nvPicPr>
          <p:cNvPr id="13" name="Graphic 12" descr="DNA with solid fill">
            <a:extLst>
              <a:ext uri="{FF2B5EF4-FFF2-40B4-BE49-F238E27FC236}">
                <a16:creationId xmlns:a16="http://schemas.microsoft.com/office/drawing/2014/main" id="{C9E5B0D7-1C00-8F5D-7A63-F4E30498D0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45332" y="55059"/>
            <a:ext cx="914400" cy="914400"/>
          </a:xfrm>
          <a:prstGeom prst="rect">
            <a:avLst/>
          </a:prstGeom>
        </p:spPr>
      </p:pic>
      <p:pic>
        <p:nvPicPr>
          <p:cNvPr id="15" name="Graphic 14" descr="DNA with solid fill">
            <a:extLst>
              <a:ext uri="{FF2B5EF4-FFF2-40B4-BE49-F238E27FC236}">
                <a16:creationId xmlns:a16="http://schemas.microsoft.com/office/drawing/2014/main" id="{8B70A9D7-7C8B-B3CD-4742-335432BDFE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8596" y="30513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562B48B7-20B1-760F-4B01-18F4076B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52" y="1437309"/>
            <a:ext cx="9391861" cy="53014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48B731-667A-6A41-8F6A-75E9352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02" y="747896"/>
            <a:ext cx="10948146" cy="28036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What is metabarcoding?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D1359-7584-ABA3-5882-CAE2F42F7C07}"/>
              </a:ext>
            </a:extLst>
          </p:cNvPr>
          <p:cNvSpPr/>
          <p:nvPr/>
        </p:nvSpPr>
        <p:spPr>
          <a:xfrm>
            <a:off x="1598852" y="1683026"/>
            <a:ext cx="9391861" cy="212035"/>
          </a:xfrm>
          <a:prstGeom prst="rect">
            <a:avLst/>
          </a:prstGeom>
          <a:solidFill>
            <a:srgbClr val="E0AE00">
              <a:alpha val="4235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8C288-3A14-BAB9-3C49-30F9C91B2C18}"/>
              </a:ext>
            </a:extLst>
          </p:cNvPr>
          <p:cNvSpPr/>
          <p:nvPr/>
        </p:nvSpPr>
        <p:spPr>
          <a:xfrm>
            <a:off x="1598852" y="2617304"/>
            <a:ext cx="9391861" cy="212035"/>
          </a:xfrm>
          <a:prstGeom prst="rect">
            <a:avLst/>
          </a:prstGeom>
          <a:solidFill>
            <a:srgbClr val="E0AE00">
              <a:alpha val="4235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86FB0-2BCB-621D-8138-017AED5D59B1}"/>
              </a:ext>
            </a:extLst>
          </p:cNvPr>
          <p:cNvSpPr/>
          <p:nvPr/>
        </p:nvSpPr>
        <p:spPr>
          <a:xfrm>
            <a:off x="1598852" y="3594652"/>
            <a:ext cx="9391861" cy="212035"/>
          </a:xfrm>
          <a:prstGeom prst="rect">
            <a:avLst/>
          </a:prstGeom>
          <a:solidFill>
            <a:srgbClr val="E0AE00">
              <a:alpha val="4235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1AFF7-7DC4-C391-0547-654D14D2E666}"/>
              </a:ext>
            </a:extLst>
          </p:cNvPr>
          <p:cNvSpPr/>
          <p:nvPr/>
        </p:nvSpPr>
        <p:spPr>
          <a:xfrm>
            <a:off x="1598852" y="4572000"/>
            <a:ext cx="9391861" cy="212035"/>
          </a:xfrm>
          <a:prstGeom prst="rect">
            <a:avLst/>
          </a:prstGeom>
          <a:solidFill>
            <a:srgbClr val="E0AE00">
              <a:alpha val="4235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217C-BC69-5270-31A0-C8A37B50BFB3}"/>
              </a:ext>
            </a:extLst>
          </p:cNvPr>
          <p:cNvSpPr/>
          <p:nvPr/>
        </p:nvSpPr>
        <p:spPr>
          <a:xfrm>
            <a:off x="1598852" y="5549347"/>
            <a:ext cx="9391861" cy="212035"/>
          </a:xfrm>
          <a:prstGeom prst="rect">
            <a:avLst/>
          </a:prstGeom>
          <a:solidFill>
            <a:srgbClr val="E0AE00">
              <a:alpha val="4235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AFECE-0C14-7406-4BA4-B25D26A436C9}"/>
              </a:ext>
            </a:extLst>
          </p:cNvPr>
          <p:cNvSpPr/>
          <p:nvPr/>
        </p:nvSpPr>
        <p:spPr>
          <a:xfrm>
            <a:off x="1598852" y="6526694"/>
            <a:ext cx="9391861" cy="212035"/>
          </a:xfrm>
          <a:prstGeom prst="rect">
            <a:avLst/>
          </a:prstGeom>
          <a:solidFill>
            <a:srgbClr val="E0AE00">
              <a:alpha val="4235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FFBA8-68B1-89DE-5E91-3DE8D24BE57B}"/>
              </a:ext>
            </a:extLst>
          </p:cNvPr>
          <p:cNvSpPr/>
          <p:nvPr/>
        </p:nvSpPr>
        <p:spPr>
          <a:xfrm>
            <a:off x="3294071" y="6019982"/>
            <a:ext cx="147195" cy="192759"/>
          </a:xfrm>
          <a:prstGeom prst="rect">
            <a:avLst/>
          </a:prstGeom>
          <a:solidFill>
            <a:srgbClr val="FF00BF">
              <a:alpha val="5137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8EC5F-7C62-1C8B-66B7-C7BED25D1639}"/>
              </a:ext>
            </a:extLst>
          </p:cNvPr>
          <p:cNvSpPr/>
          <p:nvPr/>
        </p:nvSpPr>
        <p:spPr>
          <a:xfrm>
            <a:off x="3290357" y="5547919"/>
            <a:ext cx="147195" cy="192759"/>
          </a:xfrm>
          <a:prstGeom prst="rect">
            <a:avLst/>
          </a:prstGeom>
          <a:solidFill>
            <a:srgbClr val="FF00BF">
              <a:alpha val="5137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CCABEB0-5C92-888E-D72C-9C6D4031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17" y="3978113"/>
            <a:ext cx="9958930" cy="28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5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1E102771-DBE7-B935-7F2E-FEC014F3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2" y="-67105"/>
            <a:ext cx="7787268" cy="6925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CF31C-DDC7-3C59-BC8A-A6208C708DDB}"/>
              </a:ext>
            </a:extLst>
          </p:cNvPr>
          <p:cNvSpPr/>
          <p:nvPr/>
        </p:nvSpPr>
        <p:spPr>
          <a:xfrm>
            <a:off x="11641873" y="1795345"/>
            <a:ext cx="646771" cy="84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9C002-DBD9-712B-A40B-DC5320671C35}"/>
              </a:ext>
            </a:extLst>
          </p:cNvPr>
          <p:cNvSpPr/>
          <p:nvPr/>
        </p:nvSpPr>
        <p:spPr>
          <a:xfrm>
            <a:off x="11593551" y="4326672"/>
            <a:ext cx="646771" cy="84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CFBDF-E08E-18B0-2A80-8044263B352A}"/>
              </a:ext>
            </a:extLst>
          </p:cNvPr>
          <p:cNvSpPr/>
          <p:nvPr/>
        </p:nvSpPr>
        <p:spPr>
          <a:xfrm>
            <a:off x="6367348" y="4635189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85EA1-5791-46E5-7965-311F1C17DE8B}"/>
              </a:ext>
            </a:extLst>
          </p:cNvPr>
          <p:cNvSpPr/>
          <p:nvPr/>
        </p:nvSpPr>
        <p:spPr>
          <a:xfrm>
            <a:off x="7523432" y="4192941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043BD-6744-7370-D45E-FFB1A914E3D8}"/>
              </a:ext>
            </a:extLst>
          </p:cNvPr>
          <p:cNvSpPr/>
          <p:nvPr/>
        </p:nvSpPr>
        <p:spPr>
          <a:xfrm>
            <a:off x="8237569" y="2405698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810D1-548A-1657-D27E-AC1A22E2192E}"/>
              </a:ext>
            </a:extLst>
          </p:cNvPr>
          <p:cNvSpPr/>
          <p:nvPr/>
        </p:nvSpPr>
        <p:spPr>
          <a:xfrm>
            <a:off x="6387791" y="-85001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38525-8F6C-9579-74F9-6BD6242AAC55}"/>
              </a:ext>
            </a:extLst>
          </p:cNvPr>
          <p:cNvSpPr/>
          <p:nvPr/>
        </p:nvSpPr>
        <p:spPr>
          <a:xfrm>
            <a:off x="7653715" y="449721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483E2B-9EC4-D42B-AB14-027AEF9DF49E}"/>
              </a:ext>
            </a:extLst>
          </p:cNvPr>
          <p:cNvSpPr/>
          <p:nvPr/>
        </p:nvSpPr>
        <p:spPr>
          <a:xfrm>
            <a:off x="5597424" y="449721"/>
            <a:ext cx="367990" cy="358335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AC2610-C2CF-6C62-576F-C78A50382F94}"/>
              </a:ext>
            </a:extLst>
          </p:cNvPr>
          <p:cNvSpPr/>
          <p:nvPr/>
        </p:nvSpPr>
        <p:spPr>
          <a:xfrm>
            <a:off x="5604052" y="1039443"/>
            <a:ext cx="367990" cy="3583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BB938-63E1-5931-556E-2D6EE26E04E7}"/>
              </a:ext>
            </a:extLst>
          </p:cNvPr>
          <p:cNvSpPr txBox="1"/>
          <p:nvPr/>
        </p:nvSpPr>
        <p:spPr>
          <a:xfrm>
            <a:off x="6096001" y="449721"/>
            <a:ext cx="388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True sequence variant (haplotype)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A188B-951D-6BD6-A537-C606236F69FE}"/>
              </a:ext>
            </a:extLst>
          </p:cNvPr>
          <p:cNvSpPr txBox="1"/>
          <p:nvPr/>
        </p:nvSpPr>
        <p:spPr>
          <a:xfrm>
            <a:off x="6096000" y="1039443"/>
            <a:ext cx="32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Artifact (error in sequencing)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7B9C-5430-7E48-3AD0-E6EDF536ADEA}"/>
              </a:ext>
            </a:extLst>
          </p:cNvPr>
          <p:cNvSpPr txBox="1"/>
          <p:nvPr/>
        </p:nvSpPr>
        <p:spPr>
          <a:xfrm>
            <a:off x="10949527" y="6457890"/>
            <a:ext cx="193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Antich</a:t>
            </a:r>
            <a:r>
              <a:rPr lang="en-US" sz="1000" dirty="0">
                <a:solidFill>
                  <a:schemeClr val="bg1"/>
                </a:solidFill>
              </a:rPr>
              <a:t> et al. 2021</a:t>
            </a:r>
          </a:p>
          <a:p>
            <a:endParaRPr lang="en-US" sz="1000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252E1DD-9A2B-3A89-D841-8C794A1F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306" y="1103895"/>
            <a:ext cx="3231104" cy="334544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Size of circle = # of reads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Closeness in space = similarity of sequences</a:t>
            </a:r>
          </a:p>
        </p:txBody>
      </p:sp>
    </p:spTree>
    <p:extLst>
      <p:ext uri="{BB962C8B-B14F-4D97-AF65-F5344CB8AC3E}">
        <p14:creationId xmlns:p14="http://schemas.microsoft.com/office/powerpoint/2010/main" val="38535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3D90-E5E4-0FC1-A6BD-69C7BAD57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FCEF-6463-B165-5E9E-2F4DA010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91" y="1141862"/>
            <a:ext cx="3200397" cy="199163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Cluster into ”species” but lose haplotype info</a:t>
            </a:r>
          </a:p>
        </p:txBody>
      </p:sp>
      <p:pic>
        <p:nvPicPr>
          <p:cNvPr id="3" name="Picture 2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351BCBFD-C7E7-EAF4-1484-4DC67558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2" y="-67105"/>
            <a:ext cx="7787268" cy="6925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6F3B65-3148-058F-B168-5AF12344346C}"/>
              </a:ext>
            </a:extLst>
          </p:cNvPr>
          <p:cNvSpPr/>
          <p:nvPr/>
        </p:nvSpPr>
        <p:spPr>
          <a:xfrm>
            <a:off x="11641873" y="1795345"/>
            <a:ext cx="646771" cy="84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D2769-224C-E544-E296-2AB9C10C0BEB}"/>
              </a:ext>
            </a:extLst>
          </p:cNvPr>
          <p:cNvSpPr/>
          <p:nvPr/>
        </p:nvSpPr>
        <p:spPr>
          <a:xfrm>
            <a:off x="11593551" y="4326672"/>
            <a:ext cx="646771" cy="84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9704C-0AD0-2A74-ECC6-842E66051A36}"/>
              </a:ext>
            </a:extLst>
          </p:cNvPr>
          <p:cNvSpPr/>
          <p:nvPr/>
        </p:nvSpPr>
        <p:spPr>
          <a:xfrm>
            <a:off x="6367348" y="4635189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290A7-3AD2-2F94-3EA3-44BC7FFB2CB8}"/>
              </a:ext>
            </a:extLst>
          </p:cNvPr>
          <p:cNvSpPr/>
          <p:nvPr/>
        </p:nvSpPr>
        <p:spPr>
          <a:xfrm>
            <a:off x="7655954" y="4137078"/>
            <a:ext cx="5828369" cy="24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A8973-4802-5E87-50AE-710D2CA85E3D}"/>
              </a:ext>
            </a:extLst>
          </p:cNvPr>
          <p:cNvSpPr/>
          <p:nvPr/>
        </p:nvSpPr>
        <p:spPr>
          <a:xfrm>
            <a:off x="9448878" y="1827434"/>
            <a:ext cx="5828369" cy="3026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5D08A-89EF-B4A6-5077-D0D9ED22382B}"/>
              </a:ext>
            </a:extLst>
          </p:cNvPr>
          <p:cNvSpPr/>
          <p:nvPr/>
        </p:nvSpPr>
        <p:spPr>
          <a:xfrm>
            <a:off x="9066022" y="2113647"/>
            <a:ext cx="5828369" cy="3026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08136-897C-6FCD-5DB5-2F5B6D69F646}"/>
              </a:ext>
            </a:extLst>
          </p:cNvPr>
          <p:cNvSpPr txBox="1"/>
          <p:nvPr/>
        </p:nvSpPr>
        <p:spPr>
          <a:xfrm>
            <a:off x="10949527" y="6457890"/>
            <a:ext cx="193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Antich</a:t>
            </a:r>
            <a:r>
              <a:rPr lang="en-US" sz="1000" dirty="0">
                <a:solidFill>
                  <a:schemeClr val="bg1"/>
                </a:solidFill>
              </a:rPr>
              <a:t> et al. 2021</a:t>
            </a:r>
          </a:p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5B5E4-32F8-5BDB-D413-4592104683E2}"/>
              </a:ext>
            </a:extLst>
          </p:cNvPr>
          <p:cNvSpPr txBox="1"/>
          <p:nvPr/>
        </p:nvSpPr>
        <p:spPr>
          <a:xfrm>
            <a:off x="9924392" y="54104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(“Species”)</a:t>
            </a:r>
          </a:p>
        </p:txBody>
      </p:sp>
    </p:spTree>
    <p:extLst>
      <p:ext uri="{BB962C8B-B14F-4D97-AF65-F5344CB8AC3E}">
        <p14:creationId xmlns:p14="http://schemas.microsoft.com/office/powerpoint/2010/main" val="346111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2F759-FB19-12D0-3243-2D8534C63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54F-97ED-8FA8-5AE0-B05BD4CB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71" y="1030870"/>
            <a:ext cx="3282862" cy="107722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Keep haplotype info but risk more erroneous sequences.</a:t>
            </a:r>
          </a:p>
        </p:txBody>
      </p:sp>
      <p:pic>
        <p:nvPicPr>
          <p:cNvPr id="3" name="Picture 2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4A96D190-AF46-3DB5-ED2F-BCBE80CA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32" y="-67105"/>
            <a:ext cx="7787268" cy="6925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AE2454-8E73-98DD-7BB2-5C03FC17A247}"/>
              </a:ext>
            </a:extLst>
          </p:cNvPr>
          <p:cNvSpPr/>
          <p:nvPr/>
        </p:nvSpPr>
        <p:spPr>
          <a:xfrm>
            <a:off x="11641873" y="1761892"/>
            <a:ext cx="646771" cy="84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42CF2-AC6E-806E-428A-C130C2B527BB}"/>
              </a:ext>
            </a:extLst>
          </p:cNvPr>
          <p:cNvSpPr/>
          <p:nvPr/>
        </p:nvSpPr>
        <p:spPr>
          <a:xfrm>
            <a:off x="11593551" y="4326672"/>
            <a:ext cx="646771" cy="84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8C3F2-D40C-6BE0-771E-8D0222A91124}"/>
              </a:ext>
            </a:extLst>
          </p:cNvPr>
          <p:cNvSpPr txBox="1"/>
          <p:nvPr/>
        </p:nvSpPr>
        <p:spPr>
          <a:xfrm>
            <a:off x="10949527" y="6457890"/>
            <a:ext cx="193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Antich</a:t>
            </a:r>
            <a:r>
              <a:rPr lang="en-US" sz="1000" dirty="0">
                <a:solidFill>
                  <a:schemeClr val="bg1"/>
                </a:solidFill>
              </a:rPr>
              <a:t> et al. 2021</a:t>
            </a:r>
          </a:p>
          <a:p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5BC996-3899-80F2-7F45-8C5EF557BB8A}"/>
              </a:ext>
            </a:extLst>
          </p:cNvPr>
          <p:cNvSpPr/>
          <p:nvPr/>
        </p:nvSpPr>
        <p:spPr>
          <a:xfrm>
            <a:off x="9792669" y="2200803"/>
            <a:ext cx="3601763" cy="3026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E83C7-E04B-D113-46D2-B92A9FBC0225}"/>
              </a:ext>
            </a:extLst>
          </p:cNvPr>
          <p:cNvSpPr/>
          <p:nvPr/>
        </p:nvSpPr>
        <p:spPr>
          <a:xfrm>
            <a:off x="9474551" y="1859667"/>
            <a:ext cx="1696804" cy="3026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377A8-5965-1542-4E56-9ED898676433}"/>
              </a:ext>
            </a:extLst>
          </p:cNvPr>
          <p:cNvSpPr/>
          <p:nvPr/>
        </p:nvSpPr>
        <p:spPr>
          <a:xfrm>
            <a:off x="9386900" y="1904370"/>
            <a:ext cx="1696804" cy="3026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B7FF18-DE1A-9ED7-D8A9-C388099D53AB}"/>
              </a:ext>
            </a:extLst>
          </p:cNvPr>
          <p:cNvSpPr/>
          <p:nvPr/>
        </p:nvSpPr>
        <p:spPr>
          <a:xfrm>
            <a:off x="9048607" y="2400770"/>
            <a:ext cx="1696804" cy="223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C7375-0341-7D85-67DE-3937521C0929}"/>
              </a:ext>
            </a:extLst>
          </p:cNvPr>
          <p:cNvSpPr txBox="1"/>
          <p:nvPr/>
        </p:nvSpPr>
        <p:spPr>
          <a:xfrm>
            <a:off x="9924392" y="54104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(“Species”)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FA716-06CE-FF35-DE52-66FE64F9E1D2}"/>
              </a:ext>
            </a:extLst>
          </p:cNvPr>
          <p:cNvSpPr txBox="1"/>
          <p:nvPr/>
        </p:nvSpPr>
        <p:spPr>
          <a:xfrm>
            <a:off x="9474551" y="599238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(“Haplotypes”)</a:t>
            </a:r>
          </a:p>
        </p:txBody>
      </p:sp>
    </p:spTree>
    <p:extLst>
      <p:ext uri="{BB962C8B-B14F-4D97-AF65-F5344CB8AC3E}">
        <p14:creationId xmlns:p14="http://schemas.microsoft.com/office/powerpoint/2010/main" val="276684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D8E3-713D-E90E-8CD2-C6CD785D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307" y="705457"/>
            <a:ext cx="4063525" cy="1078348"/>
          </a:xfrm>
        </p:spPr>
        <p:txBody>
          <a:bodyPr/>
          <a:lstStyle/>
          <a:p>
            <a:r>
              <a:rPr lang="en-US" dirty="0"/>
              <a:t>The missing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8B00-CC74-1CC5-977E-9E13CFE1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3307" y="2052115"/>
            <a:ext cx="3896467" cy="713818"/>
          </a:xfrm>
        </p:spPr>
        <p:txBody>
          <a:bodyPr/>
          <a:lstStyle/>
          <a:p>
            <a:r>
              <a:rPr lang="en-US" dirty="0"/>
              <a:t>16S and 18S Ribosomal RNA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5F20-11FC-0B24-4B2B-3B2198D8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3307" y="2851331"/>
            <a:ext cx="3893623" cy="1742971"/>
          </a:xfrm>
        </p:spPr>
        <p:txBody>
          <a:bodyPr/>
          <a:lstStyle/>
          <a:p>
            <a:r>
              <a:rPr lang="en-US" dirty="0"/>
              <a:t>16S and 18S code for rRNA (not a protein coding gene)</a:t>
            </a:r>
          </a:p>
          <a:p>
            <a:r>
              <a:rPr lang="en-US" dirty="0"/>
              <a:t>rRNA = NO CODONS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85C759-7FCC-5424-160B-E052797972D7}"/>
              </a:ext>
            </a:extLst>
          </p:cNvPr>
          <p:cNvSpPr txBox="1">
            <a:spLocks/>
          </p:cNvSpPr>
          <p:nvPr/>
        </p:nvSpPr>
        <p:spPr>
          <a:xfrm>
            <a:off x="6502908" y="2052115"/>
            <a:ext cx="4481043" cy="713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200" b="0" kern="1200" cap="none" baseline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COI and Mitochondrial Markers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0C53352-6DBD-EAFE-AE1D-26C20A91BFEA}"/>
              </a:ext>
            </a:extLst>
          </p:cNvPr>
          <p:cNvSpPr txBox="1">
            <a:spLocks/>
          </p:cNvSpPr>
          <p:nvPr/>
        </p:nvSpPr>
        <p:spPr>
          <a:xfrm>
            <a:off x="6502908" y="2851331"/>
            <a:ext cx="3893623" cy="24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COI codes for a protein (oxidase something something)</a:t>
            </a:r>
          </a:p>
          <a:p>
            <a:r>
              <a:rPr lang="en-US" dirty="0"/>
              <a:t>Base position in a codon means something!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FA660-DBF8-E75D-8BF8-70B8E2C88D6B}"/>
              </a:ext>
            </a:extLst>
          </p:cNvPr>
          <p:cNvSpPr/>
          <p:nvPr/>
        </p:nvSpPr>
        <p:spPr>
          <a:xfrm>
            <a:off x="2323836" y="5783211"/>
            <a:ext cx="6630593" cy="28305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D2C3E-7715-D783-13BD-EC95C7EBC062}"/>
              </a:ext>
            </a:extLst>
          </p:cNvPr>
          <p:cNvSpPr txBox="1"/>
          <p:nvPr/>
        </p:nvSpPr>
        <p:spPr>
          <a:xfrm>
            <a:off x="2264695" y="5740071"/>
            <a:ext cx="68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	T	G	T	A	G	C	C	A	T	G	C	G	A	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D5C55-05FB-3E56-DDD7-D28F19E1C101}"/>
              </a:ext>
            </a:extLst>
          </p:cNvPr>
          <p:cNvSpPr txBox="1"/>
          <p:nvPr/>
        </p:nvSpPr>
        <p:spPr>
          <a:xfrm>
            <a:off x="2264694" y="6152543"/>
            <a:ext cx="68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</a:rPr>
              <a:t>1	2	3</a:t>
            </a:r>
            <a:r>
              <a:rPr lang="en-US" dirty="0"/>
              <a:t>	</a:t>
            </a:r>
            <a:r>
              <a:rPr lang="en-US" dirty="0">
                <a:highlight>
                  <a:srgbClr val="008000"/>
                </a:highlight>
              </a:rPr>
              <a:t>1	2	3</a:t>
            </a:r>
            <a:r>
              <a:rPr lang="en-US" dirty="0"/>
              <a:t>	</a:t>
            </a:r>
            <a:r>
              <a:rPr lang="en-US" dirty="0">
                <a:highlight>
                  <a:srgbClr val="808000"/>
                </a:highlight>
              </a:rPr>
              <a:t>1	2	3</a:t>
            </a:r>
            <a:r>
              <a:rPr lang="en-US" dirty="0"/>
              <a:t>	</a:t>
            </a:r>
            <a:r>
              <a:rPr lang="en-US" dirty="0">
                <a:highlight>
                  <a:srgbClr val="008000"/>
                </a:highlight>
              </a:rPr>
              <a:t>1	2	3</a:t>
            </a:r>
            <a:r>
              <a:rPr lang="en-US" dirty="0"/>
              <a:t>	</a:t>
            </a:r>
            <a:r>
              <a:rPr lang="en-US" dirty="0">
                <a:highlight>
                  <a:srgbClr val="808000"/>
                </a:highlight>
              </a:rPr>
              <a:t>1	2	3</a:t>
            </a:r>
          </a:p>
        </p:txBody>
      </p:sp>
    </p:spTree>
    <p:extLst>
      <p:ext uri="{BB962C8B-B14F-4D97-AF65-F5344CB8AC3E}">
        <p14:creationId xmlns:p14="http://schemas.microsoft.com/office/powerpoint/2010/main" val="6562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3EB9-6085-713B-5F2D-1FBF67E2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192019"/>
            <a:ext cx="5194852" cy="14247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0ADB-84EA-1EDF-087F-BAAE9C87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050" y="6334539"/>
            <a:ext cx="2627847" cy="523461"/>
          </a:xfrm>
        </p:spPr>
        <p:txBody>
          <a:bodyPr/>
          <a:lstStyle/>
          <a:p>
            <a:r>
              <a:rPr lang="en-US" dirty="0" err="1"/>
              <a:t>Weitemier</a:t>
            </a:r>
            <a:r>
              <a:rPr lang="en-US" dirty="0"/>
              <a:t> et al. 2021</a:t>
            </a:r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D67432E8-492C-FDA8-57EC-52F84BAF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1" y="91921"/>
            <a:ext cx="4293706" cy="61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1579</TotalTime>
  <Words>202</Words>
  <Application>Microsoft Macintosh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MS Shell Dlg 2</vt:lpstr>
      <vt:lpstr>Wingdings</vt:lpstr>
      <vt:lpstr>Wingdings 3</vt:lpstr>
      <vt:lpstr>Madison</vt:lpstr>
      <vt:lpstr>eDNA: Which sequences are real?</vt:lpstr>
      <vt:lpstr>What is eDNA?</vt:lpstr>
      <vt:lpstr>What is metabarcoding?  </vt:lpstr>
      <vt:lpstr>Size of circle = # of reads  Closeness in space = similarity of sequences</vt:lpstr>
      <vt:lpstr>Cluster into ”species” but lose haplotype info</vt:lpstr>
      <vt:lpstr>Keep haplotype info but risk more erroneous sequences.</vt:lpstr>
      <vt:lpstr>The missing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Mackaness, Cedar</dc:creator>
  <cp:lastModifiedBy>Mackaness, Cedar</cp:lastModifiedBy>
  <cp:revision>14</cp:revision>
  <dcterms:created xsi:type="dcterms:W3CDTF">2025-01-19T15:44:04Z</dcterms:created>
  <dcterms:modified xsi:type="dcterms:W3CDTF">2025-01-20T18:03:30Z</dcterms:modified>
</cp:coreProperties>
</file>