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94"/>
  </p:normalViewPr>
  <p:slideViewPr>
    <p:cSldViewPr snapToGrid="0" snapToObjects="1">
      <p:cViewPr varScale="1">
        <p:scale>
          <a:sx n="90" d="100"/>
          <a:sy n="90" d="100"/>
        </p:scale>
        <p:origin x="8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72F351-0D34-D04E-9ADC-650328F8A9AE}"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84527-A025-1F43-9A58-76845D43CFAF}" type="slidenum">
              <a:rPr lang="en-US" smtClean="0"/>
              <a:t>‹#›</a:t>
            </a:fld>
            <a:endParaRPr lang="en-US"/>
          </a:p>
        </p:txBody>
      </p:sp>
    </p:spTree>
    <p:extLst>
      <p:ext uri="{BB962C8B-B14F-4D97-AF65-F5344CB8AC3E}">
        <p14:creationId xmlns:p14="http://schemas.microsoft.com/office/powerpoint/2010/main" val="523294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72F351-0D34-D04E-9ADC-650328F8A9AE}"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84527-A025-1F43-9A58-76845D43CFAF}" type="slidenum">
              <a:rPr lang="en-US" smtClean="0"/>
              <a:t>‹#›</a:t>
            </a:fld>
            <a:endParaRPr lang="en-US"/>
          </a:p>
        </p:txBody>
      </p:sp>
    </p:spTree>
    <p:extLst>
      <p:ext uri="{BB962C8B-B14F-4D97-AF65-F5344CB8AC3E}">
        <p14:creationId xmlns:p14="http://schemas.microsoft.com/office/powerpoint/2010/main" val="1630242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72F351-0D34-D04E-9ADC-650328F8A9AE}"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84527-A025-1F43-9A58-76845D43CFAF}" type="slidenum">
              <a:rPr lang="en-US" smtClean="0"/>
              <a:t>‹#›</a:t>
            </a:fld>
            <a:endParaRPr lang="en-US"/>
          </a:p>
        </p:txBody>
      </p:sp>
    </p:spTree>
    <p:extLst>
      <p:ext uri="{BB962C8B-B14F-4D97-AF65-F5344CB8AC3E}">
        <p14:creationId xmlns:p14="http://schemas.microsoft.com/office/powerpoint/2010/main" val="1880925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72F351-0D34-D04E-9ADC-650328F8A9AE}"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84527-A025-1F43-9A58-76845D43CFAF}" type="slidenum">
              <a:rPr lang="en-US" smtClean="0"/>
              <a:t>‹#›</a:t>
            </a:fld>
            <a:endParaRPr lang="en-US"/>
          </a:p>
        </p:txBody>
      </p:sp>
    </p:spTree>
    <p:extLst>
      <p:ext uri="{BB962C8B-B14F-4D97-AF65-F5344CB8AC3E}">
        <p14:creationId xmlns:p14="http://schemas.microsoft.com/office/powerpoint/2010/main" val="2105110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72F351-0D34-D04E-9ADC-650328F8A9AE}"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84527-A025-1F43-9A58-76845D43CFAF}" type="slidenum">
              <a:rPr lang="en-US" smtClean="0"/>
              <a:t>‹#›</a:t>
            </a:fld>
            <a:endParaRPr lang="en-US"/>
          </a:p>
        </p:txBody>
      </p:sp>
    </p:spTree>
    <p:extLst>
      <p:ext uri="{BB962C8B-B14F-4D97-AF65-F5344CB8AC3E}">
        <p14:creationId xmlns:p14="http://schemas.microsoft.com/office/powerpoint/2010/main" val="804416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72F351-0D34-D04E-9ADC-650328F8A9AE}"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84527-A025-1F43-9A58-76845D43CFAF}" type="slidenum">
              <a:rPr lang="en-US" smtClean="0"/>
              <a:t>‹#›</a:t>
            </a:fld>
            <a:endParaRPr lang="en-US"/>
          </a:p>
        </p:txBody>
      </p:sp>
    </p:spTree>
    <p:extLst>
      <p:ext uri="{BB962C8B-B14F-4D97-AF65-F5344CB8AC3E}">
        <p14:creationId xmlns:p14="http://schemas.microsoft.com/office/powerpoint/2010/main" val="1426860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72F351-0D34-D04E-9ADC-650328F8A9AE}" type="datetimeFigureOut">
              <a:rPr lang="en-US" smtClean="0"/>
              <a:t>5/21/19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484527-A025-1F43-9A58-76845D43CFAF}" type="slidenum">
              <a:rPr lang="en-US" smtClean="0"/>
              <a:t>‹#›</a:t>
            </a:fld>
            <a:endParaRPr lang="en-US"/>
          </a:p>
        </p:txBody>
      </p:sp>
    </p:spTree>
    <p:extLst>
      <p:ext uri="{BB962C8B-B14F-4D97-AF65-F5344CB8AC3E}">
        <p14:creationId xmlns:p14="http://schemas.microsoft.com/office/powerpoint/2010/main" val="291058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72F351-0D34-D04E-9ADC-650328F8A9AE}" type="datetimeFigureOut">
              <a:rPr lang="en-US" smtClean="0"/>
              <a:t>5/21/19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484527-A025-1F43-9A58-76845D43CFAF}" type="slidenum">
              <a:rPr lang="en-US" smtClean="0"/>
              <a:t>‹#›</a:t>
            </a:fld>
            <a:endParaRPr lang="en-US"/>
          </a:p>
        </p:txBody>
      </p:sp>
    </p:spTree>
    <p:extLst>
      <p:ext uri="{BB962C8B-B14F-4D97-AF65-F5344CB8AC3E}">
        <p14:creationId xmlns:p14="http://schemas.microsoft.com/office/powerpoint/2010/main" val="1998298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72F351-0D34-D04E-9ADC-650328F8A9AE}" type="datetimeFigureOut">
              <a:rPr lang="en-US" smtClean="0"/>
              <a:t>5/21/19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484527-A025-1F43-9A58-76845D43CFAF}" type="slidenum">
              <a:rPr lang="en-US" smtClean="0"/>
              <a:t>‹#›</a:t>
            </a:fld>
            <a:endParaRPr lang="en-US"/>
          </a:p>
        </p:txBody>
      </p:sp>
    </p:spTree>
    <p:extLst>
      <p:ext uri="{BB962C8B-B14F-4D97-AF65-F5344CB8AC3E}">
        <p14:creationId xmlns:p14="http://schemas.microsoft.com/office/powerpoint/2010/main" val="901007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72F351-0D34-D04E-9ADC-650328F8A9AE}"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84527-A025-1F43-9A58-76845D43CFAF}" type="slidenum">
              <a:rPr lang="en-US" smtClean="0"/>
              <a:t>‹#›</a:t>
            </a:fld>
            <a:endParaRPr lang="en-US"/>
          </a:p>
        </p:txBody>
      </p:sp>
    </p:spTree>
    <p:extLst>
      <p:ext uri="{BB962C8B-B14F-4D97-AF65-F5344CB8AC3E}">
        <p14:creationId xmlns:p14="http://schemas.microsoft.com/office/powerpoint/2010/main" val="1333118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72F351-0D34-D04E-9ADC-650328F8A9AE}"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84527-A025-1F43-9A58-76845D43CFAF}" type="slidenum">
              <a:rPr lang="en-US" smtClean="0"/>
              <a:t>‹#›</a:t>
            </a:fld>
            <a:endParaRPr lang="en-US"/>
          </a:p>
        </p:txBody>
      </p:sp>
    </p:spTree>
    <p:extLst>
      <p:ext uri="{BB962C8B-B14F-4D97-AF65-F5344CB8AC3E}">
        <p14:creationId xmlns:p14="http://schemas.microsoft.com/office/powerpoint/2010/main" val="10194713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72F351-0D34-D04E-9ADC-650328F8A9AE}" type="datetimeFigureOut">
              <a:rPr lang="en-US" smtClean="0"/>
              <a:t>5/21/19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84527-A025-1F43-9A58-76845D43CFAF}" type="slidenum">
              <a:rPr lang="en-US" smtClean="0"/>
              <a:t>‹#›</a:t>
            </a:fld>
            <a:endParaRPr lang="en-US"/>
          </a:p>
        </p:txBody>
      </p:sp>
    </p:spTree>
    <p:extLst>
      <p:ext uri="{BB962C8B-B14F-4D97-AF65-F5344CB8AC3E}">
        <p14:creationId xmlns:p14="http://schemas.microsoft.com/office/powerpoint/2010/main" val="121543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857250" y="342900"/>
            <a:ext cx="0" cy="310038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flipV="1">
            <a:off x="857250" y="3443288"/>
            <a:ext cx="4033838" cy="0"/>
          </a:xfrm>
          <a:prstGeom prst="line">
            <a:avLst/>
          </a:prstGeom>
        </p:spPr>
        <p:style>
          <a:lnRef idx="1">
            <a:schemeClr val="dk1"/>
          </a:lnRef>
          <a:fillRef idx="0">
            <a:schemeClr val="dk1"/>
          </a:fillRef>
          <a:effectRef idx="0">
            <a:schemeClr val="dk1"/>
          </a:effectRef>
          <a:fontRef idx="minor">
            <a:schemeClr val="tx1"/>
          </a:fontRef>
        </p:style>
      </p:cxnSp>
      <p:sp>
        <p:nvSpPr>
          <p:cNvPr id="17" name="Freeform 16"/>
          <p:cNvSpPr/>
          <p:nvPr/>
        </p:nvSpPr>
        <p:spPr>
          <a:xfrm>
            <a:off x="857250" y="1071563"/>
            <a:ext cx="4314825" cy="2371725"/>
          </a:xfrm>
          <a:custGeom>
            <a:avLst/>
            <a:gdLst>
              <a:gd name="connsiteX0" fmla="*/ 0 w 4314825"/>
              <a:gd name="connsiteY0" fmla="*/ 2371725 h 2371725"/>
              <a:gd name="connsiteX1" fmla="*/ 2771775 w 4314825"/>
              <a:gd name="connsiteY1" fmla="*/ 371475 h 2371725"/>
              <a:gd name="connsiteX2" fmla="*/ 4314825 w 4314825"/>
              <a:gd name="connsiteY2" fmla="*/ 0 h 2371725"/>
            </a:gdLst>
            <a:ahLst/>
            <a:cxnLst>
              <a:cxn ang="0">
                <a:pos x="connsiteX0" y="connsiteY0"/>
              </a:cxn>
              <a:cxn ang="0">
                <a:pos x="connsiteX1" y="connsiteY1"/>
              </a:cxn>
              <a:cxn ang="0">
                <a:pos x="connsiteX2" y="connsiteY2"/>
              </a:cxn>
            </a:cxnLst>
            <a:rect l="l" t="t" r="r" b="b"/>
            <a:pathLst>
              <a:path w="4314825" h="2371725">
                <a:moveTo>
                  <a:pt x="0" y="2371725"/>
                </a:moveTo>
                <a:cubicBezTo>
                  <a:pt x="1026319" y="1569243"/>
                  <a:pt x="2052638" y="766762"/>
                  <a:pt x="2771775" y="371475"/>
                </a:cubicBezTo>
                <a:cubicBezTo>
                  <a:pt x="3490912" y="-23812"/>
                  <a:pt x="4076700" y="57150"/>
                  <a:pt x="4314825" y="0"/>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373589" y="3443288"/>
            <a:ext cx="641073" cy="369332"/>
          </a:xfrm>
          <a:prstGeom prst="rect">
            <a:avLst/>
          </a:prstGeom>
          <a:noFill/>
        </p:spPr>
        <p:txBody>
          <a:bodyPr wrap="none" rtlCol="0">
            <a:spAutoFit/>
          </a:bodyPr>
          <a:lstStyle/>
          <a:p>
            <a:r>
              <a:rPr lang="en-US" smtClean="0"/>
              <a:t>Light</a:t>
            </a:r>
            <a:endParaRPr lang="en-US"/>
          </a:p>
        </p:txBody>
      </p:sp>
      <p:sp>
        <p:nvSpPr>
          <p:cNvPr id="19" name="TextBox 18"/>
          <p:cNvSpPr txBox="1"/>
          <p:nvPr/>
        </p:nvSpPr>
        <p:spPr>
          <a:xfrm rot="16200000">
            <a:off x="-408447" y="1708427"/>
            <a:ext cx="2162067" cy="369332"/>
          </a:xfrm>
          <a:prstGeom prst="rect">
            <a:avLst/>
          </a:prstGeom>
          <a:noFill/>
        </p:spPr>
        <p:txBody>
          <a:bodyPr wrap="none" rtlCol="0">
            <a:spAutoFit/>
          </a:bodyPr>
          <a:lstStyle/>
          <a:p>
            <a:r>
              <a:rPr lang="en-US" smtClean="0"/>
              <a:t>Response Magnitude</a:t>
            </a:r>
            <a:endParaRPr lang="en-US"/>
          </a:p>
        </p:txBody>
      </p:sp>
      <p:sp>
        <p:nvSpPr>
          <p:cNvPr id="20" name="Freeform 19"/>
          <p:cNvSpPr/>
          <p:nvPr/>
        </p:nvSpPr>
        <p:spPr>
          <a:xfrm>
            <a:off x="860170" y="1229396"/>
            <a:ext cx="4385734" cy="2213890"/>
          </a:xfrm>
          <a:custGeom>
            <a:avLst/>
            <a:gdLst>
              <a:gd name="connsiteX0" fmla="*/ 0 w 4385734"/>
              <a:gd name="connsiteY0" fmla="*/ 2203501 h 2213890"/>
              <a:gd name="connsiteX1" fmla="*/ 1270000 w 4385734"/>
              <a:gd name="connsiteY1" fmla="*/ 1915634 h 2213890"/>
              <a:gd name="connsiteX2" fmla="*/ 2404534 w 4385734"/>
              <a:gd name="connsiteY2" fmla="*/ 222301 h 2213890"/>
              <a:gd name="connsiteX3" fmla="*/ 4385734 w 4385734"/>
              <a:gd name="connsiteY3" fmla="*/ 2168 h 2213890"/>
            </a:gdLst>
            <a:ahLst/>
            <a:cxnLst>
              <a:cxn ang="0">
                <a:pos x="connsiteX0" y="connsiteY0"/>
              </a:cxn>
              <a:cxn ang="0">
                <a:pos x="connsiteX1" y="connsiteY1"/>
              </a:cxn>
              <a:cxn ang="0">
                <a:pos x="connsiteX2" y="connsiteY2"/>
              </a:cxn>
              <a:cxn ang="0">
                <a:pos x="connsiteX3" y="connsiteY3"/>
              </a:cxn>
            </a:cxnLst>
            <a:rect l="l" t="t" r="r" b="b"/>
            <a:pathLst>
              <a:path w="4385734" h="2213890">
                <a:moveTo>
                  <a:pt x="0" y="2203501"/>
                </a:moveTo>
                <a:cubicBezTo>
                  <a:pt x="434622" y="2224667"/>
                  <a:pt x="869244" y="2245834"/>
                  <a:pt x="1270000" y="1915634"/>
                </a:cubicBezTo>
                <a:cubicBezTo>
                  <a:pt x="1670756" y="1585434"/>
                  <a:pt x="1885245" y="541212"/>
                  <a:pt x="2404534" y="222301"/>
                </a:cubicBezTo>
                <a:cubicBezTo>
                  <a:pt x="2923823" y="-96610"/>
                  <a:pt x="4027312" y="30390"/>
                  <a:pt x="4385734" y="2168"/>
                </a:cubicBezTo>
              </a:path>
            </a:pathLst>
          </a:cu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885687" y="1309529"/>
            <a:ext cx="4487333" cy="2133757"/>
          </a:xfrm>
          <a:custGeom>
            <a:avLst/>
            <a:gdLst>
              <a:gd name="connsiteX0" fmla="*/ 0 w 4487333"/>
              <a:gd name="connsiteY0" fmla="*/ 2082957 h 2133757"/>
              <a:gd name="connsiteX1" fmla="*/ 1473200 w 4487333"/>
              <a:gd name="connsiteY1" fmla="*/ 2032157 h 2133757"/>
              <a:gd name="connsiteX2" fmla="*/ 2116666 w 4487333"/>
              <a:gd name="connsiteY2" fmla="*/ 1168557 h 2133757"/>
              <a:gd name="connsiteX3" fmla="*/ 2540000 w 4487333"/>
              <a:gd name="connsiteY3" fmla="*/ 34023 h 2133757"/>
              <a:gd name="connsiteX4" fmla="*/ 4487333 w 4487333"/>
              <a:gd name="connsiteY4" fmla="*/ 304957 h 213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7333" h="2133757">
                <a:moveTo>
                  <a:pt x="0" y="2082957"/>
                </a:moveTo>
                <a:cubicBezTo>
                  <a:pt x="560211" y="2133757"/>
                  <a:pt x="1120422" y="2184557"/>
                  <a:pt x="1473200" y="2032157"/>
                </a:cubicBezTo>
                <a:cubicBezTo>
                  <a:pt x="1825978" y="1879757"/>
                  <a:pt x="1938866" y="1501579"/>
                  <a:pt x="2116666" y="1168557"/>
                </a:cubicBezTo>
                <a:cubicBezTo>
                  <a:pt x="2294466" y="835535"/>
                  <a:pt x="2144889" y="177956"/>
                  <a:pt x="2540000" y="34023"/>
                </a:cubicBezTo>
                <a:cubicBezTo>
                  <a:pt x="2935111" y="-109910"/>
                  <a:pt x="4131733" y="245690"/>
                  <a:pt x="4487333" y="30495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422097" y="842045"/>
            <a:ext cx="824906" cy="923330"/>
          </a:xfrm>
          <a:prstGeom prst="rect">
            <a:avLst/>
          </a:prstGeom>
          <a:noFill/>
        </p:spPr>
        <p:txBody>
          <a:bodyPr wrap="none" rtlCol="0">
            <a:spAutoFit/>
          </a:bodyPr>
          <a:lstStyle/>
          <a:p>
            <a:r>
              <a:rPr lang="en-US" dirty="0" err="1" smtClean="0">
                <a:solidFill>
                  <a:schemeClr val="accent6"/>
                </a:solidFill>
              </a:rPr>
              <a:t>Chla</a:t>
            </a:r>
            <a:endParaRPr lang="en-US" dirty="0" smtClean="0">
              <a:solidFill>
                <a:schemeClr val="accent6"/>
              </a:solidFill>
            </a:endParaRPr>
          </a:p>
          <a:p>
            <a:r>
              <a:rPr lang="en-US" dirty="0" smtClean="0">
                <a:solidFill>
                  <a:schemeClr val="accent2">
                    <a:lumMod val="75000"/>
                  </a:schemeClr>
                </a:solidFill>
              </a:rPr>
              <a:t>Inverts</a:t>
            </a:r>
          </a:p>
          <a:p>
            <a:r>
              <a:rPr lang="en-US" dirty="0" smtClean="0">
                <a:solidFill>
                  <a:schemeClr val="accent1"/>
                </a:solidFill>
              </a:rPr>
              <a:t>Trout</a:t>
            </a:r>
            <a:endParaRPr lang="en-US" dirty="0">
              <a:solidFill>
                <a:schemeClr val="accent1"/>
              </a:solidFill>
            </a:endParaRPr>
          </a:p>
        </p:txBody>
      </p:sp>
      <p:sp>
        <p:nvSpPr>
          <p:cNvPr id="23" name="TextBox 22"/>
          <p:cNvSpPr txBox="1"/>
          <p:nvPr/>
        </p:nvSpPr>
        <p:spPr>
          <a:xfrm>
            <a:off x="4233334" y="4334933"/>
            <a:ext cx="7230533" cy="2308324"/>
          </a:xfrm>
          <a:prstGeom prst="rect">
            <a:avLst/>
          </a:prstGeom>
          <a:noFill/>
        </p:spPr>
        <p:txBody>
          <a:bodyPr wrap="square" rtlCol="0">
            <a:spAutoFit/>
          </a:bodyPr>
          <a:lstStyle/>
          <a:p>
            <a:r>
              <a:rPr lang="en-US" dirty="0" smtClean="0"/>
              <a:t>Light is a limiting resource in shaded streams of primary productivity, so we expect an immediate response in </a:t>
            </a:r>
            <a:r>
              <a:rPr lang="en-US" dirty="0" err="1" smtClean="0"/>
              <a:t>Chla</a:t>
            </a:r>
            <a:r>
              <a:rPr lang="en-US" dirty="0" smtClean="0"/>
              <a:t> production to an increase in light.</a:t>
            </a:r>
          </a:p>
          <a:p>
            <a:r>
              <a:rPr lang="en-US" dirty="0" smtClean="0"/>
              <a:t>Interspecific competition among invertebrates will keep production below its theoretical maximum, so when </a:t>
            </a:r>
            <a:r>
              <a:rPr lang="en-US" dirty="0" err="1" smtClean="0"/>
              <a:t>Chla</a:t>
            </a:r>
            <a:r>
              <a:rPr lang="en-US" dirty="0" smtClean="0"/>
              <a:t> increases there is slack in resource consumption that is first taken up before invert production goes up.</a:t>
            </a:r>
          </a:p>
          <a:p>
            <a:r>
              <a:rPr lang="en-US" dirty="0" smtClean="0"/>
              <a:t>Fish then lag behind the invertebrate response to light increase as they are dependent on the invertebrate community and face similar competitive limitations on maximum production</a:t>
            </a:r>
          </a:p>
        </p:txBody>
      </p:sp>
    </p:spTree>
    <p:extLst>
      <p:ext uri="{BB962C8B-B14F-4D97-AF65-F5344CB8AC3E}">
        <p14:creationId xmlns:p14="http://schemas.microsoft.com/office/powerpoint/2010/main" val="1070774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4593697" y="3657600"/>
            <a:ext cx="469371" cy="78369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2311400" y="2421467"/>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Snails</a:t>
            </a:r>
            <a:endParaRPr lang="en-US" dirty="0">
              <a:solidFill>
                <a:schemeClr val="tx1"/>
              </a:solidFill>
            </a:endParaRPr>
          </a:p>
        </p:txBody>
      </p:sp>
      <p:sp>
        <p:nvSpPr>
          <p:cNvPr id="6" name="Rectangle 5"/>
          <p:cNvSpPr/>
          <p:nvPr/>
        </p:nvSpPr>
        <p:spPr>
          <a:xfrm>
            <a:off x="5063068" y="2641600"/>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Edible inverts</a:t>
            </a:r>
            <a:endParaRPr lang="en-US" dirty="0">
              <a:solidFill>
                <a:schemeClr val="tx1"/>
              </a:solidFill>
            </a:endParaRPr>
          </a:p>
        </p:txBody>
      </p:sp>
      <p:sp>
        <p:nvSpPr>
          <p:cNvPr id="20" name="Arc 19"/>
          <p:cNvSpPr/>
          <p:nvPr/>
        </p:nvSpPr>
        <p:spPr>
          <a:xfrm>
            <a:off x="2489200" y="2878666"/>
            <a:ext cx="1778000" cy="3081867"/>
          </a:xfrm>
          <a:prstGeom prst="arc">
            <a:avLst>
              <a:gd name="adj1" fmla="val 15977082"/>
              <a:gd name="adj2" fmla="val 83879"/>
            </a:avLst>
          </a:prstGeom>
          <a:ln w="38100">
            <a:head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Rectangle 20"/>
          <p:cNvSpPr/>
          <p:nvPr/>
        </p:nvSpPr>
        <p:spPr>
          <a:xfrm>
            <a:off x="1394751" y="5672665"/>
            <a:ext cx="1149086" cy="7450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Light</a:t>
            </a:r>
            <a:endParaRPr lang="en-US">
              <a:solidFill>
                <a:schemeClr val="tx1"/>
              </a:solidFill>
            </a:endParaRPr>
          </a:p>
        </p:txBody>
      </p:sp>
      <p:cxnSp>
        <p:nvCxnSpPr>
          <p:cNvPr id="25" name="Straight Arrow Connector 24"/>
          <p:cNvCxnSpPr/>
          <p:nvPr/>
        </p:nvCxnSpPr>
        <p:spPr>
          <a:xfrm flipV="1">
            <a:off x="6004060" y="1820334"/>
            <a:ext cx="469371" cy="76993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6" name="Rectangle 25"/>
          <p:cNvSpPr/>
          <p:nvPr/>
        </p:nvSpPr>
        <p:spPr>
          <a:xfrm>
            <a:off x="6473431" y="841905"/>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Trout</a:t>
            </a:r>
            <a:endParaRPr lang="en-US" dirty="0">
              <a:solidFill>
                <a:schemeClr val="tx1"/>
              </a:solidFill>
            </a:endParaRPr>
          </a:p>
        </p:txBody>
      </p:sp>
      <p:sp>
        <p:nvSpPr>
          <p:cNvPr id="9" name="Rectangle 8"/>
          <p:cNvSpPr/>
          <p:nvPr/>
        </p:nvSpPr>
        <p:spPr>
          <a:xfrm>
            <a:off x="3812250" y="4525960"/>
            <a:ext cx="1149086" cy="7450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Algae</a:t>
            </a:r>
            <a:endParaRPr lang="en-US" dirty="0">
              <a:solidFill>
                <a:schemeClr val="tx1"/>
              </a:solidFill>
            </a:endParaRPr>
          </a:p>
        </p:txBody>
      </p:sp>
      <p:cxnSp>
        <p:nvCxnSpPr>
          <p:cNvPr id="10" name="Straight Arrow Connector 9"/>
          <p:cNvCxnSpPr/>
          <p:nvPr/>
        </p:nvCxnSpPr>
        <p:spPr>
          <a:xfrm flipV="1">
            <a:off x="2721637" y="5298808"/>
            <a:ext cx="916649" cy="3738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 name="&quot;No&quot; Symbol 12"/>
          <p:cNvSpPr/>
          <p:nvPr/>
        </p:nvSpPr>
        <p:spPr>
          <a:xfrm>
            <a:off x="942909" y="0"/>
            <a:ext cx="6887768" cy="6800850"/>
          </a:xfrm>
          <a:prstGeom prst="noSmoking">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8297333" y="657239"/>
            <a:ext cx="3894667" cy="1200329"/>
          </a:xfrm>
          <a:prstGeom prst="rect">
            <a:avLst/>
          </a:prstGeom>
          <a:noFill/>
        </p:spPr>
        <p:txBody>
          <a:bodyPr wrap="square" rtlCol="0">
            <a:spAutoFit/>
          </a:bodyPr>
          <a:lstStyle/>
          <a:p>
            <a:r>
              <a:rPr lang="en-US" dirty="0" smtClean="0"/>
              <a:t>I don</a:t>
            </a:r>
            <a:r>
              <a:rPr lang="mr-IN" dirty="0" smtClean="0"/>
              <a:t>’</a:t>
            </a:r>
            <a:r>
              <a:rPr lang="en-US" dirty="0" smtClean="0"/>
              <a:t>t think it is all going to snails,</a:t>
            </a:r>
          </a:p>
          <a:p>
            <a:r>
              <a:rPr lang="en-US" dirty="0" smtClean="0"/>
              <a:t>I think there is something about community diversity and competition reducing </a:t>
            </a:r>
            <a:endParaRPr lang="en-US" dirty="0"/>
          </a:p>
        </p:txBody>
      </p:sp>
    </p:spTree>
    <p:extLst>
      <p:ext uri="{BB962C8B-B14F-4D97-AF65-F5344CB8AC3E}">
        <p14:creationId xmlns:p14="http://schemas.microsoft.com/office/powerpoint/2010/main" val="104939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a:t>
            </a:r>
            <a:endParaRPr lang="en-US" dirty="0"/>
          </a:p>
        </p:txBody>
      </p:sp>
      <p:sp>
        <p:nvSpPr>
          <p:cNvPr id="3" name="Content Placeholder 2"/>
          <p:cNvSpPr>
            <a:spLocks noGrp="1"/>
          </p:cNvSpPr>
          <p:nvPr>
            <p:ph idx="1"/>
          </p:nvPr>
        </p:nvSpPr>
        <p:spPr/>
        <p:txBody>
          <a:bodyPr/>
          <a:lstStyle/>
          <a:p>
            <a:r>
              <a:rPr lang="en-US" dirty="0" smtClean="0"/>
              <a:t>Expected mean ratio of control reaches: 2018/2017 = 1</a:t>
            </a:r>
          </a:p>
          <a:p>
            <a:r>
              <a:rPr lang="en-US" dirty="0" smtClean="0"/>
              <a:t>Expected mean ratio of treatment reaches: 2018/2017 = 1.2 for scraper taxa</a:t>
            </a:r>
          </a:p>
          <a:p>
            <a:r>
              <a:rPr lang="en-US" dirty="0" smtClean="0"/>
              <a:t>Measured group SD of mean ratio for control reach = 0.23</a:t>
            </a:r>
          </a:p>
          <a:p>
            <a:r>
              <a:rPr lang="en-US" dirty="0" smtClean="0"/>
              <a:t>Effect size (d) = (mean1 </a:t>
            </a:r>
            <a:r>
              <a:rPr lang="mr-IN" dirty="0" smtClean="0"/>
              <a:t>–</a:t>
            </a:r>
            <a:r>
              <a:rPr lang="en-US" dirty="0" smtClean="0"/>
              <a:t> mean2)/</a:t>
            </a:r>
            <a:r>
              <a:rPr lang="en-US" dirty="0" err="1" smtClean="0"/>
              <a:t>SD.control</a:t>
            </a:r>
            <a:r>
              <a:rPr lang="en-US" dirty="0" smtClean="0"/>
              <a:t> = .2/.23 = .87</a:t>
            </a:r>
          </a:p>
          <a:p>
            <a:r>
              <a:rPr lang="en-US" dirty="0" smtClean="0"/>
              <a:t>N = 5</a:t>
            </a:r>
          </a:p>
          <a:p>
            <a:r>
              <a:rPr lang="en-US" dirty="0" err="1" smtClean="0"/>
              <a:t>Sig.level</a:t>
            </a:r>
            <a:r>
              <a:rPr lang="en-US" dirty="0" smtClean="0"/>
              <a:t> = .05</a:t>
            </a:r>
          </a:p>
          <a:p>
            <a:r>
              <a:rPr lang="en-US" b="1" dirty="0" smtClean="0"/>
              <a:t>POWER = 0.229</a:t>
            </a:r>
            <a:endParaRPr lang="en-US" b="1" dirty="0"/>
          </a:p>
        </p:txBody>
      </p:sp>
    </p:spTree>
    <p:extLst>
      <p:ext uri="{BB962C8B-B14F-4D97-AF65-F5344CB8AC3E}">
        <p14:creationId xmlns:p14="http://schemas.microsoft.com/office/powerpoint/2010/main" val="147329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Mary</a:t>
            </a:r>
            <a:endParaRPr lang="en-US" dirty="0"/>
          </a:p>
        </p:txBody>
      </p:sp>
      <p:sp>
        <p:nvSpPr>
          <p:cNvPr id="3" name="Content Placeholder 2"/>
          <p:cNvSpPr>
            <a:spLocks noGrp="1"/>
          </p:cNvSpPr>
          <p:nvPr>
            <p:ph idx="1"/>
          </p:nvPr>
        </p:nvSpPr>
        <p:spPr/>
        <p:txBody>
          <a:bodyPr/>
          <a:lstStyle/>
          <a:p>
            <a:r>
              <a:rPr lang="en-US" dirty="0" smtClean="0"/>
              <a:t>Power </a:t>
            </a:r>
            <a:r>
              <a:rPr lang="en-US" dirty="0" smtClean="0"/>
              <a:t>suggests that removal of primary consumers could reveal their impacts on other web members, but we could alternatively increase basal resource availability and see who benefits the most.</a:t>
            </a:r>
            <a:endParaRPr lang="en-US" dirty="0"/>
          </a:p>
        </p:txBody>
      </p:sp>
    </p:spTree>
    <p:extLst>
      <p:ext uri="{BB962C8B-B14F-4D97-AF65-F5344CB8AC3E}">
        <p14:creationId xmlns:p14="http://schemas.microsoft.com/office/powerpoint/2010/main" val="598781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Diversity as a buffer</a:t>
            </a:r>
            <a:endParaRPr lang="en-US" dirty="0"/>
          </a:p>
        </p:txBody>
      </p:sp>
      <p:sp>
        <p:nvSpPr>
          <p:cNvPr id="3" name="Content Placeholder 2"/>
          <p:cNvSpPr>
            <a:spLocks noGrp="1"/>
          </p:cNvSpPr>
          <p:nvPr>
            <p:ph idx="1"/>
          </p:nvPr>
        </p:nvSpPr>
        <p:spPr/>
        <p:txBody>
          <a:bodyPr/>
          <a:lstStyle/>
          <a:p>
            <a:r>
              <a:rPr lang="en-US" dirty="0" smtClean="0"/>
              <a:t>The lack of response in higher trophic levels to an increase in light suggests a buffering of ecosystem response similar to community resiliency.  When we only slightly augment algal production, the benthic invertebrate grazers see energetic returns that are less than what they need to increase intrinsic growth rates, so populations remain stable.  With increasing diversity we could expect increasing competition, so a larger energy subsidy would be needed before inverts substantially increase reproduction.</a:t>
            </a:r>
            <a:endParaRPr lang="en-US" dirty="0"/>
          </a:p>
        </p:txBody>
      </p:sp>
    </p:spTree>
    <p:extLst>
      <p:ext uri="{BB962C8B-B14F-4D97-AF65-F5344CB8AC3E}">
        <p14:creationId xmlns:p14="http://schemas.microsoft.com/office/powerpoint/2010/main" val="1188399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10405</TotalTime>
  <Words>304</Words>
  <Application>Microsoft Macintosh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Calibri Light</vt:lpstr>
      <vt:lpstr>Mangal</vt:lpstr>
      <vt:lpstr>Arial</vt:lpstr>
      <vt:lpstr>Office Theme</vt:lpstr>
      <vt:lpstr>PowerPoint Presentation</vt:lpstr>
      <vt:lpstr>PowerPoint Presentation</vt:lpstr>
      <vt:lpstr>Power </vt:lpstr>
      <vt:lpstr>Power, Mary</vt:lpstr>
      <vt:lpstr>Diversity as a buffer</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Cedar Mackaness</dc:creator>
  <cp:lastModifiedBy>Cedar Mackaness</cp:lastModifiedBy>
  <cp:revision>29</cp:revision>
  <dcterms:created xsi:type="dcterms:W3CDTF">2019-05-16T20:57:06Z</dcterms:created>
  <dcterms:modified xsi:type="dcterms:W3CDTF">2019-05-26T14:13:28Z</dcterms:modified>
</cp:coreProperties>
</file>