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281" r:id="rId3"/>
    <p:sldId id="264" r:id="rId4"/>
    <p:sldId id="276" r:id="rId5"/>
    <p:sldId id="282" r:id="rId6"/>
    <p:sldId id="270" r:id="rId7"/>
    <p:sldId id="283" r:id="rId8"/>
    <p:sldId id="284" r:id="rId9"/>
    <p:sldId id="285" r:id="rId10"/>
    <p:sldId id="287" r:id="rId11"/>
    <p:sldId id="286" r:id="rId12"/>
    <p:sldId id="288" r:id="rId13"/>
    <p:sldId id="289" r:id="rId14"/>
    <p:sldId id="290" r:id="rId15"/>
    <p:sldId id="291" r:id="rId16"/>
    <p:sldId id="292" r:id="rId17"/>
    <p:sldId id="293" r:id="rId18"/>
    <p:sldId id="294" r:id="rId19"/>
    <p:sldId id="295" r:id="rId20"/>
    <p:sldId id="296" r:id="rId21"/>
    <p:sldId id="297" r:id="rId22"/>
    <p:sldId id="298" r:id="rId23"/>
    <p:sldId id="300" r:id="rId24"/>
    <p:sldId id="299" r:id="rId25"/>
    <p:sldId id="301" r:id="rId26"/>
    <p:sldId id="302" r:id="rId27"/>
    <p:sldId id="303" r:id="rId28"/>
    <p:sldId id="304" r:id="rId29"/>
    <p:sldId id="305" r:id="rId30"/>
    <p:sldId id="27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9911991D-85BB-48A3-B2B1-3234B4F2976C}">
          <p14:sldIdLst>
            <p14:sldId id="262"/>
            <p14:sldId id="281"/>
          </p14:sldIdLst>
        </p14:section>
        <p14:section name="目录" id="{97FF753B-E014-40C6-965C-8A18FAA00586}">
          <p14:sldIdLst>
            <p14:sldId id="264"/>
          </p14:sldIdLst>
        </p14:section>
        <p14:section name="转场（小标题）页" id="{BC49ED7E-E6F4-46AC-ACA1-D5F3B1B7F377}">
          <p14:sldIdLst>
            <p14:sldId id="276"/>
          </p14:sldIdLst>
        </p14:section>
        <p14:section name="内容页" id="{C1FACF2A-E5F8-4C64-8257-1E69E648F2A3}">
          <p14:sldIdLst>
            <p14:sldId id="282"/>
            <p14:sldId id="270"/>
            <p14:sldId id="283"/>
            <p14:sldId id="284"/>
            <p14:sldId id="285"/>
            <p14:sldId id="287"/>
            <p14:sldId id="286"/>
            <p14:sldId id="288"/>
            <p14:sldId id="289"/>
            <p14:sldId id="290"/>
            <p14:sldId id="291"/>
            <p14:sldId id="292"/>
            <p14:sldId id="293"/>
            <p14:sldId id="294"/>
            <p14:sldId id="295"/>
            <p14:sldId id="296"/>
            <p14:sldId id="297"/>
            <p14:sldId id="298"/>
            <p14:sldId id="300"/>
            <p14:sldId id="299"/>
            <p14:sldId id="301"/>
            <p14:sldId id="302"/>
            <p14:sldId id="303"/>
            <p14:sldId id="304"/>
            <p14:sldId id="305"/>
          </p14:sldIdLst>
        </p14:section>
        <p14:section name="结尾页" id="{71FAD482-7A7F-418E-A96F-78F24A461819}">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5" autoAdjust="0"/>
  </p:normalViewPr>
  <p:slideViewPr>
    <p:cSldViewPr snapToGrid="0">
      <p:cViewPr varScale="1">
        <p:scale>
          <a:sx n="109" d="100"/>
          <a:sy n="109" d="100"/>
        </p:scale>
        <p:origin x="61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1BC20-70C3-42D7-B8D0-DC3ADD712583}" type="datetimeFigureOut">
              <a:rPr lang="zh-CN" altLang="en-US" smtClean="0"/>
              <a:t>2023/11/12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CD8D2-E38D-4469-AA06-16C607A74710}" type="slidenum">
              <a:rPr lang="zh-CN" altLang="en-US" smtClean="0"/>
              <a:t>‹#›</a:t>
            </a:fld>
            <a:endParaRPr lang="zh-CN" altLang="en-US"/>
          </a:p>
        </p:txBody>
      </p:sp>
    </p:spTree>
    <p:extLst>
      <p:ext uri="{BB962C8B-B14F-4D97-AF65-F5344CB8AC3E}">
        <p14:creationId xmlns:p14="http://schemas.microsoft.com/office/powerpoint/2010/main" val="56759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a:t>
            </a:r>
            <a:r>
              <a:rPr lang="zh-CN" altLang="en-US" dirty="0"/>
              <a:t> </a:t>
            </a:r>
            <a:r>
              <a:rPr lang="en-US" altLang="zh-CN" dirty="0"/>
              <a:t>everyone.</a:t>
            </a:r>
            <a:r>
              <a:rPr lang="zh-CN" altLang="en-US" dirty="0"/>
              <a:t> </a:t>
            </a:r>
            <a:r>
              <a:rPr lang="en-US" altLang="zh-CN" dirty="0"/>
              <a:t>Today</a:t>
            </a:r>
            <a:r>
              <a:rPr lang="zh-CN" altLang="en-US" dirty="0"/>
              <a:t> </a:t>
            </a:r>
            <a:r>
              <a:rPr lang="en-US" altLang="zh-CN" dirty="0"/>
              <a:t>I’m</a:t>
            </a:r>
            <a:r>
              <a:rPr lang="zh-CN" altLang="en-US" dirty="0"/>
              <a:t> </a:t>
            </a:r>
            <a:r>
              <a:rPr lang="en-US" altLang="zh-CN" dirty="0"/>
              <a:t>going</a:t>
            </a:r>
            <a:r>
              <a:rPr lang="zh-CN" altLang="en-US" dirty="0"/>
              <a:t> </a:t>
            </a:r>
            <a:r>
              <a:rPr lang="en-US" altLang="zh-CN" dirty="0"/>
              <a:t>to</a:t>
            </a:r>
            <a:r>
              <a:rPr lang="zh-CN" altLang="en-US" dirty="0"/>
              <a:t> </a:t>
            </a:r>
            <a:r>
              <a:rPr lang="en-US" altLang="zh-CN" dirty="0"/>
              <a:t>give</a:t>
            </a:r>
            <a:r>
              <a:rPr lang="zh-CN" altLang="en-US" dirty="0"/>
              <a:t> </a:t>
            </a:r>
            <a:r>
              <a:rPr lang="en-US" altLang="zh-CN" dirty="0"/>
              <a:t>my</a:t>
            </a:r>
            <a:r>
              <a:rPr lang="zh-CN" altLang="en-US" dirty="0"/>
              <a:t> </a:t>
            </a:r>
            <a:r>
              <a:rPr lang="en-US" altLang="zh-CN" dirty="0"/>
              <a:t>presentation</a:t>
            </a:r>
            <a:r>
              <a:rPr lang="zh-CN" altLang="en-US" dirty="0"/>
              <a:t> </a:t>
            </a:r>
            <a:r>
              <a:rPr lang="en-US" altLang="zh-CN" dirty="0"/>
              <a:t>about ……… Here , TI means Texas Instruments, a famous semiconductor company and manufacturer of analog circuit components.</a:t>
            </a:r>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1</a:t>
            </a:fld>
            <a:endParaRPr lang="zh-CN" altLang="en-US"/>
          </a:p>
        </p:txBody>
      </p:sp>
    </p:spTree>
    <p:extLst>
      <p:ext uri="{BB962C8B-B14F-4D97-AF65-F5344CB8AC3E}">
        <p14:creationId xmlns:p14="http://schemas.microsoft.com/office/powerpoint/2010/main" val="105278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14</a:t>
            </a:fld>
            <a:endParaRPr lang="zh-CN" altLang="en-US"/>
          </a:p>
        </p:txBody>
      </p:sp>
    </p:spTree>
    <p:extLst>
      <p:ext uri="{BB962C8B-B14F-4D97-AF65-F5344CB8AC3E}">
        <p14:creationId xmlns:p14="http://schemas.microsoft.com/office/powerpoint/2010/main" val="215860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15</a:t>
            </a:fld>
            <a:endParaRPr lang="zh-CN" altLang="en-US"/>
          </a:p>
        </p:txBody>
      </p:sp>
    </p:spTree>
    <p:extLst>
      <p:ext uri="{BB962C8B-B14F-4D97-AF65-F5344CB8AC3E}">
        <p14:creationId xmlns:p14="http://schemas.microsoft.com/office/powerpoint/2010/main" val="113463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16</a:t>
            </a:fld>
            <a:endParaRPr lang="zh-CN" altLang="en-US"/>
          </a:p>
        </p:txBody>
      </p:sp>
    </p:spTree>
    <p:extLst>
      <p:ext uri="{BB962C8B-B14F-4D97-AF65-F5344CB8AC3E}">
        <p14:creationId xmlns:p14="http://schemas.microsoft.com/office/powerpoint/2010/main" val="391027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can see the </a:t>
            </a:r>
            <a:r>
              <a:rPr lang="en-US" altLang="zh-CN" dirty="0" err="1"/>
              <a:t>IIP</a:t>
            </a:r>
            <a:r>
              <a:rPr lang="en-US" altLang="zh-CN" dirty="0"/>
              <a:t> varies due to the influence of temperature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17</a:t>
            </a:fld>
            <a:endParaRPr lang="zh-CN" altLang="en-US"/>
          </a:p>
        </p:txBody>
      </p:sp>
    </p:spTree>
    <p:extLst>
      <p:ext uri="{BB962C8B-B14F-4D97-AF65-F5344CB8AC3E}">
        <p14:creationId xmlns:p14="http://schemas.microsoft.com/office/powerpoint/2010/main" val="3299853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18</a:t>
            </a:fld>
            <a:endParaRPr lang="zh-CN" altLang="en-US"/>
          </a:p>
        </p:txBody>
      </p:sp>
    </p:spTree>
    <p:extLst>
      <p:ext uri="{BB962C8B-B14F-4D97-AF65-F5344CB8AC3E}">
        <p14:creationId xmlns:p14="http://schemas.microsoft.com/office/powerpoint/2010/main" val="301585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20</a:t>
            </a:fld>
            <a:endParaRPr lang="zh-CN" altLang="en-US"/>
          </a:p>
        </p:txBody>
      </p:sp>
    </p:spTree>
    <p:extLst>
      <p:ext uri="{BB962C8B-B14F-4D97-AF65-F5344CB8AC3E}">
        <p14:creationId xmlns:p14="http://schemas.microsoft.com/office/powerpoint/2010/main" val="206892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voltage gain of </a:t>
            </a:r>
            <a:r>
              <a:rPr lang="en-US" altLang="zh-CN" sz="1200" dirty="0" err="1"/>
              <a:t>LMX8410</a:t>
            </a:r>
            <a:r>
              <a:rPr lang="en-US" altLang="zh-CN" sz="1200" dirty="0"/>
              <a:t> versus LO frequency is shown in Figure 12. </a:t>
            </a:r>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21</a:t>
            </a:fld>
            <a:endParaRPr lang="zh-CN" altLang="en-US"/>
          </a:p>
        </p:txBody>
      </p:sp>
    </p:spTree>
    <p:extLst>
      <p:ext uri="{BB962C8B-B14F-4D97-AF65-F5344CB8AC3E}">
        <p14:creationId xmlns:p14="http://schemas.microsoft.com/office/powerpoint/2010/main" val="93409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a:t>
            </a:r>
            <a:r>
              <a:rPr lang="en-US" altLang="zh-CN" sz="1200" dirty="0" err="1"/>
              <a:t>IIP3</a:t>
            </a:r>
            <a:r>
              <a:rPr lang="en-US" altLang="zh-CN" sz="1200" dirty="0"/>
              <a:t> of </a:t>
            </a:r>
            <a:r>
              <a:rPr lang="en-US" altLang="zh-CN" sz="1200" dirty="0" err="1"/>
              <a:t>LMX8410L</a:t>
            </a:r>
            <a:r>
              <a:rPr lang="en-US" altLang="zh-CN" sz="1200" dirty="0"/>
              <a:t> across LO frequency is shown in Figure 13</a:t>
            </a:r>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22</a:t>
            </a:fld>
            <a:endParaRPr lang="zh-CN" altLang="en-US"/>
          </a:p>
        </p:txBody>
      </p:sp>
    </p:spTree>
    <p:extLst>
      <p:ext uri="{BB962C8B-B14F-4D97-AF65-F5344CB8AC3E}">
        <p14:creationId xmlns:p14="http://schemas.microsoft.com/office/powerpoint/2010/main" val="2593634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24</a:t>
            </a:fld>
            <a:endParaRPr lang="zh-CN" altLang="en-US"/>
          </a:p>
        </p:txBody>
      </p:sp>
    </p:spTree>
    <p:extLst>
      <p:ext uri="{BB962C8B-B14F-4D97-AF65-F5344CB8AC3E}">
        <p14:creationId xmlns:p14="http://schemas.microsoft.com/office/powerpoint/2010/main" val="2282400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25</a:t>
            </a:fld>
            <a:endParaRPr lang="zh-CN" altLang="en-US"/>
          </a:p>
        </p:txBody>
      </p:sp>
    </p:spTree>
    <p:extLst>
      <p:ext uri="{BB962C8B-B14F-4D97-AF65-F5344CB8AC3E}">
        <p14:creationId xmlns:p14="http://schemas.microsoft.com/office/powerpoint/2010/main" val="18046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制作者：</a:t>
            </a:r>
            <a:r>
              <a:rPr lang="en-US" altLang="zh-CN" dirty="0" err="1"/>
              <a:t>98id</a:t>
            </a:r>
            <a:r>
              <a:rPr lang="en-US" altLang="zh-CN" dirty="0"/>
              <a:t> </a:t>
            </a:r>
            <a:r>
              <a:rPr lang="zh-CN" altLang="en-US" dirty="0"/>
              <a:t>菠萝雨凤梨</a:t>
            </a:r>
          </a:p>
        </p:txBody>
      </p:sp>
      <p:sp>
        <p:nvSpPr>
          <p:cNvPr id="4" name="灯片编号占位符 3"/>
          <p:cNvSpPr>
            <a:spLocks noGrp="1"/>
          </p:cNvSpPr>
          <p:nvPr>
            <p:ph type="sldNum" sz="quarter" idx="5"/>
          </p:nvPr>
        </p:nvSpPr>
        <p:spPr/>
        <p:txBody>
          <a:bodyPr/>
          <a:lstStyle/>
          <a:p>
            <a:fld id="{D78CD8D2-E38D-4469-AA06-16C607A74710}" type="slidenum">
              <a:rPr lang="zh-CN" altLang="en-US" smtClean="0"/>
              <a:t>2</a:t>
            </a:fld>
            <a:endParaRPr lang="zh-CN" altLang="en-US"/>
          </a:p>
        </p:txBody>
      </p:sp>
    </p:spTree>
    <p:extLst>
      <p:ext uri="{BB962C8B-B14F-4D97-AF65-F5344CB8AC3E}">
        <p14:creationId xmlns:p14="http://schemas.microsoft.com/office/powerpoint/2010/main" val="3505345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26</a:t>
            </a:fld>
            <a:endParaRPr lang="zh-CN" altLang="en-US"/>
          </a:p>
        </p:txBody>
      </p:sp>
    </p:spTree>
    <p:extLst>
      <p:ext uri="{BB962C8B-B14F-4D97-AF65-F5344CB8AC3E}">
        <p14:creationId xmlns:p14="http://schemas.microsoft.com/office/powerpoint/2010/main" val="5935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table, we can see all the parameter we mentioned above, and , with this application , our device works under very good conditions.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27</a:t>
            </a:fld>
            <a:endParaRPr lang="zh-CN" altLang="en-US"/>
          </a:p>
        </p:txBody>
      </p:sp>
    </p:spTree>
    <p:extLst>
      <p:ext uri="{BB962C8B-B14F-4D97-AF65-F5344CB8AC3E}">
        <p14:creationId xmlns:p14="http://schemas.microsoft.com/office/powerpoint/2010/main" val="19323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My slide is based on TI’s application report, which leads us review the direct conversion receiver structure and the application of a specific chip.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29</a:t>
            </a:fld>
            <a:endParaRPr lang="zh-CN" altLang="en-US"/>
          </a:p>
        </p:txBody>
      </p:sp>
    </p:spTree>
    <p:extLst>
      <p:ext uri="{BB962C8B-B14F-4D97-AF65-F5344CB8AC3E}">
        <p14:creationId xmlns:p14="http://schemas.microsoft.com/office/powerpoint/2010/main" val="1439595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comes the end of my presentation, </a:t>
            </a:r>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30</a:t>
            </a:fld>
            <a:endParaRPr lang="zh-CN" altLang="en-US"/>
          </a:p>
        </p:txBody>
      </p:sp>
    </p:spTree>
    <p:extLst>
      <p:ext uri="{BB962C8B-B14F-4D97-AF65-F5344CB8AC3E}">
        <p14:creationId xmlns:p14="http://schemas.microsoft.com/office/powerpoint/2010/main" val="60486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附：内容页部分可发挥空间非常大，由于信电模板自身有左上角的边框，所以把标题放在右侧会比较好</a:t>
            </a:r>
          </a:p>
          <a:p>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5</a:t>
            </a:fld>
            <a:endParaRPr lang="zh-CN" altLang="en-US"/>
          </a:p>
        </p:txBody>
      </p:sp>
    </p:spTree>
    <p:extLst>
      <p:ext uri="{BB962C8B-B14F-4D97-AF65-F5344CB8AC3E}">
        <p14:creationId xmlns:p14="http://schemas.microsoft.com/office/powerpoint/2010/main" val="81847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6</a:t>
            </a:fld>
            <a:endParaRPr lang="zh-CN" altLang="en-US"/>
          </a:p>
        </p:txBody>
      </p:sp>
    </p:spTree>
    <p:extLst>
      <p:ext uri="{BB962C8B-B14F-4D97-AF65-F5344CB8AC3E}">
        <p14:creationId xmlns:p14="http://schemas.microsoft.com/office/powerpoint/2010/main" val="323923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7</a:t>
            </a:fld>
            <a:endParaRPr lang="zh-CN" altLang="en-US"/>
          </a:p>
        </p:txBody>
      </p:sp>
    </p:spTree>
    <p:extLst>
      <p:ext uri="{BB962C8B-B14F-4D97-AF65-F5344CB8AC3E}">
        <p14:creationId xmlns:p14="http://schemas.microsoft.com/office/powerpoint/2010/main" val="413830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Compared to a high-IF heterodyne, a direct conversion is not only free from images but also has some advantages </a:t>
            </a:r>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8</a:t>
            </a:fld>
            <a:endParaRPr lang="zh-CN" altLang="en-US"/>
          </a:p>
        </p:txBody>
      </p:sp>
    </p:spTree>
    <p:extLst>
      <p:ext uri="{BB962C8B-B14F-4D97-AF65-F5344CB8AC3E}">
        <p14:creationId xmlns:p14="http://schemas.microsoft.com/office/powerpoint/2010/main" val="306831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9</a:t>
            </a:fld>
            <a:endParaRPr lang="zh-CN" altLang="en-US"/>
          </a:p>
        </p:txBody>
      </p:sp>
    </p:spTree>
    <p:extLst>
      <p:ext uri="{BB962C8B-B14F-4D97-AF65-F5344CB8AC3E}">
        <p14:creationId xmlns:p14="http://schemas.microsoft.com/office/powerpoint/2010/main" val="93013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附：内容页部分可发挥空间非常大，由于信电模板自身有左上角的边框，所以把标题放在右侧会比较好</a:t>
            </a:r>
          </a:p>
          <a:p>
            <a:endParaRPr lang="zh-CN" altLang="en-US"/>
          </a:p>
        </p:txBody>
      </p:sp>
      <p:sp>
        <p:nvSpPr>
          <p:cNvPr id="4" name="灯片编号占位符 3"/>
          <p:cNvSpPr>
            <a:spLocks noGrp="1"/>
          </p:cNvSpPr>
          <p:nvPr>
            <p:ph type="sldNum" sz="quarter" idx="5"/>
          </p:nvPr>
        </p:nvSpPr>
        <p:spPr/>
        <p:txBody>
          <a:bodyPr/>
          <a:lstStyle/>
          <a:p>
            <a:fld id="{D78CD8D2-E38D-4469-AA06-16C607A74710}" type="slidenum">
              <a:rPr lang="zh-CN" altLang="en-US" smtClean="0"/>
              <a:t>11</a:t>
            </a:fld>
            <a:endParaRPr lang="zh-CN" altLang="en-US"/>
          </a:p>
        </p:txBody>
      </p:sp>
    </p:spTree>
    <p:extLst>
      <p:ext uri="{BB962C8B-B14F-4D97-AF65-F5344CB8AC3E}">
        <p14:creationId xmlns:p14="http://schemas.microsoft.com/office/powerpoint/2010/main" val="45068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 put the full functional block diagram from the datasheet, we can clearly see the Integrated Synthesizer on the right part and the I/Q Generation in the middle part of the chip. RF signal enters from the left pin of the chip and the IF exits from the right.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8CD8D2-E38D-4469-AA06-16C607A74710}" type="slidenum">
              <a:rPr lang="zh-CN" altLang="en-US" smtClean="0"/>
              <a:t>12</a:t>
            </a:fld>
            <a:endParaRPr lang="zh-CN" altLang="en-US"/>
          </a:p>
        </p:txBody>
      </p:sp>
    </p:spTree>
    <p:extLst>
      <p:ext uri="{BB962C8B-B14F-4D97-AF65-F5344CB8AC3E}">
        <p14:creationId xmlns:p14="http://schemas.microsoft.com/office/powerpoint/2010/main" val="345798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2CA42-0E4E-4DD0-83B5-7E67194AD4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04C1DF-E3CE-4C26-B689-7E948CFC3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DCA57B-592D-4C0B-A555-29850BDEF30C}"/>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4D1D057A-CA6D-46B4-8A24-2429AA8687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F3A508-0E18-442E-98B3-6FD94359A18F}"/>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44640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E783C-4165-4889-8D5B-262DAE7321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D9656D-FD48-4D94-8340-DDD42885A5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AD8D8A-4F5C-4B5B-8FC1-9EC6FD92E943}"/>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2D9D906D-1864-478A-8B07-6857880FE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CB1098-3BC7-4A50-97EF-03F662A73A0B}"/>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37701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5CEE74-9D13-494D-9049-2D7177F251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021A03-B554-4808-8535-525660EDAA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4E9597-12B6-4A51-BE67-5A1A3504E1E7}"/>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CFD9F71D-29CC-4281-9647-6002ACCCF8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E2A8B4-4436-49DD-9CE6-DC9FCD8397E8}"/>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407329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492F8-9636-4C10-B91E-34BE23BA5A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B7929B-200E-4909-A446-FBE9D693CED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65EE06-D876-4FB2-BF5E-386818B775B4}"/>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119BFD77-E5B9-4462-8336-40D494C87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66F449-86EF-4718-9B96-031F58158C63}"/>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153744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2AFA9-5AE9-4DA0-BC26-CE2FA140F6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0992E1-64B6-426B-B880-AEB1C12E0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12D252-384E-4AA7-8610-F96B65F13329}"/>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0A7A5317-987D-451B-B17D-B388AE9D8C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5923A4-ED41-46B3-8133-ACDA5610508E}"/>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11812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8887-8314-4AF0-AD87-B744A79CF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766380-7D77-4E3A-9417-FB154B7DB41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D98D2A2-C731-43D4-861C-6B22E80BC8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3A6F77-5B08-40E9-854A-16990BBFFDBC}"/>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6" name="页脚占位符 5">
            <a:extLst>
              <a:ext uri="{FF2B5EF4-FFF2-40B4-BE49-F238E27FC236}">
                <a16:creationId xmlns:a16="http://schemas.microsoft.com/office/drawing/2014/main" id="{0F0A338D-A26B-4EE6-B893-16CAD675F3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615319-8181-42EB-B425-A79AC708E447}"/>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144178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B45FF-56A5-4A2D-A472-52F0DAF68B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0AC10D-9D36-4B30-8B0A-5625EEF8B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031E0F-5EA9-496C-9A26-37E7598CA1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32C417-EE3A-4F24-B80B-9900F518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82A907-1A2D-44C4-8591-27BE140FDA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3E2667-1F29-4CD1-ACE6-5FD5C0B84721}"/>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8" name="页脚占位符 7">
            <a:extLst>
              <a:ext uri="{FF2B5EF4-FFF2-40B4-BE49-F238E27FC236}">
                <a16:creationId xmlns:a16="http://schemas.microsoft.com/office/drawing/2014/main" id="{E510DA26-4669-4D39-820C-5220CCE4A0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4DD13E-EA0A-4548-9886-A5A1ED82A31B}"/>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17110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无边框）">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32B5885-4369-4B47-A919-C46CDD3311E4}"/>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4" name="页脚占位符 3">
            <a:extLst>
              <a:ext uri="{FF2B5EF4-FFF2-40B4-BE49-F238E27FC236}">
                <a16:creationId xmlns:a16="http://schemas.microsoft.com/office/drawing/2014/main" id="{EFCA569F-5DEF-4005-8698-C3443F0C1F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E44331-F3DD-4C6F-AF7F-87E9B86D8177}"/>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281777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3A8DF5-6003-4023-82E1-C13760E688AC}"/>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3" name="页脚占位符 2">
            <a:extLst>
              <a:ext uri="{FF2B5EF4-FFF2-40B4-BE49-F238E27FC236}">
                <a16:creationId xmlns:a16="http://schemas.microsoft.com/office/drawing/2014/main" id="{BCB35DD9-CC2F-4E0E-B958-2E34C6342D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7D9194-F2AF-4741-B73C-F264686C1073}"/>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pic>
        <p:nvPicPr>
          <p:cNvPr id="7" name="图片 2">
            <a:extLst>
              <a:ext uri="{FF2B5EF4-FFF2-40B4-BE49-F238E27FC236}">
                <a16:creationId xmlns:a16="http://schemas.microsoft.com/office/drawing/2014/main" id="{84C186FD-FC08-401C-903E-189C4B7325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81337" y="6280150"/>
            <a:ext cx="91106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Documents and Settings\sqz\桌面\图片1.jpg">
            <a:extLst>
              <a:ext uri="{FF2B5EF4-FFF2-40B4-BE49-F238E27FC236}">
                <a16:creationId xmlns:a16="http://schemas.microsoft.com/office/drawing/2014/main" id="{427B1FD2-C2C7-4C2A-8485-653EE5ADDF2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98" t="671" r="19285" b="51665"/>
          <a:stretch/>
        </p:blipFill>
        <p:spPr bwMode="auto">
          <a:xfrm>
            <a:off x="1" y="0"/>
            <a:ext cx="7388352"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FD617-2479-4000-B1FF-BE610D608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638346-7D1D-4167-8F52-9FA1790AE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A01B11-D80C-4923-B99C-00A22095F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81EA73-4849-4F5A-AB40-B74FB049437A}"/>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6" name="页脚占位符 5">
            <a:extLst>
              <a:ext uri="{FF2B5EF4-FFF2-40B4-BE49-F238E27FC236}">
                <a16:creationId xmlns:a16="http://schemas.microsoft.com/office/drawing/2014/main" id="{4D241D02-40BE-45F0-808D-BB3DEC4B7D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D8657E-C888-446C-B588-948C15A8CC49}"/>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116944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FEC8C-305B-4250-99C1-DDBE8B4DC0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C9F4A4-6586-4FA8-961F-FC188FE17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7332A1-D587-40E2-879E-5BA818E86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6AD772-D529-4CBF-AE94-51F37C7548EF}"/>
              </a:ext>
            </a:extLst>
          </p:cNvPr>
          <p:cNvSpPr>
            <a:spLocks noGrp="1"/>
          </p:cNvSpPr>
          <p:nvPr>
            <p:ph type="dt" sz="half" idx="10"/>
          </p:nvPr>
        </p:nvSpPr>
        <p:spPr/>
        <p:txBody>
          <a:bodyPr/>
          <a:lstStyle/>
          <a:p>
            <a:fld id="{35DC7610-1444-4A60-86C9-C2A99CF3C0C4}" type="datetimeFigureOut">
              <a:rPr lang="zh-CN" altLang="en-US" smtClean="0"/>
              <a:t>2023/11/12</a:t>
            </a:fld>
            <a:endParaRPr lang="zh-CN" altLang="en-US"/>
          </a:p>
        </p:txBody>
      </p:sp>
      <p:sp>
        <p:nvSpPr>
          <p:cNvPr id="6" name="页脚占位符 5">
            <a:extLst>
              <a:ext uri="{FF2B5EF4-FFF2-40B4-BE49-F238E27FC236}">
                <a16:creationId xmlns:a16="http://schemas.microsoft.com/office/drawing/2014/main" id="{CCC5CC80-96E8-478D-BC97-AE2289A855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344262-4634-4235-B0D7-F34C2F343DF2}"/>
              </a:ext>
            </a:extLst>
          </p:cNvPr>
          <p:cNvSpPr>
            <a:spLocks noGrp="1"/>
          </p:cNvSpPr>
          <p:nvPr>
            <p:ph type="sldNum" sz="quarter" idx="12"/>
          </p:nvPr>
        </p:nvSpPr>
        <p:spPr/>
        <p:txBody>
          <a:body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32454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D9677B-000F-4665-A19A-2E95952ED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9E0598-38F0-498C-9EC6-0FED4096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1F633F-5603-418A-94C6-BCA19F9F1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C7610-1444-4A60-86C9-C2A99CF3C0C4}" type="datetimeFigureOut">
              <a:rPr lang="zh-CN" altLang="en-US" smtClean="0"/>
              <a:t>2023/11/12</a:t>
            </a:fld>
            <a:endParaRPr lang="zh-CN" altLang="en-US"/>
          </a:p>
        </p:txBody>
      </p:sp>
      <p:sp>
        <p:nvSpPr>
          <p:cNvPr id="5" name="页脚占位符 4">
            <a:extLst>
              <a:ext uri="{FF2B5EF4-FFF2-40B4-BE49-F238E27FC236}">
                <a16:creationId xmlns:a16="http://schemas.microsoft.com/office/drawing/2014/main" id="{1371B12B-5CF2-4B9B-8BA1-FCB4FC9F2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861757-45FA-419C-8BD1-C0B89AB4F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DA6E0-A380-4805-8A2F-F17D549A072A}" type="slidenum">
              <a:rPr lang="zh-CN" altLang="en-US" smtClean="0"/>
              <a:t>‹#›</a:t>
            </a:fld>
            <a:endParaRPr lang="zh-CN" altLang="en-US"/>
          </a:p>
        </p:txBody>
      </p:sp>
    </p:spTree>
    <p:extLst>
      <p:ext uri="{BB962C8B-B14F-4D97-AF65-F5344CB8AC3E}">
        <p14:creationId xmlns:p14="http://schemas.microsoft.com/office/powerpoint/2010/main" val="33677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AE83A6-321C-4730-A2FB-577496DF2578}"/>
              </a:ext>
            </a:extLst>
          </p:cNvPr>
          <p:cNvSpPr/>
          <p:nvPr/>
        </p:nvSpPr>
        <p:spPr>
          <a:xfrm>
            <a:off x="345828" y="1751121"/>
            <a:ext cx="11500339" cy="769441"/>
          </a:xfrm>
          <a:prstGeom prst="rect">
            <a:avLst/>
          </a:prstGeom>
        </p:spPr>
        <p:txBody>
          <a:bodyPr wrap="square">
            <a:spAutoFit/>
          </a:bodyPr>
          <a:lstStyle/>
          <a:p>
            <a:pPr algn="ct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Direct Conversion Receiver Design</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30C7D5A-BEEF-4821-8C0B-345EAE522B96}"/>
              </a:ext>
            </a:extLst>
          </p:cNvPr>
          <p:cNvSpPr txBox="1"/>
          <p:nvPr/>
        </p:nvSpPr>
        <p:spPr>
          <a:xfrm>
            <a:off x="4877561" y="3830432"/>
            <a:ext cx="2436886" cy="523220"/>
          </a:xfrm>
          <a:prstGeom prst="rect">
            <a:avLst/>
          </a:prstGeom>
          <a:noFill/>
        </p:spPr>
        <p:txBody>
          <a:bodyPr wrap="none" rtlCol="0">
            <a:spAutoFit/>
          </a:bodyPr>
          <a:lstStyle/>
          <a:p>
            <a:pPr algn="dist"/>
            <a:r>
              <a:rPr kumimoji="1" lang="en-US" altLang="zh-CN" sz="2800" b="1" dirty="0" err="1">
                <a:solidFill>
                  <a:schemeClr val="tx1">
                    <a:lumMod val="75000"/>
                    <a:lumOff val="25000"/>
                  </a:schemeClr>
                </a:solidFill>
                <a:latin typeface="Microsoft YaHei" panose="020B0503020204020204" pitchFamily="34" charset="-122"/>
                <a:ea typeface="Microsoft YaHei" panose="020B0503020204020204" pitchFamily="34" charset="-122"/>
              </a:rPr>
              <a:t>Zixuan</a:t>
            </a:r>
            <a:r>
              <a:rPr kumimoji="1"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rPr>
              <a:t>Song</a:t>
            </a:r>
          </a:p>
        </p:txBody>
      </p:sp>
      <p:sp>
        <p:nvSpPr>
          <p:cNvPr id="18" name="文本框 17">
            <a:extLst>
              <a:ext uri="{FF2B5EF4-FFF2-40B4-BE49-F238E27FC236}">
                <a16:creationId xmlns:a16="http://schemas.microsoft.com/office/drawing/2014/main" id="{B1665FA2-A895-43F7-9DD7-DAE1B55DA390}"/>
              </a:ext>
            </a:extLst>
          </p:cNvPr>
          <p:cNvSpPr txBox="1"/>
          <p:nvPr/>
        </p:nvSpPr>
        <p:spPr>
          <a:xfrm>
            <a:off x="5158886" y="4358209"/>
            <a:ext cx="1874231" cy="461665"/>
          </a:xfrm>
          <a:prstGeom prst="rect">
            <a:avLst/>
          </a:prstGeom>
          <a:noFill/>
        </p:spPr>
        <p:txBody>
          <a:bodyPr wrap="none" rtlCol="0">
            <a:spAutoFit/>
          </a:bodyPr>
          <a:lstStyle/>
          <a:p>
            <a:pPr algn="dist"/>
            <a:r>
              <a:rPr kumimoji="1" lang="en-US" altLang="zh-CN" sz="2400" b="1" dirty="0">
                <a:solidFill>
                  <a:schemeClr val="tx1">
                    <a:lumMod val="75000"/>
                    <a:lumOff val="25000"/>
                  </a:schemeClr>
                </a:solidFill>
                <a:latin typeface="Microsoft YaHei" panose="020B0503020204020204" pitchFamily="34" charset="-122"/>
                <a:ea typeface="Microsoft YaHei" panose="020B0503020204020204" pitchFamily="34" charset="-122"/>
              </a:rPr>
              <a:t>2023.11.24</a:t>
            </a:r>
          </a:p>
        </p:txBody>
      </p:sp>
      <p:cxnSp>
        <p:nvCxnSpPr>
          <p:cNvPr id="6" name="直接连接符 5">
            <a:extLst>
              <a:ext uri="{FF2B5EF4-FFF2-40B4-BE49-F238E27FC236}">
                <a16:creationId xmlns:a16="http://schemas.microsoft.com/office/drawing/2014/main" id="{29C7114B-1D46-4C8D-BE5C-0F852D11CD30}"/>
              </a:ext>
            </a:extLst>
          </p:cNvPr>
          <p:cNvCxnSpPr>
            <a:cxnSpLocks/>
          </p:cNvCxnSpPr>
          <p:nvPr/>
        </p:nvCxnSpPr>
        <p:spPr bwMode="auto">
          <a:xfrm>
            <a:off x="2531604" y="3505975"/>
            <a:ext cx="7128792"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
        <p:nvSpPr>
          <p:cNvPr id="3" name="文本框 2">
            <a:extLst>
              <a:ext uri="{FF2B5EF4-FFF2-40B4-BE49-F238E27FC236}">
                <a16:creationId xmlns:a16="http://schemas.microsoft.com/office/drawing/2014/main" id="{B05524D3-20EA-42C0-BDB3-02CFE61FDB9F}"/>
              </a:ext>
            </a:extLst>
          </p:cNvPr>
          <p:cNvSpPr txBox="1"/>
          <p:nvPr/>
        </p:nvSpPr>
        <p:spPr>
          <a:xfrm>
            <a:off x="2162326" y="2720881"/>
            <a:ext cx="7867345" cy="584775"/>
          </a:xfrm>
          <a:prstGeom prst="rect">
            <a:avLst/>
          </a:prstGeom>
          <a:noFill/>
        </p:spPr>
        <p:txBody>
          <a:bodyPr wrap="square" rtlCol="0">
            <a:spAutoFit/>
          </a:bodyPr>
          <a:lstStyle/>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with TI </a:t>
            </a:r>
            <a:r>
              <a:rPr lang="en-US" altLang="zh-CN" sz="32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 IQ Demodulator</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6FE87F6-7125-4ADC-A179-894C1E1921C7}"/>
              </a:ext>
            </a:extLst>
          </p:cNvPr>
          <p:cNvPicPr>
            <a:picLocks noChangeAspect="1"/>
          </p:cNvPicPr>
          <p:nvPr/>
        </p:nvPicPr>
        <p:blipFill>
          <a:blip r:embed="rId3"/>
          <a:stretch>
            <a:fillRect/>
          </a:stretch>
        </p:blipFill>
        <p:spPr>
          <a:xfrm>
            <a:off x="204512" y="5944010"/>
            <a:ext cx="2547001" cy="789121"/>
          </a:xfrm>
          <a:prstGeom prst="rect">
            <a:avLst/>
          </a:prstGeom>
        </p:spPr>
      </p:pic>
    </p:spTree>
    <p:extLst>
      <p:ext uri="{BB962C8B-B14F-4D97-AF65-F5344CB8AC3E}">
        <p14:creationId xmlns:p14="http://schemas.microsoft.com/office/powerpoint/2010/main" val="269258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3913892" cy="646331"/>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a:t>
            </a: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for Mixers </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449983" cy="646331"/>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a:t>
            </a: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2588887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129F784C-427C-442C-98DC-26593F4DB803}"/>
              </a:ext>
            </a:extLst>
          </p:cNvPr>
          <p:cNvPicPr>
            <a:picLocks noChangeAspect="1"/>
          </p:cNvPicPr>
          <p:nvPr/>
        </p:nvPicPr>
        <p:blipFill>
          <a:blip r:embed="rId3"/>
          <a:stretch>
            <a:fillRect/>
          </a:stretch>
        </p:blipFill>
        <p:spPr>
          <a:xfrm>
            <a:off x="7007469" y="914399"/>
            <a:ext cx="5184531" cy="3113616"/>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6458989" y="391179"/>
            <a:ext cx="54505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Performance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9A3E374-9B0B-448B-B920-CF8652EC2C0D}"/>
              </a:ext>
            </a:extLst>
          </p:cNvPr>
          <p:cNvSpPr txBox="1"/>
          <p:nvPr/>
        </p:nvSpPr>
        <p:spPr>
          <a:xfrm>
            <a:off x="910085" y="1158752"/>
            <a:ext cx="6097384" cy="369332"/>
          </a:xfrm>
          <a:prstGeom prst="rect">
            <a:avLst/>
          </a:prstGeom>
          <a:noFill/>
        </p:spPr>
        <p:txBody>
          <a:bodyPr wrap="square">
            <a:spAutoFit/>
          </a:bodyPr>
          <a:lstStyle/>
          <a:p>
            <a:r>
              <a:rPr lang="en-US" altLang="zh-CN" b="1" dirty="0"/>
              <a:t>2.1 Brief Introduction to </a:t>
            </a:r>
            <a:r>
              <a:rPr lang="en-US" altLang="zh-CN" b="1" dirty="0" err="1"/>
              <a:t>LMX8410L</a:t>
            </a:r>
            <a:r>
              <a:rPr lang="en-US" altLang="zh-CN" b="1" dirty="0"/>
              <a:t> </a:t>
            </a:r>
            <a:endParaRPr lang="zh-CN" altLang="en-US" b="1" dirty="0"/>
          </a:p>
        </p:txBody>
      </p:sp>
      <p:sp>
        <p:nvSpPr>
          <p:cNvPr id="12" name="文本框 11">
            <a:extLst>
              <a:ext uri="{FF2B5EF4-FFF2-40B4-BE49-F238E27FC236}">
                <a16:creationId xmlns:a16="http://schemas.microsoft.com/office/drawing/2014/main" id="{1E49D4D6-0B14-4037-832D-A7759B5E636B}"/>
              </a:ext>
            </a:extLst>
          </p:cNvPr>
          <p:cNvSpPr txBox="1"/>
          <p:nvPr/>
        </p:nvSpPr>
        <p:spPr>
          <a:xfrm>
            <a:off x="555275" y="2148890"/>
            <a:ext cx="6807005" cy="3970318"/>
          </a:xfrm>
          <a:prstGeom prst="rect">
            <a:avLst/>
          </a:prstGeom>
          <a:noFill/>
        </p:spPr>
        <p:txBody>
          <a:bodyPr wrap="square">
            <a:spAutoFit/>
          </a:bodyPr>
          <a:lstStyle/>
          <a:p>
            <a:r>
              <a:rPr lang="en-US" altLang="zh-CN" sz="1400" dirty="0"/>
              <a:t>The </a:t>
            </a:r>
            <a:r>
              <a:rPr lang="en-US" altLang="zh-CN" sz="1400" dirty="0" err="1"/>
              <a:t>LMX8410L</a:t>
            </a:r>
            <a:r>
              <a:rPr lang="en-US" altLang="zh-CN" sz="1400" dirty="0"/>
              <a:t> is a high-frequency IQ demodulator primarily aimed at </a:t>
            </a:r>
            <a:r>
              <a:rPr lang="en-US" altLang="zh-CN" sz="1400" dirty="0">
                <a:solidFill>
                  <a:srgbClr val="0070C0"/>
                </a:solidFill>
              </a:rPr>
              <a:t>direct conversion</a:t>
            </a:r>
            <a:r>
              <a:rPr lang="en-US" altLang="zh-CN" sz="1400" dirty="0"/>
              <a:t> applications. </a:t>
            </a:r>
          </a:p>
          <a:p>
            <a:r>
              <a:rPr lang="en-US" altLang="zh-CN" sz="1400" dirty="0"/>
              <a:t> </a:t>
            </a:r>
          </a:p>
          <a:p>
            <a:r>
              <a:rPr lang="en-US" altLang="zh-CN" sz="1400" dirty="0"/>
              <a:t>The RF frequency range of </a:t>
            </a:r>
            <a:r>
              <a:rPr lang="en-US" altLang="zh-CN" sz="1400" dirty="0" err="1"/>
              <a:t>LMX8410L</a:t>
            </a:r>
            <a:r>
              <a:rPr lang="en-US" altLang="zh-CN" sz="1400" dirty="0"/>
              <a:t> is between 4 GHz to 10 GHz, and the upper limit can potentially go up to 12 GHz. The IF bandwidth is from DC to 1350 MHz, which means that the available complex gain bandwidth is 2.7 GHz from –1350 MHz to +1350 </a:t>
            </a:r>
            <a:r>
              <a:rPr lang="en-US" altLang="zh-CN" sz="1400" dirty="0" err="1"/>
              <a:t>MHz.</a:t>
            </a:r>
            <a:endParaRPr lang="en-US" altLang="zh-CN" sz="1400" dirty="0"/>
          </a:p>
          <a:p>
            <a:endParaRPr lang="en-US" altLang="zh-CN" sz="1400" dirty="0"/>
          </a:p>
          <a:p>
            <a:r>
              <a:rPr lang="en-US" altLang="zh-CN" sz="1400" dirty="0"/>
              <a:t>The </a:t>
            </a:r>
            <a:r>
              <a:rPr lang="en-US" altLang="zh-CN" sz="1400" dirty="0" err="1"/>
              <a:t>LMX8410L</a:t>
            </a:r>
            <a:r>
              <a:rPr lang="en-US" altLang="zh-CN" sz="1400" dirty="0"/>
              <a:t> integrates a </a:t>
            </a:r>
            <a:r>
              <a:rPr lang="en-US" altLang="zh-CN" sz="1400" dirty="0">
                <a:solidFill>
                  <a:srgbClr val="0070C0"/>
                </a:solidFill>
              </a:rPr>
              <a:t>low-noise RF synthesizer</a:t>
            </a:r>
            <a:r>
              <a:rPr lang="en-US" altLang="zh-CN" sz="1400" dirty="0"/>
              <a:t> that serves as the </a:t>
            </a:r>
            <a:r>
              <a:rPr lang="en-US" altLang="zh-CN" sz="1400" dirty="0">
                <a:solidFill>
                  <a:srgbClr val="0070C0"/>
                </a:solidFill>
              </a:rPr>
              <a:t>internal LO</a:t>
            </a:r>
            <a:r>
              <a:rPr lang="en-US" altLang="zh-CN" sz="1400" dirty="0"/>
              <a:t>. The internal synthesizer can be powered down and bypassed if an external LO is preferred. In other words, the </a:t>
            </a:r>
            <a:r>
              <a:rPr lang="en-US" altLang="zh-CN" sz="1400" dirty="0" err="1"/>
              <a:t>LMX8410L</a:t>
            </a:r>
            <a:r>
              <a:rPr lang="en-US" altLang="zh-CN" sz="1400" dirty="0"/>
              <a:t> supports both internal and </a:t>
            </a:r>
            <a:r>
              <a:rPr lang="en-US" altLang="zh-CN" sz="1400" dirty="0">
                <a:solidFill>
                  <a:srgbClr val="0070C0"/>
                </a:solidFill>
              </a:rPr>
              <a:t>external LO</a:t>
            </a:r>
            <a:r>
              <a:rPr lang="en-US" altLang="zh-CN" sz="1400" dirty="0"/>
              <a:t> mode. The integrated LO can be phase synchronized among multiple devices, which makes the LO a valuable feature in many applications.</a:t>
            </a:r>
          </a:p>
          <a:p>
            <a:endParaRPr lang="en-US" altLang="zh-CN" sz="1400" dirty="0"/>
          </a:p>
          <a:p>
            <a:r>
              <a:rPr lang="en-US" altLang="zh-CN" sz="1400" dirty="0"/>
              <a:t>The </a:t>
            </a:r>
            <a:r>
              <a:rPr lang="en-US" altLang="zh-CN" sz="1400" dirty="0" err="1"/>
              <a:t>LMX8410L</a:t>
            </a:r>
            <a:r>
              <a:rPr lang="en-US" altLang="zh-CN" sz="1400" dirty="0"/>
              <a:t> offers an </a:t>
            </a:r>
            <a:r>
              <a:rPr lang="en-US" altLang="zh-CN" sz="1400" dirty="0">
                <a:solidFill>
                  <a:srgbClr val="0070C0"/>
                </a:solidFill>
              </a:rPr>
              <a:t>automatic DC offset correction algorithm </a:t>
            </a:r>
            <a:r>
              <a:rPr lang="en-US" altLang="zh-CN" sz="1400" dirty="0"/>
              <a:t>that reduces the offset to less than ±2 mV. Fine control of gain and phase of I and Q channels is enabled using </a:t>
            </a:r>
            <a:r>
              <a:rPr lang="en-US" altLang="zh-CN" sz="1400" dirty="0">
                <a:solidFill>
                  <a:srgbClr val="0070C0"/>
                </a:solidFill>
              </a:rPr>
              <a:t>SPI interface </a:t>
            </a:r>
            <a:r>
              <a:rPr lang="en-US" altLang="zh-CN" sz="1400" dirty="0"/>
              <a:t>to achieve high image rejection.</a:t>
            </a:r>
            <a:endParaRPr lang="zh-CN" altLang="en-US" sz="1400" dirty="0"/>
          </a:p>
        </p:txBody>
      </p:sp>
    </p:spTree>
    <p:extLst>
      <p:ext uri="{BB962C8B-B14F-4D97-AF65-F5344CB8AC3E}">
        <p14:creationId xmlns:p14="http://schemas.microsoft.com/office/powerpoint/2010/main" val="7977403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7E6D18-49E9-46DF-BEE4-73458BF34593}"/>
              </a:ext>
            </a:extLst>
          </p:cNvPr>
          <p:cNvPicPr>
            <a:picLocks noChangeAspect="1"/>
          </p:cNvPicPr>
          <p:nvPr/>
        </p:nvPicPr>
        <p:blipFill>
          <a:blip r:embed="rId3"/>
          <a:stretch>
            <a:fillRect/>
          </a:stretch>
        </p:blipFill>
        <p:spPr>
          <a:xfrm>
            <a:off x="153096" y="564532"/>
            <a:ext cx="8188952" cy="6293468"/>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6458989" y="391179"/>
            <a:ext cx="5450516"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Performance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4D33E52-D567-4478-A19D-358FB6451FFA}"/>
              </a:ext>
            </a:extLst>
          </p:cNvPr>
          <p:cNvSpPr txBox="1"/>
          <p:nvPr/>
        </p:nvSpPr>
        <p:spPr>
          <a:xfrm>
            <a:off x="8408436" y="2751965"/>
            <a:ext cx="3630468" cy="369332"/>
          </a:xfrm>
          <a:prstGeom prst="rect">
            <a:avLst/>
          </a:prstGeom>
          <a:noFill/>
        </p:spPr>
        <p:txBody>
          <a:bodyPr wrap="square">
            <a:spAutoFit/>
          </a:bodyPr>
          <a:lstStyle/>
          <a:p>
            <a:r>
              <a:rPr lang="en-US" altLang="zh-CN" b="1" dirty="0"/>
              <a:t>2.2 Functional Block Diagram </a:t>
            </a:r>
            <a:endParaRPr lang="zh-CN" altLang="en-US" b="1" dirty="0"/>
          </a:p>
        </p:txBody>
      </p:sp>
    </p:spTree>
    <p:extLst>
      <p:ext uri="{BB962C8B-B14F-4D97-AF65-F5344CB8AC3E}">
        <p14:creationId xmlns:p14="http://schemas.microsoft.com/office/powerpoint/2010/main" val="124547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3913892" cy="646331"/>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a:t>
            </a: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for Mixers </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527657"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32139519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2884516" y="391179"/>
            <a:ext cx="9024989"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F4AAE6A-C98F-4EBE-AF5D-21D5F7D03EF2}"/>
              </a:ext>
            </a:extLst>
          </p:cNvPr>
          <p:cNvSpPr txBox="1"/>
          <p:nvPr/>
        </p:nvSpPr>
        <p:spPr>
          <a:xfrm>
            <a:off x="1020387" y="1315781"/>
            <a:ext cx="6097384" cy="369332"/>
          </a:xfrm>
          <a:prstGeom prst="rect">
            <a:avLst/>
          </a:prstGeom>
          <a:noFill/>
        </p:spPr>
        <p:txBody>
          <a:bodyPr wrap="square">
            <a:spAutoFit/>
          </a:bodyPr>
          <a:lstStyle/>
          <a:p>
            <a:r>
              <a:rPr lang="en-US" altLang="zh-CN" b="1" dirty="0"/>
              <a:t>3.1 DC Offset</a:t>
            </a:r>
            <a:endParaRPr lang="zh-CN" altLang="en-US" b="1" dirty="0"/>
          </a:p>
        </p:txBody>
      </p:sp>
      <p:sp>
        <p:nvSpPr>
          <p:cNvPr id="10" name="文本框 9">
            <a:extLst>
              <a:ext uri="{FF2B5EF4-FFF2-40B4-BE49-F238E27FC236}">
                <a16:creationId xmlns:a16="http://schemas.microsoft.com/office/drawing/2014/main" id="{142F14BB-44D2-4C10-8DD4-6E15136DCAA7}"/>
              </a:ext>
            </a:extLst>
          </p:cNvPr>
          <p:cNvSpPr txBox="1"/>
          <p:nvPr/>
        </p:nvSpPr>
        <p:spPr>
          <a:xfrm>
            <a:off x="1020387" y="2197893"/>
            <a:ext cx="9618306" cy="2462213"/>
          </a:xfrm>
          <a:prstGeom prst="rect">
            <a:avLst/>
          </a:prstGeom>
          <a:noFill/>
        </p:spPr>
        <p:txBody>
          <a:bodyPr wrap="square">
            <a:spAutoFit/>
          </a:bodyPr>
          <a:lstStyle/>
          <a:p>
            <a:r>
              <a:rPr lang="en-US" altLang="zh-CN" sz="1400" dirty="0"/>
              <a:t>Several mechanisms can cause severe DC offset at the output of an IQ demodulator. Although DC component by itself does not affect signal quality, a large DC offset could saturate the baseband circuits and degrade system dynamic range. </a:t>
            </a:r>
          </a:p>
          <a:p>
            <a:endParaRPr lang="en-US" altLang="zh-CN" sz="1400" dirty="0"/>
          </a:p>
          <a:p>
            <a:r>
              <a:rPr lang="en-US" altLang="zh-CN" sz="1400" dirty="0"/>
              <a:t>An AC-coupling capacitor or High Pass Filter (HPF) is usually not the best choice for DC offset cancellation. If the stopband of the HPF is too wide, it filters out useful signals. If the bandwidth is too narrow, it requires a large capacitor. As a result, the HPF responds slowly to an abrupt change at the input, and could fail to block the DC component. A sudden transition in DC offset may occur when LO frequency varies or LNA gain changes. </a:t>
            </a:r>
          </a:p>
          <a:p>
            <a:endParaRPr lang="en-US" altLang="zh-CN" sz="1400" dirty="0"/>
          </a:p>
          <a:p>
            <a:r>
              <a:rPr lang="en-US" altLang="zh-CN" sz="1400" dirty="0"/>
              <a:t>For </a:t>
            </a:r>
            <a:r>
              <a:rPr lang="en-US" altLang="zh-CN" sz="1400" dirty="0" err="1"/>
              <a:t>LMX8410L</a:t>
            </a:r>
            <a:r>
              <a:rPr lang="en-US" altLang="zh-CN" sz="1400" dirty="0"/>
              <a:t>, however, the DC offset is not an issue. TI provides automated </a:t>
            </a:r>
            <a:r>
              <a:rPr lang="en-US" altLang="zh-CN" sz="1400" dirty="0" err="1"/>
              <a:t>DCOC</a:t>
            </a:r>
            <a:r>
              <a:rPr lang="en-US" altLang="zh-CN" sz="1400" dirty="0"/>
              <a:t> (</a:t>
            </a:r>
            <a:r>
              <a:rPr lang="en-US" altLang="zh-CN" sz="1400" dirty="0">
                <a:solidFill>
                  <a:srgbClr val="0070C0"/>
                </a:solidFill>
              </a:rPr>
              <a:t>DC Offset Correction</a:t>
            </a:r>
            <a:r>
              <a:rPr lang="en-US" altLang="zh-CN" sz="1400" dirty="0"/>
              <a:t>), which automatically corrects DC offset. The corrected DC offset achieved is less than ±2 mV.</a:t>
            </a:r>
            <a:endParaRPr lang="zh-CN" altLang="en-US" sz="1400" dirty="0"/>
          </a:p>
        </p:txBody>
      </p:sp>
    </p:spTree>
    <p:extLst>
      <p:ext uri="{BB962C8B-B14F-4D97-AF65-F5344CB8AC3E}">
        <p14:creationId xmlns:p14="http://schemas.microsoft.com/office/powerpoint/2010/main" val="31010312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2884516" y="391179"/>
            <a:ext cx="9024989"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F4AAE6A-C98F-4EBE-AF5D-21D5F7D03EF2}"/>
              </a:ext>
            </a:extLst>
          </p:cNvPr>
          <p:cNvSpPr txBox="1"/>
          <p:nvPr/>
        </p:nvSpPr>
        <p:spPr>
          <a:xfrm>
            <a:off x="1020387" y="1315781"/>
            <a:ext cx="6097384" cy="369332"/>
          </a:xfrm>
          <a:prstGeom prst="rect">
            <a:avLst/>
          </a:prstGeom>
          <a:noFill/>
        </p:spPr>
        <p:txBody>
          <a:bodyPr wrap="square">
            <a:spAutoFit/>
          </a:bodyPr>
          <a:lstStyle/>
          <a:p>
            <a:r>
              <a:rPr lang="en-US" altLang="zh-CN" b="1" dirty="0"/>
              <a:t>3.2 1/f Noise (Flicker Noise)</a:t>
            </a:r>
            <a:endParaRPr lang="zh-CN" altLang="en-US" b="1" dirty="0"/>
          </a:p>
        </p:txBody>
      </p:sp>
      <p:sp>
        <p:nvSpPr>
          <p:cNvPr id="10" name="文本框 9">
            <a:extLst>
              <a:ext uri="{FF2B5EF4-FFF2-40B4-BE49-F238E27FC236}">
                <a16:creationId xmlns:a16="http://schemas.microsoft.com/office/drawing/2014/main" id="{142F14BB-44D2-4C10-8DD4-6E15136DCAA7}"/>
              </a:ext>
            </a:extLst>
          </p:cNvPr>
          <p:cNvSpPr txBox="1"/>
          <p:nvPr/>
        </p:nvSpPr>
        <p:spPr>
          <a:xfrm>
            <a:off x="1020387" y="1949360"/>
            <a:ext cx="9407291" cy="738664"/>
          </a:xfrm>
          <a:prstGeom prst="rect">
            <a:avLst/>
          </a:prstGeom>
          <a:noFill/>
        </p:spPr>
        <p:txBody>
          <a:bodyPr wrap="square">
            <a:spAutoFit/>
          </a:bodyPr>
          <a:lstStyle/>
          <a:p>
            <a:r>
              <a:rPr lang="en-US" altLang="zh-CN" sz="1400" dirty="0"/>
              <a:t>The 1/f noise of IQ demodulator adds extra noise to the signal. To quantify the penalty of 1/f noise, Flicker Noise Penalty is defined as the ratio of total noise power (</a:t>
            </a:r>
            <a:r>
              <a:rPr lang="en-US" altLang="zh-CN" sz="1400" dirty="0" err="1"/>
              <a:t>Pn1</a:t>
            </a:r>
            <a:r>
              <a:rPr lang="en-US" altLang="zh-CN" sz="1400" dirty="0"/>
              <a:t>) and noise power with the absence of 1/f noise (</a:t>
            </a:r>
            <a:r>
              <a:rPr lang="en-US" altLang="zh-CN" sz="1400" dirty="0" err="1"/>
              <a:t>Pn2</a:t>
            </a:r>
            <a:r>
              <a:rPr lang="en-US" altLang="zh-CN" sz="1400" dirty="0"/>
              <a:t>), integrated from </a:t>
            </a:r>
            <a:r>
              <a:rPr lang="en-US" altLang="zh-CN" sz="1400" dirty="0" err="1"/>
              <a:t>f_BW</a:t>
            </a:r>
            <a:r>
              <a:rPr lang="en-US" altLang="zh-CN" sz="1400" dirty="0"/>
              <a:t>/1000 to </a:t>
            </a:r>
            <a:r>
              <a:rPr lang="en-US" altLang="zh-CN" sz="1400" dirty="0" err="1"/>
              <a:t>f_BW</a:t>
            </a:r>
            <a:r>
              <a:rPr lang="en-US" altLang="zh-CN" sz="1400" dirty="0"/>
              <a:t> . Use Equation below to calculate the Flicker Noise Penalty.</a:t>
            </a:r>
            <a:endParaRPr lang="zh-CN" altLang="en-US" sz="1400" dirty="0"/>
          </a:p>
        </p:txBody>
      </p:sp>
      <p:pic>
        <p:nvPicPr>
          <p:cNvPr id="5" name="图片 4">
            <a:extLst>
              <a:ext uri="{FF2B5EF4-FFF2-40B4-BE49-F238E27FC236}">
                <a16:creationId xmlns:a16="http://schemas.microsoft.com/office/drawing/2014/main" id="{8F528152-E932-48AE-B0E7-432425FC370F}"/>
              </a:ext>
            </a:extLst>
          </p:cNvPr>
          <p:cNvPicPr>
            <a:picLocks noChangeAspect="1"/>
          </p:cNvPicPr>
          <p:nvPr/>
        </p:nvPicPr>
        <p:blipFill>
          <a:blip r:embed="rId3"/>
          <a:stretch>
            <a:fillRect/>
          </a:stretch>
        </p:blipFill>
        <p:spPr>
          <a:xfrm>
            <a:off x="3431832" y="2720073"/>
            <a:ext cx="3562847" cy="866896"/>
          </a:xfrm>
          <a:prstGeom prst="rect">
            <a:avLst/>
          </a:prstGeom>
        </p:spPr>
      </p:pic>
      <p:sp>
        <p:nvSpPr>
          <p:cNvPr id="11" name="文本框 10">
            <a:extLst>
              <a:ext uri="{FF2B5EF4-FFF2-40B4-BE49-F238E27FC236}">
                <a16:creationId xmlns:a16="http://schemas.microsoft.com/office/drawing/2014/main" id="{C494F717-D949-4483-932F-1C30F4D6EF70}"/>
              </a:ext>
            </a:extLst>
          </p:cNvPr>
          <p:cNvSpPr txBox="1"/>
          <p:nvPr/>
        </p:nvSpPr>
        <p:spPr>
          <a:xfrm>
            <a:off x="777453" y="3429000"/>
            <a:ext cx="10089840" cy="2893100"/>
          </a:xfrm>
          <a:prstGeom prst="rect">
            <a:avLst/>
          </a:prstGeom>
          <a:noFill/>
        </p:spPr>
        <p:txBody>
          <a:bodyPr wrap="square">
            <a:spAutoFit/>
          </a:bodyPr>
          <a:lstStyle/>
          <a:p>
            <a:r>
              <a:rPr lang="en-US" altLang="zh-CN" sz="1400" dirty="0"/>
              <a:t>where</a:t>
            </a:r>
          </a:p>
          <a:p>
            <a:r>
              <a:rPr lang="en-US" altLang="zh-CN" sz="1400" dirty="0"/>
              <a:t>• </a:t>
            </a:r>
            <a:r>
              <a:rPr lang="en-US" altLang="zh-CN" sz="1400" dirty="0" err="1"/>
              <a:t>Pn1</a:t>
            </a:r>
            <a:r>
              <a:rPr lang="en-US" altLang="zh-CN" sz="1400" dirty="0"/>
              <a:t> is total noise power </a:t>
            </a:r>
          </a:p>
          <a:p>
            <a:r>
              <a:rPr lang="en-US" altLang="zh-CN" sz="1400" dirty="0"/>
              <a:t>• </a:t>
            </a:r>
            <a:r>
              <a:rPr lang="en-US" altLang="zh-CN" sz="1400" dirty="0" err="1"/>
              <a:t>Pn2</a:t>
            </a:r>
            <a:r>
              <a:rPr lang="en-US" altLang="zh-CN" sz="1400" dirty="0"/>
              <a:t> is noise power with the absence of 1/f noise </a:t>
            </a:r>
          </a:p>
          <a:p>
            <a:r>
              <a:rPr lang="en-US" altLang="zh-CN" sz="1400" dirty="0"/>
              <a:t>• </a:t>
            </a:r>
            <a:r>
              <a:rPr lang="en-US" altLang="zh-CN" sz="1400" dirty="0" err="1"/>
              <a:t>f_BW</a:t>
            </a:r>
            <a:r>
              <a:rPr lang="en-US" altLang="zh-CN" sz="1400" dirty="0"/>
              <a:t> is signal bandwidth </a:t>
            </a:r>
          </a:p>
          <a:p>
            <a:r>
              <a:rPr lang="en-US" altLang="zh-CN" sz="1400" dirty="0"/>
              <a:t>• fc is the corner frequency where 1/f noise power equals thermal noise power</a:t>
            </a:r>
          </a:p>
          <a:p>
            <a:endParaRPr lang="en-US" altLang="zh-CN" sz="1400" dirty="0"/>
          </a:p>
          <a:p>
            <a:r>
              <a:rPr lang="en-US" altLang="zh-CN" sz="1400" dirty="0"/>
              <a:t>The fc of the </a:t>
            </a:r>
            <a:r>
              <a:rPr lang="en-US" altLang="zh-CN" sz="1400" dirty="0" err="1"/>
              <a:t>LMX8410L</a:t>
            </a:r>
            <a:r>
              <a:rPr lang="en-US" altLang="zh-CN" sz="1400" dirty="0"/>
              <a:t> is less than 200 kHz. Consider the case where signal bandwidth (real bandwidth) is 10 </a:t>
            </a:r>
            <a:r>
              <a:rPr lang="en-US" altLang="zh-CN" sz="1400" dirty="0" err="1"/>
              <a:t>MHz.</a:t>
            </a:r>
            <a:r>
              <a:rPr lang="en-US" altLang="zh-CN" sz="1400" dirty="0"/>
              <a:t> The Flicker Noise Penalty is 1.04 when fc = 200 kHz, which means that the 1/f noise only adds a little extra noise to the signal. On the other hand, the flicker noise penalty is 16.4 if the signal bandwidth is 100 kHz, which means the 1/f noise is dominating. </a:t>
            </a:r>
          </a:p>
          <a:p>
            <a:endParaRPr lang="en-US" altLang="zh-CN" sz="1400" dirty="0"/>
          </a:p>
          <a:p>
            <a:r>
              <a:rPr lang="en-US" altLang="zh-CN" sz="1400" dirty="0"/>
              <a:t>Therefore, for wide-band applications where signal bandwidth is greater than 10 MHz, the 1/f noise of </a:t>
            </a:r>
            <a:r>
              <a:rPr lang="en-US" altLang="zh-CN" sz="1400" dirty="0" err="1"/>
              <a:t>LMX8410L</a:t>
            </a:r>
            <a:r>
              <a:rPr lang="en-US" altLang="zh-CN" sz="1400" dirty="0"/>
              <a:t> adds negligible penalty. For narrow-band applications, low-IF receiver should be considered. </a:t>
            </a:r>
            <a:endParaRPr lang="zh-CN" altLang="en-US" sz="1400" dirty="0"/>
          </a:p>
        </p:txBody>
      </p:sp>
    </p:spTree>
    <p:extLst>
      <p:ext uri="{BB962C8B-B14F-4D97-AF65-F5344CB8AC3E}">
        <p14:creationId xmlns:p14="http://schemas.microsoft.com/office/powerpoint/2010/main" val="160627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2884516" y="391179"/>
            <a:ext cx="9024989"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37CB80D-DE7C-40CF-B70B-FACE5A97B446}"/>
              </a:ext>
            </a:extLst>
          </p:cNvPr>
          <p:cNvSpPr txBox="1"/>
          <p:nvPr/>
        </p:nvSpPr>
        <p:spPr>
          <a:xfrm>
            <a:off x="974668" y="1466871"/>
            <a:ext cx="6097384" cy="369332"/>
          </a:xfrm>
          <a:prstGeom prst="rect">
            <a:avLst/>
          </a:prstGeom>
          <a:noFill/>
        </p:spPr>
        <p:txBody>
          <a:bodyPr wrap="square">
            <a:spAutoFit/>
          </a:bodyPr>
          <a:lstStyle/>
          <a:p>
            <a:r>
              <a:rPr lang="en-US" altLang="zh-CN" b="1" dirty="0"/>
              <a:t>3.3 LO Leakage to Antenna</a:t>
            </a:r>
            <a:endParaRPr lang="zh-CN" altLang="en-US" b="1" dirty="0"/>
          </a:p>
        </p:txBody>
      </p:sp>
      <p:sp>
        <p:nvSpPr>
          <p:cNvPr id="12" name="文本框 11">
            <a:extLst>
              <a:ext uri="{FF2B5EF4-FFF2-40B4-BE49-F238E27FC236}">
                <a16:creationId xmlns:a16="http://schemas.microsoft.com/office/drawing/2014/main" id="{CE4CD7FA-BA08-4373-BFC6-56F682D0D986}"/>
              </a:ext>
            </a:extLst>
          </p:cNvPr>
          <p:cNvSpPr txBox="1"/>
          <p:nvPr/>
        </p:nvSpPr>
        <p:spPr>
          <a:xfrm>
            <a:off x="721130" y="2388675"/>
            <a:ext cx="6097384" cy="2677656"/>
          </a:xfrm>
          <a:prstGeom prst="rect">
            <a:avLst/>
          </a:prstGeom>
          <a:noFill/>
        </p:spPr>
        <p:txBody>
          <a:bodyPr wrap="square">
            <a:spAutoFit/>
          </a:bodyPr>
          <a:lstStyle/>
          <a:p>
            <a:r>
              <a:rPr lang="en-US" altLang="zh-CN" sz="1400" dirty="0"/>
              <a:t>In a transceiver where the receiver and transmitter share the antenna, the LO component can be leaked to the RF port then back to the antenna, where the LO may be transmitted in transmitter mode. For this reasoning, isolation from LO to antenna is required. Typical acceptable values range from –50 to –70 dBm measured at the antenna. </a:t>
            </a:r>
          </a:p>
          <a:p>
            <a:endParaRPr lang="en-US" altLang="zh-CN" sz="1400" dirty="0"/>
          </a:p>
          <a:p>
            <a:r>
              <a:rPr lang="en-US" altLang="zh-CN" sz="1400" dirty="0"/>
              <a:t>The </a:t>
            </a:r>
            <a:r>
              <a:rPr lang="en-US" altLang="zh-CN" sz="1400" dirty="0" err="1"/>
              <a:t>LMX8410L</a:t>
            </a:r>
            <a:r>
              <a:rPr lang="en-US" altLang="zh-CN" sz="1400" dirty="0"/>
              <a:t> LO to RF leakage is below –52 dBm at 6 GHz with the internal LO enabled. Figure 6 is a typical performance plot that shows the extremely low LO leakage of </a:t>
            </a:r>
            <a:r>
              <a:rPr lang="en-US" altLang="zh-CN" sz="1400" dirty="0" err="1"/>
              <a:t>LMX8410L</a:t>
            </a:r>
            <a:r>
              <a:rPr lang="en-US" altLang="zh-CN" sz="1400" dirty="0"/>
              <a:t>. A typical LNA provides reverse isolation of at least 30 </a:t>
            </a:r>
            <a:r>
              <a:rPr lang="en-US" altLang="zh-CN" sz="1400" dirty="0" err="1"/>
              <a:t>dB.</a:t>
            </a:r>
            <a:r>
              <a:rPr lang="en-US" altLang="zh-CN" sz="1400" dirty="0"/>
              <a:t> In this case, the LO leakage at the antenna will be well below –70 dBm. </a:t>
            </a:r>
            <a:endParaRPr lang="zh-CN" altLang="en-US" sz="1400" dirty="0"/>
          </a:p>
        </p:txBody>
      </p:sp>
      <p:pic>
        <p:nvPicPr>
          <p:cNvPr id="13" name="图片 12">
            <a:extLst>
              <a:ext uri="{FF2B5EF4-FFF2-40B4-BE49-F238E27FC236}">
                <a16:creationId xmlns:a16="http://schemas.microsoft.com/office/drawing/2014/main" id="{7A40A96D-B0D2-4864-AE40-14BA7E0BC0F3}"/>
              </a:ext>
            </a:extLst>
          </p:cNvPr>
          <p:cNvPicPr>
            <a:picLocks noChangeAspect="1"/>
          </p:cNvPicPr>
          <p:nvPr/>
        </p:nvPicPr>
        <p:blipFill>
          <a:blip r:embed="rId3"/>
          <a:stretch>
            <a:fillRect/>
          </a:stretch>
        </p:blipFill>
        <p:spPr>
          <a:xfrm>
            <a:off x="7325590" y="1330036"/>
            <a:ext cx="4455192" cy="3121839"/>
          </a:xfrm>
          <a:prstGeom prst="rect">
            <a:avLst/>
          </a:prstGeom>
        </p:spPr>
      </p:pic>
    </p:spTree>
    <p:extLst>
      <p:ext uri="{BB962C8B-B14F-4D97-AF65-F5344CB8AC3E}">
        <p14:creationId xmlns:p14="http://schemas.microsoft.com/office/powerpoint/2010/main" val="348334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2884516" y="391179"/>
            <a:ext cx="9024989"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37CB80D-DE7C-40CF-B70B-FACE5A97B446}"/>
              </a:ext>
            </a:extLst>
          </p:cNvPr>
          <p:cNvSpPr txBox="1"/>
          <p:nvPr/>
        </p:nvSpPr>
        <p:spPr>
          <a:xfrm>
            <a:off x="1087529" y="1456118"/>
            <a:ext cx="6097384" cy="369332"/>
          </a:xfrm>
          <a:prstGeom prst="rect">
            <a:avLst/>
          </a:prstGeom>
          <a:noFill/>
        </p:spPr>
        <p:txBody>
          <a:bodyPr wrap="square">
            <a:spAutoFit/>
          </a:bodyPr>
          <a:lstStyle/>
          <a:p>
            <a:r>
              <a:rPr lang="en-US" altLang="zh-CN" b="1" dirty="0"/>
              <a:t>3.4 Even-Order Distortion</a:t>
            </a:r>
            <a:endParaRPr lang="zh-CN" altLang="en-US" b="1" dirty="0"/>
          </a:p>
        </p:txBody>
      </p:sp>
      <p:pic>
        <p:nvPicPr>
          <p:cNvPr id="5" name="图片 4">
            <a:extLst>
              <a:ext uri="{FF2B5EF4-FFF2-40B4-BE49-F238E27FC236}">
                <a16:creationId xmlns:a16="http://schemas.microsoft.com/office/drawing/2014/main" id="{432A6038-442A-49CD-B8B8-65FE1D7C4155}"/>
              </a:ext>
            </a:extLst>
          </p:cNvPr>
          <p:cNvPicPr>
            <a:picLocks noChangeAspect="1"/>
          </p:cNvPicPr>
          <p:nvPr/>
        </p:nvPicPr>
        <p:blipFill>
          <a:blip r:embed="rId3"/>
          <a:stretch>
            <a:fillRect/>
          </a:stretch>
        </p:blipFill>
        <p:spPr>
          <a:xfrm>
            <a:off x="6230425" y="1409007"/>
            <a:ext cx="5570877" cy="3238721"/>
          </a:xfrm>
          <a:prstGeom prst="rect">
            <a:avLst/>
          </a:prstGeom>
        </p:spPr>
      </p:pic>
      <p:sp>
        <p:nvSpPr>
          <p:cNvPr id="10" name="文本框 9">
            <a:extLst>
              <a:ext uri="{FF2B5EF4-FFF2-40B4-BE49-F238E27FC236}">
                <a16:creationId xmlns:a16="http://schemas.microsoft.com/office/drawing/2014/main" id="{00F0F515-73D5-4E6E-8210-4B045791A130}"/>
              </a:ext>
            </a:extLst>
          </p:cNvPr>
          <p:cNvSpPr txBox="1"/>
          <p:nvPr/>
        </p:nvSpPr>
        <p:spPr>
          <a:xfrm>
            <a:off x="455122" y="2736502"/>
            <a:ext cx="6097384" cy="1815882"/>
          </a:xfrm>
          <a:prstGeom prst="rect">
            <a:avLst/>
          </a:prstGeom>
          <a:noFill/>
        </p:spPr>
        <p:txBody>
          <a:bodyPr wrap="square">
            <a:spAutoFit/>
          </a:bodyPr>
          <a:lstStyle/>
          <a:p>
            <a:r>
              <a:rPr lang="en-US" altLang="zh-CN" sz="1400" dirty="0" err="1"/>
              <a:t>IIP2</a:t>
            </a:r>
            <a:r>
              <a:rPr lang="en-US" altLang="zh-CN" sz="1400" dirty="0"/>
              <a:t> (Input-referred second order Intercept Point) is a measure of distortion due to second order intermodulation. High </a:t>
            </a:r>
            <a:r>
              <a:rPr lang="en-US" altLang="zh-CN" sz="1400" dirty="0" err="1"/>
              <a:t>IIP2</a:t>
            </a:r>
            <a:r>
              <a:rPr lang="en-US" altLang="zh-CN" sz="1400" dirty="0"/>
              <a:t> means that higher input power is allowed without raising any beat frequency spurs above noise floor. The requirement of </a:t>
            </a:r>
            <a:r>
              <a:rPr lang="en-US" altLang="zh-CN" sz="1400" dirty="0" err="1"/>
              <a:t>IIP2</a:t>
            </a:r>
            <a:r>
              <a:rPr lang="en-US" altLang="zh-CN" sz="1400" dirty="0"/>
              <a:t> depends on the type of application. </a:t>
            </a:r>
          </a:p>
          <a:p>
            <a:endParaRPr lang="en-US" altLang="zh-CN" sz="1400" dirty="0"/>
          </a:p>
          <a:p>
            <a:r>
              <a:rPr lang="en-US" altLang="zh-CN" sz="1400" dirty="0" err="1"/>
              <a:t>IIP2</a:t>
            </a:r>
            <a:r>
              <a:rPr lang="en-US" altLang="zh-CN" sz="1400" dirty="0"/>
              <a:t> of </a:t>
            </a:r>
            <a:r>
              <a:rPr lang="en-US" altLang="zh-CN" sz="1400" dirty="0" err="1"/>
              <a:t>LMX8410L</a:t>
            </a:r>
            <a:r>
              <a:rPr lang="en-US" altLang="zh-CN" sz="1400" dirty="0"/>
              <a:t> is above 46 dBm at 6 GHz. Figure 7 shows the </a:t>
            </a:r>
            <a:r>
              <a:rPr lang="en-US" altLang="zh-CN" sz="1400" dirty="0" err="1"/>
              <a:t>IIP2</a:t>
            </a:r>
            <a:r>
              <a:rPr lang="en-US" altLang="zh-CN" sz="1400" dirty="0"/>
              <a:t> across LO frequency when IF = 65 </a:t>
            </a:r>
            <a:r>
              <a:rPr lang="en-US" altLang="zh-CN" sz="1400" dirty="0" err="1"/>
              <a:t>MHz.</a:t>
            </a:r>
            <a:endParaRPr lang="zh-CN" altLang="en-US" sz="1400" dirty="0"/>
          </a:p>
        </p:txBody>
      </p:sp>
    </p:spTree>
    <p:extLst>
      <p:ext uri="{BB962C8B-B14F-4D97-AF65-F5344CB8AC3E}">
        <p14:creationId xmlns:p14="http://schemas.microsoft.com/office/powerpoint/2010/main" val="403954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2884516" y="391179"/>
            <a:ext cx="9024989"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0008068-46B5-41C6-926F-85810F7FF267}"/>
              </a:ext>
            </a:extLst>
          </p:cNvPr>
          <p:cNvPicPr>
            <a:picLocks noChangeAspect="1"/>
          </p:cNvPicPr>
          <p:nvPr/>
        </p:nvPicPr>
        <p:blipFill>
          <a:blip r:embed="rId3"/>
          <a:stretch>
            <a:fillRect/>
          </a:stretch>
        </p:blipFill>
        <p:spPr>
          <a:xfrm>
            <a:off x="1687079" y="3172819"/>
            <a:ext cx="8599861" cy="3087303"/>
          </a:xfrm>
          <a:prstGeom prst="rect">
            <a:avLst/>
          </a:prstGeom>
        </p:spPr>
      </p:pic>
      <p:sp>
        <p:nvSpPr>
          <p:cNvPr id="11" name="文本框 10">
            <a:extLst>
              <a:ext uri="{FF2B5EF4-FFF2-40B4-BE49-F238E27FC236}">
                <a16:creationId xmlns:a16="http://schemas.microsoft.com/office/drawing/2014/main" id="{CB503732-3E10-48CC-B57C-A697D4E30A6B}"/>
              </a:ext>
            </a:extLst>
          </p:cNvPr>
          <p:cNvSpPr txBox="1"/>
          <p:nvPr/>
        </p:nvSpPr>
        <p:spPr>
          <a:xfrm>
            <a:off x="1260109" y="1525543"/>
            <a:ext cx="9510467" cy="1384995"/>
          </a:xfrm>
          <a:prstGeom prst="rect">
            <a:avLst/>
          </a:prstGeom>
          <a:noFill/>
        </p:spPr>
        <p:txBody>
          <a:bodyPr wrap="square">
            <a:spAutoFit/>
          </a:bodyPr>
          <a:lstStyle/>
          <a:p>
            <a:r>
              <a:rPr lang="en-US" altLang="zh-CN" sz="1400" dirty="0"/>
              <a:t>Mixing spurs refers to the mixing products of RF and LO harmonics. For example, a </a:t>
            </a:r>
            <a:r>
              <a:rPr lang="en-US" altLang="zh-CN" sz="1400" dirty="0" err="1"/>
              <a:t>2x2</a:t>
            </a:r>
            <a:r>
              <a:rPr lang="en-US" altLang="zh-CN" sz="1400" dirty="0"/>
              <a:t> spur is the mixed product of the second RF harmonic and the second LO harmonic. Therefore the </a:t>
            </a:r>
            <a:r>
              <a:rPr lang="en-US" altLang="zh-CN" sz="1400" dirty="0" err="1"/>
              <a:t>2x2</a:t>
            </a:r>
            <a:r>
              <a:rPr lang="en-US" altLang="zh-CN" sz="1400" dirty="0"/>
              <a:t> mixing spur frequency is twice the IF frequency. For wide band applications, a </a:t>
            </a:r>
            <a:r>
              <a:rPr lang="en-US" altLang="zh-CN" sz="1400" dirty="0" err="1"/>
              <a:t>2x2</a:t>
            </a:r>
            <a:r>
              <a:rPr lang="en-US" altLang="zh-CN" sz="1400" dirty="0"/>
              <a:t> spur or </a:t>
            </a:r>
            <a:r>
              <a:rPr lang="en-US" altLang="zh-CN" sz="1400" dirty="0" err="1"/>
              <a:t>3x3</a:t>
            </a:r>
            <a:r>
              <a:rPr lang="en-US" altLang="zh-CN" sz="1400" dirty="0"/>
              <a:t> spur may fall into the IF band. </a:t>
            </a:r>
          </a:p>
          <a:p>
            <a:endParaRPr lang="en-US" altLang="zh-CN" sz="1400" dirty="0"/>
          </a:p>
          <a:p>
            <a:r>
              <a:rPr lang="en-US" altLang="zh-CN" sz="1400" dirty="0"/>
              <a:t>For the </a:t>
            </a:r>
            <a:r>
              <a:rPr lang="en-US" altLang="zh-CN" sz="1400" dirty="0" err="1"/>
              <a:t>LMX8410L</a:t>
            </a:r>
            <a:r>
              <a:rPr lang="en-US" altLang="zh-CN" sz="1400" dirty="0"/>
              <a:t>, however, mixing spurs are not a concern. In fact, the mixing spurs from the </a:t>
            </a:r>
            <a:r>
              <a:rPr lang="en-US" altLang="zh-CN" sz="1400" dirty="0" err="1"/>
              <a:t>LMX8410L</a:t>
            </a:r>
            <a:r>
              <a:rPr lang="en-US" altLang="zh-CN" sz="1400" dirty="0"/>
              <a:t> are almost negligible. Figure 8 and show the </a:t>
            </a:r>
            <a:r>
              <a:rPr lang="en-US" altLang="zh-CN" sz="1400" dirty="0" err="1"/>
              <a:t>2x2</a:t>
            </a:r>
            <a:r>
              <a:rPr lang="en-US" altLang="zh-CN" sz="1400" dirty="0"/>
              <a:t> and </a:t>
            </a:r>
            <a:r>
              <a:rPr lang="en-US" altLang="zh-CN" sz="1400" dirty="0" err="1"/>
              <a:t>3x3</a:t>
            </a:r>
            <a:r>
              <a:rPr lang="en-US" altLang="zh-CN" sz="1400" dirty="0"/>
              <a:t> mixing spur level (in </a:t>
            </a:r>
            <a:r>
              <a:rPr lang="en-US" altLang="zh-CN" sz="1400" dirty="0" err="1"/>
              <a:t>dBc</a:t>
            </a:r>
            <a:r>
              <a:rPr lang="en-US" altLang="zh-CN" sz="1400" dirty="0"/>
              <a:t>) versus frequency, respectively.</a:t>
            </a:r>
            <a:endParaRPr lang="zh-CN" altLang="en-US" sz="1400" dirty="0"/>
          </a:p>
        </p:txBody>
      </p:sp>
      <p:sp>
        <p:nvSpPr>
          <p:cNvPr id="12" name="文本框 11">
            <a:extLst>
              <a:ext uri="{FF2B5EF4-FFF2-40B4-BE49-F238E27FC236}">
                <a16:creationId xmlns:a16="http://schemas.microsoft.com/office/drawing/2014/main" id="{50A7E9E1-3DB8-4289-84AA-1E33C34B46CD}"/>
              </a:ext>
            </a:extLst>
          </p:cNvPr>
          <p:cNvSpPr txBox="1"/>
          <p:nvPr/>
        </p:nvSpPr>
        <p:spPr>
          <a:xfrm>
            <a:off x="995450" y="963505"/>
            <a:ext cx="6097384" cy="369332"/>
          </a:xfrm>
          <a:prstGeom prst="rect">
            <a:avLst/>
          </a:prstGeom>
          <a:noFill/>
        </p:spPr>
        <p:txBody>
          <a:bodyPr wrap="square">
            <a:spAutoFit/>
          </a:bodyPr>
          <a:lstStyle/>
          <a:p>
            <a:r>
              <a:rPr lang="en-US" altLang="zh-CN" b="1" dirty="0"/>
              <a:t>3.5 Mixing Spurs</a:t>
            </a:r>
            <a:endParaRPr lang="zh-CN" altLang="en-US" b="1" dirty="0"/>
          </a:p>
        </p:txBody>
      </p:sp>
    </p:spTree>
    <p:extLst>
      <p:ext uri="{BB962C8B-B14F-4D97-AF65-F5344CB8AC3E}">
        <p14:creationId xmlns:p14="http://schemas.microsoft.com/office/powerpoint/2010/main" val="62684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4005340"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527657"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3207302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587A5EF-FCC9-427D-911F-01B7789A356D}"/>
              </a:ext>
            </a:extLst>
          </p:cNvPr>
          <p:cNvCxnSpPr>
            <a:cxnSpLocks/>
          </p:cNvCxnSpPr>
          <p:nvPr/>
        </p:nvCxnSpPr>
        <p:spPr bwMode="auto">
          <a:xfrm>
            <a:off x="2425072" y="1748196"/>
            <a:ext cx="7128792"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
        <p:nvSpPr>
          <p:cNvPr id="3" name="矩形 2">
            <a:extLst>
              <a:ext uri="{FF2B5EF4-FFF2-40B4-BE49-F238E27FC236}">
                <a16:creationId xmlns:a16="http://schemas.microsoft.com/office/drawing/2014/main" id="{B87403DC-9ED4-40A3-912D-DB72033DC72A}"/>
              </a:ext>
            </a:extLst>
          </p:cNvPr>
          <p:cNvSpPr/>
          <p:nvPr/>
        </p:nvSpPr>
        <p:spPr>
          <a:xfrm>
            <a:off x="345830" y="1031445"/>
            <a:ext cx="11500339" cy="584775"/>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Abstract</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D533E34-2E5C-4AFB-955C-9421F6BABF3F}"/>
              </a:ext>
            </a:extLst>
          </p:cNvPr>
          <p:cNvSpPr txBox="1"/>
          <p:nvPr/>
        </p:nvSpPr>
        <p:spPr>
          <a:xfrm>
            <a:off x="1548812" y="2379214"/>
            <a:ext cx="9511911" cy="2585323"/>
          </a:xfrm>
          <a:prstGeom prst="rect">
            <a:avLst/>
          </a:prstGeom>
          <a:noFill/>
        </p:spPr>
        <p:txBody>
          <a:bodyPr wrap="square" rtlCol="0">
            <a:spAutoFit/>
          </a:bodyPr>
          <a:lstStyle/>
          <a:p>
            <a:r>
              <a:rPr lang="en-US" altLang="zh-CN" dirty="0"/>
              <a:t>For C- and X-band applications, a direct conversion receiver has many advantages over other types of receivers. This receiver is </a:t>
            </a:r>
            <a:r>
              <a:rPr lang="en-US" altLang="zh-CN" dirty="0">
                <a:solidFill>
                  <a:srgbClr val="0070C0"/>
                </a:solidFill>
              </a:rPr>
              <a:t>flexible, highly integrated, cost-effective, and free of image signals</a:t>
            </a:r>
            <a:r>
              <a:rPr lang="en-US" altLang="zh-CN" dirty="0"/>
              <a:t>. </a:t>
            </a:r>
          </a:p>
          <a:p>
            <a:endParaRPr lang="en-US" altLang="zh-CN" dirty="0"/>
          </a:p>
          <a:p>
            <a:r>
              <a:rPr lang="en-US" altLang="zh-CN" dirty="0"/>
              <a:t>The core component of a direct conversion receiver is an IQ demodulator that can directly convert a RF signal to DC-centered complex baseband. </a:t>
            </a:r>
          </a:p>
          <a:p>
            <a:endParaRPr lang="en-US" altLang="zh-CN" dirty="0"/>
          </a:p>
          <a:p>
            <a:r>
              <a:rPr lang="en-US" altLang="zh-CN" dirty="0"/>
              <a:t>My presentation will discuss when to choose a direct conversion type and why, what to consider when choosing an IQ demodulator, and the performance of </a:t>
            </a:r>
            <a:r>
              <a:rPr lang="en-US" altLang="zh-CN" dirty="0" err="1"/>
              <a:t>LMX8410L</a:t>
            </a:r>
            <a:r>
              <a:rPr lang="en-US" altLang="zh-CN" dirty="0"/>
              <a:t>.</a:t>
            </a:r>
            <a:endParaRPr lang="zh-CN" altLang="en-US" dirty="0"/>
          </a:p>
        </p:txBody>
      </p:sp>
    </p:spTree>
    <p:extLst>
      <p:ext uri="{BB962C8B-B14F-4D97-AF65-F5344CB8AC3E}">
        <p14:creationId xmlns:p14="http://schemas.microsoft.com/office/powerpoint/2010/main" val="3264473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3965171" y="391179"/>
            <a:ext cx="7944334" cy="52322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558C260F-2D2F-40C4-988A-F3A7A92BAD48}"/>
              </a:ext>
            </a:extLst>
          </p:cNvPr>
          <p:cNvPicPr>
            <a:picLocks noChangeAspect="1"/>
          </p:cNvPicPr>
          <p:nvPr/>
        </p:nvPicPr>
        <p:blipFill>
          <a:blip r:embed="rId3"/>
          <a:stretch>
            <a:fillRect/>
          </a:stretch>
        </p:blipFill>
        <p:spPr>
          <a:xfrm>
            <a:off x="6400616" y="1646426"/>
            <a:ext cx="5508889" cy="3072386"/>
          </a:xfrm>
          <a:prstGeom prst="rect">
            <a:avLst/>
          </a:prstGeom>
        </p:spPr>
      </p:pic>
      <p:sp>
        <p:nvSpPr>
          <p:cNvPr id="11" name="文本框 10">
            <a:extLst>
              <a:ext uri="{FF2B5EF4-FFF2-40B4-BE49-F238E27FC236}">
                <a16:creationId xmlns:a16="http://schemas.microsoft.com/office/drawing/2014/main" id="{45399990-E3FA-4B8E-BECD-8A897A173752}"/>
              </a:ext>
            </a:extLst>
          </p:cNvPr>
          <p:cNvSpPr txBox="1"/>
          <p:nvPr/>
        </p:nvSpPr>
        <p:spPr>
          <a:xfrm>
            <a:off x="1128453" y="1224340"/>
            <a:ext cx="6097384" cy="369332"/>
          </a:xfrm>
          <a:prstGeom prst="rect">
            <a:avLst/>
          </a:prstGeom>
          <a:noFill/>
        </p:spPr>
        <p:txBody>
          <a:bodyPr wrap="square">
            <a:spAutoFit/>
          </a:bodyPr>
          <a:lstStyle/>
          <a:p>
            <a:r>
              <a:rPr lang="en-US" altLang="zh-CN" b="1" dirty="0"/>
              <a:t>4.1 Noise Figure</a:t>
            </a:r>
            <a:endParaRPr lang="zh-CN" altLang="en-US" b="1" dirty="0"/>
          </a:p>
        </p:txBody>
      </p:sp>
      <p:sp>
        <p:nvSpPr>
          <p:cNvPr id="12" name="文本框 11">
            <a:extLst>
              <a:ext uri="{FF2B5EF4-FFF2-40B4-BE49-F238E27FC236}">
                <a16:creationId xmlns:a16="http://schemas.microsoft.com/office/drawing/2014/main" id="{D4814F5F-75D1-4FD9-B37B-F399BCDCD300}"/>
              </a:ext>
            </a:extLst>
          </p:cNvPr>
          <p:cNvSpPr txBox="1"/>
          <p:nvPr/>
        </p:nvSpPr>
        <p:spPr>
          <a:xfrm>
            <a:off x="916479" y="2760534"/>
            <a:ext cx="6097384" cy="1384995"/>
          </a:xfrm>
          <a:prstGeom prst="rect">
            <a:avLst/>
          </a:prstGeom>
          <a:noFill/>
        </p:spPr>
        <p:txBody>
          <a:bodyPr wrap="square">
            <a:spAutoFit/>
          </a:bodyPr>
          <a:lstStyle/>
          <a:p>
            <a:r>
              <a:rPr lang="en-US" altLang="zh-CN" sz="1400" dirty="0"/>
              <a:t>Noise figure is defined as SNR (Signal to Noise Ratio) at the input divided by SNR at the output, when environment temperature is </a:t>
            </a:r>
            <a:r>
              <a:rPr lang="en-US" altLang="zh-CN" sz="1400" dirty="0" err="1"/>
              <a:t>290K</a:t>
            </a:r>
            <a:r>
              <a:rPr lang="en-US" altLang="zh-CN" sz="1400" dirty="0"/>
              <a:t>. Y-method is used for </a:t>
            </a:r>
            <a:r>
              <a:rPr lang="en-US" altLang="zh-CN" sz="1400" dirty="0" err="1"/>
              <a:t>LMX8410L</a:t>
            </a:r>
            <a:r>
              <a:rPr lang="en-US" altLang="zh-CN" sz="1400" dirty="0"/>
              <a:t> noise figure measurement.</a:t>
            </a:r>
          </a:p>
          <a:p>
            <a:endParaRPr lang="en-US" altLang="zh-CN" sz="1400" dirty="0"/>
          </a:p>
          <a:p>
            <a:r>
              <a:rPr lang="en-US" altLang="zh-CN" sz="1400" dirty="0"/>
              <a:t>The </a:t>
            </a:r>
            <a:r>
              <a:rPr lang="en-US" altLang="zh-CN" sz="1400" dirty="0" err="1"/>
              <a:t>LMX8410L</a:t>
            </a:r>
            <a:r>
              <a:rPr lang="en-US" altLang="zh-CN" sz="1400" dirty="0"/>
              <a:t> typical performance plot of NF is shown in Figure 11. At 6 GHz, the noise figure is below 16 </a:t>
            </a:r>
            <a:r>
              <a:rPr lang="en-US" altLang="zh-CN" sz="1400" dirty="0" err="1"/>
              <a:t>dB.</a:t>
            </a:r>
            <a:endParaRPr lang="zh-CN" altLang="en-US" sz="1400" dirty="0"/>
          </a:p>
        </p:txBody>
      </p:sp>
    </p:spTree>
    <p:extLst>
      <p:ext uri="{BB962C8B-B14F-4D97-AF65-F5344CB8AC3E}">
        <p14:creationId xmlns:p14="http://schemas.microsoft.com/office/powerpoint/2010/main" val="21346218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3965171" y="391179"/>
            <a:ext cx="7944334" cy="52322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5399990-E3FA-4B8E-BECD-8A897A173752}"/>
              </a:ext>
            </a:extLst>
          </p:cNvPr>
          <p:cNvSpPr txBox="1"/>
          <p:nvPr/>
        </p:nvSpPr>
        <p:spPr>
          <a:xfrm>
            <a:off x="1128453" y="1224340"/>
            <a:ext cx="6097384" cy="369332"/>
          </a:xfrm>
          <a:prstGeom prst="rect">
            <a:avLst/>
          </a:prstGeom>
          <a:noFill/>
        </p:spPr>
        <p:txBody>
          <a:bodyPr wrap="square">
            <a:spAutoFit/>
          </a:bodyPr>
          <a:lstStyle/>
          <a:p>
            <a:r>
              <a:rPr lang="en-US" altLang="zh-CN" b="1" dirty="0"/>
              <a:t>4.2 Conversion Gain</a:t>
            </a:r>
            <a:endParaRPr lang="zh-CN" altLang="en-US" b="1" dirty="0"/>
          </a:p>
        </p:txBody>
      </p:sp>
      <p:sp>
        <p:nvSpPr>
          <p:cNvPr id="12" name="文本框 11">
            <a:extLst>
              <a:ext uri="{FF2B5EF4-FFF2-40B4-BE49-F238E27FC236}">
                <a16:creationId xmlns:a16="http://schemas.microsoft.com/office/drawing/2014/main" id="{D4814F5F-75D1-4FD9-B37B-F399BCDCD300}"/>
              </a:ext>
            </a:extLst>
          </p:cNvPr>
          <p:cNvSpPr txBox="1"/>
          <p:nvPr/>
        </p:nvSpPr>
        <p:spPr>
          <a:xfrm>
            <a:off x="811930" y="2672743"/>
            <a:ext cx="5496243" cy="1169551"/>
          </a:xfrm>
          <a:prstGeom prst="rect">
            <a:avLst/>
          </a:prstGeom>
          <a:noFill/>
        </p:spPr>
        <p:txBody>
          <a:bodyPr wrap="square">
            <a:spAutoFit/>
          </a:bodyPr>
          <a:lstStyle/>
          <a:p>
            <a:r>
              <a:rPr lang="en-US" altLang="zh-CN" sz="1400" dirty="0"/>
              <a:t>Voltage gain is used for characterization of </a:t>
            </a:r>
            <a:r>
              <a:rPr lang="en-US" altLang="zh-CN" sz="1400" dirty="0" err="1"/>
              <a:t>LMX8410L</a:t>
            </a:r>
            <a:r>
              <a:rPr lang="en-US" altLang="zh-CN" sz="1400" dirty="0"/>
              <a:t> to avoid confusion, because the input and output impedances are not the same, and because in practice, the following IQ demodulator stage may have capacitive input impedance if the </a:t>
            </a:r>
            <a:r>
              <a:rPr lang="en-US" altLang="zh-CN" sz="1400" dirty="0" err="1"/>
              <a:t>LMX8410L</a:t>
            </a:r>
            <a:r>
              <a:rPr lang="en-US" altLang="zh-CN" sz="1400" dirty="0"/>
              <a:t> directly drives the ADCs. </a:t>
            </a:r>
            <a:endParaRPr lang="zh-CN" altLang="en-US" sz="1400" dirty="0"/>
          </a:p>
        </p:txBody>
      </p:sp>
      <p:pic>
        <p:nvPicPr>
          <p:cNvPr id="5" name="图片 4">
            <a:extLst>
              <a:ext uri="{FF2B5EF4-FFF2-40B4-BE49-F238E27FC236}">
                <a16:creationId xmlns:a16="http://schemas.microsoft.com/office/drawing/2014/main" id="{86C76F6A-565E-4C49-A1A2-E6A6F7240688}"/>
              </a:ext>
            </a:extLst>
          </p:cNvPr>
          <p:cNvPicPr>
            <a:picLocks noChangeAspect="1"/>
          </p:cNvPicPr>
          <p:nvPr/>
        </p:nvPicPr>
        <p:blipFill>
          <a:blip r:embed="rId3"/>
          <a:stretch>
            <a:fillRect/>
          </a:stretch>
        </p:blipFill>
        <p:spPr>
          <a:xfrm>
            <a:off x="6140700" y="1409006"/>
            <a:ext cx="5496243" cy="3000333"/>
          </a:xfrm>
          <a:prstGeom prst="rect">
            <a:avLst/>
          </a:prstGeom>
        </p:spPr>
      </p:pic>
    </p:spTree>
    <p:extLst>
      <p:ext uri="{BB962C8B-B14F-4D97-AF65-F5344CB8AC3E}">
        <p14:creationId xmlns:p14="http://schemas.microsoft.com/office/powerpoint/2010/main" val="424250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3965171" y="391179"/>
            <a:ext cx="7944334" cy="52322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5399990-E3FA-4B8E-BECD-8A897A173752}"/>
              </a:ext>
            </a:extLst>
          </p:cNvPr>
          <p:cNvSpPr txBox="1"/>
          <p:nvPr/>
        </p:nvSpPr>
        <p:spPr>
          <a:xfrm>
            <a:off x="1128453" y="1224340"/>
            <a:ext cx="6097384" cy="369332"/>
          </a:xfrm>
          <a:prstGeom prst="rect">
            <a:avLst/>
          </a:prstGeom>
          <a:noFill/>
        </p:spPr>
        <p:txBody>
          <a:bodyPr wrap="square">
            <a:spAutoFit/>
          </a:bodyPr>
          <a:lstStyle/>
          <a:p>
            <a:r>
              <a:rPr lang="en-US" altLang="zh-CN" b="1" dirty="0"/>
              <a:t>4.3 </a:t>
            </a:r>
            <a:r>
              <a:rPr lang="en-US" altLang="zh-CN" b="1" dirty="0" err="1"/>
              <a:t>IIP3</a:t>
            </a:r>
            <a:r>
              <a:rPr lang="en-US" altLang="zh-CN" b="1" dirty="0"/>
              <a:t> and </a:t>
            </a:r>
            <a:r>
              <a:rPr lang="en-US" altLang="zh-CN" b="1" dirty="0" err="1"/>
              <a:t>OIP3</a:t>
            </a:r>
            <a:endParaRPr lang="zh-CN" altLang="en-US" b="1" dirty="0"/>
          </a:p>
        </p:txBody>
      </p:sp>
      <p:sp>
        <p:nvSpPr>
          <p:cNvPr id="12" name="文本框 11">
            <a:extLst>
              <a:ext uri="{FF2B5EF4-FFF2-40B4-BE49-F238E27FC236}">
                <a16:creationId xmlns:a16="http://schemas.microsoft.com/office/drawing/2014/main" id="{D4814F5F-75D1-4FD9-B37B-F399BCDCD300}"/>
              </a:ext>
            </a:extLst>
          </p:cNvPr>
          <p:cNvSpPr txBox="1"/>
          <p:nvPr/>
        </p:nvSpPr>
        <p:spPr>
          <a:xfrm>
            <a:off x="881339" y="2154563"/>
            <a:ext cx="5466707" cy="1600438"/>
          </a:xfrm>
          <a:prstGeom prst="rect">
            <a:avLst/>
          </a:prstGeom>
          <a:noFill/>
        </p:spPr>
        <p:txBody>
          <a:bodyPr wrap="square">
            <a:spAutoFit/>
          </a:bodyPr>
          <a:lstStyle/>
          <a:p>
            <a:r>
              <a:rPr lang="en-US" altLang="zh-CN" sz="1400" dirty="0" err="1"/>
              <a:t>IIP3</a:t>
            </a:r>
            <a:r>
              <a:rPr lang="en-US" altLang="zh-CN" sz="1400" dirty="0"/>
              <a:t> is a measure of linearity with respect to input power. It is defined as the input power level when the power of </a:t>
            </a:r>
            <a:r>
              <a:rPr lang="en-US" altLang="zh-CN" sz="1400" dirty="0" err="1"/>
              <a:t>IM3</a:t>
            </a:r>
            <a:r>
              <a:rPr lang="en-US" altLang="zh-CN" sz="1400" dirty="0"/>
              <a:t> (third order intermodulation product) equals the power of the fundamental tones. Use Equation below to calculate the </a:t>
            </a:r>
            <a:r>
              <a:rPr lang="en-US" altLang="zh-CN" sz="1400" dirty="0" err="1"/>
              <a:t>IIP3</a:t>
            </a:r>
            <a:r>
              <a:rPr lang="en-US" altLang="zh-CN" sz="1400" dirty="0"/>
              <a:t>.</a:t>
            </a:r>
          </a:p>
          <a:p>
            <a:endParaRPr lang="en-US" altLang="zh-CN" sz="1400" dirty="0"/>
          </a:p>
          <a:p>
            <a:endParaRPr lang="en-US" altLang="zh-CN" sz="1400" dirty="0"/>
          </a:p>
          <a:p>
            <a:r>
              <a:rPr lang="en-US" altLang="zh-CN" sz="1400" dirty="0"/>
              <a:t> </a:t>
            </a:r>
            <a:endParaRPr lang="zh-CN" altLang="en-US" sz="1400" dirty="0"/>
          </a:p>
        </p:txBody>
      </p:sp>
      <p:pic>
        <p:nvPicPr>
          <p:cNvPr id="6" name="图片 5">
            <a:extLst>
              <a:ext uri="{FF2B5EF4-FFF2-40B4-BE49-F238E27FC236}">
                <a16:creationId xmlns:a16="http://schemas.microsoft.com/office/drawing/2014/main" id="{1C75A2AE-3E9A-4B1F-A2A5-C85EF5E39608}"/>
              </a:ext>
            </a:extLst>
          </p:cNvPr>
          <p:cNvPicPr>
            <a:picLocks noChangeAspect="1"/>
          </p:cNvPicPr>
          <p:nvPr/>
        </p:nvPicPr>
        <p:blipFill>
          <a:blip r:embed="rId3"/>
          <a:stretch>
            <a:fillRect/>
          </a:stretch>
        </p:blipFill>
        <p:spPr>
          <a:xfrm>
            <a:off x="6535807" y="1085755"/>
            <a:ext cx="5373698" cy="3349557"/>
          </a:xfrm>
          <a:prstGeom prst="rect">
            <a:avLst/>
          </a:prstGeom>
        </p:spPr>
      </p:pic>
      <p:pic>
        <p:nvPicPr>
          <p:cNvPr id="8" name="图片 7">
            <a:extLst>
              <a:ext uri="{FF2B5EF4-FFF2-40B4-BE49-F238E27FC236}">
                <a16:creationId xmlns:a16="http://schemas.microsoft.com/office/drawing/2014/main" id="{5579E4F7-35F0-4669-8468-8185B2E86868}"/>
              </a:ext>
            </a:extLst>
          </p:cNvPr>
          <p:cNvPicPr>
            <a:picLocks noChangeAspect="1"/>
          </p:cNvPicPr>
          <p:nvPr/>
        </p:nvPicPr>
        <p:blipFill>
          <a:blip r:embed="rId4"/>
          <a:stretch>
            <a:fillRect/>
          </a:stretch>
        </p:blipFill>
        <p:spPr>
          <a:xfrm>
            <a:off x="1579634" y="3773930"/>
            <a:ext cx="3686689" cy="685896"/>
          </a:xfrm>
          <a:prstGeom prst="rect">
            <a:avLst/>
          </a:prstGeom>
        </p:spPr>
      </p:pic>
      <p:sp>
        <p:nvSpPr>
          <p:cNvPr id="13" name="文本框 12">
            <a:extLst>
              <a:ext uri="{FF2B5EF4-FFF2-40B4-BE49-F238E27FC236}">
                <a16:creationId xmlns:a16="http://schemas.microsoft.com/office/drawing/2014/main" id="{102B736F-61E0-431E-B088-1DAD732DD0C3}"/>
              </a:ext>
            </a:extLst>
          </p:cNvPr>
          <p:cNvSpPr txBox="1"/>
          <p:nvPr/>
        </p:nvSpPr>
        <p:spPr>
          <a:xfrm>
            <a:off x="980102" y="4881903"/>
            <a:ext cx="6097384" cy="954107"/>
          </a:xfrm>
          <a:prstGeom prst="rect">
            <a:avLst/>
          </a:prstGeom>
          <a:noFill/>
        </p:spPr>
        <p:txBody>
          <a:bodyPr wrap="square">
            <a:spAutoFit/>
          </a:bodyPr>
          <a:lstStyle/>
          <a:p>
            <a:r>
              <a:rPr lang="en-US" altLang="zh-CN" sz="1400" dirty="0"/>
              <a:t>where </a:t>
            </a:r>
          </a:p>
          <a:p>
            <a:r>
              <a:rPr lang="en-US" altLang="zh-CN" sz="1400" dirty="0"/>
              <a:t>• Pin is the input tone power </a:t>
            </a:r>
          </a:p>
          <a:p>
            <a:r>
              <a:rPr lang="en-US" altLang="zh-CN" sz="1400" dirty="0"/>
              <a:t>• Pout is the power of fundamental tone at the output </a:t>
            </a:r>
          </a:p>
          <a:p>
            <a:r>
              <a:rPr lang="en-US" altLang="zh-CN" sz="1400" dirty="0"/>
              <a:t>• </a:t>
            </a:r>
            <a:r>
              <a:rPr lang="en-US" altLang="zh-CN" sz="1400" dirty="0" err="1"/>
              <a:t>PIM3,out</a:t>
            </a:r>
            <a:r>
              <a:rPr lang="en-US" altLang="zh-CN" sz="1400" dirty="0"/>
              <a:t> is the power of </a:t>
            </a:r>
            <a:r>
              <a:rPr lang="en-US" altLang="zh-CN" sz="1400" dirty="0" err="1"/>
              <a:t>IM3</a:t>
            </a:r>
            <a:r>
              <a:rPr lang="en-US" altLang="zh-CN" sz="1400" dirty="0"/>
              <a:t> at the output </a:t>
            </a:r>
          </a:p>
        </p:txBody>
      </p:sp>
    </p:spTree>
    <p:extLst>
      <p:ext uri="{BB962C8B-B14F-4D97-AF65-F5344CB8AC3E}">
        <p14:creationId xmlns:p14="http://schemas.microsoft.com/office/powerpoint/2010/main" val="93947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4005340"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527657"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118081247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AA61FBA-078E-4503-88AD-CFA9DAB5B9EE}"/>
              </a:ext>
            </a:extLst>
          </p:cNvPr>
          <p:cNvSpPr txBox="1"/>
          <p:nvPr/>
        </p:nvSpPr>
        <p:spPr>
          <a:xfrm>
            <a:off x="1008918" y="1322871"/>
            <a:ext cx="9462720" cy="738664"/>
          </a:xfrm>
          <a:prstGeom prst="rect">
            <a:avLst/>
          </a:prstGeom>
          <a:noFill/>
        </p:spPr>
        <p:txBody>
          <a:bodyPr wrap="square">
            <a:spAutoFit/>
          </a:bodyPr>
          <a:lstStyle/>
          <a:p>
            <a:r>
              <a:rPr lang="en-US" altLang="zh-CN" sz="1400" dirty="0"/>
              <a:t>This section describes the in-system performance evaluation of the </a:t>
            </a:r>
            <a:r>
              <a:rPr lang="en-US" altLang="zh-CN" sz="1400" dirty="0" err="1"/>
              <a:t>LMX8410L</a:t>
            </a:r>
            <a:r>
              <a:rPr lang="en-US" altLang="zh-CN" sz="1400" dirty="0"/>
              <a:t> in a RF front end example. We will describes the two parameters that are used to characterize receiver RF front end, namely </a:t>
            </a:r>
            <a:r>
              <a:rPr lang="en-US" altLang="zh-CN" sz="1400" dirty="0">
                <a:solidFill>
                  <a:srgbClr val="0070C0"/>
                </a:solidFill>
              </a:rPr>
              <a:t>sensitivity</a:t>
            </a:r>
            <a:r>
              <a:rPr lang="en-US" altLang="zh-CN" sz="1400" dirty="0"/>
              <a:t> and </a:t>
            </a:r>
            <a:r>
              <a:rPr lang="en-US" altLang="zh-CN" sz="1400" dirty="0">
                <a:solidFill>
                  <a:srgbClr val="0070C0"/>
                </a:solidFill>
              </a:rPr>
              <a:t>dynamic range</a:t>
            </a:r>
            <a:r>
              <a:rPr lang="en-US" altLang="zh-CN" sz="1400" dirty="0"/>
              <a:t>, and explains how to calculate these parameters in the presence of the </a:t>
            </a:r>
            <a:r>
              <a:rPr lang="en-US" altLang="zh-CN" sz="1400" dirty="0" err="1"/>
              <a:t>LMX8410L</a:t>
            </a:r>
            <a:r>
              <a:rPr lang="en-US" altLang="zh-CN" sz="1400" dirty="0"/>
              <a:t>.</a:t>
            </a:r>
            <a:endParaRPr lang="zh-CN" altLang="en-US" sz="1400" dirty="0"/>
          </a:p>
        </p:txBody>
      </p:sp>
      <p:sp>
        <p:nvSpPr>
          <p:cNvPr id="10" name="文本框 9">
            <a:extLst>
              <a:ext uri="{FF2B5EF4-FFF2-40B4-BE49-F238E27FC236}">
                <a16:creationId xmlns:a16="http://schemas.microsoft.com/office/drawing/2014/main" id="{FB69A59F-5480-48E6-BBB3-5A97D27D74E7}"/>
              </a:ext>
            </a:extLst>
          </p:cNvPr>
          <p:cNvSpPr txBox="1"/>
          <p:nvPr/>
        </p:nvSpPr>
        <p:spPr>
          <a:xfrm>
            <a:off x="868241" y="2620080"/>
            <a:ext cx="6097464" cy="369332"/>
          </a:xfrm>
          <a:prstGeom prst="rect">
            <a:avLst/>
          </a:prstGeom>
          <a:noFill/>
        </p:spPr>
        <p:txBody>
          <a:bodyPr wrap="square">
            <a:spAutoFit/>
          </a:bodyPr>
          <a:lstStyle/>
          <a:p>
            <a:r>
              <a:rPr lang="en-US" altLang="zh-CN" b="1" dirty="0"/>
              <a:t>5.1 Receiver Sensitivity</a:t>
            </a:r>
            <a:endParaRPr lang="zh-CN" altLang="en-US" b="1" dirty="0"/>
          </a:p>
        </p:txBody>
      </p:sp>
      <p:sp>
        <p:nvSpPr>
          <p:cNvPr id="13" name="文本框 12">
            <a:extLst>
              <a:ext uri="{FF2B5EF4-FFF2-40B4-BE49-F238E27FC236}">
                <a16:creationId xmlns:a16="http://schemas.microsoft.com/office/drawing/2014/main" id="{8012932C-252A-4C49-844B-F3BCAA7ADCEA}"/>
              </a:ext>
            </a:extLst>
          </p:cNvPr>
          <p:cNvSpPr txBox="1"/>
          <p:nvPr/>
        </p:nvSpPr>
        <p:spPr>
          <a:xfrm>
            <a:off x="868241" y="3103638"/>
            <a:ext cx="8306185" cy="738664"/>
          </a:xfrm>
          <a:prstGeom prst="rect">
            <a:avLst/>
          </a:prstGeom>
          <a:noFill/>
        </p:spPr>
        <p:txBody>
          <a:bodyPr wrap="square">
            <a:spAutoFit/>
          </a:bodyPr>
          <a:lstStyle/>
          <a:p>
            <a:r>
              <a:rPr lang="en-US" altLang="zh-CN" sz="1400" dirty="0"/>
              <a:t>The sensitivity of a receiver is the minimum signal power level that a receiver can detect: </a:t>
            </a:r>
          </a:p>
          <a:p>
            <a:endParaRPr lang="en-US" altLang="zh-CN" sz="1400" dirty="0"/>
          </a:p>
          <a:p>
            <a:endParaRPr lang="en-US" altLang="zh-CN" sz="1400" dirty="0"/>
          </a:p>
        </p:txBody>
      </p:sp>
      <p:sp>
        <p:nvSpPr>
          <p:cNvPr id="14" name="文本框 13">
            <a:extLst>
              <a:ext uri="{FF2B5EF4-FFF2-40B4-BE49-F238E27FC236}">
                <a16:creationId xmlns:a16="http://schemas.microsoft.com/office/drawing/2014/main" id="{ABACFB7A-781D-464F-BDCF-D251A28DFC8F}"/>
              </a:ext>
            </a:extLst>
          </p:cNvPr>
          <p:cNvSpPr txBox="1"/>
          <p:nvPr/>
        </p:nvSpPr>
        <p:spPr>
          <a:xfrm>
            <a:off x="1008918" y="4211634"/>
            <a:ext cx="7273435" cy="1815882"/>
          </a:xfrm>
          <a:prstGeom prst="rect">
            <a:avLst/>
          </a:prstGeom>
          <a:noFill/>
        </p:spPr>
        <p:txBody>
          <a:bodyPr wrap="square">
            <a:spAutoFit/>
          </a:bodyPr>
          <a:lstStyle/>
          <a:p>
            <a:r>
              <a:rPr lang="en-US" altLang="zh-CN" sz="1400" dirty="0"/>
              <a:t>where </a:t>
            </a:r>
          </a:p>
          <a:p>
            <a:r>
              <a:rPr lang="en-US" altLang="zh-CN" sz="1400" dirty="0"/>
              <a:t>• –</a:t>
            </a:r>
            <a:r>
              <a:rPr lang="en-US" altLang="zh-CN" sz="1400" dirty="0" err="1"/>
              <a:t>174dBm</a:t>
            </a:r>
            <a:r>
              <a:rPr lang="en-US" altLang="zh-CN" sz="1400" dirty="0"/>
              <a:t> is the absolute noise floor </a:t>
            </a:r>
            <a:r>
              <a:rPr lang="en-US" altLang="zh-CN" sz="1400" dirty="0" err="1"/>
              <a:t>kTB</a:t>
            </a:r>
            <a:r>
              <a:rPr lang="en-US" altLang="zh-CN" sz="1400" dirty="0"/>
              <a:t> when T = </a:t>
            </a:r>
            <a:r>
              <a:rPr lang="en-US" altLang="zh-CN" sz="1400" dirty="0" err="1"/>
              <a:t>290K</a:t>
            </a:r>
            <a:r>
              <a:rPr lang="en-US" altLang="zh-CN" sz="1400" dirty="0"/>
              <a:t> and B = </a:t>
            </a:r>
            <a:r>
              <a:rPr lang="en-US" altLang="zh-CN" sz="1400" dirty="0" err="1"/>
              <a:t>1Hz</a:t>
            </a:r>
            <a:endParaRPr lang="en-US" altLang="zh-CN" sz="1400" dirty="0"/>
          </a:p>
          <a:p>
            <a:r>
              <a:rPr lang="en-US" altLang="zh-CN" sz="1400" dirty="0"/>
              <a:t>• NF is the cascaded system noise figure</a:t>
            </a:r>
          </a:p>
          <a:p>
            <a:r>
              <a:rPr lang="en-US" altLang="zh-CN" sz="1400" dirty="0"/>
              <a:t>• B is signal bandwidth in Hz </a:t>
            </a:r>
          </a:p>
          <a:p>
            <a:r>
              <a:rPr lang="en-US" altLang="zh-CN" sz="1400" dirty="0"/>
              <a:t>• </a:t>
            </a:r>
            <a:r>
              <a:rPr lang="en-US" altLang="zh-CN" sz="1400" dirty="0" err="1"/>
              <a:t>SNRmin</a:t>
            </a:r>
            <a:r>
              <a:rPr lang="en-US" altLang="zh-CN" sz="1400" dirty="0"/>
              <a:t> is the minimum acceptable SNR at the output of ADC </a:t>
            </a:r>
          </a:p>
          <a:p>
            <a:endParaRPr lang="en-US" altLang="zh-CN" sz="1400" dirty="0"/>
          </a:p>
          <a:p>
            <a:r>
              <a:rPr lang="en-US" altLang="zh-CN" sz="1400" dirty="0"/>
              <a:t>When signal bandwidth and minimum SNR are fixed, the system noise figure is the determining factor of receiver sensitivity</a:t>
            </a:r>
            <a:endParaRPr lang="zh-CN" altLang="en-US" sz="1400" dirty="0"/>
          </a:p>
        </p:txBody>
      </p:sp>
      <p:pic>
        <p:nvPicPr>
          <p:cNvPr id="16" name="图片 15">
            <a:extLst>
              <a:ext uri="{FF2B5EF4-FFF2-40B4-BE49-F238E27FC236}">
                <a16:creationId xmlns:a16="http://schemas.microsoft.com/office/drawing/2014/main" id="{74E8D31F-0AC0-4E29-9B03-66593EA45560}"/>
              </a:ext>
            </a:extLst>
          </p:cNvPr>
          <p:cNvPicPr>
            <a:picLocks noChangeAspect="1"/>
          </p:cNvPicPr>
          <p:nvPr/>
        </p:nvPicPr>
        <p:blipFill>
          <a:blip r:embed="rId3"/>
          <a:stretch>
            <a:fillRect/>
          </a:stretch>
        </p:blipFill>
        <p:spPr>
          <a:xfrm>
            <a:off x="1233782" y="3561275"/>
            <a:ext cx="6277851" cy="562053"/>
          </a:xfrm>
          <a:prstGeom prst="rect">
            <a:avLst/>
          </a:prstGeom>
        </p:spPr>
      </p:pic>
      <p:sp>
        <p:nvSpPr>
          <p:cNvPr id="17" name="文本框 16">
            <a:extLst>
              <a:ext uri="{FF2B5EF4-FFF2-40B4-BE49-F238E27FC236}">
                <a16:creationId xmlns:a16="http://schemas.microsoft.com/office/drawing/2014/main" id="{A3B37BB3-8F2A-4BF3-B9B3-498B53D8F240}"/>
              </a:ext>
            </a:extLst>
          </p:cNvPr>
          <p:cNvSpPr txBox="1"/>
          <p:nvPr/>
        </p:nvSpPr>
        <p:spPr>
          <a:xfrm>
            <a:off x="5299976" y="384774"/>
            <a:ext cx="6472541" cy="523220"/>
          </a:xfrm>
          <a:prstGeom prst="rect">
            <a:avLst/>
          </a:prstGeom>
          <a:noFill/>
        </p:spPr>
        <p:txBody>
          <a:bodyPr wrap="none" rtlCol="0">
            <a:spAutoFit/>
          </a:bodyPr>
          <a:lstStyle>
            <a:defPPr>
              <a:defRPr lang="zh-CN"/>
            </a:defPPr>
            <a:lvl1pPr>
              <a:defRPr sz="2000"/>
            </a:lvl1p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78142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B69A59F-5480-48E6-BBB3-5A97D27D74E7}"/>
              </a:ext>
            </a:extLst>
          </p:cNvPr>
          <p:cNvSpPr txBox="1"/>
          <p:nvPr/>
        </p:nvSpPr>
        <p:spPr>
          <a:xfrm>
            <a:off x="1457326" y="2044187"/>
            <a:ext cx="6097464" cy="369332"/>
          </a:xfrm>
          <a:prstGeom prst="rect">
            <a:avLst/>
          </a:prstGeom>
          <a:noFill/>
        </p:spPr>
        <p:txBody>
          <a:bodyPr wrap="square">
            <a:spAutoFit/>
          </a:bodyPr>
          <a:lstStyle/>
          <a:p>
            <a:r>
              <a:rPr lang="en-US" altLang="zh-CN" b="1" dirty="0"/>
              <a:t>5.2 Spurious Free Dynamic Range</a:t>
            </a:r>
            <a:endParaRPr lang="zh-CN" altLang="en-US" b="1" dirty="0"/>
          </a:p>
        </p:txBody>
      </p:sp>
      <p:sp>
        <p:nvSpPr>
          <p:cNvPr id="13" name="文本框 12">
            <a:extLst>
              <a:ext uri="{FF2B5EF4-FFF2-40B4-BE49-F238E27FC236}">
                <a16:creationId xmlns:a16="http://schemas.microsoft.com/office/drawing/2014/main" id="{8012932C-252A-4C49-844B-F3BCAA7ADCEA}"/>
              </a:ext>
            </a:extLst>
          </p:cNvPr>
          <p:cNvSpPr txBox="1"/>
          <p:nvPr/>
        </p:nvSpPr>
        <p:spPr>
          <a:xfrm>
            <a:off x="1457326" y="2844285"/>
            <a:ext cx="8306185" cy="738664"/>
          </a:xfrm>
          <a:prstGeom prst="rect">
            <a:avLst/>
          </a:prstGeom>
          <a:noFill/>
        </p:spPr>
        <p:txBody>
          <a:bodyPr wrap="square">
            <a:spAutoFit/>
          </a:bodyPr>
          <a:lstStyle/>
          <a:p>
            <a:r>
              <a:rPr lang="en-US" altLang="zh-CN" sz="1400" dirty="0"/>
              <a:t>The maximum input power allowed for a spurious free system is the level when </a:t>
            </a:r>
            <a:r>
              <a:rPr lang="en-US" altLang="zh-CN" sz="1400" dirty="0" err="1"/>
              <a:t>IM3</a:t>
            </a:r>
            <a:r>
              <a:rPr lang="en-US" altLang="zh-CN" sz="1400" dirty="0"/>
              <a:t> equals noise floor. The minimum input power is the receiver sensitivity. Equation below shows that the difference between cascaded </a:t>
            </a:r>
            <a:r>
              <a:rPr lang="en-US" altLang="zh-CN" sz="1400" dirty="0" err="1"/>
              <a:t>IIP3</a:t>
            </a:r>
            <a:r>
              <a:rPr lang="en-US" altLang="zh-CN" sz="1400" dirty="0"/>
              <a:t> and cascaded NF reflects the system </a:t>
            </a:r>
            <a:r>
              <a:rPr lang="en-US" altLang="zh-CN" sz="1400" dirty="0" err="1"/>
              <a:t>SFDR</a:t>
            </a:r>
            <a:r>
              <a:rPr lang="en-US" altLang="zh-CN" sz="1400" dirty="0"/>
              <a:t>. </a:t>
            </a:r>
          </a:p>
        </p:txBody>
      </p:sp>
      <p:sp>
        <p:nvSpPr>
          <p:cNvPr id="17" name="文本框 16">
            <a:extLst>
              <a:ext uri="{FF2B5EF4-FFF2-40B4-BE49-F238E27FC236}">
                <a16:creationId xmlns:a16="http://schemas.microsoft.com/office/drawing/2014/main" id="{A3B37BB3-8F2A-4BF3-B9B3-498B53D8F240}"/>
              </a:ext>
            </a:extLst>
          </p:cNvPr>
          <p:cNvSpPr txBox="1"/>
          <p:nvPr/>
        </p:nvSpPr>
        <p:spPr>
          <a:xfrm>
            <a:off x="5299976" y="384774"/>
            <a:ext cx="6472541" cy="523220"/>
          </a:xfrm>
          <a:prstGeom prst="rect">
            <a:avLst/>
          </a:prstGeom>
          <a:noFill/>
        </p:spPr>
        <p:txBody>
          <a:bodyPr wrap="none" rtlCol="0">
            <a:spAutoFit/>
          </a:bodyPr>
          <a:lstStyle>
            <a:defPPr>
              <a:defRPr lang="zh-CN"/>
            </a:defPPr>
            <a:lvl1pPr>
              <a:defRPr sz="2000"/>
            </a:lvl1p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E1D8528-4C7B-423D-BA79-D3674AEE4CC1}"/>
              </a:ext>
            </a:extLst>
          </p:cNvPr>
          <p:cNvPicPr>
            <a:picLocks noChangeAspect="1"/>
          </p:cNvPicPr>
          <p:nvPr/>
        </p:nvPicPr>
        <p:blipFill>
          <a:blip r:embed="rId3"/>
          <a:stretch>
            <a:fillRect/>
          </a:stretch>
        </p:blipFill>
        <p:spPr>
          <a:xfrm>
            <a:off x="2079312" y="4013715"/>
            <a:ext cx="6239746" cy="704948"/>
          </a:xfrm>
          <a:prstGeom prst="rect">
            <a:avLst/>
          </a:prstGeom>
        </p:spPr>
      </p:pic>
    </p:spTree>
    <p:extLst>
      <p:ext uri="{BB962C8B-B14F-4D97-AF65-F5344CB8AC3E}">
        <p14:creationId xmlns:p14="http://schemas.microsoft.com/office/powerpoint/2010/main" val="1602850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B69A59F-5480-48E6-BBB3-5A97D27D74E7}"/>
              </a:ext>
            </a:extLst>
          </p:cNvPr>
          <p:cNvSpPr txBox="1"/>
          <p:nvPr/>
        </p:nvSpPr>
        <p:spPr>
          <a:xfrm>
            <a:off x="1061672" y="1711183"/>
            <a:ext cx="6097464" cy="369332"/>
          </a:xfrm>
          <a:prstGeom prst="rect">
            <a:avLst/>
          </a:prstGeom>
          <a:noFill/>
        </p:spPr>
        <p:txBody>
          <a:bodyPr wrap="square">
            <a:spAutoFit/>
          </a:bodyPr>
          <a:lstStyle/>
          <a:p>
            <a:r>
              <a:rPr lang="en-US" altLang="zh-CN" b="1" dirty="0"/>
              <a:t>5.3 </a:t>
            </a:r>
            <a:r>
              <a:rPr lang="en-US" altLang="zh-CN" b="1" dirty="0" err="1"/>
              <a:t>LMX8410</a:t>
            </a:r>
            <a:r>
              <a:rPr lang="en-US" altLang="zh-CN" b="1" dirty="0"/>
              <a:t> In-System Performance</a:t>
            </a:r>
            <a:endParaRPr lang="zh-CN" altLang="en-US" b="1" dirty="0"/>
          </a:p>
        </p:txBody>
      </p:sp>
      <p:sp>
        <p:nvSpPr>
          <p:cNvPr id="13" name="文本框 12">
            <a:extLst>
              <a:ext uri="{FF2B5EF4-FFF2-40B4-BE49-F238E27FC236}">
                <a16:creationId xmlns:a16="http://schemas.microsoft.com/office/drawing/2014/main" id="{8012932C-252A-4C49-844B-F3BCAA7ADCEA}"/>
              </a:ext>
            </a:extLst>
          </p:cNvPr>
          <p:cNvSpPr txBox="1"/>
          <p:nvPr/>
        </p:nvSpPr>
        <p:spPr>
          <a:xfrm>
            <a:off x="1061672" y="2602467"/>
            <a:ext cx="9014313" cy="738664"/>
          </a:xfrm>
          <a:prstGeom prst="rect">
            <a:avLst/>
          </a:prstGeom>
          <a:noFill/>
        </p:spPr>
        <p:txBody>
          <a:bodyPr wrap="square">
            <a:spAutoFit/>
          </a:bodyPr>
          <a:lstStyle/>
          <a:p>
            <a:r>
              <a:rPr lang="en-US" altLang="zh-CN" sz="1400" dirty="0"/>
              <a:t>Consider the block diagram shown in Figure 16, where only one of the I/Q paths is shown and the other one is the same. For this example, the user can assume that RF frequency = 6 GHz, the complex signal bandwidth = 200 MHz (that is, IF band is from DC to 100 MHz), and </a:t>
            </a:r>
            <a:r>
              <a:rPr lang="en-US" altLang="zh-CN" sz="1400" dirty="0" err="1"/>
              <a:t>SNRmin</a:t>
            </a:r>
            <a:r>
              <a:rPr lang="en-US" altLang="zh-CN" sz="1400" dirty="0"/>
              <a:t> = 20 </a:t>
            </a:r>
            <a:r>
              <a:rPr lang="en-US" altLang="zh-CN" sz="1400" dirty="0" err="1"/>
              <a:t>dB.</a:t>
            </a:r>
            <a:r>
              <a:rPr lang="en-US" altLang="zh-CN" sz="1400" dirty="0"/>
              <a:t> </a:t>
            </a:r>
          </a:p>
        </p:txBody>
      </p:sp>
      <p:sp>
        <p:nvSpPr>
          <p:cNvPr id="17" name="文本框 16">
            <a:extLst>
              <a:ext uri="{FF2B5EF4-FFF2-40B4-BE49-F238E27FC236}">
                <a16:creationId xmlns:a16="http://schemas.microsoft.com/office/drawing/2014/main" id="{A3B37BB3-8F2A-4BF3-B9B3-498B53D8F240}"/>
              </a:ext>
            </a:extLst>
          </p:cNvPr>
          <p:cNvSpPr txBox="1"/>
          <p:nvPr/>
        </p:nvSpPr>
        <p:spPr>
          <a:xfrm>
            <a:off x="5299976" y="384774"/>
            <a:ext cx="6472541" cy="523220"/>
          </a:xfrm>
          <a:prstGeom prst="rect">
            <a:avLst/>
          </a:prstGeom>
          <a:noFill/>
        </p:spPr>
        <p:txBody>
          <a:bodyPr wrap="none" rtlCol="0">
            <a:spAutoFit/>
          </a:bodyPr>
          <a:lstStyle>
            <a:defPPr>
              <a:defRPr lang="zh-CN"/>
            </a:defPPr>
            <a:lvl1pPr>
              <a:defRPr sz="2000"/>
            </a:lvl1p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C0CCA6F-01BE-4426-BC09-080254361C9D}"/>
              </a:ext>
            </a:extLst>
          </p:cNvPr>
          <p:cNvPicPr>
            <a:picLocks noChangeAspect="1"/>
          </p:cNvPicPr>
          <p:nvPr/>
        </p:nvPicPr>
        <p:blipFill>
          <a:blip r:embed="rId3"/>
          <a:stretch>
            <a:fillRect/>
          </a:stretch>
        </p:blipFill>
        <p:spPr>
          <a:xfrm>
            <a:off x="1347465" y="3886201"/>
            <a:ext cx="8886206" cy="1356673"/>
          </a:xfrm>
          <a:prstGeom prst="rect">
            <a:avLst/>
          </a:prstGeom>
        </p:spPr>
      </p:pic>
    </p:spTree>
    <p:extLst>
      <p:ext uri="{BB962C8B-B14F-4D97-AF65-F5344CB8AC3E}">
        <p14:creationId xmlns:p14="http://schemas.microsoft.com/office/powerpoint/2010/main" val="159651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B69A59F-5480-48E6-BBB3-5A97D27D74E7}"/>
              </a:ext>
            </a:extLst>
          </p:cNvPr>
          <p:cNvSpPr txBox="1"/>
          <p:nvPr/>
        </p:nvSpPr>
        <p:spPr>
          <a:xfrm>
            <a:off x="780318" y="1154094"/>
            <a:ext cx="6097464" cy="369332"/>
          </a:xfrm>
          <a:prstGeom prst="rect">
            <a:avLst/>
          </a:prstGeom>
          <a:noFill/>
        </p:spPr>
        <p:txBody>
          <a:bodyPr wrap="square">
            <a:spAutoFit/>
          </a:bodyPr>
          <a:lstStyle/>
          <a:p>
            <a:r>
              <a:rPr lang="en-US" altLang="zh-CN" b="1" dirty="0"/>
              <a:t>5.3 </a:t>
            </a:r>
            <a:r>
              <a:rPr lang="en-US" altLang="zh-CN" b="1" dirty="0" err="1"/>
              <a:t>LMX8410</a:t>
            </a:r>
            <a:r>
              <a:rPr lang="en-US" altLang="zh-CN" b="1" dirty="0"/>
              <a:t> In-System Performance</a:t>
            </a:r>
            <a:endParaRPr lang="zh-CN" altLang="en-US" b="1" dirty="0"/>
          </a:p>
        </p:txBody>
      </p:sp>
      <p:sp>
        <p:nvSpPr>
          <p:cNvPr id="17" name="文本框 16">
            <a:extLst>
              <a:ext uri="{FF2B5EF4-FFF2-40B4-BE49-F238E27FC236}">
                <a16:creationId xmlns:a16="http://schemas.microsoft.com/office/drawing/2014/main" id="{A3B37BB3-8F2A-4BF3-B9B3-498B53D8F240}"/>
              </a:ext>
            </a:extLst>
          </p:cNvPr>
          <p:cNvSpPr txBox="1"/>
          <p:nvPr/>
        </p:nvSpPr>
        <p:spPr>
          <a:xfrm>
            <a:off x="5299976" y="384774"/>
            <a:ext cx="6472541" cy="523220"/>
          </a:xfrm>
          <a:prstGeom prst="rect">
            <a:avLst/>
          </a:prstGeom>
          <a:noFill/>
        </p:spPr>
        <p:txBody>
          <a:bodyPr wrap="none" rtlCol="0">
            <a:spAutoFit/>
          </a:bodyPr>
          <a:lstStyle>
            <a:defPPr>
              <a:defRPr lang="zh-CN"/>
            </a:defPPr>
            <a:lvl1pPr>
              <a:defRPr sz="2000"/>
            </a:lvl1p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2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E638180B-B2FE-4213-8824-32F8D8CC09B7}"/>
              </a:ext>
            </a:extLst>
          </p:cNvPr>
          <p:cNvSpPr txBox="1"/>
          <p:nvPr/>
        </p:nvSpPr>
        <p:spPr>
          <a:xfrm>
            <a:off x="780318" y="1731088"/>
            <a:ext cx="10719639" cy="738664"/>
          </a:xfrm>
          <a:prstGeom prst="rect">
            <a:avLst/>
          </a:prstGeom>
          <a:noFill/>
        </p:spPr>
        <p:txBody>
          <a:bodyPr wrap="square">
            <a:spAutoFit/>
          </a:bodyPr>
          <a:lstStyle/>
          <a:p>
            <a:r>
              <a:rPr lang="en-US" altLang="zh-CN" sz="1400" dirty="0"/>
              <a:t>The specs required for each stage are shown in Table 2. Note that </a:t>
            </a:r>
            <a:r>
              <a:rPr lang="en-US" altLang="zh-CN" sz="1400" dirty="0" err="1"/>
              <a:t>ADS54J60</a:t>
            </a:r>
            <a:r>
              <a:rPr lang="en-US" altLang="zh-CN" sz="1400" dirty="0"/>
              <a:t> is a dual-channel ADC that can sample both I and Q channels at the same time. The NF and </a:t>
            </a:r>
            <a:r>
              <a:rPr lang="en-US" altLang="zh-CN" sz="1400" dirty="0" err="1"/>
              <a:t>IIP3</a:t>
            </a:r>
            <a:r>
              <a:rPr lang="en-US" altLang="zh-CN" sz="1400" dirty="0"/>
              <a:t> for ADC are calculated based on the Direct RF Conversion: From Vision to Reality and Calculating noise figure and third-order intercept in ADCs. Room temperature data is used for </a:t>
            </a:r>
            <a:r>
              <a:rPr lang="en-US" altLang="zh-CN" sz="1400" dirty="0" err="1"/>
              <a:t>LMX8410L</a:t>
            </a:r>
            <a:r>
              <a:rPr lang="en-US" altLang="zh-CN" sz="1400" dirty="0"/>
              <a:t>.</a:t>
            </a:r>
            <a:endParaRPr lang="zh-CN" altLang="en-US" sz="1400" dirty="0"/>
          </a:p>
        </p:txBody>
      </p:sp>
      <p:pic>
        <p:nvPicPr>
          <p:cNvPr id="8" name="图片 7">
            <a:extLst>
              <a:ext uri="{FF2B5EF4-FFF2-40B4-BE49-F238E27FC236}">
                <a16:creationId xmlns:a16="http://schemas.microsoft.com/office/drawing/2014/main" id="{3FE45F1F-9C11-4007-9863-53F4D3FC8D29}"/>
              </a:ext>
            </a:extLst>
          </p:cNvPr>
          <p:cNvPicPr>
            <a:picLocks noChangeAspect="1"/>
          </p:cNvPicPr>
          <p:nvPr/>
        </p:nvPicPr>
        <p:blipFill>
          <a:blip r:embed="rId3"/>
          <a:stretch>
            <a:fillRect/>
          </a:stretch>
        </p:blipFill>
        <p:spPr>
          <a:xfrm>
            <a:off x="1281478" y="2677414"/>
            <a:ext cx="8587957" cy="3447980"/>
          </a:xfrm>
          <a:prstGeom prst="rect">
            <a:avLst/>
          </a:prstGeom>
        </p:spPr>
      </p:pic>
    </p:spTree>
    <p:extLst>
      <p:ext uri="{BB962C8B-B14F-4D97-AF65-F5344CB8AC3E}">
        <p14:creationId xmlns:p14="http://schemas.microsoft.com/office/powerpoint/2010/main" val="346501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4005340"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for Mixers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527657" cy="646331"/>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6359054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3B37BB3-8F2A-4BF3-B9B3-498B53D8F240}"/>
              </a:ext>
            </a:extLst>
          </p:cNvPr>
          <p:cNvSpPr txBox="1"/>
          <p:nvPr/>
        </p:nvSpPr>
        <p:spPr>
          <a:xfrm>
            <a:off x="9466156" y="391179"/>
            <a:ext cx="2170787" cy="523220"/>
          </a:xfrm>
          <a:prstGeom prst="rect">
            <a:avLst/>
          </a:prstGeom>
          <a:noFill/>
        </p:spPr>
        <p:txBody>
          <a:bodyPr wrap="none" rtlCol="0">
            <a:spAutoFit/>
          </a:bodyPr>
          <a:lstStyle>
            <a:defPPr>
              <a:defRPr lang="zh-CN"/>
            </a:defPPr>
            <a:lvl1pPr>
              <a:defRPr sz="2000"/>
            </a:lvl1p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E638180B-B2FE-4213-8824-32F8D8CC09B7}"/>
              </a:ext>
            </a:extLst>
          </p:cNvPr>
          <p:cNvSpPr txBox="1"/>
          <p:nvPr/>
        </p:nvSpPr>
        <p:spPr>
          <a:xfrm>
            <a:off x="1052878" y="2736502"/>
            <a:ext cx="9726491" cy="2031325"/>
          </a:xfrm>
          <a:prstGeom prst="rect">
            <a:avLst/>
          </a:prstGeom>
          <a:noFill/>
        </p:spPr>
        <p:txBody>
          <a:bodyPr wrap="square">
            <a:spAutoFit/>
          </a:bodyPr>
          <a:lstStyle/>
          <a:p>
            <a:r>
              <a:rPr lang="en-US" altLang="zh-CN" sz="1400" dirty="0"/>
              <a:t>The designer must consider two things when choosing IQ demodulators for the direct conversion receivers: the implementation challenges and the performance of the mixer. </a:t>
            </a:r>
          </a:p>
          <a:p>
            <a:endParaRPr lang="en-US" altLang="zh-CN" sz="1400" dirty="0"/>
          </a:p>
          <a:p>
            <a:r>
              <a:rPr lang="en-US" altLang="zh-CN" sz="1400" dirty="0"/>
              <a:t>The designer should always look for devices that have low DC offset, low 1/f noise corner frequency, high IRR (absolute value), high </a:t>
            </a:r>
            <a:r>
              <a:rPr lang="en-US" altLang="zh-CN" sz="1400" dirty="0" err="1"/>
              <a:t>IIP2</a:t>
            </a:r>
            <a:r>
              <a:rPr lang="en-US" altLang="zh-CN" sz="1400" dirty="0"/>
              <a:t>, low LO to RF leakage, and low mixing spurs. For the mixer, a low NF, high </a:t>
            </a:r>
            <a:r>
              <a:rPr lang="en-US" altLang="zh-CN" sz="1400" dirty="0" err="1"/>
              <a:t>IIP3</a:t>
            </a:r>
            <a:r>
              <a:rPr lang="en-US" altLang="zh-CN" sz="1400" dirty="0"/>
              <a:t>, and high gain are required for better system sensitivity and spurious free dynamic range. </a:t>
            </a:r>
          </a:p>
          <a:p>
            <a:endParaRPr lang="en-US" altLang="zh-CN" sz="1400" dirty="0"/>
          </a:p>
          <a:p>
            <a:r>
              <a:rPr lang="en-US" altLang="zh-CN" sz="1400" dirty="0"/>
              <a:t>The </a:t>
            </a:r>
            <a:r>
              <a:rPr lang="en-US" altLang="zh-CN" sz="1400" dirty="0" err="1"/>
              <a:t>LMX8410L</a:t>
            </a:r>
            <a:r>
              <a:rPr lang="en-US" altLang="zh-CN" sz="1400" dirty="0"/>
              <a:t> has excellent performance in both. The device also has an integrated internal LO, a single-ended 50-Ω RF input, and the device can support a </a:t>
            </a:r>
            <a:r>
              <a:rPr lang="en-US" altLang="zh-CN" sz="1400" dirty="0" err="1"/>
              <a:t>VCM</a:t>
            </a:r>
            <a:r>
              <a:rPr lang="en-US" altLang="zh-CN" sz="1400" dirty="0"/>
              <a:t> input for setting ADC common mode to help system design. </a:t>
            </a:r>
            <a:endParaRPr lang="zh-CN" altLang="en-US" sz="1400" dirty="0"/>
          </a:p>
        </p:txBody>
      </p:sp>
    </p:spTree>
    <p:extLst>
      <p:ext uri="{BB962C8B-B14F-4D97-AF65-F5344CB8AC3E}">
        <p14:creationId xmlns:p14="http://schemas.microsoft.com/office/powerpoint/2010/main" val="21976217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263A2730-C0A2-427E-B840-E1788C2867F7}"/>
              </a:ext>
            </a:extLst>
          </p:cNvPr>
          <p:cNvSpPr txBox="1"/>
          <p:nvPr/>
        </p:nvSpPr>
        <p:spPr>
          <a:xfrm>
            <a:off x="4295699" y="1096919"/>
            <a:ext cx="360060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b="1" dirty="0">
                <a:solidFill>
                  <a:srgbClr val="193379"/>
                </a:solidFill>
                <a:latin typeface="微软雅黑" panose="020B0503020204020204" pitchFamily="34" charset="-122"/>
                <a:ea typeface="微软雅黑" panose="020B0503020204020204" pitchFamily="34" charset="-122"/>
              </a:rPr>
              <a:t>CONTENTS</a:t>
            </a:r>
          </a:p>
        </p:txBody>
      </p:sp>
      <p:sp>
        <p:nvSpPr>
          <p:cNvPr id="5" name="矩形 4">
            <a:extLst>
              <a:ext uri="{FF2B5EF4-FFF2-40B4-BE49-F238E27FC236}">
                <a16:creationId xmlns:a16="http://schemas.microsoft.com/office/drawing/2014/main" id="{5ECB2C1D-FBEC-46FA-AB7C-5FD83446C1B7}"/>
              </a:ext>
            </a:extLst>
          </p:cNvPr>
          <p:cNvSpPr/>
          <p:nvPr/>
        </p:nvSpPr>
        <p:spPr bwMode="auto">
          <a:xfrm>
            <a:off x="1029397" y="276023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rPr>
              <a:t>1</a:t>
            </a:r>
          </a:p>
        </p:txBody>
      </p:sp>
      <p:sp>
        <p:nvSpPr>
          <p:cNvPr id="6" name="文本框 5">
            <a:extLst>
              <a:ext uri="{FF2B5EF4-FFF2-40B4-BE49-F238E27FC236}">
                <a16:creationId xmlns:a16="http://schemas.microsoft.com/office/drawing/2014/main" id="{2E5091B9-1F54-4C81-8AC6-6D37CA792B2E}"/>
              </a:ext>
            </a:extLst>
          </p:cNvPr>
          <p:cNvSpPr txBox="1"/>
          <p:nvPr/>
        </p:nvSpPr>
        <p:spPr>
          <a:xfrm>
            <a:off x="1727370" y="2937871"/>
            <a:ext cx="382521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4CEF21D-C676-401D-98F8-9E76D27607FF}"/>
              </a:ext>
            </a:extLst>
          </p:cNvPr>
          <p:cNvSpPr/>
          <p:nvPr/>
        </p:nvSpPr>
        <p:spPr bwMode="auto">
          <a:xfrm>
            <a:off x="7018815" y="2798288"/>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19582263-DB1A-49A5-8AD5-79CD77AEA0B4}"/>
              </a:ext>
            </a:extLst>
          </p:cNvPr>
          <p:cNvSpPr txBox="1"/>
          <p:nvPr/>
        </p:nvSpPr>
        <p:spPr>
          <a:xfrm>
            <a:off x="7798733" y="2798288"/>
            <a:ext cx="3913892" cy="646331"/>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Overall Performance Evaluation </a:t>
            </a: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for Mixers </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DCD2CDE-3670-409B-BD6C-707F43DEE059}"/>
              </a:ext>
            </a:extLst>
          </p:cNvPr>
          <p:cNvSpPr/>
          <p:nvPr/>
        </p:nvSpPr>
        <p:spPr bwMode="auto">
          <a:xfrm>
            <a:off x="1029397" y="3790929"/>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CD54DF30-2D2B-419A-AE64-20F4C1D5222E}"/>
              </a:ext>
            </a:extLst>
          </p:cNvPr>
          <p:cNvSpPr txBox="1"/>
          <p:nvPr/>
        </p:nvSpPr>
        <p:spPr>
          <a:xfrm>
            <a:off x="1749671" y="3928215"/>
            <a:ext cx="3275192" cy="369332"/>
          </a:xfrm>
          <a:prstGeom prst="rect">
            <a:avLst/>
          </a:prstGeom>
          <a:noFill/>
        </p:spPr>
        <p:txBody>
          <a:bodyPr wrap="none" rtlCol="0">
            <a:spAutoFit/>
          </a:bodyPr>
          <a:lstStyle/>
          <a:p>
            <a:r>
              <a:rPr lang="en-US" altLang="zh-CN" b="1" dirty="0">
                <a:solidFill>
                  <a:schemeClr val="tx1">
                    <a:lumMod val="75000"/>
                    <a:lumOff val="25000"/>
                  </a:schemeClr>
                </a:solidFill>
                <a:ea typeface="微软雅黑" panose="020B0503020204020204" pitchFamily="34" charset="-122"/>
              </a:rPr>
              <a:t>Performance </a:t>
            </a:r>
            <a:r>
              <a:rPr lang="en-US" altLang="zh-CN" b="1" dirty="0">
                <a:solidFill>
                  <a:schemeClr val="tx1">
                    <a:lumMod val="75000"/>
                    <a:lumOff val="25000"/>
                  </a:schemeClr>
                </a:solidFill>
              </a:rPr>
              <a:t>of </a:t>
            </a:r>
            <a:r>
              <a:rPr lang="en-US" altLang="zh-CN" b="1" dirty="0" err="1">
                <a:solidFill>
                  <a:schemeClr val="tx1">
                    <a:lumMod val="75000"/>
                    <a:lumOff val="25000"/>
                  </a:schemeClr>
                </a:solidFill>
              </a:rPr>
              <a:t>LMX8410L</a:t>
            </a:r>
            <a:endParaRPr lang="zh-CN" altLang="en-US" b="1" dirty="0">
              <a:solidFill>
                <a:schemeClr val="tx1">
                  <a:lumMod val="75000"/>
                  <a:lumOff val="25000"/>
                </a:schemeClr>
              </a:solidFill>
              <a:ea typeface="微软雅黑" panose="020B0503020204020204" pitchFamily="34" charset="-122"/>
            </a:endParaRPr>
          </a:p>
        </p:txBody>
      </p:sp>
      <p:sp>
        <p:nvSpPr>
          <p:cNvPr id="11" name="矩形 10">
            <a:extLst>
              <a:ext uri="{FF2B5EF4-FFF2-40B4-BE49-F238E27FC236}">
                <a16:creationId xmlns:a16="http://schemas.microsoft.com/office/drawing/2014/main" id="{8568ABD4-19ED-43BA-B760-538F84967726}"/>
              </a:ext>
            </a:extLst>
          </p:cNvPr>
          <p:cNvSpPr/>
          <p:nvPr/>
        </p:nvSpPr>
        <p:spPr bwMode="auto">
          <a:xfrm>
            <a:off x="7018815" y="3828981"/>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5</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7E53E40B-C5BB-4D1C-A9AF-D99E4F66BEB0}"/>
              </a:ext>
            </a:extLst>
          </p:cNvPr>
          <p:cNvSpPr txBox="1"/>
          <p:nvPr/>
        </p:nvSpPr>
        <p:spPr>
          <a:xfrm>
            <a:off x="7798733" y="3966267"/>
            <a:ext cx="4230132" cy="369332"/>
          </a:xfrm>
          <a:prstGeom prst="rect">
            <a:avLst/>
          </a:prstGeom>
          <a:noFill/>
        </p:spPr>
        <p:txBody>
          <a:bodyPr wrap="none" rtlCol="0">
            <a:spAutoFit/>
          </a:bodyPr>
          <a:lstStyle>
            <a:defPPr>
              <a:defRPr lang="zh-CN"/>
            </a:defPPr>
            <a:lvl1pPr>
              <a:defRPr sz="2000"/>
            </a:lvl1p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In-System Evaluation of </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LMX8410L</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E5125B6-ED5E-43F2-9AA1-C0CDC721AF48}"/>
              </a:ext>
            </a:extLst>
          </p:cNvPr>
          <p:cNvSpPr/>
          <p:nvPr/>
        </p:nvSpPr>
        <p:spPr bwMode="auto">
          <a:xfrm>
            <a:off x="1029397" y="4821622"/>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CF999DE8-489D-4E37-A969-AF757C3947BF}"/>
              </a:ext>
            </a:extLst>
          </p:cNvPr>
          <p:cNvSpPr txBox="1"/>
          <p:nvPr/>
        </p:nvSpPr>
        <p:spPr>
          <a:xfrm>
            <a:off x="1775863" y="4853308"/>
            <a:ext cx="3449983" cy="646331"/>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Implementation Challenges </a:t>
            </a: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for IQ Demodulator</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F51B559-4346-4A35-8954-9FEEB26DF383}"/>
              </a:ext>
            </a:extLst>
          </p:cNvPr>
          <p:cNvSpPr/>
          <p:nvPr/>
        </p:nvSpPr>
        <p:spPr bwMode="auto">
          <a:xfrm>
            <a:off x="7018815" y="4859676"/>
            <a:ext cx="643962" cy="643904"/>
          </a:xfrm>
          <a:prstGeom prst="rect">
            <a:avLst/>
          </a:prstGeom>
          <a:solidFill>
            <a:srgbClr val="193379"/>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3600" b="1">
                <a:solidFill>
                  <a:schemeClr val="bg1">
                    <a:lumMod val="100000"/>
                  </a:schemeClr>
                </a:solidFill>
                <a:latin typeface="微软雅黑" panose="020B0503020204020204" pitchFamily="34" charset="-122"/>
                <a:ea typeface="微软雅黑" panose="020B0503020204020204" pitchFamily="34" charset="-122"/>
                <a:cs typeface="+mn-ea"/>
                <a:sym typeface="+mn-lt"/>
              </a:rPr>
              <a:t>6</a:t>
            </a:r>
            <a:endParaRPr lang="en-US" altLang="zh-CN" sz="3600" b="1" dirty="0">
              <a:solidFill>
                <a:schemeClr val="bg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5D788679-A838-496E-B790-32E1EA922AD8}"/>
              </a:ext>
            </a:extLst>
          </p:cNvPr>
          <p:cNvSpPr txBox="1"/>
          <p:nvPr/>
        </p:nvSpPr>
        <p:spPr>
          <a:xfrm>
            <a:off x="7798733" y="4980359"/>
            <a:ext cx="1604927"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5F89DF1D-0B1B-41D7-A93F-1CF475EA75CA}"/>
              </a:ext>
            </a:extLst>
          </p:cNvPr>
          <p:cNvCxnSpPr>
            <a:cxnSpLocks/>
          </p:cNvCxnSpPr>
          <p:nvPr/>
        </p:nvCxnSpPr>
        <p:spPr bwMode="auto">
          <a:xfrm>
            <a:off x="4081549" y="1804805"/>
            <a:ext cx="4164676"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26147894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CE3BCC-850B-4621-82EF-592FA28AA074}"/>
              </a:ext>
            </a:extLst>
          </p:cNvPr>
          <p:cNvSpPr txBox="1"/>
          <p:nvPr/>
        </p:nvSpPr>
        <p:spPr>
          <a:xfrm>
            <a:off x="1413163" y="2112322"/>
            <a:ext cx="9177251" cy="707886"/>
          </a:xfrm>
          <a:prstGeom prst="rect">
            <a:avLst/>
          </a:prstGeom>
          <a:noFill/>
        </p:spPr>
        <p:txBody>
          <a:bodyPr wrap="square" rtlCol="0">
            <a:spAutoFit/>
          </a:bodyPr>
          <a:lstStyle/>
          <a:p>
            <a:pPr algn="ctr"/>
            <a:r>
              <a:rPr kumimoji="1" lang="en-US" altLang="zh-CN" sz="4000" b="1" dirty="0">
                <a:solidFill>
                  <a:srgbClr val="002060"/>
                </a:solidFill>
                <a:latin typeface="Microsoft YaHei" panose="020B0503020204020204" pitchFamily="34" charset="-122"/>
                <a:ea typeface="Microsoft YaHei" panose="020B0503020204020204" pitchFamily="34" charset="-122"/>
              </a:rPr>
              <a:t>Thanks for listening</a:t>
            </a:r>
            <a:endParaRPr kumimoji="1" lang="zh-CN" altLang="en-US" sz="4000" b="1" dirty="0">
              <a:solidFill>
                <a:srgbClr val="002060"/>
              </a:solidFill>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4B6A8FCC-0949-4355-8E49-9518D5DE0AFB}"/>
              </a:ext>
            </a:extLst>
          </p:cNvPr>
          <p:cNvSpPr/>
          <p:nvPr/>
        </p:nvSpPr>
        <p:spPr>
          <a:xfrm>
            <a:off x="1833464" y="3428747"/>
            <a:ext cx="8525072" cy="1224118"/>
          </a:xfrm>
          <a:prstGeom prst="rect">
            <a:avLst/>
          </a:prstGeom>
        </p:spPr>
        <p:txBody>
          <a:bodyPr wrap="square">
            <a:spAutoFit/>
          </a:bodyPr>
          <a:lstStyle/>
          <a:p>
            <a:pPr algn="ctr">
              <a:lnSpc>
                <a:spcPct val="120000"/>
              </a:lnSpc>
            </a:pPr>
            <a:r>
              <a:rPr lang="en-US" altLang="zh-CN" sz="3200" b="1" dirty="0" err="1">
                <a:solidFill>
                  <a:schemeClr val="tx1">
                    <a:lumMod val="75000"/>
                    <a:lumOff val="25000"/>
                  </a:schemeClr>
                </a:solidFill>
                <a:latin typeface="微软雅黑" panose="020B0503020204020204" pitchFamily="34" charset="-122"/>
                <a:ea typeface="微软雅黑" panose="020B0503020204020204" pitchFamily="34" charset="-122"/>
              </a:rPr>
              <a:t>Zixuan</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 Song</a:t>
            </a:r>
          </a:p>
          <a:p>
            <a:pPr algn="ct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2023-11-24</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5">
            <a:extLst>
              <a:ext uri="{FF2B5EF4-FFF2-40B4-BE49-F238E27FC236}">
                <a16:creationId xmlns:a16="http://schemas.microsoft.com/office/drawing/2014/main" id="{31E6AC81-D3BF-424E-AE3F-65AB2691793B}"/>
              </a:ext>
            </a:extLst>
          </p:cNvPr>
          <p:cNvCxnSpPr>
            <a:cxnSpLocks/>
          </p:cNvCxnSpPr>
          <p:nvPr/>
        </p:nvCxnSpPr>
        <p:spPr bwMode="auto">
          <a:xfrm>
            <a:off x="2531604" y="3124477"/>
            <a:ext cx="7128792" cy="0"/>
          </a:xfrm>
          <a:prstGeom prst="line">
            <a:avLst/>
          </a:prstGeom>
          <a:solidFill>
            <a:schemeClr val="accent1"/>
          </a:solidFill>
          <a:ln w="76200"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225540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4250A1-CBE3-4004-90BB-4147C19FDB4F}"/>
              </a:ext>
            </a:extLst>
          </p:cNvPr>
          <p:cNvSpPr txBox="1"/>
          <p:nvPr/>
        </p:nvSpPr>
        <p:spPr>
          <a:xfrm>
            <a:off x="5553223" y="1984140"/>
            <a:ext cx="1085554" cy="1015665"/>
          </a:xfrm>
          <a:prstGeom prst="rect">
            <a:avLst/>
          </a:prstGeom>
          <a:noFill/>
        </p:spPr>
        <p:txBody>
          <a:bodyPr wrap="none" rtlCol="0">
            <a:spAutoFit/>
          </a:bodyPr>
          <a:lstStyle/>
          <a:p>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732380E-674C-4EDF-952F-5F2D910D4DD6}"/>
              </a:ext>
            </a:extLst>
          </p:cNvPr>
          <p:cNvSpPr txBox="1"/>
          <p:nvPr/>
        </p:nvSpPr>
        <p:spPr>
          <a:xfrm>
            <a:off x="1961214" y="3661242"/>
            <a:ext cx="8269572" cy="707886"/>
          </a:xfrm>
          <a:prstGeom prst="rect">
            <a:avLst/>
          </a:prstGeom>
          <a:noFill/>
        </p:spPr>
        <p:txBody>
          <a:bodyPr wrap="none" rtlCol="0">
            <a:spAutoFit/>
          </a:bodyPr>
          <a:lstStyle/>
          <a:p>
            <a:pPr algn="ct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D14DF3F3-545A-402E-9D43-D83B7145223D}"/>
              </a:ext>
            </a:extLst>
          </p:cNvPr>
          <p:cNvCxnSpPr>
            <a:cxnSpLocks/>
          </p:cNvCxnSpPr>
          <p:nvPr/>
        </p:nvCxnSpPr>
        <p:spPr bwMode="auto">
          <a:xfrm>
            <a:off x="2607952" y="3136421"/>
            <a:ext cx="7128792" cy="0"/>
          </a:xfrm>
          <a:prstGeom prst="line">
            <a:avLst/>
          </a:prstGeom>
          <a:solidFill>
            <a:schemeClr val="accent1"/>
          </a:solidFill>
          <a:ln w="28575" cap="flat" cmpd="sng" algn="ctr">
            <a:solidFill>
              <a:srgbClr val="002060"/>
            </a:solidFill>
            <a:prstDash val="solid"/>
            <a:round/>
            <a:headEnd type="none" w="med" len="med"/>
            <a:tailEnd type="none" w="med" len="med"/>
          </a:ln>
          <a:effectLst/>
          <a:scene3d>
            <a:camera prst="orthographicFront"/>
            <a:lightRig rig="threePt" dir="t"/>
          </a:scene3d>
          <a:sp3d>
            <a:bevelT w="165100" prst="coolSlant"/>
          </a:sp3d>
        </p:spPr>
      </p:cxnSp>
    </p:spTree>
    <p:extLst>
      <p:ext uri="{BB962C8B-B14F-4D97-AF65-F5344CB8AC3E}">
        <p14:creationId xmlns:p14="http://schemas.microsoft.com/office/powerpoint/2010/main" val="21121469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0FE25D1-970A-4AF3-8664-E5541C562602}"/>
              </a:ext>
            </a:extLst>
          </p:cNvPr>
          <p:cNvPicPr>
            <a:picLocks noChangeAspect="1"/>
          </p:cNvPicPr>
          <p:nvPr/>
        </p:nvPicPr>
        <p:blipFill>
          <a:blip r:embed="rId3"/>
          <a:stretch>
            <a:fillRect/>
          </a:stretch>
        </p:blipFill>
        <p:spPr>
          <a:xfrm>
            <a:off x="6419230" y="1107803"/>
            <a:ext cx="5772770" cy="2459874"/>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5714574" y="391179"/>
            <a:ext cx="6194931"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1EB6E4A-9BC0-4502-BFBB-BF35A78988CA}"/>
              </a:ext>
            </a:extLst>
          </p:cNvPr>
          <p:cNvSpPr txBox="1"/>
          <p:nvPr/>
        </p:nvSpPr>
        <p:spPr>
          <a:xfrm>
            <a:off x="674810" y="1107803"/>
            <a:ext cx="6097464" cy="369332"/>
          </a:xfrm>
          <a:prstGeom prst="rect">
            <a:avLst/>
          </a:prstGeom>
          <a:noFill/>
        </p:spPr>
        <p:txBody>
          <a:bodyPr wrap="square">
            <a:spAutoFit/>
          </a:bodyPr>
          <a:lstStyle/>
          <a:p>
            <a:r>
              <a:rPr lang="en-US" altLang="zh-CN" b="1" dirty="0"/>
              <a:t>1.1 Modern Heterodyne Receivers</a:t>
            </a:r>
            <a:endParaRPr lang="zh-CN" altLang="en-US" b="1" dirty="0"/>
          </a:p>
        </p:txBody>
      </p:sp>
      <p:sp>
        <p:nvSpPr>
          <p:cNvPr id="7" name="文本框 6">
            <a:extLst>
              <a:ext uri="{FF2B5EF4-FFF2-40B4-BE49-F238E27FC236}">
                <a16:creationId xmlns:a16="http://schemas.microsoft.com/office/drawing/2014/main" id="{C9D9D80F-2A0B-48A5-B0E3-3268D5C4AFCD}"/>
              </a:ext>
            </a:extLst>
          </p:cNvPr>
          <p:cNvSpPr txBox="1"/>
          <p:nvPr/>
        </p:nvSpPr>
        <p:spPr>
          <a:xfrm>
            <a:off x="674810" y="1749642"/>
            <a:ext cx="6097464" cy="369332"/>
          </a:xfrm>
          <a:prstGeom prst="rect">
            <a:avLst/>
          </a:prstGeom>
          <a:noFill/>
        </p:spPr>
        <p:txBody>
          <a:bodyPr wrap="square">
            <a:spAutoFit/>
          </a:bodyPr>
          <a:lstStyle/>
          <a:p>
            <a:r>
              <a:rPr lang="en-US" altLang="zh-CN" b="1" dirty="0"/>
              <a:t>1.1.1 Zero Second-IF and Sliding-IF Receiver</a:t>
            </a:r>
            <a:endParaRPr lang="zh-CN" altLang="en-US" b="1" dirty="0"/>
          </a:p>
        </p:txBody>
      </p:sp>
      <p:sp>
        <p:nvSpPr>
          <p:cNvPr id="11" name="文本框 10">
            <a:extLst>
              <a:ext uri="{FF2B5EF4-FFF2-40B4-BE49-F238E27FC236}">
                <a16:creationId xmlns:a16="http://schemas.microsoft.com/office/drawing/2014/main" id="{57FD86EF-0FB5-45A3-9999-F1B12B1366A9}"/>
              </a:ext>
            </a:extLst>
          </p:cNvPr>
          <p:cNvSpPr txBox="1"/>
          <p:nvPr/>
        </p:nvSpPr>
        <p:spPr>
          <a:xfrm>
            <a:off x="367407" y="2826247"/>
            <a:ext cx="7007993" cy="3539430"/>
          </a:xfrm>
          <a:prstGeom prst="rect">
            <a:avLst/>
          </a:prstGeom>
          <a:noFill/>
        </p:spPr>
        <p:txBody>
          <a:bodyPr wrap="square">
            <a:spAutoFit/>
          </a:bodyPr>
          <a:lstStyle/>
          <a:p>
            <a:r>
              <a:rPr lang="en-US" altLang="zh-CN" sz="1400" dirty="0"/>
              <a:t>Zero-second IF architecture (Figure 2) uses a </a:t>
            </a:r>
            <a:r>
              <a:rPr lang="en-US" altLang="zh-CN" sz="1400" dirty="0">
                <a:solidFill>
                  <a:srgbClr val="0070C0"/>
                </a:solidFill>
              </a:rPr>
              <a:t>quadrature down-conversion</a:t>
            </a:r>
            <a:r>
              <a:rPr lang="en-US" altLang="zh-CN" sz="1400" dirty="0"/>
              <a:t> to remove the image from the second IF without the need for an image reject filter.</a:t>
            </a:r>
          </a:p>
          <a:p>
            <a:endParaRPr lang="en-US" altLang="zh-CN" sz="1400" dirty="0"/>
          </a:p>
          <a:p>
            <a:r>
              <a:rPr lang="en-US" altLang="zh-CN" sz="1400" dirty="0"/>
              <a:t>The basic idea of quadrature down-conversion is that the cos and sin of the LO effectively form a complex exponential. According to Modulation Property of Fourier Transform, this complex exponential moves the signal band from RF to DC. Now the signal band is the same from DC – BW/2 to DC + BW/2, and only low pass filtering is required. The two ADC channels for I and Q paths sample data from DC to DC + BW/2 separately, and digital processing can fully recover the signal.</a:t>
            </a:r>
          </a:p>
          <a:p>
            <a:endParaRPr lang="en-US" altLang="zh-CN" sz="1400" dirty="0"/>
          </a:p>
          <a:p>
            <a:r>
              <a:rPr lang="en-US" altLang="zh-CN" sz="1400" dirty="0"/>
              <a:t>Quadrature down-conversion theoretically </a:t>
            </a:r>
            <a:r>
              <a:rPr lang="en-US" altLang="zh-CN" sz="1400" dirty="0">
                <a:solidFill>
                  <a:srgbClr val="0070C0"/>
                </a:solidFill>
              </a:rPr>
              <a:t>removes the image</a:t>
            </a:r>
            <a:r>
              <a:rPr lang="en-US" altLang="zh-CN" sz="1400" dirty="0"/>
              <a:t>, but in reality, how well the image is rejected depends on whether or not </a:t>
            </a:r>
            <a:r>
              <a:rPr lang="en-US" altLang="zh-CN" sz="1400" dirty="0">
                <a:solidFill>
                  <a:srgbClr val="0070C0"/>
                </a:solidFill>
              </a:rPr>
              <a:t>the I and Q channel outputs match</a:t>
            </a:r>
            <a:r>
              <a:rPr lang="en-US" altLang="zh-CN" sz="1400" dirty="0"/>
              <a:t>. Since IF is centered at DC, RF = LO, and the image of the signal is a flipped version of signal itself. If the image rejection is not adequate, the signal can corrupt itself. </a:t>
            </a:r>
            <a:endParaRPr lang="zh-CN" altLang="en-US" sz="1400" dirty="0"/>
          </a:p>
        </p:txBody>
      </p:sp>
      <p:sp>
        <p:nvSpPr>
          <p:cNvPr id="10" name="文本框 9">
            <a:extLst>
              <a:ext uri="{FF2B5EF4-FFF2-40B4-BE49-F238E27FC236}">
                <a16:creationId xmlns:a16="http://schemas.microsoft.com/office/drawing/2014/main" id="{4B9499A9-2B90-415B-B173-FE8401D75D92}"/>
              </a:ext>
            </a:extLst>
          </p:cNvPr>
          <p:cNvSpPr txBox="1"/>
          <p:nvPr/>
        </p:nvSpPr>
        <p:spPr>
          <a:xfrm>
            <a:off x="7587789" y="4365202"/>
            <a:ext cx="4391821" cy="1384995"/>
          </a:xfrm>
          <a:prstGeom prst="rect">
            <a:avLst/>
          </a:prstGeom>
          <a:noFill/>
        </p:spPr>
        <p:txBody>
          <a:bodyPr wrap="square">
            <a:spAutoFit/>
          </a:bodyPr>
          <a:lstStyle/>
          <a:p>
            <a:r>
              <a:rPr lang="en-US" altLang="zh-CN" sz="1400" dirty="0"/>
              <a:t>A modern zero second-IF heterodyne receiver divides down the first LO to form the second LO so that only one synthesizer is required. </a:t>
            </a:r>
          </a:p>
          <a:p>
            <a:endParaRPr lang="en-US" altLang="zh-CN" sz="1400" dirty="0"/>
          </a:p>
          <a:p>
            <a:r>
              <a:rPr lang="en-US" altLang="zh-CN" sz="1400" dirty="0"/>
              <a:t>This type of structure is also called a </a:t>
            </a:r>
            <a:r>
              <a:rPr lang="en-US" altLang="zh-CN" sz="1400" dirty="0">
                <a:solidFill>
                  <a:srgbClr val="0070C0"/>
                </a:solidFill>
              </a:rPr>
              <a:t>'sliding-IF receiver' </a:t>
            </a:r>
            <a:endParaRPr lang="zh-CN" altLang="en-US" sz="1400" dirty="0">
              <a:solidFill>
                <a:srgbClr val="0070C0"/>
              </a:solidFill>
            </a:endParaRPr>
          </a:p>
        </p:txBody>
      </p:sp>
    </p:spTree>
    <p:extLst>
      <p:ext uri="{BB962C8B-B14F-4D97-AF65-F5344CB8AC3E}">
        <p14:creationId xmlns:p14="http://schemas.microsoft.com/office/powerpoint/2010/main" val="392735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DDCEBEA-D9D6-41F8-A624-AB6DD1413ECD}"/>
              </a:ext>
            </a:extLst>
          </p:cNvPr>
          <p:cNvPicPr>
            <a:picLocks noChangeAspect="1"/>
          </p:cNvPicPr>
          <p:nvPr/>
        </p:nvPicPr>
        <p:blipFill>
          <a:blip r:embed="rId3"/>
          <a:stretch>
            <a:fillRect/>
          </a:stretch>
        </p:blipFill>
        <p:spPr>
          <a:xfrm>
            <a:off x="5596693" y="1183613"/>
            <a:ext cx="6595307" cy="2245387"/>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5714574" y="391179"/>
            <a:ext cx="6194931"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1EB6E4A-9BC0-4502-BFBB-BF35A78988CA}"/>
              </a:ext>
            </a:extLst>
          </p:cNvPr>
          <p:cNvSpPr txBox="1"/>
          <p:nvPr/>
        </p:nvSpPr>
        <p:spPr>
          <a:xfrm>
            <a:off x="903410" y="916918"/>
            <a:ext cx="6097464" cy="369332"/>
          </a:xfrm>
          <a:prstGeom prst="rect">
            <a:avLst/>
          </a:prstGeom>
          <a:noFill/>
        </p:spPr>
        <p:txBody>
          <a:bodyPr wrap="square">
            <a:spAutoFit/>
          </a:bodyPr>
          <a:lstStyle/>
          <a:p>
            <a:r>
              <a:rPr lang="en-US" altLang="zh-CN" b="1" dirty="0"/>
              <a:t>1.1 Modern Heterodyne Receivers</a:t>
            </a:r>
            <a:endParaRPr lang="zh-CN" altLang="en-US" b="1" dirty="0"/>
          </a:p>
        </p:txBody>
      </p:sp>
      <p:sp>
        <p:nvSpPr>
          <p:cNvPr id="13" name="文本框 12">
            <a:extLst>
              <a:ext uri="{FF2B5EF4-FFF2-40B4-BE49-F238E27FC236}">
                <a16:creationId xmlns:a16="http://schemas.microsoft.com/office/drawing/2014/main" id="{906686AA-A007-4B81-83CA-8855B622229C}"/>
              </a:ext>
            </a:extLst>
          </p:cNvPr>
          <p:cNvSpPr txBox="1"/>
          <p:nvPr/>
        </p:nvSpPr>
        <p:spPr>
          <a:xfrm>
            <a:off x="903490" y="1556638"/>
            <a:ext cx="6097384" cy="369332"/>
          </a:xfrm>
          <a:prstGeom prst="rect">
            <a:avLst/>
          </a:prstGeom>
          <a:noFill/>
        </p:spPr>
        <p:txBody>
          <a:bodyPr wrap="square">
            <a:spAutoFit/>
          </a:bodyPr>
          <a:lstStyle/>
          <a:p>
            <a:r>
              <a:rPr lang="en-US" altLang="zh-CN" b="1" dirty="0"/>
              <a:t>1.1.2 High-IF Heterodyne</a:t>
            </a:r>
            <a:endParaRPr lang="zh-CN" altLang="en-US" b="1" dirty="0"/>
          </a:p>
        </p:txBody>
      </p:sp>
      <p:sp>
        <p:nvSpPr>
          <p:cNvPr id="19" name="文本框 18">
            <a:extLst>
              <a:ext uri="{FF2B5EF4-FFF2-40B4-BE49-F238E27FC236}">
                <a16:creationId xmlns:a16="http://schemas.microsoft.com/office/drawing/2014/main" id="{82928E63-93ED-4AE2-962E-4B21A7257846}"/>
              </a:ext>
            </a:extLst>
          </p:cNvPr>
          <p:cNvSpPr txBox="1"/>
          <p:nvPr/>
        </p:nvSpPr>
        <p:spPr>
          <a:xfrm>
            <a:off x="605390" y="2688782"/>
            <a:ext cx="6498795" cy="3323987"/>
          </a:xfrm>
          <a:prstGeom prst="rect">
            <a:avLst/>
          </a:prstGeom>
          <a:noFill/>
        </p:spPr>
        <p:txBody>
          <a:bodyPr wrap="square">
            <a:spAutoFit/>
          </a:bodyPr>
          <a:lstStyle/>
          <a:p>
            <a:r>
              <a:rPr lang="en-US" altLang="zh-CN" sz="1400" dirty="0"/>
              <a:t>Figure 3 shows a receiver that can directly sample the signal at a relatively </a:t>
            </a:r>
            <a:r>
              <a:rPr lang="en-US" altLang="zh-CN" sz="1400" dirty="0">
                <a:solidFill>
                  <a:srgbClr val="0070C0"/>
                </a:solidFill>
              </a:rPr>
              <a:t>high IF frequency</a:t>
            </a:r>
            <a:r>
              <a:rPr lang="en-US" altLang="zh-CN" sz="1400" dirty="0"/>
              <a:t>. In this example, the tradeoff between image rejection and channel selection for traditional heterodyne is eliminated and the second mixing stage is no longer required.</a:t>
            </a:r>
          </a:p>
          <a:p>
            <a:r>
              <a:rPr lang="en-US" altLang="zh-CN" sz="1400" dirty="0"/>
              <a:t> </a:t>
            </a:r>
          </a:p>
          <a:p>
            <a:r>
              <a:rPr lang="en-US" altLang="zh-CN" sz="1400" dirty="0"/>
              <a:t>With this architecture, however, the signal quality is very sensitive to spurs that are aliased into a signal band by ADC. The combination of LNA and mixer generates </a:t>
            </a:r>
            <a:r>
              <a:rPr lang="en-US" altLang="zh-CN" sz="1400" dirty="0">
                <a:solidFill>
                  <a:srgbClr val="0070C0"/>
                </a:solidFill>
              </a:rPr>
              <a:t>mixing spurs</a:t>
            </a:r>
            <a:r>
              <a:rPr lang="en-US" altLang="zh-CN" sz="1400" dirty="0"/>
              <a:t>, harmonics, and intermodulation products that range from very low to very high frequency. On the other hand, an anti-aliasing filter can be used before ADC, but this off-chip bandpass filter will take up more board space and make the system inflexible. </a:t>
            </a:r>
          </a:p>
          <a:p>
            <a:endParaRPr lang="en-US" altLang="zh-CN" sz="1400" dirty="0"/>
          </a:p>
          <a:p>
            <a:r>
              <a:rPr lang="en-US" altLang="zh-CN" sz="1400" dirty="0"/>
              <a:t>This type of receiver still suffers from the first mixing stage image, and sampling at high frequencies can lead to </a:t>
            </a:r>
            <a:r>
              <a:rPr lang="en-US" altLang="zh-CN" sz="1400" dirty="0">
                <a:solidFill>
                  <a:srgbClr val="0070C0"/>
                </a:solidFill>
              </a:rPr>
              <a:t>high ADC cost</a:t>
            </a:r>
            <a:r>
              <a:rPr lang="en-US" altLang="zh-CN" sz="1400" dirty="0"/>
              <a:t> and </a:t>
            </a:r>
            <a:r>
              <a:rPr lang="en-US" altLang="zh-CN" sz="1400" dirty="0">
                <a:solidFill>
                  <a:srgbClr val="0070C0"/>
                </a:solidFill>
              </a:rPr>
              <a:t>low ADC performance</a:t>
            </a:r>
            <a:r>
              <a:rPr lang="en-US" altLang="zh-CN" sz="1400" dirty="0"/>
              <a:t>.</a:t>
            </a:r>
            <a:endParaRPr lang="zh-CN" altLang="en-US" sz="1400" dirty="0"/>
          </a:p>
        </p:txBody>
      </p:sp>
    </p:spTree>
    <p:extLst>
      <p:ext uri="{BB962C8B-B14F-4D97-AF65-F5344CB8AC3E}">
        <p14:creationId xmlns:p14="http://schemas.microsoft.com/office/powerpoint/2010/main" val="193420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7F584D4-E095-447B-942B-E94E5487E9E8}"/>
              </a:ext>
            </a:extLst>
          </p:cNvPr>
          <p:cNvPicPr>
            <a:picLocks noChangeAspect="1"/>
          </p:cNvPicPr>
          <p:nvPr/>
        </p:nvPicPr>
        <p:blipFill>
          <a:blip r:embed="rId3"/>
          <a:stretch>
            <a:fillRect/>
          </a:stretch>
        </p:blipFill>
        <p:spPr>
          <a:xfrm>
            <a:off x="6673343" y="1637234"/>
            <a:ext cx="5340730" cy="2949043"/>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5714574" y="391179"/>
            <a:ext cx="6194931"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2BDDC6E-203F-4843-92A9-3881051EC93E}"/>
              </a:ext>
            </a:extLst>
          </p:cNvPr>
          <p:cNvSpPr txBox="1"/>
          <p:nvPr/>
        </p:nvSpPr>
        <p:spPr>
          <a:xfrm>
            <a:off x="879071" y="1267902"/>
            <a:ext cx="6097384" cy="369332"/>
          </a:xfrm>
          <a:prstGeom prst="rect">
            <a:avLst/>
          </a:prstGeom>
          <a:noFill/>
        </p:spPr>
        <p:txBody>
          <a:bodyPr wrap="square">
            <a:spAutoFit/>
          </a:bodyPr>
          <a:lstStyle/>
          <a:p>
            <a:r>
              <a:rPr lang="en-US" altLang="zh-CN" b="1" dirty="0"/>
              <a:t>1.2 Direct Conversion Receivers</a:t>
            </a:r>
            <a:endParaRPr lang="zh-CN" altLang="en-US" b="1" dirty="0"/>
          </a:p>
        </p:txBody>
      </p:sp>
      <p:sp>
        <p:nvSpPr>
          <p:cNvPr id="14" name="文本框 13">
            <a:extLst>
              <a:ext uri="{FF2B5EF4-FFF2-40B4-BE49-F238E27FC236}">
                <a16:creationId xmlns:a16="http://schemas.microsoft.com/office/drawing/2014/main" id="{FE217487-36F2-42F3-B75A-CFED874D8BB9}"/>
              </a:ext>
            </a:extLst>
          </p:cNvPr>
          <p:cNvSpPr txBox="1"/>
          <p:nvPr/>
        </p:nvSpPr>
        <p:spPr>
          <a:xfrm>
            <a:off x="575959" y="2220370"/>
            <a:ext cx="6097384" cy="523220"/>
          </a:xfrm>
          <a:prstGeom prst="rect">
            <a:avLst/>
          </a:prstGeom>
          <a:noFill/>
        </p:spPr>
        <p:txBody>
          <a:bodyPr wrap="square">
            <a:spAutoFit/>
          </a:bodyPr>
          <a:lstStyle/>
          <a:p>
            <a:r>
              <a:rPr lang="en-US" altLang="zh-CN" sz="1400" dirty="0"/>
              <a:t>Figure 4 shows a direct conversion receiver that can directly convert the signal from RF to DC using a quadrature down-conversion.</a:t>
            </a:r>
            <a:endParaRPr lang="zh-CN" altLang="en-US" sz="1400" dirty="0"/>
          </a:p>
        </p:txBody>
      </p:sp>
      <p:sp>
        <p:nvSpPr>
          <p:cNvPr id="16" name="文本框 15">
            <a:extLst>
              <a:ext uri="{FF2B5EF4-FFF2-40B4-BE49-F238E27FC236}">
                <a16:creationId xmlns:a16="http://schemas.microsoft.com/office/drawing/2014/main" id="{C6E03478-AB14-4B97-9C56-D6DB7978C6DB}"/>
              </a:ext>
            </a:extLst>
          </p:cNvPr>
          <p:cNvSpPr txBox="1"/>
          <p:nvPr/>
        </p:nvSpPr>
        <p:spPr>
          <a:xfrm>
            <a:off x="575959" y="2992290"/>
            <a:ext cx="6400496" cy="1600438"/>
          </a:xfrm>
          <a:prstGeom prst="rect">
            <a:avLst/>
          </a:prstGeom>
          <a:noFill/>
        </p:spPr>
        <p:txBody>
          <a:bodyPr wrap="square">
            <a:spAutoFit/>
          </a:bodyPr>
          <a:lstStyle/>
          <a:p>
            <a:r>
              <a:rPr lang="en-US" altLang="zh-CN" sz="1400" dirty="0"/>
              <a:t>For C- and X-band applications, a direct conversion receiver is usually preferred over heterodyne receivers. </a:t>
            </a:r>
          </a:p>
          <a:p>
            <a:endParaRPr lang="en-US" altLang="zh-CN" sz="1400" dirty="0"/>
          </a:p>
          <a:p>
            <a:r>
              <a:rPr lang="en-US" altLang="zh-CN" sz="1400" dirty="0"/>
              <a:t>The advantages of a direct conversion receiver over a zero-second IF heterodyne receiver are that a direct conversion receiver </a:t>
            </a:r>
            <a:r>
              <a:rPr lang="en-US" altLang="zh-CN" sz="1400" dirty="0">
                <a:solidFill>
                  <a:srgbClr val="0070C0"/>
                </a:solidFill>
              </a:rPr>
              <a:t>can remove the first mixing stage</a:t>
            </a:r>
            <a:r>
              <a:rPr lang="en-US" altLang="zh-CN" sz="1400" dirty="0"/>
              <a:t> and is </a:t>
            </a:r>
            <a:r>
              <a:rPr lang="en-US" altLang="zh-CN" sz="1400" dirty="0">
                <a:solidFill>
                  <a:srgbClr val="0070C0"/>
                </a:solidFill>
              </a:rPr>
              <a:t>free of mixing spurs and image signals</a:t>
            </a:r>
            <a:r>
              <a:rPr lang="en-US" altLang="zh-CN" sz="1400" dirty="0"/>
              <a:t>, which can greatly simplify the design process and improve signal quality. </a:t>
            </a:r>
            <a:endParaRPr lang="zh-CN" altLang="en-US" sz="1400" dirty="0"/>
          </a:p>
        </p:txBody>
      </p:sp>
    </p:spTree>
    <p:extLst>
      <p:ext uri="{BB962C8B-B14F-4D97-AF65-F5344CB8AC3E}">
        <p14:creationId xmlns:p14="http://schemas.microsoft.com/office/powerpoint/2010/main" val="257150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3674501-CFE9-43C4-8B98-389A1ADFDAD3}"/>
              </a:ext>
            </a:extLst>
          </p:cNvPr>
          <p:cNvPicPr>
            <a:picLocks noChangeAspect="1"/>
          </p:cNvPicPr>
          <p:nvPr/>
        </p:nvPicPr>
        <p:blipFill>
          <a:blip r:embed="rId3"/>
          <a:stretch>
            <a:fillRect/>
          </a:stretch>
        </p:blipFill>
        <p:spPr>
          <a:xfrm>
            <a:off x="1473532" y="693035"/>
            <a:ext cx="4622468" cy="2552433"/>
          </a:xfrm>
          <a:prstGeom prst="rect">
            <a:avLst/>
          </a:prstGeom>
        </p:spPr>
      </p:pic>
      <p:sp>
        <p:nvSpPr>
          <p:cNvPr id="2" name="文本框 1">
            <a:extLst>
              <a:ext uri="{FF2B5EF4-FFF2-40B4-BE49-F238E27FC236}">
                <a16:creationId xmlns:a16="http://schemas.microsoft.com/office/drawing/2014/main" id="{244895D9-D518-4A3E-8644-2A7452D7D6AF}"/>
              </a:ext>
            </a:extLst>
          </p:cNvPr>
          <p:cNvSpPr txBox="1"/>
          <p:nvPr/>
        </p:nvSpPr>
        <p:spPr>
          <a:xfrm>
            <a:off x="5714574" y="391179"/>
            <a:ext cx="6194931"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88B34F0-E327-4D14-BE9B-B3CD20F60361}"/>
              </a:ext>
            </a:extLst>
          </p:cNvPr>
          <p:cNvSpPr txBox="1"/>
          <p:nvPr/>
        </p:nvSpPr>
        <p:spPr>
          <a:xfrm>
            <a:off x="671645" y="3462651"/>
            <a:ext cx="10514604" cy="2893100"/>
          </a:xfrm>
          <a:prstGeom prst="rect">
            <a:avLst/>
          </a:prstGeom>
          <a:noFill/>
        </p:spPr>
        <p:txBody>
          <a:bodyPr wrap="square">
            <a:spAutoFit/>
          </a:bodyPr>
          <a:lstStyle/>
          <a:p>
            <a:r>
              <a:rPr lang="en-US" altLang="zh-CN" sz="1400" dirty="0"/>
              <a:t>A direct conversion also has the following </a:t>
            </a:r>
            <a:r>
              <a:rPr lang="en-US" altLang="zh-CN" sz="1400" dirty="0">
                <a:solidFill>
                  <a:srgbClr val="0070C0"/>
                </a:solidFill>
              </a:rPr>
              <a:t>advantages</a:t>
            </a:r>
            <a:r>
              <a:rPr lang="en-US" altLang="zh-CN" sz="1400" dirty="0"/>
              <a:t>: </a:t>
            </a:r>
          </a:p>
          <a:p>
            <a:endParaRPr lang="en-US" altLang="zh-CN" sz="1400" dirty="0"/>
          </a:p>
          <a:p>
            <a:pPr marL="342900" indent="-342900">
              <a:buAutoNum type="arabicPeriod"/>
            </a:pPr>
            <a:r>
              <a:rPr lang="en-US" altLang="zh-CN" sz="1400" dirty="0"/>
              <a:t>Spur management and interference aliasing: As mentioned earlier, the designer must check all of the spurs in the entire frequency range of high-IF heterodyne receivers, because the spurs could be aliased as part of the signal band. An anti-aliasing filter can be bad for integration and system flexibility, but a direct conversion only requires </a:t>
            </a:r>
            <a:r>
              <a:rPr lang="en-US" altLang="zh-CN" sz="1400" dirty="0">
                <a:solidFill>
                  <a:srgbClr val="0070C0"/>
                </a:solidFill>
              </a:rPr>
              <a:t>a low pass filter </a:t>
            </a:r>
            <a:r>
              <a:rPr lang="en-US" altLang="zh-CN" sz="1400" dirty="0"/>
              <a:t>to filter out any aliasing interference. </a:t>
            </a:r>
          </a:p>
          <a:p>
            <a:pPr marL="342900" indent="-342900">
              <a:buAutoNum type="arabicPeriod"/>
            </a:pPr>
            <a:endParaRPr lang="en-US" altLang="zh-CN" sz="1400" dirty="0"/>
          </a:p>
          <a:p>
            <a:pPr marL="342900" indent="-342900">
              <a:buAutoNum type="arabicPeriod"/>
            </a:pPr>
            <a:r>
              <a:rPr lang="en-US" altLang="zh-CN" sz="1400" dirty="0"/>
              <a:t>System flexibility: Without image signals and mixing spurs, a direct conversion receiver can be very flexible. A designer can easily </a:t>
            </a:r>
            <a:r>
              <a:rPr lang="en-US" altLang="zh-CN" sz="1400" dirty="0">
                <a:solidFill>
                  <a:srgbClr val="0070C0"/>
                </a:solidFill>
              </a:rPr>
              <a:t>change the LO/RF frequency </a:t>
            </a:r>
            <a:r>
              <a:rPr lang="en-US" altLang="zh-CN" sz="1400" dirty="0"/>
              <a:t>without affecting other parts of the system.</a:t>
            </a:r>
          </a:p>
          <a:p>
            <a:pPr marL="342900" indent="-342900">
              <a:buAutoNum type="arabicPeriod"/>
            </a:pPr>
            <a:endParaRPr lang="en-US" altLang="zh-CN" sz="1400" dirty="0"/>
          </a:p>
          <a:p>
            <a:pPr marL="342900" indent="-342900">
              <a:buAutoNum type="arabicPeriod"/>
            </a:pPr>
            <a:r>
              <a:rPr lang="en-US" altLang="zh-CN" sz="1400" dirty="0"/>
              <a:t> ADC performance: A direct conversion receiver samples signals </a:t>
            </a:r>
            <a:r>
              <a:rPr lang="en-US" altLang="zh-CN" sz="1400" dirty="0">
                <a:solidFill>
                  <a:srgbClr val="0070C0"/>
                </a:solidFill>
              </a:rPr>
              <a:t>at DC</a:t>
            </a:r>
            <a:r>
              <a:rPr lang="en-US" altLang="zh-CN" sz="1400" dirty="0"/>
              <a:t>, so the input frequency to ADC is very low. For a typical ADC, the SNR (Signal to Noise Ratio) and </a:t>
            </a:r>
            <a:r>
              <a:rPr lang="en-US" altLang="zh-CN" sz="1400" dirty="0" err="1"/>
              <a:t>SFDR</a:t>
            </a:r>
            <a:r>
              <a:rPr lang="en-US" altLang="zh-CN" sz="1400" dirty="0"/>
              <a:t> (Spurious Free Dynamic Range) drop with the increase of input frequency. Therefore, the best ADC performance is used in direct conversion receivers. </a:t>
            </a:r>
            <a:endParaRPr lang="zh-CN" altLang="en-US" sz="1400" dirty="0"/>
          </a:p>
        </p:txBody>
      </p:sp>
      <p:pic>
        <p:nvPicPr>
          <p:cNvPr id="7" name="图片 6">
            <a:extLst>
              <a:ext uri="{FF2B5EF4-FFF2-40B4-BE49-F238E27FC236}">
                <a16:creationId xmlns:a16="http://schemas.microsoft.com/office/drawing/2014/main" id="{AFA802AB-CCAB-4CD5-A6CF-10095859911C}"/>
              </a:ext>
            </a:extLst>
          </p:cNvPr>
          <p:cNvPicPr>
            <a:picLocks noChangeAspect="1"/>
          </p:cNvPicPr>
          <p:nvPr/>
        </p:nvPicPr>
        <p:blipFill>
          <a:blip r:embed="rId4"/>
          <a:stretch>
            <a:fillRect/>
          </a:stretch>
        </p:blipFill>
        <p:spPr>
          <a:xfrm>
            <a:off x="6627373" y="1132688"/>
            <a:ext cx="5564627" cy="1894490"/>
          </a:xfrm>
          <a:prstGeom prst="rect">
            <a:avLst/>
          </a:prstGeom>
        </p:spPr>
      </p:pic>
    </p:spTree>
    <p:extLst>
      <p:ext uri="{BB962C8B-B14F-4D97-AF65-F5344CB8AC3E}">
        <p14:creationId xmlns:p14="http://schemas.microsoft.com/office/powerpoint/2010/main" val="81718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4895D9-D518-4A3E-8644-2A7452D7D6AF}"/>
              </a:ext>
            </a:extLst>
          </p:cNvPr>
          <p:cNvSpPr txBox="1"/>
          <p:nvPr/>
        </p:nvSpPr>
        <p:spPr>
          <a:xfrm>
            <a:off x="5714574" y="391179"/>
            <a:ext cx="6194931" cy="52322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Receiver Architecture Overview</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8A796F8-1CAC-4B7C-89BE-32D271A14A43}"/>
              </a:ext>
            </a:extLst>
          </p:cNvPr>
          <p:cNvCxnSpPr>
            <a:cxnSpLocks/>
          </p:cNvCxnSpPr>
          <p:nvPr/>
        </p:nvCxnSpPr>
        <p:spPr>
          <a:xfrm>
            <a:off x="8614610" y="914399"/>
            <a:ext cx="302233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AFEB87A-B431-40A6-9D68-F3BBA6371ACF}"/>
              </a:ext>
            </a:extLst>
          </p:cNvPr>
          <p:cNvPicPr>
            <a:picLocks noChangeAspect="1"/>
          </p:cNvPicPr>
          <p:nvPr/>
        </p:nvPicPr>
        <p:blipFill>
          <a:blip r:embed="rId3"/>
          <a:stretch>
            <a:fillRect/>
          </a:stretch>
        </p:blipFill>
        <p:spPr>
          <a:xfrm>
            <a:off x="6913809" y="1884428"/>
            <a:ext cx="5083619" cy="2521637"/>
          </a:xfrm>
          <a:prstGeom prst="rect">
            <a:avLst/>
          </a:prstGeom>
        </p:spPr>
      </p:pic>
      <p:sp>
        <p:nvSpPr>
          <p:cNvPr id="8" name="文本框 7">
            <a:extLst>
              <a:ext uri="{FF2B5EF4-FFF2-40B4-BE49-F238E27FC236}">
                <a16:creationId xmlns:a16="http://schemas.microsoft.com/office/drawing/2014/main" id="{01A2810B-9224-4EA8-9480-E325A22D2B31}"/>
              </a:ext>
            </a:extLst>
          </p:cNvPr>
          <p:cNvSpPr txBox="1"/>
          <p:nvPr/>
        </p:nvSpPr>
        <p:spPr>
          <a:xfrm>
            <a:off x="447787" y="2622867"/>
            <a:ext cx="6466022" cy="2462213"/>
          </a:xfrm>
          <a:prstGeom prst="rect">
            <a:avLst/>
          </a:prstGeom>
          <a:noFill/>
        </p:spPr>
        <p:txBody>
          <a:bodyPr wrap="square">
            <a:spAutoFit/>
          </a:bodyPr>
          <a:lstStyle/>
          <a:p>
            <a:r>
              <a:rPr lang="en-US" altLang="zh-CN" sz="1400" dirty="0"/>
              <a:t>A low IF receiver has the same structure with direct conversion receiver. </a:t>
            </a:r>
          </a:p>
          <a:p>
            <a:endParaRPr lang="en-US" altLang="zh-CN" sz="1400" dirty="0"/>
          </a:p>
          <a:p>
            <a:r>
              <a:rPr lang="en-US" altLang="zh-CN" sz="1400" dirty="0"/>
              <a:t>The only change is that the IF is moved from DC to a lower frequency to avoid the drawbacks of working at DC, mainly the </a:t>
            </a:r>
            <a:r>
              <a:rPr lang="en-US" altLang="zh-CN" sz="1400" dirty="0">
                <a:solidFill>
                  <a:srgbClr val="0070C0"/>
                </a:solidFill>
              </a:rPr>
              <a:t>DC offset and 1/f noise</a:t>
            </a:r>
            <a:r>
              <a:rPr lang="en-US" altLang="zh-CN" sz="1400" dirty="0"/>
              <a:t> from IQ demodulator.</a:t>
            </a:r>
          </a:p>
          <a:p>
            <a:endParaRPr lang="en-US" altLang="zh-CN" sz="1400" dirty="0"/>
          </a:p>
          <a:p>
            <a:r>
              <a:rPr lang="en-US" altLang="zh-CN" sz="1400" dirty="0"/>
              <a:t>However, a low IF receiver typically has a much higher requirement for IRR (Image Rejection Ratio). This is because the image is no longer the flipped version of signal itself, or there could be some out-of-band interferers that may have much higher power than the signal, and therefore must be sufficiently suppressed.</a:t>
            </a:r>
            <a:endParaRPr lang="zh-CN" altLang="en-US" sz="1400" dirty="0"/>
          </a:p>
        </p:txBody>
      </p:sp>
      <p:sp>
        <p:nvSpPr>
          <p:cNvPr id="11" name="文本框 10">
            <a:extLst>
              <a:ext uri="{FF2B5EF4-FFF2-40B4-BE49-F238E27FC236}">
                <a16:creationId xmlns:a16="http://schemas.microsoft.com/office/drawing/2014/main" id="{559BE48D-523F-40D7-B724-88A0E88C7F30}"/>
              </a:ext>
            </a:extLst>
          </p:cNvPr>
          <p:cNvSpPr txBox="1"/>
          <p:nvPr/>
        </p:nvSpPr>
        <p:spPr>
          <a:xfrm>
            <a:off x="1593966" y="1330485"/>
            <a:ext cx="2470958" cy="369332"/>
          </a:xfrm>
          <a:prstGeom prst="rect">
            <a:avLst/>
          </a:prstGeom>
          <a:noFill/>
        </p:spPr>
        <p:txBody>
          <a:bodyPr wrap="square">
            <a:spAutoFit/>
          </a:bodyPr>
          <a:lstStyle/>
          <a:p>
            <a:r>
              <a:rPr lang="en-US" altLang="zh-CN" b="1" dirty="0"/>
              <a:t>1.3 Low IF Receiver </a:t>
            </a:r>
          </a:p>
        </p:txBody>
      </p:sp>
    </p:spTree>
    <p:extLst>
      <p:ext uri="{BB962C8B-B14F-4D97-AF65-F5344CB8AC3E}">
        <p14:creationId xmlns:p14="http://schemas.microsoft.com/office/powerpoint/2010/main" val="28328566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全部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3385</Words>
  <Application>Microsoft Office PowerPoint</Application>
  <PresentationFormat>宽屏</PresentationFormat>
  <Paragraphs>273</Paragraphs>
  <Slides>30</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Cedar</cp:lastModifiedBy>
  <cp:revision>44</cp:revision>
  <dcterms:created xsi:type="dcterms:W3CDTF">2021-01-20T06:20:13Z</dcterms:created>
  <dcterms:modified xsi:type="dcterms:W3CDTF">2023-11-13T03:22:27Z</dcterms:modified>
</cp:coreProperties>
</file>