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7" r:id="rId3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4" userDrawn="1">
          <p15:clr>
            <a:srgbClr val="A4A3A4"/>
          </p15:clr>
        </p15:guide>
        <p15:guide id="2" pos="38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94"/>
        <p:guide pos="380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4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63.xml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jpeg"/><Relationship Id="rId12" Type="http://schemas.openxmlformats.org/officeDocument/2006/relationships/image" Target="../media/image12.png"/><Relationship Id="rId11" Type="http://schemas.openxmlformats.org/officeDocument/2006/relationships/image" Target="../media/image11.jpe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箭头连接符 2"/>
          <p:cNvCxnSpPr/>
          <p:nvPr/>
        </p:nvCxnSpPr>
        <p:spPr>
          <a:xfrm flipV="1">
            <a:off x="1443990" y="4000818"/>
            <a:ext cx="8980805" cy="0"/>
          </a:xfrm>
          <a:prstGeom prst="straightConnector1">
            <a:avLst/>
          </a:prstGeom>
          <a:ln w="38100">
            <a:solidFill>
              <a:srgbClr val="5B337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1673225" y="3634105"/>
            <a:ext cx="798830" cy="772795"/>
            <a:chOff x="2580" y="4978"/>
            <a:chExt cx="1258" cy="1217"/>
          </a:xfrm>
        </p:grpSpPr>
        <p:sp>
          <p:nvSpPr>
            <p:cNvPr id="24" name="文本框 75"/>
            <p:cNvSpPr txBox="1"/>
            <p:nvPr/>
          </p:nvSpPr>
          <p:spPr>
            <a:xfrm>
              <a:off x="2580" y="5785"/>
              <a:ext cx="1258" cy="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600" b="1" spc="3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defRPr>
              </a:lvl1pPr>
            </a:lstStyle>
            <a:p>
              <a:pPr marL="0" marR="0" lvl="7" indent="0" algn="ctr" defTabSz="914400" rtl="0" eaLnBrk="1" fontAlgn="auto" latinLnBrk="0" hangingPunct="1">
                <a:lnSpc>
                  <a:spcPct val="100000"/>
                </a:lnSpc>
                <a:spcBef>
                  <a:spcPts val="425"/>
                </a:spcBef>
                <a:spcAft>
                  <a:spcPts val="0"/>
                </a:spcAft>
                <a:buClr>
                  <a:srgbClr val="3A6BA0"/>
                </a:buClr>
                <a:buSzPct val="94000"/>
                <a:buFontTx/>
                <a:buNone/>
                <a:tabLst>
                  <a:tab pos="179705" algn="l"/>
                </a:tabLst>
                <a:defRPr/>
              </a:pPr>
              <a:r>
                <a:rPr kumimoji="0" lang="en-US" altLang="zh-CN" sz="1100" b="1" i="0" u="none" strike="noStrike" kern="1200" cap="none" spc="3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charset="0"/>
                  <a:ea typeface="微软雅黑" panose="020B0503020204020204" charset="-122"/>
                  <a:cs typeface="Courier New" panose="02070309020205020404" charset="0"/>
                </a:rPr>
                <a:t>2024.2</a:t>
              </a:r>
              <a:endParaRPr kumimoji="0" lang="en-US" altLang="zh-CN" sz="1100" b="1" i="0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3027" y="4978"/>
              <a:ext cx="364" cy="751"/>
              <a:chOff x="5090" y="3969"/>
              <a:chExt cx="364" cy="751"/>
            </a:xfrm>
          </p:grpSpPr>
          <p:grpSp>
            <p:nvGrpSpPr>
              <p:cNvPr id="40964" name="组合 50"/>
              <p:cNvGrpSpPr/>
              <p:nvPr/>
            </p:nvGrpSpPr>
            <p:grpSpPr>
              <a:xfrm>
                <a:off x="5090" y="4356"/>
                <a:ext cx="365" cy="365"/>
                <a:chOff x="5784850" y="2794000"/>
                <a:chExt cx="406398" cy="406398"/>
              </a:xfrm>
            </p:grpSpPr>
            <p:sp>
              <p:nvSpPr>
                <p:cNvPr id="14" name="椭圆 51"/>
                <p:cNvSpPr/>
                <p:nvPr/>
              </p:nvSpPr>
              <p:spPr>
                <a:xfrm>
                  <a:off x="5784850" y="2794000"/>
                  <a:ext cx="406398" cy="406398"/>
                </a:xfrm>
                <a:prstGeom prst="ellipse">
                  <a:avLst/>
                </a:prstGeom>
                <a:solidFill>
                  <a:srgbClr val="5B337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椭圆 52"/>
                <p:cNvSpPr/>
                <p:nvPr/>
              </p:nvSpPr>
              <p:spPr>
                <a:xfrm>
                  <a:off x="5854440" y="2858022"/>
                  <a:ext cx="275570" cy="2783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36" name="Straight Arrow Connector 64"/>
              <p:cNvCxnSpPr/>
              <p:nvPr/>
            </p:nvCxnSpPr>
            <p:spPr>
              <a:xfrm rot="10800000" flipV="1">
                <a:off x="5273" y="3969"/>
                <a:ext cx="0" cy="340"/>
              </a:xfrm>
              <a:prstGeom prst="straightConnector1">
                <a:avLst/>
              </a:prstGeom>
              <a:ln w="28575">
                <a:solidFill>
                  <a:srgbClr val="5B337B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组合 22"/>
          <p:cNvGrpSpPr/>
          <p:nvPr/>
        </p:nvGrpSpPr>
        <p:grpSpPr>
          <a:xfrm>
            <a:off x="5394960" y="3634105"/>
            <a:ext cx="807720" cy="772795"/>
            <a:chOff x="8124" y="4348"/>
            <a:chExt cx="1272" cy="1217"/>
          </a:xfrm>
        </p:grpSpPr>
        <p:sp>
          <p:nvSpPr>
            <p:cNvPr id="51" name="文本框 75"/>
            <p:cNvSpPr txBox="1"/>
            <p:nvPr/>
          </p:nvSpPr>
          <p:spPr>
            <a:xfrm>
              <a:off x="8124" y="5155"/>
              <a:ext cx="1273" cy="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600" b="1" spc="3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defRPr>
              </a:lvl1pPr>
            </a:lstStyle>
            <a:p>
              <a:pPr marL="0" marR="0" lvl="7" algn="ctr" defTabSz="914400" rtl="0" eaLnBrk="1" fontAlgn="auto" latinLnBrk="0" hangingPunct="1">
                <a:lnSpc>
                  <a:spcPct val="100000"/>
                </a:lnSpc>
                <a:spcBef>
                  <a:spcPts val="425"/>
                </a:spcBef>
                <a:spcAft>
                  <a:spcPts val="0"/>
                </a:spcAft>
                <a:buClr>
                  <a:srgbClr val="3A6BA0"/>
                </a:buClr>
                <a:buSzPct val="94000"/>
                <a:buFontTx/>
                <a:buNone/>
                <a:tabLst>
                  <a:tab pos="179705" algn="l"/>
                </a:tabLst>
                <a:defRPr/>
              </a:pPr>
              <a:r>
                <a:rPr kumimoji="0" lang="en-US" altLang="zh-CN" sz="1100" b="1" i="0" u="none" strike="noStrike" kern="1200" cap="none" spc="3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charset="0"/>
                  <a:ea typeface="微软雅黑" panose="020B0503020204020204" charset="-122"/>
                  <a:cs typeface="Courier New" panose="02070309020205020404" charset="0"/>
                </a:rPr>
                <a:t>2024.5</a:t>
              </a:r>
              <a:endParaRPr kumimoji="0" lang="en-US" altLang="zh-CN" sz="1100" b="1" i="0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8579" y="4348"/>
              <a:ext cx="364" cy="751"/>
              <a:chOff x="6860" y="3969"/>
              <a:chExt cx="364" cy="751"/>
            </a:xfrm>
          </p:grpSpPr>
          <p:grpSp>
            <p:nvGrpSpPr>
              <p:cNvPr id="8" name="组合 50"/>
              <p:cNvGrpSpPr/>
              <p:nvPr/>
            </p:nvGrpSpPr>
            <p:grpSpPr>
              <a:xfrm>
                <a:off x="6860" y="4356"/>
                <a:ext cx="365" cy="365"/>
                <a:chOff x="5784850" y="2794000"/>
                <a:chExt cx="406398" cy="406398"/>
              </a:xfrm>
            </p:grpSpPr>
            <p:sp>
              <p:nvSpPr>
                <p:cNvPr id="10" name="椭圆 51"/>
                <p:cNvSpPr/>
                <p:nvPr/>
              </p:nvSpPr>
              <p:spPr>
                <a:xfrm>
                  <a:off x="5784850" y="2794000"/>
                  <a:ext cx="406398" cy="406398"/>
                </a:xfrm>
                <a:prstGeom prst="ellipse">
                  <a:avLst/>
                </a:prstGeom>
                <a:solidFill>
                  <a:srgbClr val="5B337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椭圆 52"/>
                <p:cNvSpPr/>
                <p:nvPr/>
              </p:nvSpPr>
              <p:spPr>
                <a:xfrm>
                  <a:off x="5854440" y="2858022"/>
                  <a:ext cx="275570" cy="2783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6" name="Straight Arrow Connector 64"/>
              <p:cNvCxnSpPr/>
              <p:nvPr/>
            </p:nvCxnSpPr>
            <p:spPr>
              <a:xfrm rot="10800000" flipV="1">
                <a:off x="7043" y="3969"/>
                <a:ext cx="0" cy="340"/>
              </a:xfrm>
              <a:prstGeom prst="straightConnector1">
                <a:avLst/>
              </a:prstGeom>
              <a:ln w="28575">
                <a:solidFill>
                  <a:srgbClr val="5B337B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013" name="文本框 8"/>
          <p:cNvSpPr txBox="1"/>
          <p:nvPr/>
        </p:nvSpPr>
        <p:spPr>
          <a:xfrm>
            <a:off x="1443990" y="4552315"/>
            <a:ext cx="1258570" cy="3505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square">
            <a:spAutoFit/>
          </a:bodyPr>
          <a:p>
            <a:pPr algn="ctr">
              <a:lnSpc>
                <a:spcPts val="2025"/>
              </a:lnSpc>
            </a:pPr>
            <a:r>
              <a:rPr lang="en-US" sz="1600">
                <a:solidFill>
                  <a:schemeClr val="tx1"/>
                </a:solidFill>
                <a:latin typeface="Courier New" panose="02070309020205020404" charset="0"/>
                <a:ea typeface="等线 Light" panose="02010600030101010101" charset="-122"/>
                <a:cs typeface="Courier New" panose="02070309020205020404" charset="0"/>
              </a:rPr>
              <a:t>FOSDEM24</a:t>
            </a:r>
            <a:endParaRPr lang="en-US" sz="1600">
              <a:solidFill>
                <a:schemeClr val="tx1"/>
              </a:solidFill>
              <a:latin typeface="Courier New" panose="02070309020205020404" charset="0"/>
              <a:ea typeface="等线 Light" panose="02010600030101010101" charset="-122"/>
              <a:cs typeface="Courier New" panose="02070309020205020404" charset="0"/>
            </a:endParaRPr>
          </a:p>
        </p:txBody>
      </p:sp>
      <p:pic>
        <p:nvPicPr>
          <p:cNvPr id="25" name="图片 6" descr="3317082330163325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270" y="2799715"/>
            <a:ext cx="1477010" cy="683260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3680778" y="3634105"/>
            <a:ext cx="792480" cy="772795"/>
            <a:chOff x="6386" y="4348"/>
            <a:chExt cx="1248" cy="1217"/>
          </a:xfrm>
        </p:grpSpPr>
        <p:grpSp>
          <p:nvGrpSpPr>
            <p:cNvPr id="5" name="组合 4"/>
            <p:cNvGrpSpPr/>
            <p:nvPr/>
          </p:nvGrpSpPr>
          <p:grpSpPr>
            <a:xfrm>
              <a:off x="6829" y="4348"/>
              <a:ext cx="364" cy="751"/>
              <a:chOff x="6860" y="3969"/>
              <a:chExt cx="364" cy="751"/>
            </a:xfrm>
          </p:grpSpPr>
          <p:grpSp>
            <p:nvGrpSpPr>
              <p:cNvPr id="40971" name="组合 50"/>
              <p:cNvGrpSpPr/>
              <p:nvPr/>
            </p:nvGrpSpPr>
            <p:grpSpPr>
              <a:xfrm>
                <a:off x="6860" y="4356"/>
                <a:ext cx="365" cy="365"/>
                <a:chOff x="5784850" y="2794000"/>
                <a:chExt cx="406398" cy="406398"/>
              </a:xfrm>
            </p:grpSpPr>
            <p:sp>
              <p:nvSpPr>
                <p:cNvPr id="49" name="椭圆 51"/>
                <p:cNvSpPr/>
                <p:nvPr/>
              </p:nvSpPr>
              <p:spPr>
                <a:xfrm>
                  <a:off x="5784850" y="2794000"/>
                  <a:ext cx="406398" cy="406398"/>
                </a:xfrm>
                <a:prstGeom prst="ellipse">
                  <a:avLst/>
                </a:prstGeom>
                <a:solidFill>
                  <a:srgbClr val="5B337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椭圆 52"/>
                <p:cNvSpPr/>
                <p:nvPr/>
              </p:nvSpPr>
              <p:spPr>
                <a:xfrm>
                  <a:off x="5854440" y="2858022"/>
                  <a:ext cx="275570" cy="2783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52" name="Straight Arrow Connector 64"/>
              <p:cNvCxnSpPr/>
              <p:nvPr/>
            </p:nvCxnSpPr>
            <p:spPr>
              <a:xfrm rot="10800000" flipV="1">
                <a:off x="7043" y="3969"/>
                <a:ext cx="0" cy="340"/>
              </a:xfrm>
              <a:prstGeom prst="straightConnector1">
                <a:avLst/>
              </a:prstGeom>
              <a:ln w="28575">
                <a:solidFill>
                  <a:srgbClr val="5B337B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本框 75"/>
            <p:cNvSpPr txBox="1"/>
            <p:nvPr/>
          </p:nvSpPr>
          <p:spPr>
            <a:xfrm>
              <a:off x="6386" y="5155"/>
              <a:ext cx="1249" cy="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600" b="1" spc="3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defRPr>
              </a:lvl1pPr>
            </a:lstStyle>
            <a:p>
              <a:pPr marL="0" marR="0" lvl="7" algn="ctr" defTabSz="914400" rtl="0" eaLnBrk="1" fontAlgn="auto" latinLnBrk="0" hangingPunct="1">
                <a:lnSpc>
                  <a:spcPct val="100000"/>
                </a:lnSpc>
                <a:spcBef>
                  <a:spcPts val="425"/>
                </a:spcBef>
                <a:spcAft>
                  <a:spcPts val="0"/>
                </a:spcAft>
                <a:buClr>
                  <a:srgbClr val="3A6BA0"/>
                </a:buClr>
                <a:buSzPct val="94000"/>
                <a:buFontTx/>
                <a:buNone/>
                <a:tabLst>
                  <a:tab pos="179705" algn="l"/>
                </a:tabLst>
                <a:defRPr/>
              </a:pPr>
              <a:r>
                <a:rPr kumimoji="0" lang="en-US" altLang="zh-CN" sz="1100" b="1" i="0" u="none" strike="noStrike" kern="1200" cap="none" spc="3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charset="0"/>
                  <a:ea typeface="微软雅黑" panose="020B0503020204020204" charset="-122"/>
                  <a:cs typeface="Courier New" panose="02070309020205020404" charset="0"/>
                </a:rPr>
                <a:t>2024.4</a:t>
              </a:r>
              <a:endParaRPr kumimoji="0" lang="en-US" altLang="zh-CN" sz="1100" b="1" i="0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endParaRPr>
            </a:p>
          </p:txBody>
        </p:sp>
      </p:grpSp>
      <p:sp>
        <p:nvSpPr>
          <p:cNvPr id="29" name="文本框 11"/>
          <p:cNvSpPr txBox="1"/>
          <p:nvPr/>
        </p:nvSpPr>
        <p:spPr>
          <a:xfrm>
            <a:off x="9102725" y="4555490"/>
            <a:ext cx="1374140" cy="4991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square">
            <a:noAutofit/>
          </a:bodyPr>
          <a:p>
            <a:pPr indent="0" algn="ctr" fontAlgn="auto">
              <a:lnSpc>
                <a:spcPts val="1625"/>
              </a:lnSpc>
              <a:buClrTx/>
              <a:buSzTx/>
              <a:buNone/>
            </a:pPr>
            <a:r>
              <a:rPr lang="zh-CN" altLang="en-US" sz="1600">
                <a:latin typeface="Courier New" panose="02070309020205020404" charset="0"/>
                <a:ea typeface="等线 Light" panose="02010600030101010101" charset="-122"/>
                <a:cs typeface="Courier New" panose="02070309020205020404" charset="0"/>
              </a:rPr>
              <a:t>LF Energy Summit</a:t>
            </a:r>
            <a:endParaRPr lang="zh-CN" altLang="en-US" sz="1600">
              <a:latin typeface="Courier New" panose="02070309020205020404" charset="0"/>
              <a:ea typeface="等线 Light" panose="02010600030101010101" charset="-122"/>
              <a:cs typeface="Courier New" panose="02070309020205020404" charset="0"/>
            </a:endParaRPr>
          </a:p>
        </p:txBody>
      </p:sp>
      <p:sp>
        <p:nvSpPr>
          <p:cNvPr id="30" name="文本框 11"/>
          <p:cNvSpPr txBox="1"/>
          <p:nvPr/>
        </p:nvSpPr>
        <p:spPr>
          <a:xfrm>
            <a:off x="5316220" y="4552315"/>
            <a:ext cx="949960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square">
            <a:noAutofit/>
          </a:bodyPr>
          <a:p>
            <a:pPr indent="0" algn="ctr" fontAlgn="auto">
              <a:lnSpc>
                <a:spcPts val="1625"/>
              </a:lnSpc>
              <a:buClrTx/>
              <a:buSzTx/>
              <a:buFontTx/>
              <a:buNone/>
            </a:pPr>
            <a:r>
              <a:rPr lang="en-US" altLang="zh-CN" sz="1200">
                <a:latin typeface="Courier New" panose="02070309020205020404" charset="0"/>
                <a:ea typeface="等线 Light" panose="02010600030101010101" charset="-122"/>
                <a:cs typeface="Courier New" panose="02070309020205020404" charset="0"/>
              </a:rPr>
              <a:t>ShangHai Lab</a:t>
            </a:r>
            <a:endParaRPr lang="en-US" altLang="zh-CN" sz="1200">
              <a:latin typeface="Courier New" panose="02070309020205020404" charset="0"/>
              <a:ea typeface="等线 Light" panose="02010600030101010101" charset="-122"/>
              <a:cs typeface="Courier New" panose="0207030902020502040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4530725"/>
            <a:ext cx="2211070" cy="127000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9031605" y="2449195"/>
            <a:ext cx="1516380" cy="299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ts val="1625"/>
              </a:lnSpc>
              <a:buClrTx/>
              <a:buSzTx/>
              <a:buFontTx/>
            </a:pPr>
            <a:r>
              <a:rPr lang="en-US" altLang="zh-CN" sz="1200">
                <a:latin typeface="Courier New" panose="02070309020205020404" charset="0"/>
                <a:ea typeface="等线 Light" panose="02010600030101010101" charset="-122"/>
                <a:cs typeface="Courier New" panose="02070309020205020404" charset="0"/>
              </a:rPr>
              <a:t>Projest Demo</a:t>
            </a:r>
            <a:endParaRPr lang="en-US" altLang="zh-CN" sz="1200">
              <a:latin typeface="Courier New" panose="02070309020205020404" charset="0"/>
              <a:ea typeface="等线 Light" panose="02010600030101010101" charset="-122"/>
              <a:cs typeface="Courier New" panose="02070309020205020404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345" y="4479925"/>
            <a:ext cx="1880870" cy="997585"/>
          </a:xfrm>
          <a:prstGeom prst="rect">
            <a:avLst/>
          </a:prstGeom>
        </p:spPr>
      </p:pic>
      <p:pic>
        <p:nvPicPr>
          <p:cNvPr id="43" name="图片 42" descr="time_bas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7498" y="2799715"/>
            <a:ext cx="1204595" cy="686435"/>
          </a:xfrm>
          <a:prstGeom prst="rect">
            <a:avLst/>
          </a:prstGeom>
        </p:spPr>
      </p:pic>
      <p:sp>
        <p:nvSpPr>
          <p:cNvPr id="44" name="文本框 11"/>
          <p:cNvSpPr txBox="1"/>
          <p:nvPr/>
        </p:nvSpPr>
        <p:spPr>
          <a:xfrm>
            <a:off x="7025640" y="2974975"/>
            <a:ext cx="1126490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square">
            <a:spAutoFit/>
          </a:bodyPr>
          <a:p>
            <a:pPr indent="0" algn="ctr" fontAlgn="auto">
              <a:lnSpc>
                <a:spcPts val="1625"/>
              </a:lnSpc>
              <a:buClrTx/>
              <a:buSzTx/>
              <a:buFontTx/>
              <a:buNone/>
            </a:pPr>
            <a:r>
              <a:rPr lang="en-US" altLang="zh-CN" sz="1200">
                <a:latin typeface="Courier New" panose="02070309020205020404" charset="0"/>
                <a:ea typeface="等线 Light" panose="02010600030101010101" charset="-122"/>
                <a:cs typeface="Courier New" panose="02070309020205020404" charset="0"/>
              </a:rPr>
              <a:t>California</a:t>
            </a:r>
            <a:endParaRPr lang="en-US" altLang="zh-CN" sz="1200">
              <a:latin typeface="Courier New" panose="02070309020205020404" charset="0"/>
              <a:ea typeface="等线 Light" panose="02010600030101010101" charset="-122"/>
              <a:cs typeface="Courier New" panose="02070309020205020404" charset="0"/>
            </a:endParaRPr>
          </a:p>
          <a:p>
            <a:pPr indent="0" algn="ctr" fontAlgn="auto">
              <a:lnSpc>
                <a:spcPts val="1625"/>
              </a:lnSpc>
              <a:buClrTx/>
              <a:buSzTx/>
              <a:buFontTx/>
              <a:buNone/>
            </a:pPr>
            <a:r>
              <a:rPr lang="en-US" altLang="zh-CN" sz="1200">
                <a:latin typeface="Courier New" panose="02070309020205020404" charset="0"/>
                <a:ea typeface="等线 Light" panose="02010600030101010101" charset="-122"/>
                <a:cs typeface="Courier New" panose="02070309020205020404" charset="0"/>
              </a:rPr>
              <a:t>Lab</a:t>
            </a:r>
            <a:endParaRPr lang="en-US" altLang="zh-CN" sz="1200">
              <a:latin typeface="Courier New" panose="02070309020205020404" charset="0"/>
              <a:ea typeface="等线 Light" panose="02010600030101010101" charset="-122"/>
              <a:cs typeface="Courier New" panose="02070309020205020404" charset="0"/>
            </a:endParaRPr>
          </a:p>
        </p:txBody>
      </p:sp>
      <p:sp>
        <p:nvSpPr>
          <p:cNvPr id="45" name="文本框 11"/>
          <p:cNvSpPr txBox="1"/>
          <p:nvPr/>
        </p:nvSpPr>
        <p:spPr>
          <a:xfrm>
            <a:off x="3578225" y="2974975"/>
            <a:ext cx="997585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square">
            <a:spAutoFit/>
          </a:bodyPr>
          <a:p>
            <a:pPr indent="0" algn="ctr" fontAlgn="auto">
              <a:lnSpc>
                <a:spcPts val="1625"/>
              </a:lnSpc>
              <a:buClrTx/>
              <a:buSzTx/>
              <a:buFontTx/>
              <a:buNone/>
            </a:pPr>
            <a:r>
              <a:rPr lang="en-US" altLang="zh-CN" sz="1200">
                <a:latin typeface="Courier New" panose="02070309020205020404" charset="0"/>
                <a:ea typeface="等线 Light" panose="02010600030101010101" charset="-122"/>
                <a:cs typeface="Courier New" panose="02070309020205020404" charset="0"/>
              </a:rPr>
              <a:t>Solution</a:t>
            </a:r>
            <a:endParaRPr lang="en-US" altLang="zh-CN" sz="1200">
              <a:latin typeface="Courier New" panose="02070309020205020404" charset="0"/>
              <a:ea typeface="等线 Light" panose="02010600030101010101" charset="-122"/>
              <a:cs typeface="Courier New" panose="02070309020205020404" charset="0"/>
            </a:endParaRPr>
          </a:p>
          <a:p>
            <a:pPr indent="0" algn="ctr" fontAlgn="auto">
              <a:lnSpc>
                <a:spcPts val="1625"/>
              </a:lnSpc>
              <a:buClrTx/>
              <a:buSzTx/>
              <a:buFontTx/>
              <a:buNone/>
            </a:pPr>
            <a:r>
              <a:rPr lang="en-US" altLang="zh-CN" sz="1200">
                <a:latin typeface="Courier New" panose="02070309020205020404" charset="0"/>
                <a:ea typeface="等线 Light" panose="02010600030101010101" charset="-122"/>
                <a:cs typeface="Courier New" panose="02070309020205020404" charset="0"/>
              </a:rPr>
              <a:t>Proposal</a:t>
            </a:r>
            <a:endParaRPr lang="en-US" altLang="zh-CN" sz="1200">
              <a:latin typeface="Courier New" panose="02070309020205020404" charset="0"/>
              <a:ea typeface="等线 Light" panose="02010600030101010101" charset="-122"/>
              <a:cs typeface="Courier New" panose="0207030902020502040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698365" y="2378075"/>
            <a:ext cx="2183765" cy="299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ts val="1625"/>
              </a:lnSpc>
              <a:buClrTx/>
              <a:buSzTx/>
              <a:buFontTx/>
            </a:pPr>
            <a:r>
              <a:rPr lang="en-US" altLang="zh-CN" sz="1200">
                <a:latin typeface="Courier New" panose="02070309020205020404" charset="0"/>
                <a:ea typeface="等线 Light" panose="02010600030101010101" charset="-122"/>
                <a:cs typeface="Courier New" panose="02070309020205020404" charset="0"/>
              </a:rPr>
              <a:t>Control </a:t>
            </a:r>
            <a:r>
              <a:rPr lang="en-US" altLang="zh-CN" sz="1200">
                <a:latin typeface="Courier New" panose="02070309020205020404" charset="0"/>
                <a:ea typeface="等线 Light" panose="02010600030101010101" charset="-122"/>
                <a:cs typeface="Courier New" panose="02070309020205020404" charset="0"/>
              </a:rPr>
              <a:t>Plane </a:t>
            </a:r>
            <a:r>
              <a:rPr lang="en-US" altLang="zh-CN" sz="1200">
                <a:latin typeface="Courier New" panose="02070309020205020404" charset="0"/>
                <a:ea typeface="等线 Light" panose="02010600030101010101" charset="-122"/>
                <a:cs typeface="Courier New" panose="02070309020205020404" charset="0"/>
              </a:rPr>
              <a:t>Focus</a:t>
            </a:r>
            <a:endParaRPr lang="en-US" altLang="zh-CN" sz="1200">
              <a:latin typeface="Courier New" panose="02070309020205020404" charset="0"/>
              <a:ea typeface="等线 Light" panose="02010600030101010101" charset="-122"/>
              <a:cs typeface="Courier New" panose="0207030902020502040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556375" y="5515610"/>
            <a:ext cx="2160270" cy="299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ts val="1625"/>
              </a:lnSpc>
              <a:buClrTx/>
              <a:buSzTx/>
              <a:buFontTx/>
            </a:pPr>
            <a:r>
              <a:rPr lang="en-US" altLang="zh-CN" sz="1200">
                <a:latin typeface="Courier New" panose="02070309020205020404" charset="0"/>
                <a:ea typeface="等线 Light" panose="02010600030101010101" charset="-122"/>
                <a:cs typeface="Courier New" panose="02070309020205020404" charset="0"/>
              </a:rPr>
              <a:t>Power </a:t>
            </a:r>
            <a:r>
              <a:rPr lang="en-US" altLang="zh-CN" sz="1200">
                <a:latin typeface="Courier New" panose="02070309020205020404" charset="0"/>
                <a:ea typeface="等线 Light" panose="02010600030101010101" charset="-122"/>
                <a:cs typeface="Courier New" panose="02070309020205020404" charset="0"/>
              </a:rPr>
              <a:t>Plane Extension</a:t>
            </a:r>
            <a:endParaRPr lang="en-US" altLang="zh-CN" sz="1200">
              <a:latin typeface="Courier New" panose="02070309020205020404" charset="0"/>
              <a:ea typeface="等线 Light" panose="02010600030101010101" charset="-122"/>
              <a:cs typeface="Courier New" panose="02070309020205020404" charset="0"/>
            </a:endParaRPr>
          </a:p>
        </p:txBody>
      </p:sp>
      <p:cxnSp>
        <p:nvCxnSpPr>
          <p:cNvPr id="55" name="直接箭头连接符 2"/>
          <p:cNvCxnSpPr/>
          <p:nvPr/>
        </p:nvCxnSpPr>
        <p:spPr>
          <a:xfrm>
            <a:off x="6697345" y="3997643"/>
            <a:ext cx="3744595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7159625" y="3634105"/>
            <a:ext cx="828040" cy="772795"/>
            <a:chOff x="10164" y="4348"/>
            <a:chExt cx="1304" cy="1217"/>
          </a:xfrm>
        </p:grpSpPr>
        <p:sp>
          <p:nvSpPr>
            <p:cNvPr id="90" name="文本框 75"/>
            <p:cNvSpPr txBox="1"/>
            <p:nvPr/>
          </p:nvSpPr>
          <p:spPr>
            <a:xfrm>
              <a:off x="10164" y="5155"/>
              <a:ext cx="1304" cy="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600" b="1" spc="3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defRPr>
              </a:lvl1pPr>
            </a:lstStyle>
            <a:p>
              <a:pPr marL="0" marR="0" lvl="7" algn="ctr" defTabSz="914400" rtl="0" eaLnBrk="1" fontAlgn="auto" latinLnBrk="0" hangingPunct="1">
                <a:lnSpc>
                  <a:spcPct val="100000"/>
                </a:lnSpc>
                <a:spcBef>
                  <a:spcPts val="425"/>
                </a:spcBef>
                <a:spcAft>
                  <a:spcPts val="0"/>
                </a:spcAft>
                <a:buClr>
                  <a:srgbClr val="3A6BA0"/>
                </a:buClr>
                <a:buSzPct val="94000"/>
                <a:buFontTx/>
                <a:buNone/>
                <a:tabLst>
                  <a:tab pos="179705" algn="l"/>
                </a:tabLst>
                <a:defRPr/>
              </a:pPr>
              <a:r>
                <a:rPr kumimoji="0" lang="en-US" altLang="zh-CN" sz="1100" b="1" i="0" u="none" strike="noStrike" kern="1200" cap="none" spc="3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Courier New" panose="02070309020205020404" charset="0"/>
                  <a:ea typeface="微软雅黑" panose="020B0503020204020204" charset="-122"/>
                  <a:cs typeface="Courier New" panose="02070309020205020404" charset="0"/>
                </a:rPr>
                <a:t>2024.6</a:t>
              </a:r>
              <a:endParaRPr kumimoji="0" lang="en-US" altLang="zh-CN" sz="1100" b="1" i="0" u="none" strike="noStrike" kern="1200" cap="none" spc="3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0634" y="4348"/>
              <a:ext cx="364" cy="751"/>
              <a:chOff x="10652" y="4348"/>
              <a:chExt cx="364" cy="751"/>
            </a:xfrm>
          </p:grpSpPr>
          <p:sp>
            <p:nvSpPr>
              <p:cNvPr id="3" name="椭圆 51"/>
              <p:cNvSpPr/>
              <p:nvPr/>
            </p:nvSpPr>
            <p:spPr>
              <a:xfrm>
                <a:off x="10652" y="4735"/>
                <a:ext cx="365" cy="36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+mn-ea"/>
                  <a:cs typeface="+mn-cs"/>
                </a:endParaRPr>
              </a:p>
            </p:txBody>
          </p:sp>
          <p:sp>
            <p:nvSpPr>
              <p:cNvPr id="11" name="椭圆 52"/>
              <p:cNvSpPr/>
              <p:nvPr/>
            </p:nvSpPr>
            <p:spPr>
              <a:xfrm>
                <a:off x="10716" y="4793"/>
                <a:ext cx="247" cy="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+mn-ea"/>
                  <a:cs typeface="+mn-cs"/>
                </a:endParaRPr>
              </a:p>
            </p:txBody>
          </p:sp>
          <p:cxnSp>
            <p:nvCxnSpPr>
              <p:cNvPr id="17" name="Straight Arrow Connector 64"/>
              <p:cNvCxnSpPr/>
              <p:nvPr/>
            </p:nvCxnSpPr>
            <p:spPr>
              <a:xfrm rot="10800000" flipV="1">
                <a:off x="10835" y="4348"/>
                <a:ext cx="0" cy="340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组合 47"/>
          <p:cNvGrpSpPr/>
          <p:nvPr/>
        </p:nvGrpSpPr>
        <p:grpSpPr>
          <a:xfrm>
            <a:off x="9366250" y="3637280"/>
            <a:ext cx="847090" cy="772795"/>
            <a:chOff x="14226" y="4978"/>
            <a:chExt cx="1334" cy="1217"/>
          </a:xfrm>
        </p:grpSpPr>
        <p:grpSp>
          <p:nvGrpSpPr>
            <p:cNvPr id="46" name="组合 45"/>
            <p:cNvGrpSpPr/>
            <p:nvPr/>
          </p:nvGrpSpPr>
          <p:grpSpPr>
            <a:xfrm>
              <a:off x="14670" y="4978"/>
              <a:ext cx="364" cy="751"/>
              <a:chOff x="14670" y="4978"/>
              <a:chExt cx="364" cy="751"/>
            </a:xfrm>
          </p:grpSpPr>
          <p:sp>
            <p:nvSpPr>
              <p:cNvPr id="19" name="椭圆 51"/>
              <p:cNvSpPr/>
              <p:nvPr/>
            </p:nvSpPr>
            <p:spPr>
              <a:xfrm>
                <a:off x="14670" y="5365"/>
                <a:ext cx="365" cy="36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+mn-ea"/>
                  <a:cs typeface="+mn-cs"/>
                </a:endParaRPr>
              </a:p>
            </p:txBody>
          </p:sp>
          <p:sp>
            <p:nvSpPr>
              <p:cNvPr id="20" name="椭圆 52"/>
              <p:cNvSpPr/>
              <p:nvPr/>
            </p:nvSpPr>
            <p:spPr>
              <a:xfrm>
                <a:off x="14733" y="5423"/>
                <a:ext cx="247" cy="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+mn-ea"/>
                  <a:cs typeface="+mn-cs"/>
                </a:endParaRPr>
              </a:p>
            </p:txBody>
          </p:sp>
          <p:cxnSp>
            <p:nvCxnSpPr>
              <p:cNvPr id="22" name="Straight Arrow Connector 64"/>
              <p:cNvCxnSpPr/>
              <p:nvPr/>
            </p:nvCxnSpPr>
            <p:spPr>
              <a:xfrm rot="10800000" flipV="1">
                <a:off x="14853" y="4978"/>
                <a:ext cx="0" cy="340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文本框 75"/>
            <p:cNvSpPr txBox="1"/>
            <p:nvPr/>
          </p:nvSpPr>
          <p:spPr>
            <a:xfrm>
              <a:off x="14226" y="5785"/>
              <a:ext cx="1334" cy="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600" b="1" spc="3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defRPr>
              </a:lvl1pPr>
            </a:lstStyle>
            <a:p>
              <a:pPr marL="0" marR="0" lvl="7" algn="ctr" defTabSz="914400" rtl="0" eaLnBrk="1" fontAlgn="auto" latinLnBrk="0" hangingPunct="1">
                <a:lnSpc>
                  <a:spcPct val="100000"/>
                </a:lnSpc>
                <a:spcBef>
                  <a:spcPts val="425"/>
                </a:spcBef>
                <a:spcAft>
                  <a:spcPts val="0"/>
                </a:spcAft>
                <a:buClr>
                  <a:srgbClr val="3A6BA0"/>
                </a:buClr>
                <a:buSzPct val="94000"/>
                <a:buFontTx/>
                <a:buNone/>
                <a:tabLst>
                  <a:tab pos="179705" algn="l"/>
                </a:tabLst>
                <a:defRPr/>
              </a:pPr>
              <a:r>
                <a:rPr kumimoji="0" lang="en-US" altLang="zh-CN" sz="1100" b="1" i="0" u="none" strike="noStrike" kern="1200" cap="none" spc="3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Courier New" panose="02070309020205020404" charset="0"/>
                  <a:ea typeface="微软雅黑" panose="020B0503020204020204" charset="-122"/>
                  <a:cs typeface="Courier New" panose="02070309020205020404" charset="0"/>
                </a:rPr>
                <a:t>2024.9</a:t>
              </a:r>
              <a:endParaRPr kumimoji="0" lang="en-US" altLang="zh-CN" sz="1100" b="1" i="0" u="none" strike="noStrike" kern="1200" cap="none" spc="3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urier New" panose="02070309020205020404" charset="0"/>
                <a:ea typeface="微软雅黑" panose="020B0503020204020204" charset="-122"/>
                <a:cs typeface="Courier New" panose="02070309020205020404" charset="0"/>
              </a:endParaRPr>
            </a:p>
          </p:txBody>
        </p:sp>
      </p:grpSp>
      <p:pic>
        <p:nvPicPr>
          <p:cNvPr id="56" name="图片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9000" y="2649855"/>
            <a:ext cx="2182495" cy="901700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3170555" y="6104255"/>
            <a:ext cx="523938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Courier New" panose="02070309020205020404" charset="0"/>
                <a:cs typeface="Courier New" panose="02070309020205020404" charset="0"/>
                <a:sym typeface="+mn-ea"/>
              </a:rPr>
              <a:t>Hardware Prototyping Progress Milestone</a:t>
            </a:r>
            <a:endParaRPr lang="en-US" altLang="zh-CN" sz="16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rcRect l="9630" t="30366" r="2963" b="28752"/>
          <a:stretch>
            <a:fillRect/>
          </a:stretch>
        </p:blipFill>
        <p:spPr>
          <a:xfrm>
            <a:off x="2314575" y="514985"/>
            <a:ext cx="614045" cy="4070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2980690" y="514985"/>
            <a:ext cx="547370" cy="49149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2454275" y="1013460"/>
            <a:ext cx="369570" cy="64897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9900" y="1205230"/>
            <a:ext cx="468630" cy="23622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0">
            <a:lum bright="24000"/>
          </a:blip>
          <a:srcRect l="12115" t="25775" r="10205" b="36018"/>
          <a:stretch>
            <a:fillRect/>
          </a:stretch>
        </p:blipFill>
        <p:spPr>
          <a:xfrm>
            <a:off x="3580130" y="488950"/>
            <a:ext cx="1414145" cy="1033780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 rot="21060000">
            <a:off x="2740660" y="1461135"/>
            <a:ext cx="25781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7" name="图片 36"/>
          <p:cNvPicPr/>
          <p:nvPr/>
        </p:nvPicPr>
        <p:blipFill>
          <a:blip r:embed="rId11"/>
          <a:srcRect t="14883" b="11100"/>
          <a:stretch>
            <a:fillRect/>
          </a:stretch>
        </p:blipFill>
        <p:spPr>
          <a:xfrm>
            <a:off x="8032115" y="1010285"/>
            <a:ext cx="539115" cy="4311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2"/>
          <a:srcRect l="15946" t="7550" r="58795" b="8966"/>
          <a:stretch>
            <a:fillRect/>
          </a:stretch>
        </p:blipFill>
        <p:spPr>
          <a:xfrm>
            <a:off x="7546975" y="501015"/>
            <a:ext cx="410210" cy="652145"/>
          </a:xfrm>
          <a:prstGeom prst="rect">
            <a:avLst/>
          </a:prstGeom>
        </p:spPr>
      </p:pic>
      <p:pic>
        <p:nvPicPr>
          <p:cNvPr id="101" name="图片 100"/>
          <p:cNvPicPr/>
          <p:nvPr/>
        </p:nvPicPr>
        <p:blipFill>
          <a:blip r:embed="rId13"/>
          <a:srcRect l="6957" t="33842" r="10100"/>
          <a:stretch>
            <a:fillRect/>
          </a:stretch>
        </p:blipFill>
        <p:spPr>
          <a:xfrm rot="5400000">
            <a:off x="8100695" y="635000"/>
            <a:ext cx="324485" cy="222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14"/>
          <a:srcRect t="32977" r="63499"/>
          <a:stretch>
            <a:fillRect/>
          </a:stretch>
        </p:blipFill>
        <p:spPr>
          <a:xfrm>
            <a:off x="7546975" y="1209040"/>
            <a:ext cx="373380" cy="23241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84950" y="501015"/>
            <a:ext cx="873125" cy="982980"/>
          </a:xfrm>
          <a:prstGeom prst="rect">
            <a:avLst/>
          </a:prstGeom>
        </p:spPr>
      </p:pic>
    </p:spTree>
    <p:custDataLst>
      <p:tags r:id="rId1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ZmMwMDQ3NmU4NjU1OWFiNjEwNGQwZTA3YTg5MDBlN2U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WPS 演示</Application>
  <PresentationFormat>宽屏</PresentationFormat>
  <Paragraphs>30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思源黑体</vt:lpstr>
      <vt:lpstr>黑体</vt:lpstr>
      <vt:lpstr>Courier New</vt:lpstr>
      <vt:lpstr>微软雅黑</vt:lpstr>
      <vt:lpstr>等线 Light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WPS_1685937545</cp:lastModifiedBy>
  <cp:revision>332</cp:revision>
  <dcterms:created xsi:type="dcterms:W3CDTF">2019-06-19T02:08:00Z</dcterms:created>
  <dcterms:modified xsi:type="dcterms:W3CDTF">2024-05-15T20:29:06Z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BD7291FC540F4641A427DD6113E45E71_13</vt:lpwstr>
  </property>
</Properties>
</file>