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embeddings/oleObject1.bin" ContentType="application/vnd.openxmlformats-officedocument.oleObject"/>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4"/>
  </p:sldMasterIdLst>
  <p:notesMasterIdLst>
    <p:notesMasterId r:id="rId39"/>
  </p:notesMasterIdLst>
  <p:handoutMasterIdLst>
    <p:handoutMasterId r:id="rId40"/>
  </p:handoutMasterIdLst>
  <p:sldIdLst>
    <p:sldId id="361" r:id="rId5"/>
    <p:sldId id="360" r:id="rId6"/>
    <p:sldId id="258" r:id="rId7"/>
    <p:sldId id="379" r:id="rId8"/>
    <p:sldId id="380" r:id="rId9"/>
    <p:sldId id="376" r:id="rId10"/>
    <p:sldId id="375" r:id="rId11"/>
    <p:sldId id="382" r:id="rId12"/>
    <p:sldId id="383" r:id="rId13"/>
    <p:sldId id="381" r:id="rId14"/>
    <p:sldId id="385" r:id="rId15"/>
    <p:sldId id="386" r:id="rId16"/>
    <p:sldId id="388" r:id="rId17"/>
    <p:sldId id="389" r:id="rId18"/>
    <p:sldId id="403" r:id="rId19"/>
    <p:sldId id="404" r:id="rId20"/>
    <p:sldId id="405" r:id="rId21"/>
    <p:sldId id="390" r:id="rId22"/>
    <p:sldId id="396" r:id="rId23"/>
    <p:sldId id="397" r:id="rId24"/>
    <p:sldId id="398" r:id="rId25"/>
    <p:sldId id="399" r:id="rId26"/>
    <p:sldId id="400" r:id="rId27"/>
    <p:sldId id="401" r:id="rId28"/>
    <p:sldId id="402" r:id="rId29"/>
    <p:sldId id="406" r:id="rId30"/>
    <p:sldId id="410" r:id="rId31"/>
    <p:sldId id="407" r:id="rId32"/>
    <p:sldId id="409" r:id="rId33"/>
    <p:sldId id="411" r:id="rId34"/>
    <p:sldId id="412" r:id="rId35"/>
    <p:sldId id="318" r:id="rId36"/>
    <p:sldId id="408" r:id="rId37"/>
    <p:sldId id="319" r:id="rId3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F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FF1CE12-B100-0000-0000-000000000002}"/>
</file>

<file path=ppt/viewProps.xml><?xml version="1.0" encoding="utf-8"?>
<p:viewPr xmlns:a="http://schemas.openxmlformats.org/drawingml/2006/main" xmlns:r="http://schemas.openxmlformats.org/officeDocument/2006/relationships" xmlns:p="http://schemas.openxmlformats.org/presentationml/2006/main">
  <p:normalViewPr>
    <p:restoredLeft sz="21142" autoAdjust="0"/>
    <p:restoredTop sz="79784" autoAdjust="0"/>
  </p:normalViewPr>
  <p:slideViewPr>
    <p:cSldViewPr>
      <p:cViewPr varScale="1">
        <p:scale>
          <a:sx n="63" d="100"/>
          <a:sy n="63" d="100"/>
        </p:scale>
        <p:origin x="-1888" y="-96"/>
      </p:cViewPr>
      <p:guideLst>
        <p:guide orient="horz" pos="2160"/>
        <p:guide pos="2880"/>
      </p:guideLst>
    </p:cSldViewPr>
  </p:slideViewPr>
  <p:outlineViewPr>
    <p:cViewPr>
      <p:scale>
        <a:sx n="1" d="1"/>
        <a:sy n="1" d="1"/>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notesMaster" Target="notesMasters/notesMaster1.xml"/><Relationship Id="rId40" Type="http://schemas.openxmlformats.org/officeDocument/2006/relationships/handoutMaster" Target="handoutMasters/handoutMaster1.xml"/><Relationship Id="rId41" Type="http://schemas.openxmlformats.org/officeDocument/2006/relationships/printerSettings" Target="printerSettings/printerSettings1.bin"/><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2"/>
          <p:cNvSpPr>
            <a:spLocks noGrp="1"/>
          </p:cNvSpPr>
          <p:nvPr>
            <p:ph type="hdr" sz="quarter"/>
          </p:nvPr>
        </p:nvSpPr>
        <p:spPr>
          <a:xfrm>
            <a:off x="0" y="0"/>
            <a:ext cx="3076363" cy="511731"/>
          </a:xfrm>
          <a:prstGeom prst="rect">
            <a:avLst/>
          </a:prstGeom>
        </p:spPr>
        <p:txBody>
          <a:bodyPr lIns="99048" tIns="49524" rIns="99048" bIns="49524"/>
          <a:lstStyle/>
          <a:p>
            <a:endParaRPr lang="fr-FR" smtClean="0"/>
          </a:p>
        </p:txBody>
      </p:sp>
      <p:sp>
        <p:nvSpPr>
          <p:cNvPr id="24" name="Rectangle 24"/>
          <p:cNvSpPr>
            <a:spLocks noGrp="1"/>
          </p:cNvSpPr>
          <p:nvPr>
            <p:ph type="dt" sz="quarter" idx="1"/>
          </p:nvPr>
        </p:nvSpPr>
        <p:spPr>
          <a:xfrm>
            <a:off x="4021294" y="0"/>
            <a:ext cx="3076363" cy="511731"/>
          </a:xfrm>
          <a:prstGeom prst="rect">
            <a:avLst/>
          </a:prstGeom>
        </p:spPr>
        <p:txBody>
          <a:bodyPr lIns="99048" tIns="49524" rIns="99048" bIns="49524"/>
          <a:lstStyle/>
          <a:p>
            <a:fld id="{A849C5AD-4428-4E9C-9C84-11B72C9365FB}" type="datetimeFigureOut">
              <a:rPr lang="fr-FR" smtClean="0"/>
              <a:pPr/>
              <a:t>11/18/15</a:t>
            </a:fld>
            <a:endParaRPr lang="fr-FR" smtClean="0"/>
          </a:p>
        </p:txBody>
      </p:sp>
      <p:sp>
        <p:nvSpPr>
          <p:cNvPr id="30" name="Rectangle 30"/>
          <p:cNvSpPr>
            <a:spLocks noGrp="1"/>
          </p:cNvSpPr>
          <p:nvPr>
            <p:ph type="ftr" sz="quarter" idx="2"/>
          </p:nvPr>
        </p:nvSpPr>
        <p:spPr>
          <a:xfrm>
            <a:off x="0" y="9721106"/>
            <a:ext cx="3076363" cy="511731"/>
          </a:xfrm>
          <a:prstGeom prst="rect">
            <a:avLst/>
          </a:prstGeom>
        </p:spPr>
        <p:txBody>
          <a:bodyPr lIns="99048" tIns="49524" rIns="99048" bIns="49524"/>
          <a:lstStyle/>
          <a:p>
            <a:endParaRPr lang="fr-FR" smtClean="0"/>
          </a:p>
        </p:txBody>
      </p:sp>
      <p:sp>
        <p:nvSpPr>
          <p:cNvPr id="18" name="Rectangle 18"/>
          <p:cNvSpPr>
            <a:spLocks noGrp="1"/>
          </p:cNvSpPr>
          <p:nvPr>
            <p:ph type="sldNum" sz="quarter" idx="3"/>
          </p:nvPr>
        </p:nvSpPr>
        <p:spPr>
          <a:xfrm>
            <a:off x="4021294" y="9721106"/>
            <a:ext cx="3076363" cy="511731"/>
          </a:xfrm>
          <a:prstGeom prst="rect">
            <a:avLst/>
          </a:prstGeom>
        </p:spPr>
        <p:txBody>
          <a:bodyPr lIns="99048" tIns="49524" rIns="99048" bIns="49524"/>
          <a:lstStyle/>
          <a:p>
            <a:fld id="{8C596567-A38F-4CEF-B37F-9B9D120D62CE}" type="slidenum">
              <a:rPr lang="fr-FR" smtClean="0"/>
              <a:pPr/>
              <a:t>‹#›</a:t>
            </a:fld>
            <a:endParaRPr lang="fr-FR" smtClean="0"/>
          </a:p>
        </p:txBody>
      </p:sp>
    </p:spTree>
    <p:extLst>
      <p:ext uri="{BB962C8B-B14F-4D97-AF65-F5344CB8AC3E}">
        <p14:creationId xmlns:p14="http://schemas.microsoft.com/office/powerpoint/2010/main" val="1882853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p:cNvSpPr>
            <a:spLocks noGrp="1"/>
          </p:cNvSpPr>
          <p:nvPr>
            <p:ph type="hdr" sz="quarter"/>
          </p:nvPr>
        </p:nvSpPr>
        <p:spPr>
          <a:xfrm>
            <a:off x="0" y="0"/>
            <a:ext cx="3076363" cy="511731"/>
          </a:xfrm>
          <a:prstGeom prst="rect">
            <a:avLst/>
          </a:prstGeom>
        </p:spPr>
        <p:txBody>
          <a:bodyPr lIns="99048" tIns="49524" rIns="99048" bIns="49524"/>
          <a:lstStyle/>
          <a:p>
            <a:endParaRPr lang="fr-FR"/>
          </a:p>
        </p:txBody>
      </p:sp>
      <p:sp>
        <p:nvSpPr>
          <p:cNvPr id="15" name="Rectangle 15"/>
          <p:cNvSpPr>
            <a:spLocks noGrp="1"/>
          </p:cNvSpPr>
          <p:nvPr>
            <p:ph type="dt" idx="1"/>
          </p:nvPr>
        </p:nvSpPr>
        <p:spPr>
          <a:xfrm>
            <a:off x="4021294" y="0"/>
            <a:ext cx="3076363" cy="511731"/>
          </a:xfrm>
          <a:prstGeom prst="rect">
            <a:avLst/>
          </a:prstGeom>
        </p:spPr>
        <p:txBody>
          <a:bodyPr lIns="99048" tIns="49524" rIns="99048" bIns="49524"/>
          <a:lstStyle/>
          <a:p>
            <a:fld id="{D7547E60-4BE7-4E4E-9AAA-5EE35AEC995C}" type="datetimeFigureOut">
              <a:rPr lang="fr-FR"/>
              <a:pPr/>
              <a:t>11/18/15</a:t>
            </a:fld>
            <a:endParaRPr lang="fr-FR"/>
          </a:p>
        </p:txBody>
      </p:sp>
      <p:sp>
        <p:nvSpPr>
          <p:cNvPr id="23" name="Rectangle 2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lIns="99048" tIns="49524" rIns="99048" bIns="49524" anchor="ctr"/>
          <a:lstStyle/>
          <a:p>
            <a:endParaRPr lang="fr-FR"/>
          </a:p>
        </p:txBody>
      </p:sp>
      <p:sp>
        <p:nvSpPr>
          <p:cNvPr id="5" name="Rectangle 5"/>
          <p:cNvSpPr>
            <a:spLocks noGrp="1"/>
          </p:cNvSpPr>
          <p:nvPr>
            <p:ph type="body" sz="quarter" idx="3"/>
          </p:nvPr>
        </p:nvSpPr>
        <p:spPr>
          <a:xfrm>
            <a:off x="709930" y="4861441"/>
            <a:ext cx="5679440" cy="4605576"/>
          </a:xfrm>
          <a:prstGeom prst="rect">
            <a:avLst/>
          </a:prstGeom>
        </p:spPr>
        <p:txBody>
          <a:bodyPr lIns="99048" tIns="49524" rIns="99048" bIns="49524"/>
          <a:lstStyle/>
          <a:p>
            <a:pPr lvl="0"/>
            <a:r>
              <a:rPr lang="fr-FR"/>
              <a:t>Cliquer ici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8" name="Rectangle 18"/>
          <p:cNvSpPr>
            <a:spLocks noGrp="1"/>
          </p:cNvSpPr>
          <p:nvPr>
            <p:ph type="ftr" sz="quarter" idx="4"/>
          </p:nvPr>
        </p:nvSpPr>
        <p:spPr>
          <a:xfrm>
            <a:off x="0" y="9721106"/>
            <a:ext cx="3076363" cy="511731"/>
          </a:xfrm>
          <a:prstGeom prst="rect">
            <a:avLst/>
          </a:prstGeom>
        </p:spPr>
        <p:txBody>
          <a:bodyPr lIns="99048" tIns="49524" rIns="99048" bIns="49524"/>
          <a:lstStyle/>
          <a:p>
            <a:endParaRPr lang="fr-FR"/>
          </a:p>
        </p:txBody>
      </p:sp>
      <p:sp>
        <p:nvSpPr>
          <p:cNvPr id="28" name="Rectangle 28"/>
          <p:cNvSpPr>
            <a:spLocks noGrp="1"/>
          </p:cNvSpPr>
          <p:nvPr>
            <p:ph type="sldNum" sz="quarter" idx="5"/>
          </p:nvPr>
        </p:nvSpPr>
        <p:spPr>
          <a:xfrm>
            <a:off x="4021294" y="9721106"/>
            <a:ext cx="3076363" cy="511731"/>
          </a:xfrm>
          <a:prstGeom prst="rect">
            <a:avLst/>
          </a:prstGeom>
        </p:spPr>
        <p:txBody>
          <a:bodyPr lIns="99048" tIns="49524" rIns="99048" bIns="49524"/>
          <a:lstStyle/>
          <a:p>
            <a:fld id="{CA077768-21C8-4125-A345-258E48D2EED0}" type="slidenum">
              <a:rPr/>
              <a:pPr/>
              <a:t>‹#›</a:t>
            </a:fld>
            <a:endParaRPr lang="fr-FR"/>
          </a:p>
        </p:txBody>
      </p:sp>
    </p:spTree>
    <p:extLst>
      <p:ext uri="{BB962C8B-B14F-4D97-AF65-F5344CB8AC3E}">
        <p14:creationId xmlns:p14="http://schemas.microsoft.com/office/powerpoint/2010/main" val="3012940154"/>
      </p:ext>
    </p:extLst>
  </p:cSld>
  <p:clrMap bg1="lt1" tx1="dk1" bg2="lt2" tx2="dk2" accent1="accent1" accent2="accent2" accent3="accent3" accent4="accent4" accent5="accent5" accent6="accent6" hlink="hlink" folHlink="folHlink"/>
  <p:notesStyle>
    <a:lvl1pPr marL="0" algn="l" rtl="0" latinLnBrk="0">
      <a:defRPr lang="fr-FR" sz="1200" kern="1200">
        <a:solidFill>
          <a:schemeClr val="tx1"/>
        </a:solidFill>
        <a:latin typeface="+mn-lt"/>
        <a:ea typeface="+mn-ea"/>
        <a:cs typeface="+mn-cs"/>
      </a:defRPr>
    </a:lvl1pPr>
    <a:lvl2pPr marL="457200" algn="l" rtl="0">
      <a:defRPr lang="fr-FR" sz="1200" kern="1200">
        <a:solidFill>
          <a:schemeClr val="tx1"/>
        </a:solidFill>
        <a:latin typeface="+mn-lt"/>
        <a:ea typeface="+mn-ea"/>
        <a:cs typeface="+mn-cs"/>
      </a:defRPr>
    </a:lvl2pPr>
    <a:lvl3pPr marL="914400" algn="l" rtl="0">
      <a:defRPr lang="fr-FR" sz="1200" kern="1200">
        <a:solidFill>
          <a:schemeClr val="tx1"/>
        </a:solidFill>
        <a:latin typeface="+mn-lt"/>
        <a:ea typeface="+mn-ea"/>
        <a:cs typeface="+mn-cs"/>
      </a:defRPr>
    </a:lvl3pPr>
    <a:lvl4pPr marL="1371600" algn="l" rtl="0">
      <a:defRPr lang="fr-FR" sz="1200" kern="1200">
        <a:solidFill>
          <a:schemeClr val="tx1"/>
        </a:solidFill>
        <a:latin typeface="+mn-lt"/>
        <a:ea typeface="+mn-ea"/>
        <a:cs typeface="+mn-cs"/>
      </a:defRPr>
    </a:lvl4pPr>
    <a:lvl5pPr marL="1828800" algn="l" rtl="0">
      <a:defRPr lang="fr-FR" sz="1200" kern="1200">
        <a:solidFill>
          <a:schemeClr val="tx1"/>
        </a:solidFill>
        <a:latin typeface="+mn-lt"/>
        <a:ea typeface="+mn-ea"/>
        <a:cs typeface="+mn-cs"/>
      </a:defRPr>
    </a:lvl5pPr>
    <a:lvl6pPr marL="2286000" algn="l" rtl="0">
      <a:defRPr lang="fr-FR" sz="1200" kern="1200">
        <a:solidFill>
          <a:schemeClr val="tx1"/>
        </a:solidFill>
        <a:latin typeface="+mn-lt"/>
        <a:ea typeface="+mn-ea"/>
        <a:cs typeface="+mn-cs"/>
      </a:defRPr>
    </a:lvl6pPr>
    <a:lvl7pPr marL="2743200" algn="l" rtl="0">
      <a:defRPr lang="fr-FR" sz="1200" kern="1200">
        <a:solidFill>
          <a:schemeClr val="tx1"/>
        </a:solidFill>
        <a:latin typeface="+mn-lt"/>
        <a:ea typeface="+mn-ea"/>
        <a:cs typeface="+mn-cs"/>
      </a:defRPr>
    </a:lvl7pPr>
    <a:lvl8pPr marL="3200400" algn="l" rtl="0">
      <a:defRPr lang="fr-FR" sz="1200" kern="1200">
        <a:solidFill>
          <a:schemeClr val="tx1"/>
        </a:solidFill>
        <a:latin typeface="+mn-lt"/>
        <a:ea typeface="+mn-ea"/>
        <a:cs typeface="+mn-cs"/>
      </a:defRPr>
    </a:lvl8pPr>
    <a:lvl9pPr marL="3657600" algn="l" rtl="0">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2</a:t>
            </a:fld>
            <a:endParaRPr lang="uk-UA"/>
          </a:p>
        </p:txBody>
      </p:sp>
    </p:spTree>
    <p:extLst>
      <p:ext uri="{BB962C8B-B14F-4D97-AF65-F5344CB8AC3E}">
        <p14:creationId xmlns:p14="http://schemas.microsoft.com/office/powerpoint/2010/main" val="31945826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11</a:t>
            </a:fld>
            <a:endParaRPr lang="uk-UA"/>
          </a:p>
        </p:txBody>
      </p:sp>
    </p:spTree>
    <p:extLst>
      <p:ext uri="{BB962C8B-B14F-4D97-AF65-F5344CB8AC3E}">
        <p14:creationId xmlns:p14="http://schemas.microsoft.com/office/powerpoint/2010/main" val="316663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12</a:t>
            </a:fld>
            <a:endParaRPr lang="uk-UA"/>
          </a:p>
        </p:txBody>
      </p:sp>
    </p:spTree>
    <p:extLst>
      <p:ext uri="{BB962C8B-B14F-4D97-AF65-F5344CB8AC3E}">
        <p14:creationId xmlns:p14="http://schemas.microsoft.com/office/powerpoint/2010/main" val="4254564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13</a:t>
            </a:fld>
            <a:endParaRPr lang="uk-UA"/>
          </a:p>
        </p:txBody>
      </p:sp>
    </p:spTree>
    <p:extLst>
      <p:ext uri="{BB962C8B-B14F-4D97-AF65-F5344CB8AC3E}">
        <p14:creationId xmlns:p14="http://schemas.microsoft.com/office/powerpoint/2010/main" val="4281526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14</a:t>
            </a:fld>
            <a:endParaRPr lang="uk-UA"/>
          </a:p>
        </p:txBody>
      </p:sp>
    </p:spTree>
    <p:extLst>
      <p:ext uri="{BB962C8B-B14F-4D97-AF65-F5344CB8AC3E}">
        <p14:creationId xmlns:p14="http://schemas.microsoft.com/office/powerpoint/2010/main" val="3687386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A077768-21C8-4125-A345-258E48D2EED0}" type="slidenum">
              <a:rPr lang="uk-UA" smtClean="0"/>
              <a:pPr/>
              <a:t>15</a:t>
            </a:fld>
            <a:endParaRPr lang="uk-UA"/>
          </a:p>
        </p:txBody>
      </p:sp>
    </p:spTree>
    <p:extLst>
      <p:ext uri="{BB962C8B-B14F-4D97-AF65-F5344CB8AC3E}">
        <p14:creationId xmlns:p14="http://schemas.microsoft.com/office/powerpoint/2010/main" val="942943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16</a:t>
            </a:fld>
            <a:endParaRPr lang="uk-UA"/>
          </a:p>
        </p:txBody>
      </p:sp>
    </p:spTree>
    <p:extLst>
      <p:ext uri="{BB962C8B-B14F-4D97-AF65-F5344CB8AC3E}">
        <p14:creationId xmlns:p14="http://schemas.microsoft.com/office/powerpoint/2010/main" val="3344637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17</a:t>
            </a:fld>
            <a:endParaRPr lang="uk-UA"/>
          </a:p>
        </p:txBody>
      </p:sp>
    </p:spTree>
    <p:extLst>
      <p:ext uri="{BB962C8B-B14F-4D97-AF65-F5344CB8AC3E}">
        <p14:creationId xmlns:p14="http://schemas.microsoft.com/office/powerpoint/2010/main" val="2642348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18</a:t>
            </a:fld>
            <a:endParaRPr lang="uk-UA"/>
          </a:p>
        </p:txBody>
      </p:sp>
    </p:spTree>
    <p:extLst>
      <p:ext uri="{BB962C8B-B14F-4D97-AF65-F5344CB8AC3E}">
        <p14:creationId xmlns:p14="http://schemas.microsoft.com/office/powerpoint/2010/main" val="4078115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19</a:t>
            </a:fld>
            <a:endParaRPr lang="uk-UA"/>
          </a:p>
        </p:txBody>
      </p:sp>
    </p:spTree>
    <p:extLst>
      <p:ext uri="{BB962C8B-B14F-4D97-AF65-F5344CB8AC3E}">
        <p14:creationId xmlns:p14="http://schemas.microsoft.com/office/powerpoint/2010/main" val="2606060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20</a:t>
            </a:fld>
            <a:endParaRPr lang="uk-UA"/>
          </a:p>
        </p:txBody>
      </p:sp>
    </p:spTree>
    <p:extLst>
      <p:ext uri="{BB962C8B-B14F-4D97-AF65-F5344CB8AC3E}">
        <p14:creationId xmlns:p14="http://schemas.microsoft.com/office/powerpoint/2010/main" val="69138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3</a:t>
            </a:fld>
            <a:endParaRPr lang="uk-UA"/>
          </a:p>
        </p:txBody>
      </p:sp>
    </p:spTree>
    <p:extLst>
      <p:ext uri="{BB962C8B-B14F-4D97-AF65-F5344CB8AC3E}">
        <p14:creationId xmlns:p14="http://schemas.microsoft.com/office/powerpoint/2010/main" val="21142150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21</a:t>
            </a:fld>
            <a:endParaRPr lang="uk-UA"/>
          </a:p>
        </p:txBody>
      </p:sp>
    </p:spTree>
    <p:extLst>
      <p:ext uri="{BB962C8B-B14F-4D97-AF65-F5344CB8AC3E}">
        <p14:creationId xmlns:p14="http://schemas.microsoft.com/office/powerpoint/2010/main" val="773812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22</a:t>
            </a:fld>
            <a:endParaRPr lang="uk-UA"/>
          </a:p>
        </p:txBody>
      </p:sp>
    </p:spTree>
    <p:extLst>
      <p:ext uri="{BB962C8B-B14F-4D97-AF65-F5344CB8AC3E}">
        <p14:creationId xmlns:p14="http://schemas.microsoft.com/office/powerpoint/2010/main" val="3472399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lIns="91431" tIns="45715" rIns="91431" bIns="45715"/>
          <a:lstStyle/>
          <a:p>
            <a:fld id="{2A250F64-2C2B-4A34-BC1E-702C8C0474A1}" type="slidenum">
              <a:rPr lang="en-US" smtClean="0"/>
              <a:pPr/>
              <a:t>23</a:t>
            </a:fld>
            <a:endParaRPr lang="en-US" smtClean="0"/>
          </a:p>
        </p:txBody>
      </p:sp>
      <p:sp>
        <p:nvSpPr>
          <p:cNvPr id="91139" name="Rectangle 2"/>
          <p:cNvSpPr>
            <a:spLocks noGrp="1" noRot="1" noChangeAspect="1" noChangeArrowheads="1" noTextEdit="1"/>
          </p:cNvSpPr>
          <p:nvPr>
            <p:ph type="sldImg"/>
          </p:nvPr>
        </p:nvSpPr>
        <p:spPr>
          <a:solidFill>
            <a:srgbClr val="FFFFFF"/>
          </a:solidFill>
          <a:ln/>
        </p:spPr>
      </p:sp>
      <p:sp>
        <p:nvSpPr>
          <p:cNvPr id="91140" name="Rectangle 3"/>
          <p:cNvSpPr>
            <a:spLocks noGrp="1" noChangeArrowheads="1"/>
          </p:cNvSpPr>
          <p:nvPr>
            <p:ph type="body" idx="1"/>
          </p:nvPr>
        </p:nvSpPr>
        <p:spPr>
          <a:solidFill>
            <a:srgbClr val="FFFFFF"/>
          </a:solidFill>
          <a:ln>
            <a:solidFill>
              <a:srgbClr val="000000"/>
            </a:solidFill>
          </a:ln>
        </p:spPr>
        <p:txBody>
          <a:bodyPr lIns="91431" tIns="45715" rIns="91431" bIns="45715"/>
          <a:lstStyle/>
          <a:p>
            <a:pPr marL="1420673" marR="0" lvl="3" indent="0" algn="l" defTabSz="914400" rtl="0" eaLnBrk="1" fontAlgn="auto" latinLnBrk="0" hangingPunct="1">
              <a:lnSpc>
                <a:spcPct val="100000"/>
              </a:lnSpc>
              <a:spcBef>
                <a:spcPts val="0"/>
              </a:spcBef>
              <a:spcAft>
                <a:spcPts val="0"/>
              </a:spcAft>
              <a:buClrTx/>
              <a:buSzTx/>
              <a:buFontTx/>
              <a:buNone/>
              <a:tabLst/>
              <a:defRPr/>
            </a:pPr>
            <a:endParaRPr lang="en-US" dirty="0" smtClean="0">
              <a:ea typeface="Arial Unicode MS" pitchFamily="34" charset="-128"/>
              <a:cs typeface="Arial Unicode MS" pitchFamily="34" charset="-128"/>
            </a:endParaRPr>
          </a:p>
        </p:txBody>
      </p:sp>
    </p:spTree>
    <p:extLst>
      <p:ext uri="{BB962C8B-B14F-4D97-AF65-F5344CB8AC3E}">
        <p14:creationId xmlns:p14="http://schemas.microsoft.com/office/powerpoint/2010/main" val="3502878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lIns="91431" tIns="45715" rIns="91431" bIns="45715"/>
          <a:lstStyle/>
          <a:p>
            <a:fld id="{813E30BD-C285-4992-90D3-726FACCFD207}" type="slidenum">
              <a:rPr lang="en-US" smtClean="0"/>
              <a:pPr/>
              <a:t>24</a:t>
            </a:fld>
            <a:endParaRPr lang="en-US" smtClean="0"/>
          </a:p>
        </p:txBody>
      </p:sp>
      <p:sp>
        <p:nvSpPr>
          <p:cNvPr id="103427" name="Rectangle 2"/>
          <p:cNvSpPr>
            <a:spLocks noGrp="1" noRot="1" noChangeAspect="1" noChangeArrowheads="1" noTextEdit="1"/>
          </p:cNvSpPr>
          <p:nvPr>
            <p:ph type="sldImg"/>
          </p:nvPr>
        </p:nvSpPr>
        <p:spPr>
          <a:solidFill>
            <a:srgbClr val="FFFFFF"/>
          </a:solidFill>
          <a:ln/>
        </p:spPr>
      </p:sp>
      <p:sp>
        <p:nvSpPr>
          <p:cNvPr id="103428" name="Rectangle 3"/>
          <p:cNvSpPr>
            <a:spLocks noGrp="1" noChangeArrowheads="1"/>
          </p:cNvSpPr>
          <p:nvPr>
            <p:ph type="body" idx="1"/>
          </p:nvPr>
        </p:nvSpPr>
        <p:spPr>
          <a:solidFill>
            <a:srgbClr val="FFFFFF"/>
          </a:solidFill>
          <a:ln>
            <a:solidFill>
              <a:srgbClr val="000000"/>
            </a:solidFill>
          </a:ln>
        </p:spPr>
        <p:txBody>
          <a:bodyPr lIns="91431" tIns="45715" rIns="91431" bIns="45715"/>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cs typeface="Times New Roman" pitchFamily="18" charset="0"/>
            </a:endParaRPr>
          </a:p>
        </p:txBody>
      </p:sp>
    </p:spTree>
    <p:extLst>
      <p:ext uri="{BB962C8B-B14F-4D97-AF65-F5344CB8AC3E}">
        <p14:creationId xmlns:p14="http://schemas.microsoft.com/office/powerpoint/2010/main" val="3904655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25</a:t>
            </a:fld>
            <a:endParaRPr lang="uk-UA"/>
          </a:p>
        </p:txBody>
      </p:sp>
    </p:spTree>
    <p:extLst>
      <p:ext uri="{BB962C8B-B14F-4D97-AF65-F5344CB8AC3E}">
        <p14:creationId xmlns:p14="http://schemas.microsoft.com/office/powerpoint/2010/main" val="3277134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noProof="0" dirty="0"/>
          </a:p>
        </p:txBody>
      </p:sp>
      <p:sp>
        <p:nvSpPr>
          <p:cNvPr id="4" name="Espace réservé du numéro de diapositive 3"/>
          <p:cNvSpPr>
            <a:spLocks noGrp="1"/>
          </p:cNvSpPr>
          <p:nvPr>
            <p:ph type="sldNum" sz="quarter" idx="10"/>
          </p:nvPr>
        </p:nvSpPr>
        <p:spPr/>
        <p:txBody>
          <a:bodyPr/>
          <a:lstStyle/>
          <a:p>
            <a:fld id="{CA077768-21C8-4125-A345-258E48D2EED0}" type="slidenum">
              <a:rPr lang="en-US" smtClean="0"/>
              <a:pPr/>
              <a:t>26</a:t>
            </a:fld>
            <a:endParaRPr lang="en-US"/>
          </a:p>
        </p:txBody>
      </p:sp>
    </p:spTree>
    <p:extLst>
      <p:ext uri="{BB962C8B-B14F-4D97-AF65-F5344CB8AC3E}">
        <p14:creationId xmlns:p14="http://schemas.microsoft.com/office/powerpoint/2010/main" val="162742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27</a:t>
            </a:fld>
            <a:endParaRPr lang="uk-UA"/>
          </a:p>
        </p:txBody>
      </p:sp>
    </p:spTree>
    <p:extLst>
      <p:ext uri="{BB962C8B-B14F-4D97-AF65-F5344CB8AC3E}">
        <p14:creationId xmlns:p14="http://schemas.microsoft.com/office/powerpoint/2010/main" val="3264611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baseline="0" noProof="0" dirty="0" smtClean="0"/>
          </a:p>
        </p:txBody>
      </p:sp>
      <p:sp>
        <p:nvSpPr>
          <p:cNvPr id="4" name="Espace réservé du numéro de diapositive 3"/>
          <p:cNvSpPr>
            <a:spLocks noGrp="1"/>
          </p:cNvSpPr>
          <p:nvPr>
            <p:ph type="sldNum" sz="quarter" idx="10"/>
          </p:nvPr>
        </p:nvSpPr>
        <p:spPr/>
        <p:txBody>
          <a:bodyPr/>
          <a:lstStyle/>
          <a:p>
            <a:fld id="{CA077768-21C8-4125-A345-258E48D2EED0}" type="slidenum">
              <a:rPr lang="en-US" smtClean="0"/>
              <a:pPr/>
              <a:t>28</a:t>
            </a:fld>
            <a:endParaRPr lang="en-US"/>
          </a:p>
        </p:txBody>
      </p:sp>
    </p:spTree>
    <p:extLst>
      <p:ext uri="{BB962C8B-B14F-4D97-AF65-F5344CB8AC3E}">
        <p14:creationId xmlns:p14="http://schemas.microsoft.com/office/powerpoint/2010/main" val="1797031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noProof="0" dirty="0" smtClean="0"/>
              <a:t>The initial sequential</a:t>
            </a:r>
            <a:r>
              <a:rPr lang="en-US" baseline="0" noProof="0" dirty="0" smtClean="0"/>
              <a:t> </a:t>
            </a:r>
            <a:r>
              <a:rPr lang="en-US" noProof="0" dirty="0" smtClean="0"/>
              <a:t>simulation</a:t>
            </a:r>
            <a:r>
              <a:rPr lang="en-US" baseline="0" noProof="0" dirty="0" smtClean="0"/>
              <a:t> proposed by Physicians has been optimized sequentially (obtaining a speedup of 16x)</a:t>
            </a:r>
          </a:p>
          <a:p>
            <a:r>
              <a:rPr lang="en-US" baseline="0" noProof="0" dirty="0" smtClean="0"/>
              <a:t>Then the parallelization was </a:t>
            </a:r>
            <a:r>
              <a:rPr lang="en-US" baseline="0" noProof="0" dirty="0" err="1" smtClean="0"/>
              <a:t>achived</a:t>
            </a:r>
            <a:r>
              <a:rPr lang="en-US" baseline="0" noProof="0" dirty="0" smtClean="0"/>
              <a:t> with a gain of 25 X on 32 logical cores.</a:t>
            </a:r>
          </a:p>
          <a:p>
            <a:r>
              <a:rPr lang="en-US" baseline="0" noProof="0" dirty="0" smtClean="0"/>
              <a:t>With regular compiler flags – no hope of reproducibility. The use of « </a:t>
            </a:r>
            <a:r>
              <a:rPr lang="en-US" baseline="0" noProof="0" dirty="0" err="1" smtClean="0"/>
              <a:t>fp</a:t>
            </a:r>
            <a:r>
              <a:rPr lang="en-US" baseline="0" noProof="0" dirty="0" smtClean="0"/>
              <a:t>-model-precise » is mandatory.</a:t>
            </a:r>
          </a:p>
          <a:p>
            <a:r>
              <a:rPr lang="en-US" baseline="0" noProof="0" dirty="0" smtClean="0"/>
              <a:t>The maximum speedup loss observed is around 15% but the results given are false with regular optimizing flags !!!</a:t>
            </a:r>
          </a:p>
          <a:p>
            <a:r>
              <a:rPr lang="en-US" baseline="0" noProof="0" dirty="0" smtClean="0"/>
              <a:t>Particle position errors to 30 %  (30 cm of errors on 1 m. – incredibly huge at particle scale).</a:t>
            </a:r>
          </a:p>
          <a:p>
            <a:endParaRPr lang="en-US" dirty="0"/>
          </a:p>
        </p:txBody>
      </p:sp>
      <p:sp>
        <p:nvSpPr>
          <p:cNvPr id="4" name="Espace réservé du numéro de diapositive 3"/>
          <p:cNvSpPr>
            <a:spLocks noGrp="1"/>
          </p:cNvSpPr>
          <p:nvPr>
            <p:ph type="sldNum" sz="quarter" idx="10"/>
          </p:nvPr>
        </p:nvSpPr>
        <p:spPr/>
        <p:txBody>
          <a:bodyPr/>
          <a:lstStyle/>
          <a:p>
            <a:fld id="{CA077768-21C8-4125-A345-258E48D2EED0}" type="slidenum">
              <a:rPr lang="en-US" smtClean="0"/>
              <a:pPr/>
              <a:t>29</a:t>
            </a:fld>
            <a:endParaRPr lang="en-US"/>
          </a:p>
        </p:txBody>
      </p:sp>
    </p:spTree>
    <p:extLst>
      <p:ext uri="{BB962C8B-B14F-4D97-AF65-F5344CB8AC3E}">
        <p14:creationId xmlns:p14="http://schemas.microsoft.com/office/powerpoint/2010/main" val="2522029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Fact on Intel Phi bit to bit Reproducibility</a:t>
            </a:r>
          </a:p>
          <a:p>
            <a:endParaRPr lang="en-US" dirty="0"/>
          </a:p>
        </p:txBody>
      </p:sp>
      <p:sp>
        <p:nvSpPr>
          <p:cNvPr id="4" name="Espace réservé du numéro de diapositive 3"/>
          <p:cNvSpPr>
            <a:spLocks noGrp="1"/>
          </p:cNvSpPr>
          <p:nvPr>
            <p:ph type="sldNum" sz="quarter" idx="10"/>
          </p:nvPr>
        </p:nvSpPr>
        <p:spPr/>
        <p:txBody>
          <a:bodyPr/>
          <a:lstStyle/>
          <a:p>
            <a:fld id="{CA077768-21C8-4125-A345-258E48D2EED0}" type="slidenum">
              <a:rPr lang="en-US" smtClean="0"/>
              <a:pPr/>
              <a:t>30</a:t>
            </a:fld>
            <a:endParaRPr lang="en-US"/>
          </a:p>
        </p:txBody>
      </p:sp>
    </p:spTree>
    <p:extLst>
      <p:ext uri="{BB962C8B-B14F-4D97-AF65-F5344CB8AC3E}">
        <p14:creationId xmlns:p14="http://schemas.microsoft.com/office/powerpoint/2010/main" val="390350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4</a:t>
            </a:fld>
            <a:endParaRPr lang="uk-UA"/>
          </a:p>
        </p:txBody>
      </p:sp>
    </p:spTree>
    <p:extLst>
      <p:ext uri="{BB962C8B-B14F-4D97-AF65-F5344CB8AC3E}">
        <p14:creationId xmlns:p14="http://schemas.microsoft.com/office/powerpoint/2010/main" val="2688727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Difference Phi and E5</a:t>
            </a:r>
          </a:p>
          <a:p>
            <a:endParaRPr lang="en-US" dirty="0"/>
          </a:p>
        </p:txBody>
      </p:sp>
      <p:sp>
        <p:nvSpPr>
          <p:cNvPr id="4" name="Espace réservé du numéro de diapositive 3"/>
          <p:cNvSpPr>
            <a:spLocks noGrp="1"/>
          </p:cNvSpPr>
          <p:nvPr>
            <p:ph type="sldNum" sz="quarter" idx="10"/>
          </p:nvPr>
        </p:nvSpPr>
        <p:spPr/>
        <p:txBody>
          <a:bodyPr/>
          <a:lstStyle/>
          <a:p>
            <a:fld id="{CA077768-21C8-4125-A345-258E48D2EED0}" type="slidenum">
              <a:rPr lang="en-US" smtClean="0"/>
              <a:pPr/>
              <a:t>31</a:t>
            </a:fld>
            <a:endParaRPr lang="en-US"/>
          </a:p>
        </p:txBody>
      </p:sp>
    </p:spTree>
    <p:extLst>
      <p:ext uri="{BB962C8B-B14F-4D97-AF65-F5344CB8AC3E}">
        <p14:creationId xmlns:p14="http://schemas.microsoft.com/office/powerpoint/2010/main" val="38901557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Espace réservé de l'image des diapositives 1"/>
          <p:cNvSpPr>
            <a:spLocks noGrp="1" noRot="1" noChangeAspect="1" noTextEdit="1"/>
          </p:cNvSpPr>
          <p:nvPr>
            <p:ph type="sldImg"/>
          </p:nvPr>
        </p:nvSpPr>
        <p:spPr>
          <a:ln/>
        </p:spPr>
      </p:sp>
      <p:sp>
        <p:nvSpPr>
          <p:cNvPr id="117763" name="Espace réservé des commentaires 2"/>
          <p:cNvSpPr>
            <a:spLocks noGrp="1"/>
          </p:cNvSpPr>
          <p:nvPr>
            <p:ph type="body" idx="1"/>
          </p:nvPr>
        </p:nvSpPr>
        <p:spPr>
          <a:noFill/>
          <a:ln w="9525"/>
        </p:spPr>
        <p:txBody>
          <a:bodyPr lIns="91431" tIns="45715" rIns="91431" bIns="45715"/>
          <a:lstStyle/>
          <a:p>
            <a:endParaRPr lang="fr-FR" dirty="0" smtClean="0"/>
          </a:p>
        </p:txBody>
      </p:sp>
      <p:sp>
        <p:nvSpPr>
          <p:cNvPr id="117764" name="Espace réservé du numéro de diapositive 3"/>
          <p:cNvSpPr>
            <a:spLocks noGrp="1"/>
          </p:cNvSpPr>
          <p:nvPr>
            <p:ph type="sldNum" sz="quarter" idx="5"/>
          </p:nvPr>
        </p:nvSpPr>
        <p:spPr>
          <a:noFill/>
        </p:spPr>
        <p:txBody>
          <a:bodyPr lIns="91431" tIns="45715" rIns="91431" bIns="45715"/>
          <a:lstStyle/>
          <a:p>
            <a:fld id="{DE3BD089-F10A-4B10-80C4-7CD655095F87}" type="slidenum">
              <a:rPr lang="en-US" smtClean="0"/>
              <a:pPr/>
              <a:t>34</a:t>
            </a:fld>
            <a:endParaRPr lang="en-US" smtClean="0"/>
          </a:p>
        </p:txBody>
      </p:sp>
    </p:spTree>
    <p:extLst>
      <p:ext uri="{BB962C8B-B14F-4D97-AF65-F5344CB8AC3E}">
        <p14:creationId xmlns:p14="http://schemas.microsoft.com/office/powerpoint/2010/main" val="277390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5</a:t>
            </a:fld>
            <a:endParaRPr lang="uk-UA"/>
          </a:p>
        </p:txBody>
      </p:sp>
    </p:spTree>
    <p:extLst>
      <p:ext uri="{BB962C8B-B14F-4D97-AF65-F5344CB8AC3E}">
        <p14:creationId xmlns:p14="http://schemas.microsoft.com/office/powerpoint/2010/main" val="221622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CA077768-21C8-4125-A345-258E48D2EED0}" type="slidenum">
              <a:rPr lang="uk-UA" smtClean="0"/>
              <a:pPr/>
              <a:t>6</a:t>
            </a:fld>
            <a:endParaRPr lang="uk-UA"/>
          </a:p>
        </p:txBody>
      </p:sp>
    </p:spTree>
    <p:extLst>
      <p:ext uri="{BB962C8B-B14F-4D97-AF65-F5344CB8AC3E}">
        <p14:creationId xmlns:p14="http://schemas.microsoft.com/office/powerpoint/2010/main" val="1972371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smtClean="0"/>
          </a:p>
        </p:txBody>
      </p:sp>
      <p:sp>
        <p:nvSpPr>
          <p:cNvPr id="4" name="Espace réservé du numéro de diapositive 3"/>
          <p:cNvSpPr>
            <a:spLocks noGrp="1"/>
          </p:cNvSpPr>
          <p:nvPr>
            <p:ph type="sldNum" sz="quarter" idx="10"/>
          </p:nvPr>
        </p:nvSpPr>
        <p:spPr/>
        <p:txBody>
          <a:bodyPr/>
          <a:lstStyle/>
          <a:p>
            <a:fld id="{CA077768-21C8-4125-A345-258E48D2EED0}" type="slidenum">
              <a:rPr lang="fr-FR" smtClean="0"/>
              <a:pPr/>
              <a:t>7</a:t>
            </a:fld>
            <a:endParaRPr lang="fr-FR"/>
          </a:p>
        </p:txBody>
      </p:sp>
    </p:spTree>
    <p:extLst>
      <p:ext uri="{BB962C8B-B14F-4D97-AF65-F5344CB8AC3E}">
        <p14:creationId xmlns:p14="http://schemas.microsoft.com/office/powerpoint/2010/main" val="2380270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CA077768-21C8-4125-A345-258E48D2EED0}" type="slidenum">
              <a:rPr lang="uk-UA" smtClean="0"/>
              <a:pPr/>
              <a:t>8</a:t>
            </a:fld>
            <a:endParaRPr lang="uk-UA"/>
          </a:p>
        </p:txBody>
      </p:sp>
    </p:spTree>
    <p:extLst>
      <p:ext uri="{BB962C8B-B14F-4D97-AF65-F5344CB8AC3E}">
        <p14:creationId xmlns:p14="http://schemas.microsoft.com/office/powerpoint/2010/main" val="372153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b="0" i="0" dirty="0">
              <a:solidFill>
                <a:srgbClr val="000000"/>
              </a:solidFill>
            </a:endParaRPr>
          </a:p>
        </p:txBody>
      </p:sp>
      <p:sp>
        <p:nvSpPr>
          <p:cNvPr id="4" name="Slide Number Placeholder 3"/>
          <p:cNvSpPr>
            <a:spLocks noGrp="1"/>
          </p:cNvSpPr>
          <p:nvPr>
            <p:ph type="sldNum" sz="quarter" idx="10"/>
          </p:nvPr>
        </p:nvSpPr>
        <p:spPr/>
        <p:txBody>
          <a:bodyPr/>
          <a:lstStyle/>
          <a:p>
            <a:fld id="{CA077768-21C8-4125-A345-258E48D2EED0}" type="slidenum">
              <a:rPr lang="uk-UA" smtClean="0"/>
              <a:pPr/>
              <a:t>9</a:t>
            </a:fld>
            <a:endParaRPr lang="uk-UA"/>
          </a:p>
        </p:txBody>
      </p:sp>
    </p:spTree>
    <p:extLst>
      <p:ext uri="{BB962C8B-B14F-4D97-AF65-F5344CB8AC3E}">
        <p14:creationId xmlns:p14="http://schemas.microsoft.com/office/powerpoint/2010/main" val="846806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b="0" i="0" dirty="0">
              <a:solidFill>
                <a:srgbClr val="000000"/>
              </a:solidFill>
            </a:endParaRPr>
          </a:p>
        </p:txBody>
      </p:sp>
      <p:sp>
        <p:nvSpPr>
          <p:cNvPr id="4" name="Slide Number Placeholder 3"/>
          <p:cNvSpPr>
            <a:spLocks noGrp="1"/>
          </p:cNvSpPr>
          <p:nvPr>
            <p:ph type="sldNum" sz="quarter" idx="10"/>
          </p:nvPr>
        </p:nvSpPr>
        <p:spPr/>
        <p:txBody>
          <a:bodyPr/>
          <a:lstStyle/>
          <a:p>
            <a:fld id="{CA077768-21C8-4125-A345-258E48D2EED0}" type="slidenum">
              <a:rPr lang="uk-UA" smtClean="0"/>
              <a:pPr/>
              <a:t>10</a:t>
            </a:fld>
            <a:endParaRPr lang="uk-UA"/>
          </a:p>
        </p:txBody>
      </p:sp>
    </p:spTree>
    <p:extLst>
      <p:ext uri="{BB962C8B-B14F-4D97-AF65-F5344CB8AC3E}">
        <p14:creationId xmlns:p14="http://schemas.microsoft.com/office/powerpoint/2010/main" val="263977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C14FD69-4A85-4715-A222-ABB225B63BC6}" type="datetimeFigureOut">
              <a:rPr lang="fr-FR" smtClean="0"/>
              <a:pPr/>
              <a:t>11/18/15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fld id="{D4C49B74-5DB2-4B03-B1D2-7F6A3C51C318}" type="slidenum">
              <a:rPr lang="fr-FR" smtClean="0"/>
              <a:pPr algn="r"/>
              <a:t>‹#›</a:t>
            </a:fld>
            <a:endParaRPr lang="fr-F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fr-FR" smtClean="0"/>
              <a:t>Modifiez le style du titre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5C14FD69-4A85-4715-A222-ABB225B63BC6}" type="datetimeFigureOut">
              <a:rPr lang="fr-FR" smtClean="0"/>
              <a:pPr/>
              <a:t>11/18/15</a:t>
            </a:fld>
            <a:endParaRPr lang="fr-FR" sz="1000"/>
          </a:p>
        </p:txBody>
      </p:sp>
      <p:sp>
        <p:nvSpPr>
          <p:cNvPr id="5" name="Footer Placeholder 4"/>
          <p:cNvSpPr>
            <a:spLocks noGrp="1"/>
          </p:cNvSpPr>
          <p:nvPr>
            <p:ph type="ftr" sz="quarter" idx="11"/>
          </p:nvPr>
        </p:nvSpPr>
        <p:spPr/>
        <p:txBody>
          <a:bodyPr/>
          <a:lstStyle/>
          <a:p>
            <a:pPr algn="ctr"/>
            <a:endParaRPr lang="fr-FR" sz="1000"/>
          </a:p>
        </p:txBody>
      </p:sp>
      <p:sp>
        <p:nvSpPr>
          <p:cNvPr id="6" name="Slide Number Placeholder 5"/>
          <p:cNvSpPr>
            <a:spLocks noGrp="1"/>
          </p:cNvSpPr>
          <p:nvPr>
            <p:ph type="sldNum" sz="quarter" idx="12"/>
          </p:nvPr>
        </p:nvSpPr>
        <p:spPr/>
        <p:txBody>
          <a:bodyPr/>
          <a:lstStyle/>
          <a:p>
            <a:pPr algn="r"/>
            <a:fld id="{D4C49B74-5DB2-4B03-B1D2-7F6A3C51C318}" type="slidenum">
              <a:rPr lang="fr-FR" smtClean="0"/>
              <a:pPr algn="r"/>
              <a:t>‹#›</a:t>
            </a:fld>
            <a:endParaRPr lang="fr-FR" sz="1000"/>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fr-FR" smtClean="0"/>
              <a:t>Modifiez le style du titre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C14FD69-4A85-4715-A222-ABB225B63BC6}" type="datetimeFigureOut">
              <a:rPr lang="fr-FR" smtClean="0"/>
              <a:pPr/>
              <a:t>11/18/15</a:t>
            </a:fld>
            <a:endParaRPr lang="fr-FR" sz="1000"/>
          </a:p>
        </p:txBody>
      </p:sp>
      <p:sp>
        <p:nvSpPr>
          <p:cNvPr id="5" name="Footer Placeholder 4"/>
          <p:cNvSpPr>
            <a:spLocks noGrp="1"/>
          </p:cNvSpPr>
          <p:nvPr>
            <p:ph type="ftr" sz="quarter" idx="11"/>
          </p:nvPr>
        </p:nvSpPr>
        <p:spPr/>
        <p:txBody>
          <a:bodyPr/>
          <a:lstStyle/>
          <a:p>
            <a:pPr algn="ctr"/>
            <a:endParaRPr lang="fr-FR" sz="1000"/>
          </a:p>
        </p:txBody>
      </p:sp>
      <p:sp>
        <p:nvSpPr>
          <p:cNvPr id="6" name="Slide Number Placeholder 5"/>
          <p:cNvSpPr>
            <a:spLocks noGrp="1"/>
          </p:cNvSpPr>
          <p:nvPr>
            <p:ph type="sldNum" sz="quarter" idx="12"/>
          </p:nvPr>
        </p:nvSpPr>
        <p:spPr/>
        <p:txBody>
          <a:bodyPr/>
          <a:lstStyle/>
          <a:p>
            <a:pPr algn="r"/>
            <a:fld id="{D4C49B74-5DB2-4B03-B1D2-7F6A3C51C318}" type="slidenum">
              <a:rPr lang="fr-FR" smtClean="0"/>
              <a:pPr algn="r"/>
              <a:t>‹#›</a:t>
            </a:fld>
            <a:endParaRPr lang="fr-FR" sz="100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et texte">
    <p:spTree>
      <p:nvGrpSpPr>
        <p:cNvPr id="1" name=""/>
        <p:cNvGrpSpPr/>
        <p:nvPr/>
      </p:nvGrpSpPr>
      <p:grpSpPr>
        <a:xfrm>
          <a:off x="0" y="0"/>
          <a:ext cx="0" cy="0"/>
          <a:chOff x="0" y="0"/>
          <a:chExt cx="0" cy="0"/>
        </a:xfrm>
      </p:grpSpPr>
      <p:sp>
        <p:nvSpPr>
          <p:cNvPr id="7" name="Rectangle 7"/>
          <p:cNvSpPr>
            <a:spLocks noGrp="1"/>
          </p:cNvSpPr>
          <p:nvPr>
            <p:ph type="body"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9" name="Title 8"/>
          <p:cNvSpPr>
            <a:spLocks noGrp="1"/>
          </p:cNvSpPr>
          <p:nvPr>
            <p:ph type="title"/>
          </p:nvPr>
        </p:nvSpPr>
        <p:spPr>
          <a:xfrm>
            <a:off x="457200" y="359465"/>
            <a:ext cx="8229600" cy="1143000"/>
          </a:xfrm>
          <a:prstGeom prst="rect">
            <a:avLst/>
          </a:prstGeom>
        </p:spPr>
        <p:txBody>
          <a:bodyPr anchor="b" anchorCtr="0">
            <a:normAutofit/>
          </a:bodyPr>
          <a:lstStyle/>
          <a:p>
            <a:pPr algn="l"/>
            <a:r>
              <a:rPr lang="fr-FR" smtClean="0"/>
              <a:t>Cliquez pour modifier le style du titre</a:t>
            </a:r>
            <a:endParaRPr lang="fr-FR"/>
          </a:p>
        </p:txBody>
      </p:sp>
      <p:sp>
        <p:nvSpPr>
          <p:cNvPr id="8" name="Date Placeholder 7"/>
          <p:cNvSpPr>
            <a:spLocks noGrp="1"/>
          </p:cNvSpPr>
          <p:nvPr>
            <p:ph type="dt" sz="half" idx="10"/>
          </p:nvPr>
        </p:nvSpPr>
        <p:spPr/>
        <p:txBody>
          <a:bodyPr/>
          <a:lstStyle/>
          <a:p>
            <a:fld id="{5C14FD69-4A85-4715-A222-ABB225B63BC6}" type="datetimeFigureOut">
              <a:rPr lang="fr-FR"/>
              <a:pPr/>
              <a:t>11/18/15</a:t>
            </a:fld>
            <a:endParaRPr lang="fr-FR"/>
          </a:p>
        </p:txBody>
      </p:sp>
      <p:sp>
        <p:nvSpPr>
          <p:cNvPr id="10" name="Slide Number Placeholder 9"/>
          <p:cNvSpPr>
            <a:spLocks noGrp="1"/>
          </p:cNvSpPr>
          <p:nvPr>
            <p:ph type="sldNum" sz="quarter" idx="11"/>
          </p:nvPr>
        </p:nvSpPr>
        <p:spPr/>
        <p:txBody>
          <a:bodyPr/>
          <a:lstStyle/>
          <a:p>
            <a:pPr algn="r"/>
            <a:fld id="{D4C49B74-5DB2-4B03-B1D2-7F6A3C51C318}" type="slidenum">
              <a:rPr/>
              <a:pPr algn="r"/>
              <a:t>‹#›</a:t>
            </a:fld>
            <a:endParaRPr lang="fr-FR"/>
          </a:p>
        </p:txBody>
      </p:sp>
      <p:sp>
        <p:nvSpPr>
          <p:cNvPr id="11" name="Footer Placeholder 10"/>
          <p:cNvSpPr>
            <a:spLocks noGrp="1"/>
          </p:cNvSpPr>
          <p:nvPr>
            <p:ph type="ftr" sz="quarter" idx="12"/>
          </p:nvPr>
        </p:nvSpPr>
        <p:spPr/>
        <p:txBody>
          <a:bodyPr/>
          <a:lstStyle/>
          <a:p>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14FD69-4A85-4715-A222-ABB225B63BC6}" type="datetimeFigureOut">
              <a:rPr lang="fr-FR" smtClean="0"/>
              <a:pPr/>
              <a:t>11/18/15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pPr algn="r"/>
            <a:fld id="{D4C49B74-5DB2-4B03-B1D2-7F6A3C51C318}" type="slidenum">
              <a:rPr lang="fr-FR" smtClean="0"/>
              <a:pPr algn="r"/>
              <a:t>‹#›</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C14FD69-4A85-4715-A222-ABB225B63BC6}" type="datetimeFigureOut">
              <a:rPr lang="fr-FR" smtClean="0"/>
              <a:pPr/>
              <a:t>11/18/15</a:t>
            </a:fld>
            <a:endParaRPr lang="fr-FR" sz="1000"/>
          </a:p>
        </p:txBody>
      </p:sp>
      <p:sp>
        <p:nvSpPr>
          <p:cNvPr id="5" name="Footer Placeholder 4"/>
          <p:cNvSpPr>
            <a:spLocks noGrp="1"/>
          </p:cNvSpPr>
          <p:nvPr>
            <p:ph type="ftr" sz="quarter" idx="11"/>
          </p:nvPr>
        </p:nvSpPr>
        <p:spPr/>
        <p:txBody>
          <a:bodyPr/>
          <a:lstStyle/>
          <a:p>
            <a:pPr algn="ctr"/>
            <a:endParaRPr lang="fr-FR" sz="1000"/>
          </a:p>
        </p:txBody>
      </p:sp>
      <p:sp>
        <p:nvSpPr>
          <p:cNvPr id="6" name="Slide Number Placeholder 5"/>
          <p:cNvSpPr>
            <a:spLocks noGrp="1"/>
          </p:cNvSpPr>
          <p:nvPr>
            <p:ph type="sldNum" sz="quarter" idx="12"/>
          </p:nvPr>
        </p:nvSpPr>
        <p:spPr/>
        <p:txBody>
          <a:bodyPr/>
          <a:lstStyle/>
          <a:p>
            <a:pPr algn="r"/>
            <a:fld id="{D4C49B74-5DB2-4B03-B1D2-7F6A3C51C318}" type="slidenum">
              <a:rPr lang="fr-FR" smtClean="0"/>
              <a:pPr algn="r"/>
              <a:t>‹#›</a:t>
            </a:fld>
            <a:endParaRPr lang="fr-FR" sz="100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C14FD69-4A85-4715-A222-ABB225B63BC6}" type="datetimeFigureOut">
              <a:rPr lang="fr-FR" smtClean="0"/>
              <a:pPr/>
              <a:t>11/18/15</a:t>
            </a:fld>
            <a:endParaRPr lang="fr-FR" sz="1000"/>
          </a:p>
        </p:txBody>
      </p:sp>
      <p:sp>
        <p:nvSpPr>
          <p:cNvPr id="6" name="Footer Placeholder 5"/>
          <p:cNvSpPr>
            <a:spLocks noGrp="1"/>
          </p:cNvSpPr>
          <p:nvPr>
            <p:ph type="ftr" sz="quarter" idx="11"/>
          </p:nvPr>
        </p:nvSpPr>
        <p:spPr/>
        <p:txBody>
          <a:bodyPr/>
          <a:lstStyle/>
          <a:p>
            <a:pPr algn="ctr"/>
            <a:endParaRPr lang="fr-FR" sz="1000"/>
          </a:p>
        </p:txBody>
      </p:sp>
      <p:sp>
        <p:nvSpPr>
          <p:cNvPr id="7" name="Slide Number Placeholder 6"/>
          <p:cNvSpPr>
            <a:spLocks noGrp="1"/>
          </p:cNvSpPr>
          <p:nvPr>
            <p:ph type="sldNum" sz="quarter" idx="12"/>
          </p:nvPr>
        </p:nvSpPr>
        <p:spPr/>
        <p:txBody>
          <a:bodyPr/>
          <a:lstStyle/>
          <a:p>
            <a:pPr algn="r"/>
            <a:fld id="{D4C49B74-5DB2-4B03-B1D2-7F6A3C51C318}" type="slidenum">
              <a:rPr lang="fr-FR" smtClean="0"/>
              <a:pPr algn="r"/>
              <a:t>‹#›</a:t>
            </a:fld>
            <a:endParaRPr lang="fr-FR" sz="1000"/>
          </a:p>
        </p:txBody>
      </p:sp>
      <p:sp>
        <p:nvSpPr>
          <p:cNvPr id="8" name="Title 7"/>
          <p:cNvSpPr>
            <a:spLocks noGrp="1"/>
          </p:cNvSpPr>
          <p:nvPr>
            <p:ph type="title"/>
          </p:nvPr>
        </p:nvSpPr>
        <p:spPr/>
        <p:txBody>
          <a:bodyPr/>
          <a:lstStyle/>
          <a:p>
            <a:r>
              <a:rPr lang="fr-FR" smtClean="0"/>
              <a:t>Modifiez le style du titre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fr-FR" smtClean="0"/>
              <a:t>Modifiez les styles du texte du masque</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C14FD69-4A85-4715-A222-ABB225B63BC6}" type="datetimeFigureOut">
              <a:rPr lang="fr-FR" smtClean="0"/>
              <a:pPr/>
              <a:t>11/18/15</a:t>
            </a:fld>
            <a:endParaRPr lang="fr-FR" sz="1000"/>
          </a:p>
        </p:txBody>
      </p:sp>
      <p:sp>
        <p:nvSpPr>
          <p:cNvPr id="8" name="Footer Placeholder 7"/>
          <p:cNvSpPr>
            <a:spLocks noGrp="1"/>
          </p:cNvSpPr>
          <p:nvPr>
            <p:ph type="ftr" sz="quarter" idx="11"/>
          </p:nvPr>
        </p:nvSpPr>
        <p:spPr/>
        <p:txBody>
          <a:bodyPr/>
          <a:lstStyle/>
          <a:p>
            <a:pPr algn="ctr"/>
            <a:endParaRPr lang="fr-FR" sz="1000"/>
          </a:p>
        </p:txBody>
      </p:sp>
      <p:sp>
        <p:nvSpPr>
          <p:cNvPr id="9" name="Slide Number Placeholder 8"/>
          <p:cNvSpPr>
            <a:spLocks noGrp="1"/>
          </p:cNvSpPr>
          <p:nvPr>
            <p:ph type="sldNum" sz="quarter" idx="12"/>
          </p:nvPr>
        </p:nvSpPr>
        <p:spPr/>
        <p:txBody>
          <a:bodyPr/>
          <a:lstStyle/>
          <a:p>
            <a:pPr algn="r"/>
            <a:fld id="{D4C49B74-5DB2-4B03-B1D2-7F6A3C51C318}" type="slidenum">
              <a:rPr lang="fr-FR" smtClean="0"/>
              <a:pPr algn="r"/>
              <a:t>‹#›</a:t>
            </a:fld>
            <a:endParaRPr lang="fr-FR" sz="1000"/>
          </a:p>
        </p:txBody>
      </p:sp>
      <p:sp>
        <p:nvSpPr>
          <p:cNvPr id="10" name="Title 9"/>
          <p:cNvSpPr>
            <a:spLocks noGrp="1"/>
          </p:cNvSpPr>
          <p:nvPr>
            <p:ph type="title"/>
          </p:nvPr>
        </p:nvSpPr>
        <p:spPr/>
        <p:txBody>
          <a:bodyPr/>
          <a:lstStyle/>
          <a:p>
            <a:r>
              <a:rPr lang="fr-FR" smtClean="0"/>
              <a:t>Modifiez le style du titre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5C14FD69-4A85-4715-A222-ABB225B63BC6}" type="datetimeFigureOut">
              <a:rPr lang="fr-FR" smtClean="0"/>
              <a:pPr/>
              <a:t>11/18/15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pPr algn="r"/>
            <a:fld id="{D4C49B74-5DB2-4B03-B1D2-7F6A3C51C318}" type="slidenum">
              <a:rPr lang="fr-FR" smtClean="0"/>
              <a:pPr algn="r"/>
              <a:t>‹#›</a:t>
            </a:fld>
            <a:endParaRPr lang="fr-FR"/>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14FD69-4A85-4715-A222-ABB225B63BC6}" type="datetimeFigureOut">
              <a:rPr lang="fr-FR" smtClean="0"/>
              <a:pPr/>
              <a:t>11/18/15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pPr algn="r"/>
            <a:fld id="{D4C49B74-5DB2-4B03-B1D2-7F6A3C51C318}" type="slidenum">
              <a:rPr lang="fr-FR" smtClean="0"/>
              <a:pPr algn="r"/>
              <a:t>‹#›</a:t>
            </a:fld>
            <a:endParaRPr lang="fr-FR"/>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fr-FR" smtClean="0"/>
              <a:t>Modifiez le style du titre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C14FD69-4A85-4715-A222-ABB225B63BC6}" type="datetimeFigureOut">
              <a:rPr lang="fr-FR" smtClean="0"/>
              <a:pPr/>
              <a:t>11/18/15</a:t>
            </a:fld>
            <a:endParaRPr lang="fr-FR" sz="1000"/>
          </a:p>
        </p:txBody>
      </p:sp>
      <p:sp>
        <p:nvSpPr>
          <p:cNvPr id="6" name="Footer Placeholder 5"/>
          <p:cNvSpPr>
            <a:spLocks noGrp="1"/>
          </p:cNvSpPr>
          <p:nvPr>
            <p:ph type="ftr" sz="quarter" idx="11"/>
          </p:nvPr>
        </p:nvSpPr>
        <p:spPr/>
        <p:txBody>
          <a:bodyPr/>
          <a:lstStyle/>
          <a:p>
            <a:pPr algn="ctr"/>
            <a:endParaRPr lang="fr-FR" sz="1000"/>
          </a:p>
        </p:txBody>
      </p:sp>
      <p:sp>
        <p:nvSpPr>
          <p:cNvPr id="7" name="Slide Number Placeholder 6"/>
          <p:cNvSpPr>
            <a:spLocks noGrp="1"/>
          </p:cNvSpPr>
          <p:nvPr>
            <p:ph type="sldNum" sz="quarter" idx="12"/>
          </p:nvPr>
        </p:nvSpPr>
        <p:spPr/>
        <p:txBody>
          <a:bodyPr/>
          <a:lstStyle/>
          <a:p>
            <a:pPr algn="r"/>
            <a:fld id="{D4C49B74-5DB2-4B03-B1D2-7F6A3C51C318}" type="slidenum">
              <a:rPr lang="fr-FR" smtClean="0"/>
              <a:pPr algn="r"/>
              <a:t>‹#›</a:t>
            </a:fld>
            <a:endParaRPr lang="fr-FR" sz="1000"/>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5C14FD69-4A85-4715-A222-ABB225B63BC6}" type="datetimeFigureOut">
              <a:rPr lang="fr-FR" smtClean="0"/>
              <a:pPr/>
              <a:t>11/18/15</a:t>
            </a:fld>
            <a:endParaRPr lang="fr-FR" sz="1000"/>
          </a:p>
        </p:txBody>
      </p:sp>
      <p:sp>
        <p:nvSpPr>
          <p:cNvPr id="6" name="Footer Placeholder 5"/>
          <p:cNvSpPr>
            <a:spLocks noGrp="1"/>
          </p:cNvSpPr>
          <p:nvPr>
            <p:ph type="ftr" sz="quarter" idx="11"/>
          </p:nvPr>
        </p:nvSpPr>
        <p:spPr/>
        <p:txBody>
          <a:bodyPr/>
          <a:lstStyle/>
          <a:p>
            <a:pPr algn="ctr"/>
            <a:endParaRPr lang="fr-FR" sz="1000"/>
          </a:p>
        </p:txBody>
      </p:sp>
      <p:sp>
        <p:nvSpPr>
          <p:cNvPr id="7" name="Slide Number Placeholder 6"/>
          <p:cNvSpPr>
            <a:spLocks noGrp="1"/>
          </p:cNvSpPr>
          <p:nvPr>
            <p:ph type="sldNum" sz="quarter" idx="12"/>
          </p:nvPr>
        </p:nvSpPr>
        <p:spPr/>
        <p:txBody>
          <a:bodyPr/>
          <a:lstStyle/>
          <a:p>
            <a:pPr algn="r"/>
            <a:fld id="{D4C49B74-5DB2-4B03-B1D2-7F6A3C51C318}" type="slidenum">
              <a:rPr lang="fr-FR" smtClean="0"/>
              <a:pPr algn="r"/>
              <a:t>‹#›</a:t>
            </a:fld>
            <a:endParaRPr lang="fr-FR" sz="100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fr-FR" smtClean="0"/>
              <a:t>Modifiez le style du titre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5C14FD69-4A85-4715-A222-ABB225B63BC6}" type="datetimeFigureOut">
              <a:rPr lang="fr-FR" smtClean="0"/>
              <a:pPr/>
              <a:t>11/18/15</a:t>
            </a:fld>
            <a:endParaRPr lang="fr-FR" sz="100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algn="ctr"/>
            <a:endParaRPr lang="fr-FR" sz="100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algn="r"/>
            <a:fld id="{D4C49B74-5DB2-4B03-B1D2-7F6A3C51C318}" type="slidenum">
              <a:rPr lang="fr-FR" smtClean="0"/>
              <a:pPr algn="r"/>
              <a:t>‹#›</a:t>
            </a:fld>
            <a:endParaRPr lang="fr-FR" sz="100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xmlns:p14="http://schemas.microsoft.com/office/powerpoint/2010/mai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oleObject" Target="../embeddings/oleObject1.bin"/><Relationship Id="rId10"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hyperlink" Target="https://software.intel.com/en-us/articles/run-to-run-reproducibility-of-floating-point-calculations-for-applications-on-intel-xeon" TargetMode="External"/><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027"/>
          <p:cNvSpPr>
            <a:spLocks noChangeArrowheads="1"/>
          </p:cNvSpPr>
          <p:nvPr/>
        </p:nvSpPr>
        <p:spPr bwMode="auto">
          <a:xfrm>
            <a:off x="251520" y="392415"/>
            <a:ext cx="8568951" cy="707886"/>
          </a:xfrm>
          <a:prstGeom prst="rect">
            <a:avLst/>
          </a:prstGeom>
          <a:noFill/>
          <a:ln w="9525">
            <a:noFill/>
            <a:miter lim="800000"/>
            <a:headEnd/>
            <a:tailEnd/>
          </a:ln>
        </p:spPr>
        <p:txBody>
          <a:bodyPr wrap="square">
            <a:spAutoFit/>
          </a:bodyPr>
          <a:lstStyle/>
          <a:p>
            <a:pPr algn="ctr"/>
            <a:r>
              <a:rPr lang="en-US" sz="4000" b="1" dirty="0" smtClean="0">
                <a:solidFill>
                  <a:srgbClr val="002060"/>
                </a:solidFill>
              </a:rPr>
              <a:t> </a:t>
            </a:r>
            <a:endParaRPr lang="en-US" sz="1400" b="1" dirty="0">
              <a:latin typeface="Arial" charset="0"/>
            </a:endParaRPr>
          </a:p>
        </p:txBody>
      </p:sp>
      <p:pic>
        <p:nvPicPr>
          <p:cNvPr id="7" name="Image 6" descr="http://www.electronicsweekly.com/assets/getasset.aspx?itemid=51055"/>
          <p:cNvPicPr/>
          <p:nvPr/>
        </p:nvPicPr>
        <p:blipFill>
          <a:blip r:embed="rId3" cstate="print"/>
          <a:srcRect/>
          <a:stretch>
            <a:fillRect/>
          </a:stretch>
        </p:blipFill>
        <p:spPr bwMode="auto">
          <a:xfrm>
            <a:off x="107503" y="2411362"/>
            <a:ext cx="2664297" cy="2065243"/>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3010747" y="2411362"/>
            <a:ext cx="2749385" cy="2052228"/>
          </a:xfrm>
          <a:prstGeom prst="rect">
            <a:avLst/>
          </a:prstGeom>
          <a:noFill/>
          <a:ln w="9525">
            <a:noFill/>
            <a:miter lim="800000"/>
            <a:headEnd/>
            <a:tailEnd/>
          </a:ln>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2419672"/>
            <a:ext cx="2931684" cy="204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EarthSimulat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2160" y="4653136"/>
            <a:ext cx="2931684"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5" name="Picture 2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0747" y="4653135"/>
            <a:ext cx="2749385" cy="1977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66" name="Picture 2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7503" y="4653136"/>
            <a:ext cx="2664297"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8545" name="Object 1"/>
          <p:cNvGraphicFramePr>
            <a:graphicFrameLocks noChangeAspect="1"/>
          </p:cNvGraphicFramePr>
          <p:nvPr/>
        </p:nvGraphicFramePr>
        <p:xfrm>
          <a:off x="3779912" y="3933056"/>
          <a:ext cx="1322388" cy="1158875"/>
        </p:xfrm>
        <a:graphic>
          <a:graphicData uri="http://schemas.openxmlformats.org/presentationml/2006/ole">
            <mc:AlternateContent xmlns:mc="http://schemas.openxmlformats.org/markup-compatibility/2006">
              <mc:Choice xmlns:v="urn:schemas-microsoft-com:vml" Requires="v">
                <p:oleObj spid="_x0000_s108622" name="Image bitmap" r:id="rId9" imgW="1295238" imgH="1295238" progId="PBrush">
                  <p:embed/>
                </p:oleObj>
              </mc:Choice>
              <mc:Fallback>
                <p:oleObj name="Image bitmap" r:id="rId9" imgW="1295238" imgH="1295238" progId="PBrush">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912" y="3933056"/>
                        <a:ext cx="1322388" cy="115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p:cNvSpPr/>
          <p:nvPr/>
        </p:nvSpPr>
        <p:spPr>
          <a:xfrm>
            <a:off x="1" y="116632"/>
            <a:ext cx="8943844" cy="3293209"/>
          </a:xfrm>
          <a:prstGeom prst="rect">
            <a:avLst/>
          </a:prstGeom>
        </p:spPr>
        <p:txBody>
          <a:bodyPr wrap="square">
            <a:spAutoFit/>
          </a:bodyPr>
          <a:lstStyle/>
          <a:p>
            <a:pPr algn="ctr"/>
            <a:r>
              <a:rPr lang="en-US" sz="3200" dirty="0">
                <a:solidFill>
                  <a:srgbClr val="0070C0"/>
                </a:solidFill>
              </a:rPr>
              <a:t>Numerical Reproducibility for </a:t>
            </a:r>
            <a:r>
              <a:rPr lang="en-US" sz="3200" dirty="0" smtClean="0">
                <a:solidFill>
                  <a:srgbClr val="0070C0"/>
                </a:solidFill>
              </a:rPr>
              <a:t>Parallel Stochastic </a:t>
            </a:r>
            <a:r>
              <a:rPr lang="en-US" sz="3200" dirty="0">
                <a:solidFill>
                  <a:srgbClr val="0070C0"/>
                </a:solidFill>
              </a:rPr>
              <a:t>Simulation “</a:t>
            </a:r>
            <a:r>
              <a:rPr lang="en-US" sz="3200" dirty="0" err="1">
                <a:solidFill>
                  <a:srgbClr val="0070C0"/>
                </a:solidFill>
              </a:rPr>
              <a:t>Exascale</a:t>
            </a:r>
            <a:r>
              <a:rPr lang="en-US" sz="3200" dirty="0">
                <a:solidFill>
                  <a:srgbClr val="0070C0"/>
                </a:solidFill>
              </a:rPr>
              <a:t> Ready”</a:t>
            </a:r>
          </a:p>
          <a:p>
            <a:pPr algn="ctr"/>
            <a:r>
              <a:rPr lang="en-US" dirty="0">
                <a:solidFill>
                  <a:srgbClr val="0070C0"/>
                </a:solidFill>
              </a:rPr>
              <a:t> </a:t>
            </a:r>
          </a:p>
          <a:p>
            <a:pPr algn="ctr"/>
            <a:r>
              <a:rPr lang="en-US" dirty="0">
                <a:solidFill>
                  <a:srgbClr val="0070C0"/>
                </a:solidFill>
              </a:rPr>
              <a:t>D.R.C. Hill</a:t>
            </a:r>
            <a:r>
              <a:rPr lang="en-US" dirty="0">
                <a:solidFill>
                  <a:srgbClr val="0070C0"/>
                </a:solidFill>
              </a:rPr>
              <a:t>, </a:t>
            </a:r>
            <a:r>
              <a:rPr lang="en-US" sz="2000" b="1" dirty="0">
                <a:solidFill>
                  <a:srgbClr val="0070C0"/>
                </a:solidFill>
              </a:rPr>
              <a:t>F.Y.P. Congo</a:t>
            </a:r>
            <a:r>
              <a:rPr lang="en-US" dirty="0">
                <a:solidFill>
                  <a:srgbClr val="0070C0"/>
                </a:solidFill>
              </a:rPr>
              <a:t>, T. Dao </a:t>
            </a:r>
            <a:r>
              <a:rPr lang="en-US" dirty="0" smtClean="0">
                <a:solidFill>
                  <a:srgbClr val="0070C0"/>
                </a:solidFill>
              </a:rPr>
              <a:t>Van</a:t>
            </a:r>
          </a:p>
          <a:p>
            <a:pPr algn="ctr"/>
            <a:r>
              <a:rPr lang="fr-FR" dirty="0" smtClean="0">
                <a:solidFill>
                  <a:srgbClr val="0070C0"/>
                </a:solidFill>
              </a:rPr>
              <a:t>Blaise Pascal </a:t>
            </a:r>
            <a:r>
              <a:rPr lang="fr-FR" dirty="0" err="1" smtClean="0">
                <a:solidFill>
                  <a:srgbClr val="0070C0"/>
                </a:solidFill>
              </a:rPr>
              <a:t>University</a:t>
            </a:r>
            <a:r>
              <a:rPr lang="fr-FR" dirty="0" smtClean="0">
                <a:solidFill>
                  <a:srgbClr val="0070C0"/>
                </a:solidFill>
              </a:rPr>
              <a:t> </a:t>
            </a:r>
            <a:br>
              <a:rPr lang="fr-FR" dirty="0" smtClean="0">
                <a:solidFill>
                  <a:srgbClr val="0070C0"/>
                </a:solidFill>
              </a:rPr>
            </a:br>
            <a:r>
              <a:rPr lang="en-US" dirty="0" smtClean="0">
                <a:solidFill>
                  <a:srgbClr val="0070C0"/>
                </a:solidFill>
              </a:rPr>
              <a:t>ISIMA/LIMOS </a:t>
            </a:r>
            <a:r>
              <a:rPr lang="en-US" dirty="0">
                <a:solidFill>
                  <a:srgbClr val="0070C0"/>
                </a:solidFill>
              </a:rPr>
              <a:t>UMR CNRS 6158</a:t>
            </a:r>
          </a:p>
          <a:p>
            <a:pPr algn="ctr"/>
            <a:endParaRPr lang="fr-FR" dirty="0" smtClean="0">
              <a:solidFill>
                <a:srgbClr val="0070C0"/>
              </a:solidFill>
            </a:endParaRPr>
          </a:p>
          <a:p>
            <a:pPr algn="ctr"/>
            <a:endParaRPr lang="fr-FR" dirty="0" smtClean="0">
              <a:solidFill>
                <a:srgbClr val="0070C0"/>
              </a:solidFill>
            </a:endParaRPr>
          </a:p>
          <a:p>
            <a:pPr algn="ctr"/>
            <a:endParaRPr lang="fr-FR" dirty="0" smtClean="0">
              <a:solidFill>
                <a:srgbClr val="0070C0"/>
              </a:solidFill>
            </a:endParaRPr>
          </a:p>
          <a:p>
            <a:pPr algn="ctr"/>
            <a:endParaRPr lang="en-US" dirty="0">
              <a:solidFill>
                <a:srgbClr val="0070C0"/>
              </a:solidFill>
            </a:endParaRPr>
          </a:p>
        </p:txBody>
      </p:sp>
    </p:spTree>
    <p:extLst>
      <p:ext uri="{BB962C8B-B14F-4D97-AF65-F5344CB8AC3E}">
        <p14:creationId xmlns:p14="http://schemas.microsoft.com/office/powerpoint/2010/main" val="399875456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5"/>
          <p:cNvSpPr>
            <a:spLocks noGrp="1"/>
          </p:cNvSpPr>
          <p:nvPr>
            <p:ph type="sldNum" sz="quarter" idx="12"/>
          </p:nvPr>
        </p:nvSpPr>
        <p:spPr>
          <a:noFill/>
        </p:spPr>
        <p:txBody>
          <a:bodyPr/>
          <a:lstStyle/>
          <a:p>
            <a:fld id="{36A399FD-F684-451B-960A-F46F8C1E3F64}" type="slidenum">
              <a:rPr lang="en-US" smtClean="0"/>
              <a:pPr/>
              <a:t>10</a:t>
            </a:fld>
            <a:endParaRPr lang="en-US" smtClean="0"/>
          </a:p>
        </p:txBody>
      </p:sp>
      <p:sp>
        <p:nvSpPr>
          <p:cNvPr id="427010" name="Rectangle 2"/>
          <p:cNvSpPr>
            <a:spLocks noGrp="1" noChangeArrowheads="1"/>
          </p:cNvSpPr>
          <p:nvPr>
            <p:ph type="title"/>
          </p:nvPr>
        </p:nvSpPr>
        <p:spPr>
          <a:xfrm>
            <a:off x="180528" y="269776"/>
            <a:ext cx="9144000" cy="1143000"/>
          </a:xfrm>
        </p:spPr>
        <p:txBody>
          <a:bodyPr>
            <a:noAutofit/>
          </a:bodyPr>
          <a:lstStyle/>
          <a:p>
            <a:pPr marL="0" indent="0" algn="l">
              <a:buNone/>
              <a:defRPr/>
            </a:pPr>
            <a:r>
              <a:rPr lang="en-US" sz="3600" dirty="0" err="1" smtClean="0">
                <a:solidFill>
                  <a:srgbClr val="0070C0"/>
                </a:solidFill>
                <a:latin typeface="Trebuchet MS" pitchFamily="34" charset="0"/>
                <a:cs typeface="Calibri" pitchFamily="34" charset="0"/>
              </a:rPr>
              <a:t>Checkpointing</a:t>
            </a:r>
            <a:r>
              <a:rPr lang="en-US" sz="3600" dirty="0" smtClean="0">
                <a:solidFill>
                  <a:schemeClr val="tx2">
                    <a:lumMod val="75000"/>
                  </a:schemeClr>
                </a:solidFill>
                <a:latin typeface="Trebuchet MS" pitchFamily="34" charset="0"/>
                <a:cs typeface="Calibri" pitchFamily="34" charset="0"/>
              </a:rPr>
              <a:t> (</a:t>
            </a:r>
            <a:r>
              <a:rPr lang="en-US" sz="3600" dirty="0" smtClean="0">
                <a:solidFill>
                  <a:schemeClr val="tx2">
                    <a:lumMod val="75000"/>
                  </a:schemeClr>
                </a:solidFill>
                <a:latin typeface="Trebuchet MS" pitchFamily="34" charset="0"/>
                <a:cs typeface="Calibri" pitchFamily="34" charset="0"/>
              </a:rPr>
              <a:t>Reliability</a:t>
            </a:r>
            <a:r>
              <a:rPr lang="en-US" sz="3600" dirty="0" smtClean="0">
                <a:solidFill>
                  <a:schemeClr val="tx2">
                    <a:lumMod val="75000"/>
                  </a:schemeClr>
                </a:solidFill>
                <a:latin typeface="Trebuchet MS" pitchFamily="34" charset="0"/>
                <a:cs typeface="Calibri" pitchFamily="34" charset="0"/>
              </a:rPr>
              <a:t>)</a:t>
            </a:r>
            <a:endParaRPr lang="en-US" sz="3600" dirty="0">
              <a:solidFill>
                <a:schemeClr val="tx2">
                  <a:lumMod val="75000"/>
                </a:schemeClr>
              </a:solidFill>
              <a:latin typeface="Trebuchet MS" pitchFamily="34" charset="0"/>
              <a:cs typeface="Calibri" pitchFamily="34" charset="0"/>
            </a:endParaRPr>
          </a:p>
        </p:txBody>
      </p:sp>
      <p:sp>
        <p:nvSpPr>
          <p:cNvPr id="9220" name="Rectangle 3"/>
          <p:cNvSpPr>
            <a:spLocks noGrp="1" noChangeArrowheads="1"/>
          </p:cNvSpPr>
          <p:nvPr>
            <p:ph sz="quarter" idx="13"/>
          </p:nvPr>
        </p:nvSpPr>
        <p:spPr>
          <a:xfrm>
            <a:off x="179512" y="1052736"/>
            <a:ext cx="8964488" cy="5616624"/>
          </a:xfrm>
        </p:spPr>
        <p:txBody>
          <a:bodyPr>
            <a:noAutofit/>
          </a:bodyPr>
          <a:lstStyle/>
          <a:p>
            <a:pPr>
              <a:buFont typeface="Wingdings" pitchFamily="2" charset="2"/>
              <a:buChar char="§"/>
            </a:pPr>
            <a:r>
              <a:rPr lang="en-US" sz="2400" dirty="0" smtClean="0">
                <a:solidFill>
                  <a:srgbClr val="0070C0"/>
                </a:solidFill>
              </a:rPr>
              <a:t>Limits of classical </a:t>
            </a:r>
            <a:r>
              <a:rPr lang="en-US" sz="2400" dirty="0" err="1" smtClean="0">
                <a:solidFill>
                  <a:srgbClr val="0070C0"/>
                </a:solidFill>
              </a:rPr>
              <a:t>checkpointing</a:t>
            </a:r>
            <a:r>
              <a:rPr lang="en-US" sz="2400" dirty="0" smtClean="0">
                <a:solidFill>
                  <a:srgbClr val="0070C0"/>
                </a:solidFill>
              </a:rPr>
              <a:t> will be reached : a fault every </a:t>
            </a:r>
            <a:r>
              <a:rPr lang="en-US" sz="2400" dirty="0" smtClean="0">
                <a:solidFill>
                  <a:srgbClr val="0070C0"/>
                </a:solidFill>
              </a:rPr>
              <a:t>hour </a:t>
            </a:r>
            <a:r>
              <a:rPr lang="en-US" sz="2400" dirty="0" smtClean="0">
                <a:solidFill>
                  <a:srgbClr val="0070C0"/>
                </a:solidFill>
              </a:rPr>
              <a:t>(or less) with current MTF – but an </a:t>
            </a:r>
            <a:r>
              <a:rPr lang="en-US" sz="2400" dirty="0" err="1" smtClean="0">
                <a:solidFill>
                  <a:srgbClr val="0070C0"/>
                </a:solidFill>
              </a:rPr>
              <a:t>Exascale</a:t>
            </a:r>
            <a:r>
              <a:rPr lang="en-US" sz="2400" dirty="0" smtClean="0">
                <a:solidFill>
                  <a:srgbClr val="0070C0"/>
                </a:solidFill>
              </a:rPr>
              <a:t> checkpoint could last 30 minutes at 1 Terabyte/s !!!</a:t>
            </a:r>
          </a:p>
          <a:p>
            <a:pPr>
              <a:buFont typeface="Wingdings" pitchFamily="2" charset="2"/>
              <a:buChar char="§"/>
            </a:pPr>
            <a:r>
              <a:rPr lang="en-US" sz="2400" b="1" dirty="0" smtClean="0">
                <a:solidFill>
                  <a:srgbClr val="FF0000"/>
                </a:solidFill>
              </a:rPr>
              <a:t>Without a radical change we are going to be </a:t>
            </a:r>
            <a:br>
              <a:rPr lang="en-US" sz="2400" b="1" dirty="0" smtClean="0">
                <a:solidFill>
                  <a:srgbClr val="FF0000"/>
                </a:solidFill>
              </a:rPr>
            </a:br>
            <a:r>
              <a:rPr lang="en-US" sz="2400" b="1" dirty="0" smtClean="0">
                <a:solidFill>
                  <a:srgbClr val="FF0000"/>
                </a:solidFill>
              </a:rPr>
              <a:t>much worse than we are today…</a:t>
            </a:r>
          </a:p>
          <a:p>
            <a:pPr>
              <a:buFont typeface="Wingdings" pitchFamily="2" charset="2"/>
              <a:buChar char="§"/>
            </a:pPr>
            <a:r>
              <a:rPr lang="en-US" sz="2400" dirty="0" smtClean="0">
                <a:solidFill>
                  <a:srgbClr val="0070C0"/>
                </a:solidFill>
              </a:rPr>
              <a:t>We have to build a much higher level of local check-pointing capability into our software and hardware systems.</a:t>
            </a:r>
          </a:p>
          <a:p>
            <a:pPr>
              <a:buFont typeface="Wingdings" pitchFamily="2" charset="2"/>
              <a:buChar char="§"/>
            </a:pPr>
            <a:r>
              <a:rPr lang="fr-FR" sz="2400" b="1" dirty="0" err="1" smtClean="0">
                <a:solidFill>
                  <a:srgbClr val="00B050"/>
                </a:solidFill>
              </a:rPr>
              <a:t>Parallel</a:t>
            </a:r>
            <a:r>
              <a:rPr lang="fr-FR" sz="2400" b="1" dirty="0" smtClean="0">
                <a:solidFill>
                  <a:srgbClr val="00B050"/>
                </a:solidFill>
              </a:rPr>
              <a:t> </a:t>
            </a:r>
            <a:r>
              <a:rPr lang="fr-FR" sz="2400" b="1" dirty="0" err="1" smtClean="0">
                <a:solidFill>
                  <a:srgbClr val="00B050"/>
                </a:solidFill>
              </a:rPr>
              <a:t>Stochastic</a:t>
            </a:r>
            <a:r>
              <a:rPr lang="fr-FR" sz="2400" b="1" dirty="0" smtClean="0">
                <a:solidFill>
                  <a:srgbClr val="00B050"/>
                </a:solidFill>
              </a:rPr>
              <a:t> Simulations </a:t>
            </a:r>
            <a:r>
              <a:rPr lang="fr-FR" sz="2400" b="1" dirty="0" err="1" smtClean="0">
                <a:solidFill>
                  <a:srgbClr val="00B050"/>
                </a:solidFill>
              </a:rPr>
              <a:t>could</a:t>
            </a:r>
            <a:r>
              <a:rPr lang="fr-FR" sz="2400" b="1" dirty="0" smtClean="0">
                <a:solidFill>
                  <a:srgbClr val="00B050"/>
                </a:solidFill>
              </a:rPr>
              <a:t> checkpoint must </a:t>
            </a:r>
            <a:r>
              <a:rPr lang="fr-FR" sz="2400" b="1" dirty="0" err="1" smtClean="0">
                <a:solidFill>
                  <a:srgbClr val="00B050"/>
                </a:solidFill>
              </a:rPr>
              <a:t>faster</a:t>
            </a:r>
            <a:r>
              <a:rPr lang="fr-FR" sz="2400" b="1" dirty="0" smtClean="0">
                <a:solidFill>
                  <a:srgbClr val="00B050"/>
                </a:solidFill>
              </a:rPr>
              <a:t> </a:t>
            </a:r>
            <a:r>
              <a:rPr lang="fr-FR" sz="2400" b="1" dirty="0" err="1" smtClean="0">
                <a:solidFill>
                  <a:srgbClr val="00B050"/>
                </a:solidFill>
              </a:rPr>
              <a:t>with</a:t>
            </a:r>
            <a:r>
              <a:rPr lang="fr-FR" sz="2400" b="1" dirty="0" smtClean="0">
                <a:solidFill>
                  <a:srgbClr val="00B050"/>
                </a:solidFill>
              </a:rPr>
              <a:t> </a:t>
            </a:r>
            <a:r>
              <a:rPr lang="fr-FR" sz="2400" b="1" dirty="0" err="1" smtClean="0">
                <a:solidFill>
                  <a:srgbClr val="00B050"/>
                </a:solidFill>
              </a:rPr>
              <a:t>only</a:t>
            </a:r>
            <a:r>
              <a:rPr lang="fr-FR" sz="2400" b="1" dirty="0" smtClean="0">
                <a:solidFill>
                  <a:srgbClr val="00B050"/>
                </a:solidFill>
              </a:rPr>
              <a:t> </a:t>
            </a:r>
            <a:r>
              <a:rPr lang="fr-FR" sz="2400" b="1" dirty="0" err="1" smtClean="0">
                <a:solidFill>
                  <a:srgbClr val="00B050"/>
                </a:solidFill>
              </a:rPr>
              <a:t>intermediate</a:t>
            </a:r>
            <a:r>
              <a:rPr lang="fr-FR" sz="2400" b="1" dirty="0" smtClean="0">
                <a:solidFill>
                  <a:srgbClr val="00B050"/>
                </a:solidFill>
              </a:rPr>
              <a:t> </a:t>
            </a:r>
            <a:r>
              <a:rPr lang="fr-FR" sz="2400" b="1" dirty="0" err="1" smtClean="0">
                <a:solidFill>
                  <a:srgbClr val="00B050"/>
                </a:solidFill>
              </a:rPr>
              <a:t>results</a:t>
            </a:r>
            <a:r>
              <a:rPr lang="fr-FR" sz="2400" b="1" dirty="0" smtClean="0">
                <a:solidFill>
                  <a:srgbClr val="00B050"/>
                </a:solidFill>
              </a:rPr>
              <a:t> and all the pseudo-</a:t>
            </a:r>
            <a:r>
              <a:rPr lang="fr-FR" sz="2400" b="1" dirty="0" err="1" smtClean="0">
                <a:solidFill>
                  <a:srgbClr val="00B050"/>
                </a:solidFill>
              </a:rPr>
              <a:t>random</a:t>
            </a:r>
            <a:r>
              <a:rPr lang="fr-FR" sz="2400" b="1" dirty="0" smtClean="0">
                <a:solidFill>
                  <a:srgbClr val="00B050"/>
                </a:solidFill>
              </a:rPr>
              <a:t> </a:t>
            </a:r>
            <a:r>
              <a:rPr lang="fr-FR" sz="2400" b="1" dirty="0" err="1" smtClean="0">
                <a:solidFill>
                  <a:srgbClr val="00B050"/>
                </a:solidFill>
              </a:rPr>
              <a:t>number</a:t>
            </a:r>
            <a:r>
              <a:rPr lang="fr-FR" sz="2400" b="1" dirty="0" smtClean="0">
                <a:solidFill>
                  <a:srgbClr val="00B050"/>
                </a:solidFill>
              </a:rPr>
              <a:t> </a:t>
            </a:r>
            <a:r>
              <a:rPr lang="fr-FR" sz="2400" b="1" dirty="0" err="1" smtClean="0">
                <a:solidFill>
                  <a:srgbClr val="00B050"/>
                </a:solidFill>
              </a:rPr>
              <a:t>generator</a:t>
            </a:r>
            <a:r>
              <a:rPr lang="fr-FR" sz="2400" b="1" dirty="0" smtClean="0">
                <a:solidFill>
                  <a:srgbClr val="00B050"/>
                </a:solidFill>
              </a:rPr>
              <a:t> </a:t>
            </a:r>
            <a:r>
              <a:rPr lang="fr-FR" sz="2400" b="1" dirty="0" err="1" smtClean="0">
                <a:solidFill>
                  <a:srgbClr val="00B050"/>
                </a:solidFill>
              </a:rPr>
              <a:t>statuses</a:t>
            </a:r>
            <a:r>
              <a:rPr lang="fr-FR" sz="2400" dirty="0" smtClean="0">
                <a:solidFill>
                  <a:srgbClr val="0070C0"/>
                </a:solidFill>
              </a:rPr>
              <a:t>.</a:t>
            </a:r>
            <a:endParaRPr lang="en-US" sz="2400" dirty="0" smtClean="0">
              <a:solidFill>
                <a:srgbClr val="0070C0"/>
              </a:solidFill>
            </a:endParaRPr>
          </a:p>
          <a:p>
            <a:pPr>
              <a:buFont typeface="Wingdings" pitchFamily="2" charset="2"/>
              <a:buChar char="§"/>
            </a:pPr>
            <a:r>
              <a:rPr lang="en-US" sz="2400" dirty="0" smtClean="0">
                <a:solidFill>
                  <a:srgbClr val="0070C0"/>
                </a:solidFill>
              </a:rPr>
              <a:t>Using </a:t>
            </a:r>
            <a:r>
              <a:rPr lang="en-US" sz="2400" b="1" dirty="0" smtClean="0">
                <a:solidFill>
                  <a:srgbClr val="00B050"/>
                </a:solidFill>
              </a:rPr>
              <a:t>raided non-volatile memory</a:t>
            </a:r>
            <a:r>
              <a:rPr lang="en-US" sz="2400" dirty="0" smtClean="0">
                <a:solidFill>
                  <a:srgbClr val="0070C0"/>
                </a:solidFill>
              </a:rPr>
              <a:t>, we could checkpoint state very often by moving copies of needed application state to nearest neighbor nodes (they only draw power when in use, this would have minimal energy implications).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1640" y="188640"/>
            <a:ext cx="6512511" cy="1143000"/>
          </a:xfrm>
        </p:spPr>
        <p:txBody>
          <a:bodyPr/>
          <a:lstStyle/>
          <a:p>
            <a:pPr marL="0" indent="0" algn="ctr">
              <a:buNone/>
            </a:pPr>
            <a:r>
              <a:rPr lang="fr-FR" dirty="0" smtClean="0">
                <a:solidFill>
                  <a:srgbClr val="002060"/>
                </a:solidFill>
              </a:rPr>
              <a:t>REPRODUCIBILITY</a:t>
            </a:r>
            <a:endParaRPr lang="fr-FR" dirty="0">
              <a:solidFill>
                <a:srgbClr val="002060"/>
              </a:solidFill>
            </a:endParaRPr>
          </a:p>
        </p:txBody>
      </p:sp>
      <p:pic>
        <p:nvPicPr>
          <p:cNvPr id="4" name="Espace réservé du contenu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065150" y="1700808"/>
            <a:ext cx="7045489" cy="4491499"/>
          </a:xfrm>
          <a:prstGeom prst="rect">
            <a:avLst/>
          </a:prstGeom>
        </p:spPr>
      </p:pic>
    </p:spTree>
    <p:extLst>
      <p:ext uri="{BB962C8B-B14F-4D97-AF65-F5344CB8AC3E}">
        <p14:creationId xmlns:p14="http://schemas.microsoft.com/office/powerpoint/2010/main" val="185719945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19572" y="-27384"/>
            <a:ext cx="7488832" cy="1143000"/>
          </a:xfrm>
        </p:spPr>
        <p:txBody>
          <a:bodyPr/>
          <a:lstStyle/>
          <a:p>
            <a:pPr marL="0" indent="0">
              <a:buNone/>
            </a:pPr>
            <a:r>
              <a:rPr lang="en-US" dirty="0" smtClean="0">
                <a:solidFill>
                  <a:srgbClr val="002060"/>
                </a:solidFill>
              </a:rPr>
              <a:t>Reproducibility (contd.)</a:t>
            </a:r>
            <a:endParaRPr lang="en-US" dirty="0">
              <a:solidFill>
                <a:srgbClr val="002060"/>
              </a:solidFill>
            </a:endParaRPr>
          </a:p>
        </p:txBody>
      </p:sp>
      <p:sp>
        <p:nvSpPr>
          <p:cNvPr id="3" name="Espace réservé du contenu 2"/>
          <p:cNvSpPr>
            <a:spLocks noGrp="1"/>
          </p:cNvSpPr>
          <p:nvPr>
            <p:ph idx="4294967295"/>
          </p:nvPr>
        </p:nvSpPr>
        <p:spPr>
          <a:xfrm>
            <a:off x="107504" y="887934"/>
            <a:ext cx="9036496" cy="5504730"/>
          </a:xfrm>
          <a:prstGeom prst="rect">
            <a:avLst/>
          </a:prstGeom>
        </p:spPr>
        <p:txBody>
          <a:bodyPr>
            <a:noAutofit/>
          </a:bodyPr>
          <a:lstStyle/>
          <a:p>
            <a:pPr>
              <a:buFont typeface="Wingdings" panose="05000000000000000000" pitchFamily="2" charset="2"/>
              <a:buChar char="§"/>
            </a:pPr>
            <a:r>
              <a:rPr lang="fr-FR" dirty="0" smtClean="0">
                <a:solidFill>
                  <a:srgbClr val="002060"/>
                </a:solidFill>
              </a:rPr>
              <a:t>In </a:t>
            </a:r>
            <a:r>
              <a:rPr lang="fr-FR" dirty="0" err="1" smtClean="0">
                <a:solidFill>
                  <a:srgbClr val="00B0F0"/>
                </a:solidFill>
              </a:rPr>
              <a:t>Fomel</a:t>
            </a:r>
            <a:r>
              <a:rPr lang="fr-FR" dirty="0" smtClean="0">
                <a:solidFill>
                  <a:srgbClr val="00B0F0"/>
                </a:solidFill>
              </a:rPr>
              <a:t> and </a:t>
            </a:r>
            <a:r>
              <a:rPr lang="fr-FR" dirty="0" err="1" smtClean="0">
                <a:solidFill>
                  <a:srgbClr val="00B0F0"/>
                </a:solidFill>
              </a:rPr>
              <a:t>Claerbout</a:t>
            </a:r>
            <a:r>
              <a:rPr lang="fr-FR" dirty="0" smtClean="0">
                <a:solidFill>
                  <a:srgbClr val="00B0F0"/>
                </a:solidFill>
              </a:rPr>
              <a:t> 2009</a:t>
            </a:r>
            <a:r>
              <a:rPr lang="fr-FR" dirty="0" smtClean="0">
                <a:solidFill>
                  <a:srgbClr val="002060"/>
                </a:solidFill>
              </a:rPr>
              <a:t>:</a:t>
            </a:r>
          </a:p>
          <a:p>
            <a:pPr lvl="1">
              <a:buFont typeface="Wingdings" panose="05000000000000000000" pitchFamily="2" charset="2"/>
              <a:buChar char="ü"/>
            </a:pPr>
            <a:r>
              <a:rPr lang="en-US" sz="2200" dirty="0" smtClean="0">
                <a:solidFill>
                  <a:srgbClr val="002060"/>
                </a:solidFill>
              </a:rPr>
              <a:t>Reproducibility </a:t>
            </a:r>
            <a:r>
              <a:rPr lang="en-US" sz="2200" b="1" dirty="0" smtClean="0">
                <a:solidFill>
                  <a:srgbClr val="002060"/>
                </a:solidFill>
              </a:rPr>
              <a:t>often means replication </a:t>
            </a:r>
            <a:br>
              <a:rPr lang="en-US" sz="2200" b="1" dirty="0" smtClean="0">
                <a:solidFill>
                  <a:srgbClr val="002060"/>
                </a:solidFill>
              </a:rPr>
            </a:br>
            <a:r>
              <a:rPr lang="en-US" sz="2200" b="1" dirty="0" smtClean="0">
                <a:solidFill>
                  <a:srgbClr val="002060"/>
                </a:solidFill>
              </a:rPr>
              <a:t>depending on  scientists</a:t>
            </a:r>
            <a:endParaRPr lang="fr-FR" sz="2200" b="1" dirty="0" smtClean="0">
              <a:solidFill>
                <a:srgbClr val="002060"/>
              </a:solidFill>
            </a:endParaRPr>
          </a:p>
          <a:p>
            <a:pPr>
              <a:buFont typeface="Wingdings" panose="05000000000000000000" pitchFamily="2" charset="2"/>
              <a:buChar char="§"/>
            </a:pPr>
            <a:r>
              <a:rPr lang="fr-FR" dirty="0" smtClean="0">
                <a:solidFill>
                  <a:srgbClr val="002060"/>
                </a:solidFill>
              </a:rPr>
              <a:t>In </a:t>
            </a:r>
            <a:r>
              <a:rPr lang="fr-FR" dirty="0">
                <a:solidFill>
                  <a:srgbClr val="00B0F0"/>
                </a:solidFill>
              </a:rPr>
              <a:t>Drummond 2009</a:t>
            </a:r>
            <a:r>
              <a:rPr lang="fr-FR" baseline="30000" dirty="0" smtClean="0">
                <a:solidFill>
                  <a:srgbClr val="00B0F0"/>
                </a:solidFill>
              </a:rPr>
              <a:t>1</a:t>
            </a:r>
            <a:r>
              <a:rPr lang="fr-FR" dirty="0" smtClean="0">
                <a:solidFill>
                  <a:srgbClr val="002060"/>
                </a:solidFill>
              </a:rPr>
              <a:t>:</a:t>
            </a:r>
          </a:p>
          <a:p>
            <a:pPr lvl="1">
              <a:buFont typeface="Wingdings" panose="05000000000000000000" pitchFamily="2" charset="2"/>
              <a:buChar char="ü"/>
            </a:pPr>
            <a:r>
              <a:rPr lang="en-US" sz="2200" dirty="0" smtClean="0">
                <a:solidFill>
                  <a:srgbClr val="002060"/>
                </a:solidFill>
              </a:rPr>
              <a:t>“</a:t>
            </a:r>
            <a:r>
              <a:rPr lang="en-US" sz="2200" i="1" dirty="0" smtClean="0">
                <a:solidFill>
                  <a:srgbClr val="002060"/>
                </a:solidFill>
              </a:rPr>
              <a:t>Reproducibility </a:t>
            </a:r>
            <a:r>
              <a:rPr lang="en-US" sz="2200" b="1" i="1" dirty="0">
                <a:solidFill>
                  <a:srgbClr val="002060"/>
                </a:solidFill>
              </a:rPr>
              <a:t>requires changes; replicability avoids </a:t>
            </a:r>
            <a:r>
              <a:rPr lang="en-US" sz="2200" b="1" i="1" dirty="0" smtClean="0">
                <a:solidFill>
                  <a:srgbClr val="002060"/>
                </a:solidFill>
              </a:rPr>
              <a:t>them</a:t>
            </a:r>
            <a:r>
              <a:rPr lang="en-US" sz="2200" dirty="0" smtClean="0">
                <a:solidFill>
                  <a:srgbClr val="002060"/>
                </a:solidFill>
              </a:rPr>
              <a:t>”</a:t>
            </a:r>
            <a:endParaRPr lang="fr-FR" sz="2200" dirty="0" smtClean="0">
              <a:solidFill>
                <a:srgbClr val="002060"/>
              </a:solidFill>
            </a:endParaRPr>
          </a:p>
          <a:p>
            <a:pPr>
              <a:buFont typeface="Wingdings" panose="05000000000000000000" pitchFamily="2" charset="2"/>
              <a:buChar char="§"/>
            </a:pPr>
            <a:r>
              <a:rPr lang="fr-FR" dirty="0" smtClean="0">
                <a:solidFill>
                  <a:srgbClr val="002060"/>
                </a:solidFill>
              </a:rPr>
              <a:t>In </a:t>
            </a:r>
            <a:r>
              <a:rPr lang="fr-FR" dirty="0" err="1" smtClean="0">
                <a:solidFill>
                  <a:srgbClr val="00B0F0"/>
                </a:solidFill>
              </a:rPr>
              <a:t>Demmel</a:t>
            </a:r>
            <a:r>
              <a:rPr lang="fr-FR" dirty="0" smtClean="0">
                <a:solidFill>
                  <a:srgbClr val="00B0F0"/>
                </a:solidFill>
              </a:rPr>
              <a:t> and Nguyen 2013</a:t>
            </a:r>
          </a:p>
          <a:p>
            <a:pPr lvl="1">
              <a:buFont typeface="Wingdings" panose="05000000000000000000" pitchFamily="2" charset="2"/>
              <a:buChar char="ü"/>
            </a:pPr>
            <a:r>
              <a:rPr lang="en-US" sz="2200" dirty="0" smtClean="0">
                <a:solidFill>
                  <a:srgbClr val="002060"/>
                </a:solidFill>
              </a:rPr>
              <a:t>“</a:t>
            </a:r>
            <a:r>
              <a:rPr lang="en-US" sz="2200" i="1" dirty="0" smtClean="0">
                <a:solidFill>
                  <a:srgbClr val="002060"/>
                </a:solidFill>
              </a:rPr>
              <a:t>Reproducibility</a:t>
            </a:r>
            <a:r>
              <a:rPr lang="en-US" sz="2200" i="1" dirty="0">
                <a:solidFill>
                  <a:srgbClr val="002060"/>
                </a:solidFill>
              </a:rPr>
              <a:t>, i.e. </a:t>
            </a:r>
            <a:r>
              <a:rPr lang="en-US" sz="2200" b="1" i="1" dirty="0">
                <a:solidFill>
                  <a:srgbClr val="002060"/>
                </a:solidFill>
              </a:rPr>
              <a:t>getting bitwise identical results from run to </a:t>
            </a:r>
            <a:r>
              <a:rPr lang="en-US" sz="2200" b="1" i="1" dirty="0" smtClean="0">
                <a:solidFill>
                  <a:srgbClr val="002060"/>
                </a:solidFill>
              </a:rPr>
              <a:t>run</a:t>
            </a:r>
            <a:r>
              <a:rPr lang="en-US" sz="2200" dirty="0" smtClean="0">
                <a:solidFill>
                  <a:srgbClr val="002060"/>
                </a:solidFill>
              </a:rPr>
              <a:t>”</a:t>
            </a:r>
          </a:p>
          <a:p>
            <a:pPr>
              <a:buFont typeface="Wingdings" panose="05000000000000000000" pitchFamily="2" charset="2"/>
              <a:buChar char="§"/>
            </a:pPr>
            <a:r>
              <a:rPr lang="en-US" dirty="0" smtClean="0">
                <a:solidFill>
                  <a:srgbClr val="002060"/>
                </a:solidFill>
              </a:rPr>
              <a:t>In </a:t>
            </a:r>
            <a:r>
              <a:rPr lang="en-US" dirty="0" err="1" smtClean="0">
                <a:solidFill>
                  <a:srgbClr val="00B0F0"/>
                </a:solidFill>
              </a:rPr>
              <a:t>Revol</a:t>
            </a:r>
            <a:r>
              <a:rPr lang="en-US" dirty="0" smtClean="0">
                <a:solidFill>
                  <a:srgbClr val="00B0F0"/>
                </a:solidFill>
              </a:rPr>
              <a:t> and </a:t>
            </a:r>
            <a:r>
              <a:rPr lang="en-US" dirty="0" err="1" smtClean="0">
                <a:solidFill>
                  <a:srgbClr val="00B0F0"/>
                </a:solidFill>
              </a:rPr>
              <a:t>Théveny</a:t>
            </a:r>
            <a:r>
              <a:rPr lang="en-US" dirty="0" smtClean="0">
                <a:solidFill>
                  <a:srgbClr val="00B0F0"/>
                </a:solidFill>
              </a:rPr>
              <a:t> 2013</a:t>
            </a:r>
            <a:r>
              <a:rPr lang="en-US" dirty="0" smtClean="0">
                <a:solidFill>
                  <a:srgbClr val="002060"/>
                </a:solidFill>
              </a:rPr>
              <a:t>. </a:t>
            </a:r>
          </a:p>
          <a:p>
            <a:pPr lvl="1" algn="just">
              <a:buFont typeface="Wingdings" panose="05000000000000000000" pitchFamily="2" charset="2"/>
              <a:buChar char="ü"/>
            </a:pPr>
            <a:r>
              <a:rPr lang="en-US" sz="2200" dirty="0" smtClean="0">
                <a:solidFill>
                  <a:srgbClr val="002060"/>
                </a:solidFill>
              </a:rPr>
              <a:t>“</a:t>
            </a:r>
            <a:r>
              <a:rPr lang="en-US" sz="2200" i="1" dirty="0" smtClean="0">
                <a:solidFill>
                  <a:srgbClr val="002060"/>
                </a:solidFill>
              </a:rPr>
              <a:t>What </a:t>
            </a:r>
            <a:r>
              <a:rPr lang="en-US" sz="2200" i="1" dirty="0">
                <a:solidFill>
                  <a:srgbClr val="002060"/>
                </a:solidFill>
              </a:rPr>
              <a:t>is called </a:t>
            </a:r>
            <a:r>
              <a:rPr lang="en-US" sz="2200" b="1" i="1" dirty="0">
                <a:solidFill>
                  <a:srgbClr val="002060"/>
                </a:solidFill>
              </a:rPr>
              <a:t>numerical reproducibility </a:t>
            </a:r>
            <a:r>
              <a:rPr lang="en-US" sz="2200" i="1" dirty="0">
                <a:solidFill>
                  <a:srgbClr val="002060"/>
                </a:solidFill>
              </a:rPr>
              <a:t>is the problem of </a:t>
            </a:r>
            <a:r>
              <a:rPr lang="en-US" sz="2200" i="1" u="sng" dirty="0">
                <a:solidFill>
                  <a:srgbClr val="002060"/>
                </a:solidFill>
              </a:rPr>
              <a:t>getting the same result when the scientific computation is run several times, either on the same machine or on different machines, with different numbers of processing units, types, execution environments, computational loads</a:t>
            </a:r>
            <a:r>
              <a:rPr lang="en-US" sz="2200" i="1" dirty="0">
                <a:solidFill>
                  <a:srgbClr val="002060"/>
                </a:solidFill>
              </a:rPr>
              <a:t>, etc</a:t>
            </a:r>
            <a:r>
              <a:rPr lang="en-US" sz="2200" dirty="0" smtClean="0">
                <a:solidFill>
                  <a:srgbClr val="002060"/>
                </a:solidFill>
              </a:rPr>
              <a:t>.”</a:t>
            </a:r>
            <a:endParaRPr lang="fr-FR" sz="2200" dirty="0">
              <a:solidFill>
                <a:srgbClr val="002060"/>
              </a:solidFill>
            </a:endParaRPr>
          </a:p>
          <a:p>
            <a:endParaRPr lang="fr-FR" dirty="0">
              <a:solidFill>
                <a:srgbClr val="002060"/>
              </a:solidFill>
            </a:endParaRPr>
          </a:p>
        </p:txBody>
      </p:sp>
      <p:sp>
        <p:nvSpPr>
          <p:cNvPr id="4" name="Espace réservé du contenu 2"/>
          <p:cNvSpPr txBox="1">
            <a:spLocks/>
          </p:cNvSpPr>
          <p:nvPr/>
        </p:nvSpPr>
        <p:spPr>
          <a:xfrm>
            <a:off x="0" y="6516795"/>
            <a:ext cx="8424936" cy="332656"/>
          </a:xfrm>
          <a:prstGeom prst="rect">
            <a:avLst/>
          </a:prstGeom>
        </p:spPr>
        <p:txBody>
          <a:bodyPr>
            <a:no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pPr marL="0" indent="0">
              <a:buNone/>
            </a:pPr>
            <a:r>
              <a:rPr lang="fr-FR" sz="1600" dirty="0" smtClean="0">
                <a:latin typeface="Times New Roman" panose="02020603050405020304" pitchFamily="18" charset="0"/>
                <a:cs typeface="Times New Roman" panose="02020603050405020304" pitchFamily="18" charset="0"/>
              </a:rPr>
              <a:t>1</a:t>
            </a:r>
            <a:r>
              <a:rPr lang="fr-FR" sz="1600" dirty="0">
                <a:latin typeface="Times New Roman" panose="02020603050405020304" pitchFamily="18" charset="0"/>
                <a:cs typeface="Times New Roman" panose="02020603050405020304" pitchFamily="18" charset="0"/>
              </a:rPr>
              <a:t>: http://www.site.uottawa.ca/ICML09WS/papers/w2.pdf</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8830" y="1089150"/>
            <a:ext cx="2361642" cy="1360512"/>
          </a:xfrm>
          <a:prstGeom prst="rect">
            <a:avLst/>
          </a:prstGeom>
        </p:spPr>
      </p:pic>
    </p:spTree>
    <p:extLst>
      <p:ext uri="{BB962C8B-B14F-4D97-AF65-F5344CB8AC3E}">
        <p14:creationId xmlns:p14="http://schemas.microsoft.com/office/powerpoint/2010/main" val="21696631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384"/>
            <a:ext cx="9144000" cy="1152128"/>
          </a:xfrm>
        </p:spPr>
        <p:txBody>
          <a:bodyPr/>
          <a:lstStyle/>
          <a:p>
            <a:pPr marL="0" indent="0" algn="ctr">
              <a:buNone/>
            </a:pPr>
            <a:r>
              <a:rPr lang="en-US" sz="4400" dirty="0" smtClean="0">
                <a:solidFill>
                  <a:srgbClr val="002060"/>
                </a:solidFill>
              </a:rPr>
              <a:t>Some Reasons for numerical reproducibility failures</a:t>
            </a:r>
            <a:endParaRPr lang="en-US" sz="4400" dirty="0">
              <a:solidFill>
                <a:srgbClr val="002060"/>
              </a:solidFill>
            </a:endParaRPr>
          </a:p>
        </p:txBody>
      </p:sp>
      <p:pic>
        <p:nvPicPr>
          <p:cNvPr id="8"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33" y="1628800"/>
            <a:ext cx="8336933" cy="4719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Ellipse 2"/>
          <p:cNvSpPr/>
          <p:nvPr/>
        </p:nvSpPr>
        <p:spPr>
          <a:xfrm>
            <a:off x="3059832" y="3068960"/>
            <a:ext cx="3672408" cy="129614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33999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3752"/>
            <a:ext cx="9144000" cy="1143000"/>
          </a:xfrm>
        </p:spPr>
        <p:txBody>
          <a:bodyPr/>
          <a:lstStyle/>
          <a:p>
            <a:pPr marL="0" indent="0" algn="ctr">
              <a:buNone/>
            </a:pPr>
            <a:r>
              <a:rPr lang="fr-FR" sz="4000" dirty="0" smtClean="0">
                <a:solidFill>
                  <a:srgbClr val="002060"/>
                </a:solidFill>
              </a:rPr>
              <a:t>Zoom in « Out of </a:t>
            </a:r>
            <a:r>
              <a:rPr lang="fr-FR" sz="4000" dirty="0" err="1" smtClean="0">
                <a:solidFill>
                  <a:srgbClr val="002060"/>
                </a:solidFill>
              </a:rPr>
              <a:t>Order</a:t>
            </a:r>
            <a:r>
              <a:rPr lang="fr-FR" sz="4000" dirty="0" smtClean="0">
                <a:solidFill>
                  <a:srgbClr val="002060"/>
                </a:solidFill>
              </a:rPr>
              <a:t> </a:t>
            </a:r>
            <a:r>
              <a:rPr lang="fr-FR" sz="4000" dirty="0" err="1" smtClean="0">
                <a:solidFill>
                  <a:srgbClr val="002060"/>
                </a:solidFill>
              </a:rPr>
              <a:t>Execution</a:t>
            </a:r>
            <a:r>
              <a:rPr lang="fr-FR" sz="4000" dirty="0" smtClean="0">
                <a:solidFill>
                  <a:srgbClr val="002060"/>
                </a:solidFill>
              </a:rPr>
              <a:t> »</a:t>
            </a:r>
            <a:br>
              <a:rPr lang="fr-FR" sz="4000" dirty="0" smtClean="0">
                <a:solidFill>
                  <a:srgbClr val="002060"/>
                </a:solidFill>
              </a:rPr>
            </a:br>
            <a:r>
              <a:rPr lang="fr-FR" sz="4000" dirty="0" smtClean="0">
                <a:solidFill>
                  <a:srgbClr val="002060"/>
                </a:solidFill>
              </a:rPr>
              <a:t>of </a:t>
            </a:r>
            <a:r>
              <a:rPr lang="fr-FR" sz="4000" dirty="0" err="1" smtClean="0">
                <a:solidFill>
                  <a:srgbClr val="002060"/>
                </a:solidFill>
              </a:rPr>
              <a:t>floating</a:t>
            </a:r>
            <a:r>
              <a:rPr lang="fr-FR" sz="4000" dirty="0" smtClean="0">
                <a:solidFill>
                  <a:srgbClr val="002060"/>
                </a:solidFill>
              </a:rPr>
              <a:t> point instructions</a:t>
            </a:r>
            <a:endParaRPr lang="fr-FR" sz="4000" dirty="0">
              <a:solidFill>
                <a:srgbClr val="002060"/>
              </a:solidFill>
            </a:endParaRPr>
          </a:p>
        </p:txBody>
      </p:sp>
      <p:sp>
        <p:nvSpPr>
          <p:cNvPr id="3" name="Espace réservé du contenu 2"/>
          <p:cNvSpPr>
            <a:spLocks noGrp="1"/>
          </p:cNvSpPr>
          <p:nvPr>
            <p:ph idx="4294967295"/>
          </p:nvPr>
        </p:nvSpPr>
        <p:spPr>
          <a:xfrm>
            <a:off x="107504" y="1628800"/>
            <a:ext cx="9036496" cy="5504730"/>
          </a:xfrm>
          <a:prstGeom prst="rect">
            <a:avLst/>
          </a:prstGeom>
        </p:spPr>
        <p:txBody>
          <a:bodyPr>
            <a:noAutofit/>
          </a:bodyPr>
          <a:lstStyle/>
          <a:p>
            <a:pPr>
              <a:buFont typeface="Wingdings" panose="05000000000000000000" pitchFamily="2" charset="2"/>
              <a:buChar char="§"/>
            </a:pPr>
            <a:r>
              <a:rPr lang="en-US" dirty="0" smtClean="0">
                <a:solidFill>
                  <a:srgbClr val="0070C0"/>
                </a:solidFill>
              </a:rPr>
              <a:t>Out-of-order </a:t>
            </a:r>
            <a:r>
              <a:rPr lang="en-US" dirty="0">
                <a:solidFill>
                  <a:srgbClr val="0070C0"/>
                </a:solidFill>
              </a:rPr>
              <a:t>execution </a:t>
            </a:r>
            <a:r>
              <a:rPr lang="en-US" dirty="0" smtClean="0">
                <a:solidFill>
                  <a:srgbClr val="0070C0"/>
                </a:solidFill>
              </a:rPr>
              <a:t>is also known as </a:t>
            </a:r>
            <a:r>
              <a:rPr lang="en-US" b="1" dirty="0" smtClean="0">
                <a:solidFill>
                  <a:srgbClr val="0070C0"/>
                </a:solidFill>
              </a:rPr>
              <a:t>dynamic execution</a:t>
            </a:r>
            <a:r>
              <a:rPr lang="en-US" dirty="0" smtClean="0">
                <a:solidFill>
                  <a:srgbClr val="0070C0"/>
                </a:solidFill>
              </a:rPr>
              <a:t>. Most modern high-performance </a:t>
            </a:r>
            <a:r>
              <a:rPr lang="en-US" dirty="0">
                <a:solidFill>
                  <a:srgbClr val="0070C0"/>
                </a:solidFill>
              </a:rPr>
              <a:t>microprocessors </a:t>
            </a:r>
            <a:r>
              <a:rPr lang="en-US" dirty="0" smtClean="0">
                <a:solidFill>
                  <a:srgbClr val="0070C0"/>
                </a:solidFill>
              </a:rPr>
              <a:t>optimize the execution of instructions based on the availability </a:t>
            </a:r>
            <a:r>
              <a:rPr lang="en-US" dirty="0">
                <a:solidFill>
                  <a:srgbClr val="0070C0"/>
                </a:solidFill>
              </a:rPr>
              <a:t>of input </a:t>
            </a:r>
            <a:r>
              <a:rPr lang="en-US" dirty="0" smtClean="0">
                <a:solidFill>
                  <a:srgbClr val="0070C0"/>
                </a:solidFill>
              </a:rPr>
              <a:t>data to avoid delays.</a:t>
            </a:r>
          </a:p>
          <a:p>
            <a:pPr>
              <a:buFont typeface="Wingdings" panose="05000000000000000000" pitchFamily="2" charset="2"/>
              <a:buChar char="§"/>
            </a:pPr>
            <a:r>
              <a:rPr lang="en-US" dirty="0" smtClean="0">
                <a:solidFill>
                  <a:srgbClr val="0070C0"/>
                </a:solidFill>
              </a:rPr>
              <a:t>The original </a:t>
            </a:r>
            <a:r>
              <a:rPr lang="en-US" dirty="0">
                <a:solidFill>
                  <a:srgbClr val="0070C0"/>
                </a:solidFill>
              </a:rPr>
              <a:t>order </a:t>
            </a:r>
            <a:r>
              <a:rPr lang="en-US" dirty="0" smtClean="0">
                <a:solidFill>
                  <a:srgbClr val="0070C0"/>
                </a:solidFill>
              </a:rPr>
              <a:t>of instructions in </a:t>
            </a:r>
            <a:r>
              <a:rPr lang="en-US" dirty="0">
                <a:solidFill>
                  <a:srgbClr val="0070C0"/>
                </a:solidFill>
              </a:rPr>
              <a:t>a </a:t>
            </a:r>
            <a:r>
              <a:rPr lang="en-US" dirty="0" smtClean="0">
                <a:solidFill>
                  <a:srgbClr val="0070C0"/>
                </a:solidFill>
              </a:rPr>
              <a:t>program is no more respected.</a:t>
            </a:r>
          </a:p>
          <a:p>
            <a:pPr>
              <a:buFont typeface="Wingdings" panose="05000000000000000000" pitchFamily="2" charset="2"/>
              <a:buChar char="§"/>
            </a:pPr>
            <a:r>
              <a:rPr lang="en-US" dirty="0" smtClean="0">
                <a:solidFill>
                  <a:srgbClr val="0070C0"/>
                </a:solidFill>
              </a:rPr>
              <a:t>The micro-processor avoids having parts of its internal computing units being </a:t>
            </a:r>
            <a:r>
              <a:rPr lang="en-US" dirty="0">
                <a:solidFill>
                  <a:srgbClr val="0070C0"/>
                </a:solidFill>
              </a:rPr>
              <a:t>idle </a:t>
            </a:r>
            <a:r>
              <a:rPr lang="en-US" dirty="0" smtClean="0">
                <a:solidFill>
                  <a:srgbClr val="0070C0"/>
                </a:solidFill>
              </a:rPr>
              <a:t>by processing the next </a:t>
            </a:r>
            <a:r>
              <a:rPr lang="en-US" dirty="0">
                <a:solidFill>
                  <a:srgbClr val="0070C0"/>
                </a:solidFill>
              </a:rPr>
              <a:t>instructions which are able to run immediately and </a:t>
            </a:r>
            <a:r>
              <a:rPr lang="en-US" dirty="0" smtClean="0">
                <a:solidFill>
                  <a:srgbClr val="0070C0"/>
                </a:solidFill>
              </a:rPr>
              <a:t>“independently”.</a:t>
            </a:r>
          </a:p>
          <a:p>
            <a:pPr>
              <a:buFont typeface="Wingdings" panose="05000000000000000000" pitchFamily="2" charset="2"/>
              <a:buChar char="§"/>
            </a:pPr>
            <a:r>
              <a:rPr lang="en-US" dirty="0" smtClean="0">
                <a:solidFill>
                  <a:srgbClr val="0070C0"/>
                </a:solidFill>
              </a:rPr>
              <a:t>It is the equivalent of the software dynamic </a:t>
            </a:r>
            <a:r>
              <a:rPr lang="en-US" dirty="0">
                <a:solidFill>
                  <a:srgbClr val="0070C0"/>
                </a:solidFill>
              </a:rPr>
              <a:t>recompilation </a:t>
            </a:r>
            <a:r>
              <a:rPr lang="en-US" dirty="0" smtClean="0">
                <a:solidFill>
                  <a:srgbClr val="0070C0"/>
                </a:solidFill>
              </a:rPr>
              <a:t>(or </a:t>
            </a:r>
            <a:r>
              <a:rPr lang="en-US" dirty="0">
                <a:solidFill>
                  <a:srgbClr val="0070C0"/>
                </a:solidFill>
              </a:rPr>
              <a:t>just-in-time compilation </a:t>
            </a:r>
            <a:r>
              <a:rPr lang="en-US" dirty="0" smtClean="0">
                <a:solidFill>
                  <a:srgbClr val="0070C0"/>
                </a:solidFill>
              </a:rPr>
              <a:t>JIT</a:t>
            </a:r>
            <a:r>
              <a:rPr lang="en-US" dirty="0">
                <a:solidFill>
                  <a:srgbClr val="0070C0"/>
                </a:solidFill>
              </a:rPr>
              <a:t>) </a:t>
            </a:r>
            <a:r>
              <a:rPr lang="en-US" dirty="0" smtClean="0">
                <a:solidFill>
                  <a:srgbClr val="0070C0"/>
                </a:solidFill>
              </a:rPr>
              <a:t>which enables the </a:t>
            </a:r>
            <a:br>
              <a:rPr lang="en-US" dirty="0" smtClean="0">
                <a:solidFill>
                  <a:srgbClr val="0070C0"/>
                </a:solidFill>
              </a:rPr>
            </a:br>
            <a:r>
              <a:rPr lang="en-US" dirty="0" smtClean="0">
                <a:solidFill>
                  <a:srgbClr val="0070C0"/>
                </a:solidFill>
              </a:rPr>
              <a:t>improvement of </a:t>
            </a:r>
            <a:r>
              <a:rPr lang="en-US" dirty="0">
                <a:solidFill>
                  <a:srgbClr val="0070C0"/>
                </a:solidFill>
              </a:rPr>
              <a:t>instruction scheduling</a:t>
            </a:r>
            <a:r>
              <a:rPr lang="en-US" dirty="0" smtClean="0">
                <a:solidFill>
                  <a:srgbClr val="0070C0"/>
                </a:solidFill>
              </a:rPr>
              <a:t>.</a:t>
            </a:r>
          </a:p>
          <a:p>
            <a:pPr>
              <a:buFont typeface="Wingdings" panose="05000000000000000000" pitchFamily="2" charset="2"/>
              <a:buChar char="§"/>
            </a:pPr>
            <a:r>
              <a:rPr lang="fr-FR" dirty="0" err="1" smtClean="0">
                <a:solidFill>
                  <a:srgbClr val="0070C0"/>
                </a:solidFill>
              </a:rPr>
              <a:t>Remember</a:t>
            </a:r>
            <a:r>
              <a:rPr lang="fr-FR" dirty="0" smtClean="0">
                <a:solidFill>
                  <a:srgbClr val="0070C0"/>
                </a:solidFill>
              </a:rPr>
              <a:t>: </a:t>
            </a:r>
            <a:r>
              <a:rPr lang="en-US" b="1" dirty="0" smtClean="0">
                <a:solidFill>
                  <a:srgbClr val="FF0000"/>
                </a:solidFill>
              </a:rPr>
              <a:t>floating </a:t>
            </a:r>
            <a:r>
              <a:rPr lang="en-US" b="1" dirty="0">
                <a:solidFill>
                  <a:srgbClr val="FF0000"/>
                </a:solidFill>
              </a:rPr>
              <a:t>point </a:t>
            </a:r>
            <a:r>
              <a:rPr lang="en-US" b="1" dirty="0" smtClean="0">
                <a:solidFill>
                  <a:srgbClr val="FF0000"/>
                </a:solidFill>
              </a:rPr>
              <a:t>arithmetic </a:t>
            </a:r>
            <a:r>
              <a:rPr lang="en-US" b="1" dirty="0">
                <a:solidFill>
                  <a:srgbClr val="FF0000"/>
                </a:solidFill>
              </a:rPr>
              <a:t>is </a:t>
            </a:r>
            <a:r>
              <a:rPr lang="en-US" b="1" dirty="0" smtClean="0">
                <a:solidFill>
                  <a:srgbClr val="FF0000"/>
                </a:solidFill>
              </a:rPr>
              <a:t/>
            </a:r>
            <a:br>
              <a:rPr lang="en-US" b="1" dirty="0" smtClean="0">
                <a:solidFill>
                  <a:srgbClr val="FF0000"/>
                </a:solidFill>
              </a:rPr>
            </a:br>
            <a:r>
              <a:rPr lang="en-US" b="1" dirty="0" smtClean="0">
                <a:solidFill>
                  <a:srgbClr val="FF0000"/>
                </a:solidFill>
              </a:rPr>
              <a:t>not associative </a:t>
            </a:r>
            <a:r>
              <a:rPr lang="en-US" dirty="0" smtClean="0">
                <a:solidFill>
                  <a:srgbClr val="0070C0"/>
                </a:solidFill>
              </a:rPr>
              <a:t>(for + &amp; * ) 	ex: a</a:t>
            </a:r>
            <a:r>
              <a:rPr lang="en-US" dirty="0">
                <a:solidFill>
                  <a:srgbClr val="0070C0"/>
                </a:solidFill>
              </a:rPr>
              <a:t>+(</a:t>
            </a:r>
            <a:r>
              <a:rPr lang="en-US" dirty="0" err="1">
                <a:solidFill>
                  <a:srgbClr val="0070C0"/>
                </a:solidFill>
              </a:rPr>
              <a:t>b+c</a:t>
            </a:r>
            <a:r>
              <a:rPr lang="en-US" dirty="0">
                <a:solidFill>
                  <a:srgbClr val="0070C0"/>
                </a:solidFill>
              </a:rPr>
              <a:t>) </a:t>
            </a:r>
            <a:r>
              <a:rPr lang="en-US" dirty="0" smtClean="0">
                <a:solidFill>
                  <a:srgbClr val="0070C0"/>
                </a:solidFill>
              </a:rPr>
              <a:t>!= </a:t>
            </a:r>
            <a:r>
              <a:rPr lang="en-US" dirty="0">
                <a:solidFill>
                  <a:srgbClr val="0070C0"/>
                </a:solidFill>
              </a:rPr>
              <a:t>(</a:t>
            </a:r>
            <a:r>
              <a:rPr lang="en-US" dirty="0" err="1">
                <a:solidFill>
                  <a:srgbClr val="0070C0"/>
                </a:solidFill>
              </a:rPr>
              <a:t>a+b</a:t>
            </a:r>
            <a:r>
              <a:rPr lang="en-US" dirty="0">
                <a:solidFill>
                  <a:srgbClr val="0070C0"/>
                </a:solidFill>
              </a:rPr>
              <a:t>)+c</a:t>
            </a:r>
            <a:r>
              <a:rPr lang="en-US" dirty="0" smtClean="0">
                <a:solidFill>
                  <a:srgbClr val="0070C0"/>
                </a:solidFill>
              </a:rPr>
              <a:t>.</a:t>
            </a:r>
          </a:p>
        </p:txBody>
      </p:sp>
      <p:pic>
        <p:nvPicPr>
          <p:cNvPr id="5" name="Image 4"/>
          <p:cNvPicPr>
            <a:picLocks noChangeAspect="1"/>
          </p:cNvPicPr>
          <p:nvPr/>
        </p:nvPicPr>
        <p:blipFill>
          <a:blip r:embed="rId3"/>
          <a:stretch>
            <a:fillRect/>
          </a:stretch>
        </p:blipFill>
        <p:spPr>
          <a:xfrm>
            <a:off x="6981825" y="5019675"/>
            <a:ext cx="2162175" cy="1838325"/>
          </a:xfrm>
          <a:prstGeom prst="rect">
            <a:avLst/>
          </a:prstGeom>
        </p:spPr>
      </p:pic>
    </p:spTree>
    <p:extLst>
      <p:ext uri="{BB962C8B-B14F-4D97-AF65-F5344CB8AC3E}">
        <p14:creationId xmlns:p14="http://schemas.microsoft.com/office/powerpoint/2010/main" val="340441929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u numéro de diapositive 5"/>
          <p:cNvSpPr>
            <a:spLocks noGrp="1"/>
          </p:cNvSpPr>
          <p:nvPr>
            <p:ph type="sldNum" sz="quarter" idx="12"/>
          </p:nvPr>
        </p:nvSpPr>
        <p:spPr>
          <a:noFill/>
        </p:spPr>
        <p:txBody>
          <a:bodyPr/>
          <a:lstStyle/>
          <a:p>
            <a:fld id="{5B5700C3-F803-4653-9EAC-258E413AD129}" type="slidenum">
              <a:rPr lang="en-US" smtClean="0"/>
              <a:pPr/>
              <a:t>15</a:t>
            </a:fld>
            <a:endParaRPr lang="en-US" smtClean="0"/>
          </a:p>
        </p:txBody>
      </p:sp>
      <p:sp>
        <p:nvSpPr>
          <p:cNvPr id="5" name="Espace réservé du contenu 2"/>
          <p:cNvSpPr txBox="1">
            <a:spLocks/>
          </p:cNvSpPr>
          <p:nvPr/>
        </p:nvSpPr>
        <p:spPr bwMode="auto">
          <a:xfrm>
            <a:off x="152400" y="1458219"/>
            <a:ext cx="8812088" cy="4896543"/>
          </a:xfrm>
          <a:prstGeom prst="rect">
            <a:avLst/>
          </a:prstGeom>
          <a:noFill/>
          <a:ln w="9525">
            <a:noFill/>
            <a:miter lim="800000"/>
            <a:headEnd/>
            <a:tailEnd/>
          </a:ln>
        </p:spPr>
        <p:txBody>
          <a:bodyPr lIns="92075" tIns="46038" rIns="92075" bIns="46038"/>
          <a:lstStyle/>
          <a:p>
            <a:pPr marL="342900" indent="-342900" eaLnBrk="0" hangingPunct="0">
              <a:spcBef>
                <a:spcPct val="20000"/>
              </a:spcBef>
              <a:buClr>
                <a:schemeClr val="accent2"/>
              </a:buClr>
              <a:buSzPct val="80000"/>
              <a:buFont typeface="Wingdings" pitchFamily="2" charset="2"/>
              <a:buChar char="l"/>
              <a:defRPr/>
            </a:pPr>
            <a:r>
              <a:rPr lang="en-US" sz="2800" kern="0" dirty="0" smtClean="0">
                <a:solidFill>
                  <a:schemeClr val="accent1">
                    <a:lumMod val="75000"/>
                  </a:schemeClr>
                </a:solidFill>
                <a:latin typeface="Trebuchet MS" pitchFamily="34" charset="0"/>
              </a:rPr>
              <a:t>Easier if they </a:t>
            </a:r>
            <a:r>
              <a:rPr kumimoji="0" lang="en-US" sz="2800" kern="0" dirty="0" smtClean="0">
                <a:solidFill>
                  <a:schemeClr val="accent1">
                    <a:lumMod val="75000"/>
                  </a:schemeClr>
                </a:solidFill>
                <a:latin typeface="Trebuchet MS" pitchFamily="34" charset="0"/>
              </a:rPr>
              <a:t>fit </a:t>
            </a:r>
            <a:r>
              <a:rPr kumimoji="0" lang="en-US" sz="2800" kern="0" dirty="0">
                <a:solidFill>
                  <a:schemeClr val="accent1">
                    <a:lumMod val="75000"/>
                  </a:schemeClr>
                </a:solidFill>
                <a:latin typeface="Trebuchet MS" pitchFamily="34" charset="0"/>
              </a:rPr>
              <a:t>with the Independent bag-of-work </a:t>
            </a:r>
            <a:r>
              <a:rPr kumimoji="0" lang="en-US" sz="2800" kern="0" dirty="0" smtClean="0">
                <a:solidFill>
                  <a:schemeClr val="accent1">
                    <a:lumMod val="75000"/>
                  </a:schemeClr>
                </a:solidFill>
                <a:latin typeface="Trebuchet MS" pitchFamily="34" charset="0"/>
              </a:rPr>
              <a:t>paradigm.</a:t>
            </a:r>
          </a:p>
          <a:p>
            <a:pPr marL="800100" lvl="1" indent="-342900" eaLnBrk="0" hangingPunct="0">
              <a:spcBef>
                <a:spcPct val="20000"/>
              </a:spcBef>
              <a:buClr>
                <a:schemeClr val="accent2"/>
              </a:buClr>
              <a:buSzPct val="80000"/>
              <a:buFont typeface="Wingdings" pitchFamily="2" charset="2"/>
              <a:buChar char="l"/>
              <a:defRPr/>
            </a:pPr>
            <a:r>
              <a:rPr lang="en-US" sz="2400" kern="0" dirty="0" smtClean="0">
                <a:solidFill>
                  <a:schemeClr val="accent1">
                    <a:lumMod val="75000"/>
                  </a:schemeClr>
                </a:solidFill>
                <a:latin typeface="Trebuchet MS" pitchFamily="34" charset="0"/>
              </a:rPr>
              <a:t>Stochastic simulations can easily tolerate a loss of jobs, if hopefully enough jobs finish for the final statistics..</a:t>
            </a:r>
            <a:endParaRPr kumimoji="0" lang="en-US" sz="2400" kern="0" dirty="0" smtClean="0">
              <a:solidFill>
                <a:schemeClr val="accent1">
                  <a:lumMod val="75000"/>
                </a:schemeClr>
              </a:solidFill>
              <a:latin typeface="Trebuchet MS" pitchFamily="34" charset="0"/>
            </a:endParaRPr>
          </a:p>
          <a:p>
            <a:pPr marL="342900" indent="-342900" eaLnBrk="0" hangingPunct="0">
              <a:spcBef>
                <a:spcPct val="20000"/>
              </a:spcBef>
              <a:buClr>
                <a:schemeClr val="accent2"/>
              </a:buClr>
              <a:buSzPct val="80000"/>
              <a:buFont typeface="Wingdings" pitchFamily="2" charset="2"/>
              <a:buChar char="l"/>
              <a:defRPr/>
            </a:pPr>
            <a:r>
              <a:rPr kumimoji="0" lang="en-US" sz="2800" kern="0" dirty="0" smtClean="0">
                <a:solidFill>
                  <a:schemeClr val="accent1">
                    <a:lumMod val="75000"/>
                  </a:schemeClr>
                </a:solidFill>
                <a:latin typeface="Trebuchet MS" pitchFamily="34" charset="0"/>
              </a:rPr>
              <a:t>Must use “independent” Parallel random streams.</a:t>
            </a:r>
          </a:p>
          <a:p>
            <a:pPr marL="800100" lvl="1" indent="-342900" eaLnBrk="0" hangingPunct="0">
              <a:spcBef>
                <a:spcPct val="20000"/>
              </a:spcBef>
              <a:buClr>
                <a:schemeClr val="accent2"/>
              </a:buClr>
              <a:buSzPct val="80000"/>
              <a:buFont typeface="Wingdings" pitchFamily="2" charset="2"/>
              <a:buChar char="l"/>
              <a:defRPr/>
            </a:pPr>
            <a:r>
              <a:rPr lang="en-US" sz="2400" kern="0" dirty="0" smtClean="0">
                <a:solidFill>
                  <a:schemeClr val="accent1">
                    <a:lumMod val="75000"/>
                  </a:schemeClr>
                </a:solidFill>
                <a:latin typeface="Trebuchet MS" pitchFamily="34" charset="0"/>
              </a:rPr>
              <a:t>Statuses should be small and fast to store at </a:t>
            </a:r>
            <a:r>
              <a:rPr lang="en-US" sz="2400" kern="0" dirty="0" err="1" smtClean="0">
                <a:solidFill>
                  <a:schemeClr val="accent1">
                    <a:lumMod val="75000"/>
                  </a:schemeClr>
                </a:solidFill>
                <a:latin typeface="Trebuchet MS" pitchFamily="34" charset="0"/>
              </a:rPr>
              <a:t>Exascale</a:t>
            </a:r>
            <a:r>
              <a:rPr lang="en-US" sz="2400" kern="0" dirty="0" smtClean="0">
                <a:solidFill>
                  <a:schemeClr val="accent1">
                    <a:lumMod val="75000"/>
                  </a:schemeClr>
                </a:solidFill>
                <a:latin typeface="Trebuchet MS" pitchFamily="34" charset="0"/>
              </a:rPr>
              <a:t/>
            </a:r>
            <a:br>
              <a:rPr lang="en-US" sz="2400" kern="0" dirty="0" smtClean="0">
                <a:solidFill>
                  <a:schemeClr val="accent1">
                    <a:lumMod val="75000"/>
                  </a:schemeClr>
                </a:solidFill>
                <a:latin typeface="Trebuchet MS" pitchFamily="34" charset="0"/>
              </a:rPr>
            </a:br>
            <a:r>
              <a:rPr lang="en-US" sz="2400" kern="0" dirty="0" smtClean="0">
                <a:solidFill>
                  <a:schemeClr val="accent1">
                    <a:lumMod val="75000"/>
                  </a:schemeClr>
                </a:solidFill>
                <a:latin typeface="Trebuchet MS" pitchFamily="34" charset="0"/>
              </a:rPr>
              <a:t>(Original MT – </a:t>
            </a:r>
            <a:r>
              <a:rPr lang="en-US" sz="2400" kern="0" dirty="0" smtClean="0">
                <a:solidFill>
                  <a:srgbClr val="FFC000"/>
                </a:solidFill>
                <a:latin typeface="Trebuchet MS" pitchFamily="34" charset="0"/>
              </a:rPr>
              <a:t>6Kb status </a:t>
            </a:r>
            <a:r>
              <a:rPr lang="en-US" sz="2400" kern="0" dirty="0" smtClean="0">
                <a:solidFill>
                  <a:schemeClr val="accent1">
                    <a:lumMod val="75000"/>
                  </a:schemeClr>
                </a:solidFill>
                <a:latin typeface="Trebuchet MS" pitchFamily="34" charset="0"/>
              </a:rPr>
              <a:t>– MRG32K3a </a:t>
            </a:r>
            <a:r>
              <a:rPr lang="en-US" sz="2400" kern="0" dirty="0" smtClean="0">
                <a:solidFill>
                  <a:srgbClr val="00B050"/>
                </a:solidFill>
                <a:latin typeface="Trebuchet MS" pitchFamily="34" charset="0"/>
              </a:rPr>
              <a:t>6 integers</a:t>
            </a:r>
            <a:r>
              <a:rPr lang="en-US" sz="2400" kern="0" dirty="0" smtClean="0">
                <a:solidFill>
                  <a:schemeClr val="accent1">
                    <a:lumMod val="75000"/>
                  </a:schemeClr>
                </a:solidFill>
                <a:latin typeface="Trebuchet MS" pitchFamily="34" charset="0"/>
              </a:rPr>
              <a:t>)</a:t>
            </a:r>
            <a:endParaRPr kumimoji="0" lang="en-US" sz="2400" kern="0" dirty="0" smtClean="0">
              <a:solidFill>
                <a:schemeClr val="accent1">
                  <a:lumMod val="75000"/>
                </a:schemeClr>
              </a:solidFill>
              <a:latin typeface="Trebuchet MS" pitchFamily="34" charset="0"/>
            </a:endParaRPr>
          </a:p>
          <a:p>
            <a:pPr marL="342900" indent="-342900" eaLnBrk="0" hangingPunct="0">
              <a:spcBef>
                <a:spcPct val="20000"/>
              </a:spcBef>
              <a:buClr>
                <a:schemeClr val="accent2"/>
              </a:buClr>
              <a:buSzPct val="80000"/>
              <a:buFont typeface="Wingdings" pitchFamily="2" charset="2"/>
              <a:buChar char="l"/>
              <a:defRPr/>
            </a:pPr>
            <a:r>
              <a:rPr kumimoji="0" lang="en-US" sz="2800" kern="0" dirty="0" smtClean="0">
                <a:solidFill>
                  <a:schemeClr val="accent1">
                    <a:lumMod val="75000"/>
                  </a:schemeClr>
                </a:solidFill>
                <a:latin typeface="Trebuchet MS" pitchFamily="34" charset="0"/>
              </a:rPr>
              <a:t>Should fit with </a:t>
            </a:r>
            <a:r>
              <a:rPr kumimoji="0" lang="en-US" sz="2800" b="1" kern="0" dirty="0" smtClean="0">
                <a:solidFill>
                  <a:schemeClr val="accent1">
                    <a:lumMod val="75000"/>
                  </a:schemeClr>
                </a:solidFill>
                <a:latin typeface="Trebuchet MS" pitchFamily="34" charset="0"/>
              </a:rPr>
              <a:t>different distributed computing platforms</a:t>
            </a:r>
          </a:p>
          <a:p>
            <a:pPr marL="800100" lvl="1" indent="-342900" eaLnBrk="0" hangingPunct="0">
              <a:spcBef>
                <a:spcPct val="20000"/>
              </a:spcBef>
              <a:buClr>
                <a:schemeClr val="accent2"/>
              </a:buClr>
              <a:buSzPct val="80000"/>
              <a:buFont typeface="Wingdings" pitchFamily="2" charset="2"/>
              <a:buChar char="l"/>
              <a:defRPr/>
            </a:pPr>
            <a:r>
              <a:rPr lang="en-US" sz="2400" kern="0" dirty="0" smtClean="0">
                <a:solidFill>
                  <a:schemeClr val="accent1">
                    <a:lumMod val="75000"/>
                  </a:schemeClr>
                </a:solidFill>
                <a:latin typeface="Trebuchet MS" pitchFamily="34" charset="0"/>
              </a:rPr>
              <a:t>Using regular processors</a:t>
            </a:r>
          </a:p>
          <a:p>
            <a:pPr marL="800100" lvl="1" indent="-342900" eaLnBrk="0" hangingPunct="0">
              <a:spcBef>
                <a:spcPct val="20000"/>
              </a:spcBef>
              <a:buClr>
                <a:schemeClr val="accent2"/>
              </a:buClr>
              <a:buSzPct val="80000"/>
              <a:buFont typeface="Wingdings" pitchFamily="2" charset="2"/>
              <a:buChar char="l"/>
              <a:defRPr/>
            </a:pPr>
            <a:r>
              <a:rPr kumimoji="0" lang="en-US" sz="2400" kern="0" dirty="0" smtClean="0">
                <a:solidFill>
                  <a:schemeClr val="accent1">
                    <a:lumMod val="75000"/>
                  </a:schemeClr>
                </a:solidFill>
                <a:latin typeface="Trebuchet MS" pitchFamily="34" charset="0"/>
              </a:rPr>
              <a:t>Using hardware accelerators (GP-GPUs</a:t>
            </a:r>
            <a:r>
              <a:rPr lang="en-US" sz="2400" kern="0" dirty="0" smtClean="0">
                <a:solidFill>
                  <a:schemeClr val="accent1">
                    <a:lumMod val="75000"/>
                  </a:schemeClr>
                </a:solidFill>
                <a:latin typeface="Trebuchet MS" pitchFamily="34" charset="0"/>
              </a:rPr>
              <a:t>, Intel Phi…)</a:t>
            </a:r>
            <a:endParaRPr kumimoji="0" lang="en-US" sz="2400" kern="0" dirty="0">
              <a:solidFill>
                <a:schemeClr val="accent1">
                  <a:lumMod val="75000"/>
                </a:schemeClr>
              </a:solidFill>
              <a:latin typeface="Trebuchet MS" pitchFamily="34" charset="0"/>
            </a:endParaRPr>
          </a:p>
        </p:txBody>
      </p:sp>
      <p:sp>
        <p:nvSpPr>
          <p:cNvPr id="6" name="Titre 1"/>
          <p:cNvSpPr txBox="1">
            <a:spLocks/>
          </p:cNvSpPr>
          <p:nvPr/>
        </p:nvSpPr>
        <p:spPr>
          <a:xfrm>
            <a:off x="-13556" y="19472"/>
            <a:ext cx="91440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None/>
            </a:pPr>
            <a:r>
              <a:rPr lang="en-US" sz="3600" dirty="0" smtClean="0">
                <a:solidFill>
                  <a:srgbClr val="002060"/>
                </a:solidFill>
              </a:rPr>
              <a:t>Some </a:t>
            </a:r>
            <a:r>
              <a:rPr lang="en-US" sz="3600" dirty="0">
                <a:solidFill>
                  <a:srgbClr val="002060"/>
                </a:solidFill>
              </a:rPr>
              <a:t>requirements for Stochastic Applications using massive </a:t>
            </a:r>
            <a:r>
              <a:rPr lang="en-US" sz="3600" dirty="0" smtClean="0">
                <a:solidFill>
                  <a:srgbClr val="002060"/>
                </a:solidFill>
              </a:rPr>
              <a:t>parallelism</a:t>
            </a:r>
            <a:endParaRPr lang="fr-FR" sz="3600" dirty="0">
              <a:solidFill>
                <a:srgbClr val="002060"/>
              </a:solidFill>
            </a:endParaRPr>
          </a:p>
        </p:txBody>
      </p:sp>
    </p:spTree>
    <p:extLst>
      <p:ext uri="{BB962C8B-B14F-4D97-AF65-F5344CB8AC3E}">
        <p14:creationId xmlns:p14="http://schemas.microsoft.com/office/powerpoint/2010/main" val="363825439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848" y="0"/>
            <a:ext cx="9036496" cy="1036732"/>
          </a:xfrm>
        </p:spPr>
        <p:txBody>
          <a:bodyPr/>
          <a:lstStyle/>
          <a:p>
            <a:pPr marL="0" indent="0" algn="ctr">
              <a:buNone/>
            </a:pPr>
            <a:r>
              <a:rPr lang="fr-FR" dirty="0" smtClean="0">
                <a:solidFill>
                  <a:srgbClr val="002060"/>
                </a:solidFill>
              </a:rPr>
              <a:t>A </a:t>
            </a:r>
            <a:r>
              <a:rPr lang="fr-FR" dirty="0" err="1" smtClean="0">
                <a:solidFill>
                  <a:srgbClr val="002060"/>
                </a:solidFill>
              </a:rPr>
              <a:t>method</a:t>
            </a:r>
            <a:r>
              <a:rPr lang="fr-FR" dirty="0" smtClean="0">
                <a:solidFill>
                  <a:srgbClr val="002060"/>
                </a:solidFill>
              </a:rPr>
              <a:t> for </a:t>
            </a:r>
            <a:r>
              <a:rPr lang="fr-FR" dirty="0" err="1" smtClean="0">
                <a:solidFill>
                  <a:srgbClr val="002060"/>
                </a:solidFill>
              </a:rPr>
              <a:t>reproducible</a:t>
            </a:r>
            <a:r>
              <a:rPr lang="fr-FR" dirty="0" smtClean="0">
                <a:solidFill>
                  <a:srgbClr val="002060"/>
                </a:solidFill>
              </a:rPr>
              <a:t> </a:t>
            </a:r>
            <a:r>
              <a:rPr lang="fr-FR" dirty="0" err="1" smtClean="0">
                <a:solidFill>
                  <a:srgbClr val="002060"/>
                </a:solidFill>
              </a:rPr>
              <a:t>parallel</a:t>
            </a:r>
            <a:r>
              <a:rPr lang="fr-FR" dirty="0" smtClean="0">
                <a:solidFill>
                  <a:srgbClr val="002060"/>
                </a:solidFill>
              </a:rPr>
              <a:t> </a:t>
            </a:r>
            <a:r>
              <a:rPr lang="fr-FR" dirty="0" err="1" smtClean="0">
                <a:solidFill>
                  <a:srgbClr val="002060"/>
                </a:solidFill>
              </a:rPr>
              <a:t>stochastic</a:t>
            </a:r>
            <a:r>
              <a:rPr lang="fr-FR" dirty="0" smtClean="0">
                <a:solidFill>
                  <a:srgbClr val="002060"/>
                </a:solidFill>
              </a:rPr>
              <a:t> simulations</a:t>
            </a:r>
            <a:endParaRPr lang="en-US" dirty="0">
              <a:solidFill>
                <a:srgbClr val="002060"/>
              </a:solidFill>
            </a:endParaRPr>
          </a:p>
        </p:txBody>
      </p:sp>
      <p:sp>
        <p:nvSpPr>
          <p:cNvPr id="3" name="Espace réservé du contenu 2"/>
          <p:cNvSpPr>
            <a:spLocks noGrp="1"/>
          </p:cNvSpPr>
          <p:nvPr>
            <p:ph sz="quarter" idx="13"/>
          </p:nvPr>
        </p:nvSpPr>
        <p:spPr>
          <a:xfrm>
            <a:off x="251520" y="1700808"/>
            <a:ext cx="8813824" cy="5157192"/>
          </a:xfrm>
        </p:spPr>
        <p:txBody>
          <a:bodyPr>
            <a:normAutofit fontScale="47500" lnSpcReduction="20000"/>
          </a:bodyPr>
          <a:lstStyle/>
          <a:p>
            <a:pPr marL="502920" indent="-457200">
              <a:buFont typeface="+mj-lt"/>
              <a:buAutoNum type="arabicPeriod"/>
            </a:pPr>
            <a:r>
              <a:rPr lang="en-US" sz="5100" dirty="0" smtClean="0">
                <a:solidFill>
                  <a:srgbClr val="0070C0"/>
                </a:solidFill>
              </a:rPr>
              <a:t>A </a:t>
            </a:r>
            <a:r>
              <a:rPr lang="en-US" sz="5100" dirty="0">
                <a:solidFill>
                  <a:srgbClr val="0070C0"/>
                </a:solidFill>
              </a:rPr>
              <a:t>process or object oriented approach </a:t>
            </a:r>
            <a:r>
              <a:rPr lang="en-US" sz="5100" dirty="0" smtClean="0">
                <a:solidFill>
                  <a:srgbClr val="0070C0"/>
                </a:solidFill>
              </a:rPr>
              <a:t>has to be chosen for every stochastic objects which has its own random stream. </a:t>
            </a:r>
            <a:endParaRPr lang="en-US" sz="5100" dirty="0">
              <a:solidFill>
                <a:srgbClr val="0070C0"/>
              </a:solidFill>
            </a:endParaRPr>
          </a:p>
          <a:p>
            <a:pPr marL="502920" indent="-457200">
              <a:buFont typeface="+mj-lt"/>
              <a:buAutoNum type="arabicPeriod"/>
            </a:pPr>
            <a:r>
              <a:rPr lang="en-US" sz="5100" dirty="0" smtClean="0">
                <a:solidFill>
                  <a:srgbClr val="0070C0"/>
                </a:solidFill>
              </a:rPr>
              <a:t>Select a modern </a:t>
            </a:r>
            <a:r>
              <a:rPr lang="en-US" sz="5100" dirty="0">
                <a:solidFill>
                  <a:srgbClr val="0070C0"/>
                </a:solidFill>
              </a:rPr>
              <a:t>and statistically sound generators according to the most stringent testing battery (TestU01</a:t>
            </a:r>
            <a:r>
              <a:rPr lang="en-US" sz="5100" dirty="0" smtClean="0">
                <a:solidFill>
                  <a:srgbClr val="0070C0"/>
                </a:solidFill>
              </a:rPr>
              <a:t>);</a:t>
            </a:r>
          </a:p>
          <a:p>
            <a:pPr marL="502920" indent="-457200">
              <a:buFont typeface="+mj-lt"/>
              <a:buAutoNum type="arabicPeriod"/>
            </a:pPr>
            <a:r>
              <a:rPr lang="en-US" sz="5100" dirty="0" smtClean="0">
                <a:solidFill>
                  <a:srgbClr val="0070C0"/>
                </a:solidFill>
              </a:rPr>
              <a:t>Select a </a:t>
            </a:r>
            <a:r>
              <a:rPr lang="en-US" sz="5100" dirty="0">
                <a:solidFill>
                  <a:srgbClr val="0070C0"/>
                </a:solidFill>
              </a:rPr>
              <a:t>fine parallelization technique adapted to the selected </a:t>
            </a:r>
            <a:r>
              <a:rPr lang="en-US" sz="5100" dirty="0" smtClean="0">
                <a:solidFill>
                  <a:srgbClr val="0070C0"/>
                </a:solidFill>
              </a:rPr>
              <a:t>generator,</a:t>
            </a:r>
          </a:p>
          <a:p>
            <a:pPr marL="502920" indent="-457200">
              <a:buFont typeface="+mj-lt"/>
              <a:buAutoNum type="arabicPeriod"/>
            </a:pPr>
            <a:r>
              <a:rPr lang="en-US" sz="5100" dirty="0" smtClean="0">
                <a:solidFill>
                  <a:srgbClr val="0070C0"/>
                </a:solidFill>
              </a:rPr>
              <a:t>The </a:t>
            </a:r>
            <a:r>
              <a:rPr lang="en-US" sz="5100" dirty="0">
                <a:solidFill>
                  <a:srgbClr val="0070C0"/>
                </a:solidFill>
              </a:rPr>
              <a:t>simulation must be designed first as a sequential program which would emulate parallelism: this sequential execution </a:t>
            </a:r>
            <a:r>
              <a:rPr lang="en-US" sz="5100" dirty="0" smtClean="0">
                <a:solidFill>
                  <a:srgbClr val="0070C0"/>
                </a:solidFill>
              </a:rPr>
              <a:t>– with a compiler disabling of “out of order” execution will be the reference to compare parallel and sequential execution at small scales.</a:t>
            </a:r>
          </a:p>
          <a:p>
            <a:pPr marL="502920" indent="-457200">
              <a:buFont typeface="+mj-lt"/>
              <a:buAutoNum type="arabicPeriod"/>
            </a:pPr>
            <a:endParaRPr lang="fr-FR" sz="3800" dirty="0">
              <a:solidFill>
                <a:srgbClr val="0070C0"/>
              </a:solidFill>
            </a:endParaRPr>
          </a:p>
          <a:p>
            <a:pPr marL="45720" indent="0">
              <a:buNone/>
            </a:pPr>
            <a:r>
              <a:rPr lang="fr-FR" sz="3800" dirty="0" smtClean="0">
                <a:solidFill>
                  <a:srgbClr val="0070C0"/>
                </a:solidFill>
              </a:rPr>
              <a:t>[Hill 2015] : </a:t>
            </a:r>
            <a:r>
              <a:rPr lang="fr-FR" sz="3800" dirty="0" smtClean="0">
                <a:solidFill>
                  <a:srgbClr val="002060"/>
                </a:solidFill>
              </a:rPr>
              <a:t>Hill D., </a:t>
            </a:r>
            <a:r>
              <a:rPr lang="en-US" sz="3800" dirty="0" smtClean="0">
                <a:solidFill>
                  <a:srgbClr val="002060"/>
                </a:solidFill>
              </a:rPr>
              <a:t>“Parallel </a:t>
            </a:r>
            <a:r>
              <a:rPr lang="en-US" sz="3800" dirty="0">
                <a:solidFill>
                  <a:srgbClr val="002060"/>
                </a:solidFill>
              </a:rPr>
              <a:t>Random Numbers, Simulation, Science and reproducibility”. IEEE/AIP - Computing in Science and Engineering, vol. 17, no 4, 2015, pp. 66-71</a:t>
            </a:r>
            <a:r>
              <a:rPr lang="en-US" sz="3800" dirty="0" smtClean="0">
                <a:solidFill>
                  <a:srgbClr val="002060"/>
                </a:solidFill>
              </a:rPr>
              <a:t>.</a:t>
            </a:r>
            <a:endParaRPr lang="en-US" dirty="0"/>
          </a:p>
        </p:txBody>
      </p:sp>
    </p:spTree>
    <p:extLst>
      <p:ext uri="{BB962C8B-B14F-4D97-AF65-F5344CB8AC3E}">
        <p14:creationId xmlns:p14="http://schemas.microsoft.com/office/powerpoint/2010/main" val="35549612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8848" y="0"/>
            <a:ext cx="9036496" cy="1036732"/>
          </a:xfrm>
        </p:spPr>
        <p:txBody>
          <a:bodyPr/>
          <a:lstStyle/>
          <a:p>
            <a:pPr marL="0" indent="0" algn="ctr">
              <a:buNone/>
            </a:pPr>
            <a:r>
              <a:rPr lang="en-US" dirty="0" smtClean="0">
                <a:solidFill>
                  <a:srgbClr val="002060"/>
                </a:solidFill>
              </a:rPr>
              <a:t>An object-oriented approach?</a:t>
            </a:r>
            <a:endParaRPr lang="en-US" dirty="0">
              <a:solidFill>
                <a:srgbClr val="002060"/>
              </a:solidFill>
            </a:endParaRPr>
          </a:p>
        </p:txBody>
      </p:sp>
      <p:sp>
        <p:nvSpPr>
          <p:cNvPr id="3" name="Espace réservé du contenu 2"/>
          <p:cNvSpPr>
            <a:spLocks noGrp="1"/>
          </p:cNvSpPr>
          <p:nvPr>
            <p:ph sz="quarter" idx="13"/>
          </p:nvPr>
        </p:nvSpPr>
        <p:spPr>
          <a:xfrm>
            <a:off x="251520" y="1036732"/>
            <a:ext cx="8813824" cy="5821268"/>
          </a:xfrm>
        </p:spPr>
        <p:txBody>
          <a:bodyPr>
            <a:normAutofit fontScale="55000" lnSpcReduction="20000"/>
          </a:bodyPr>
          <a:lstStyle/>
          <a:p>
            <a:pPr marL="45720" indent="0">
              <a:buNone/>
            </a:pPr>
            <a:r>
              <a:rPr lang="en-US" sz="5100" dirty="0" smtClean="0">
                <a:solidFill>
                  <a:srgbClr val="0070C0"/>
                </a:solidFill>
              </a:rPr>
              <a:t>A system being of collection of interacting “objects” (dictionary definition – a simulation will make all those objects evolve during the simulation time with a precise modeling goal.</a:t>
            </a:r>
          </a:p>
          <a:p>
            <a:pPr>
              <a:buFont typeface="Wingdings" panose="05000000000000000000" pitchFamily="2" charset="2"/>
              <a:buChar char="§"/>
            </a:pPr>
            <a:r>
              <a:rPr lang="en-US" sz="5100" dirty="0" smtClean="0">
                <a:solidFill>
                  <a:srgbClr val="0070C0"/>
                </a:solidFill>
              </a:rPr>
              <a:t>Assign an « independent » random stream to each stochastic object of the simulation.</a:t>
            </a:r>
          </a:p>
          <a:p>
            <a:pPr>
              <a:buFont typeface="Wingdings" panose="05000000000000000000" pitchFamily="2" charset="2"/>
              <a:buChar char="§"/>
            </a:pPr>
            <a:r>
              <a:rPr lang="en-US" sz="5100" dirty="0" smtClean="0">
                <a:solidFill>
                  <a:srgbClr val="0070C0"/>
                </a:solidFill>
              </a:rPr>
              <a:t>Each object (for instance a particle) must have its own reproducible random stream.</a:t>
            </a:r>
          </a:p>
          <a:p>
            <a:pPr>
              <a:buFont typeface="Wingdings" panose="05000000000000000000" pitchFamily="2" charset="2"/>
              <a:buChar char="§"/>
            </a:pPr>
            <a:r>
              <a:rPr lang="en-US" sz="5100" dirty="0" smtClean="0">
                <a:solidFill>
                  <a:srgbClr val="0070C0"/>
                </a:solidFill>
              </a:rPr>
              <a:t>An object could also encapsulate a random variate used at some points of the simulation. Every random variate could also have their own random stream.</a:t>
            </a:r>
          </a:p>
          <a:p>
            <a:pPr marL="45720" indent="0">
              <a:buNone/>
            </a:pPr>
            <a:endParaRPr lang="fr-FR" sz="3800" dirty="0">
              <a:solidFill>
                <a:srgbClr val="0070C0"/>
              </a:solidFill>
            </a:endParaRPr>
          </a:p>
          <a:p>
            <a:pPr marL="45720" indent="0">
              <a:buNone/>
            </a:pPr>
            <a:r>
              <a:rPr lang="fr-FR" sz="3800" dirty="0" smtClean="0">
                <a:solidFill>
                  <a:srgbClr val="0070C0"/>
                </a:solidFill>
              </a:rPr>
              <a:t>[Hill 1996] : </a:t>
            </a:r>
            <a:r>
              <a:rPr lang="en-US" sz="3800" dirty="0" smtClean="0">
                <a:solidFill>
                  <a:srgbClr val="002060"/>
                </a:solidFill>
              </a:rPr>
              <a:t>HILL </a:t>
            </a:r>
            <a:r>
              <a:rPr lang="en-US" sz="3800" dirty="0">
                <a:solidFill>
                  <a:srgbClr val="002060"/>
                </a:solidFill>
              </a:rPr>
              <a:t>D., “Object-oriented Analysis and Simulation”, Addison-Wesley, </a:t>
            </a:r>
            <a:r>
              <a:rPr lang="en-US" sz="3800" dirty="0" smtClean="0">
                <a:solidFill>
                  <a:srgbClr val="002060"/>
                </a:solidFill>
              </a:rPr>
              <a:t>1996, 291 </a:t>
            </a:r>
            <a:r>
              <a:rPr lang="en-US" sz="3800" dirty="0">
                <a:solidFill>
                  <a:srgbClr val="002060"/>
                </a:solidFill>
              </a:rPr>
              <a:t>p.</a:t>
            </a:r>
            <a:endParaRPr lang="en-US" dirty="0"/>
          </a:p>
        </p:txBody>
      </p:sp>
    </p:spTree>
    <p:extLst>
      <p:ext uri="{BB962C8B-B14F-4D97-AF65-F5344CB8AC3E}">
        <p14:creationId xmlns:p14="http://schemas.microsoft.com/office/powerpoint/2010/main" val="120367788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32296"/>
            <a:ext cx="8856984" cy="1524496"/>
          </a:xfrm>
        </p:spPr>
        <p:txBody>
          <a:bodyPr/>
          <a:lstStyle/>
          <a:p>
            <a:pPr marL="0" indent="0" algn="ctr">
              <a:buNone/>
            </a:pPr>
            <a:r>
              <a:rPr lang="en-US" sz="3600" dirty="0" smtClean="0">
                <a:solidFill>
                  <a:srgbClr val="002060"/>
                </a:solidFill>
              </a:rPr>
              <a:t>Back to basics for stochastic simulations</a:t>
            </a:r>
            <a:br>
              <a:rPr lang="en-US" sz="3600" dirty="0" smtClean="0">
                <a:solidFill>
                  <a:srgbClr val="002060"/>
                </a:solidFill>
              </a:rPr>
            </a:br>
            <a:r>
              <a:rPr lang="en-US" sz="3600" dirty="0" smtClean="0">
                <a:solidFill>
                  <a:srgbClr val="00B0F0"/>
                </a:solidFill>
              </a:rPr>
              <a:t>Repeatable </a:t>
            </a:r>
            <a:r>
              <a:rPr lang="en-US" sz="3600" dirty="0" err="1" smtClean="0">
                <a:solidFill>
                  <a:srgbClr val="002060"/>
                </a:solidFill>
              </a:rPr>
              <a:t>P</a:t>
            </a:r>
            <a:r>
              <a:rPr lang="en-US" sz="3600" dirty="0" err="1" smtClean="0">
                <a:solidFill>
                  <a:srgbClr val="00B0F0"/>
                </a:solidFill>
              </a:rPr>
              <a:t>ar.</a:t>
            </a:r>
            <a:r>
              <a:rPr lang="en-US" sz="3600" dirty="0" err="1" smtClean="0">
                <a:solidFill>
                  <a:srgbClr val="002060"/>
                </a:solidFill>
              </a:rPr>
              <a:t>R</a:t>
            </a:r>
            <a:r>
              <a:rPr lang="en-US" sz="3600" dirty="0" err="1" smtClean="0">
                <a:solidFill>
                  <a:srgbClr val="00B0F0"/>
                </a:solidFill>
              </a:rPr>
              <a:t>and.</a:t>
            </a:r>
            <a:r>
              <a:rPr lang="en-US" sz="3600" dirty="0" err="1" smtClean="0">
                <a:solidFill>
                  <a:srgbClr val="002060"/>
                </a:solidFill>
              </a:rPr>
              <a:t>N</a:t>
            </a:r>
            <a:r>
              <a:rPr lang="en-US" sz="3600" dirty="0" err="1" smtClean="0">
                <a:solidFill>
                  <a:srgbClr val="00B0F0"/>
                </a:solidFill>
              </a:rPr>
              <a:t>um.</a:t>
            </a:r>
            <a:r>
              <a:rPr lang="en-US" sz="3600" dirty="0" err="1" smtClean="0">
                <a:solidFill>
                  <a:srgbClr val="002060"/>
                </a:solidFill>
              </a:rPr>
              <a:t>G</a:t>
            </a:r>
            <a:r>
              <a:rPr lang="en-US" sz="3600" dirty="0" err="1" smtClean="0">
                <a:solidFill>
                  <a:srgbClr val="00B0F0"/>
                </a:solidFill>
              </a:rPr>
              <a:t>enerators</a:t>
            </a:r>
            <a:r>
              <a:rPr lang="en-US" sz="3600" dirty="0" smtClean="0">
                <a:solidFill>
                  <a:srgbClr val="00B0F0"/>
                </a:solidFill>
              </a:rPr>
              <a:t> </a:t>
            </a:r>
            <a:endParaRPr lang="en-US" sz="3600" dirty="0">
              <a:solidFill>
                <a:srgbClr val="00B0F0"/>
              </a:solidFill>
            </a:endParaRPr>
          </a:p>
        </p:txBody>
      </p:sp>
      <p:sp>
        <p:nvSpPr>
          <p:cNvPr id="3" name="Espace réservé du contenu 2"/>
          <p:cNvSpPr>
            <a:spLocks noGrp="1"/>
          </p:cNvSpPr>
          <p:nvPr>
            <p:ph idx="4294967295"/>
          </p:nvPr>
        </p:nvSpPr>
        <p:spPr>
          <a:xfrm>
            <a:off x="457200" y="1646237"/>
            <a:ext cx="8579296" cy="4526280"/>
          </a:xfrm>
          <a:prstGeom prst="rect">
            <a:avLst/>
          </a:prstGeom>
        </p:spPr>
        <p:txBody>
          <a:bodyPr>
            <a:normAutofit fontScale="85000" lnSpcReduction="20000"/>
          </a:bodyPr>
          <a:lstStyle/>
          <a:p>
            <a:pPr marL="0" indent="0">
              <a:buNone/>
            </a:pPr>
            <a:r>
              <a:rPr lang="en-US" sz="3500" dirty="0" smtClean="0">
                <a:solidFill>
                  <a:srgbClr val="0070C0"/>
                </a:solidFill>
              </a:rPr>
              <a:t>Quick check with some top </a:t>
            </a:r>
            <a:r>
              <a:rPr lang="en-US" sz="3500" b="1" dirty="0" smtClean="0">
                <a:solidFill>
                  <a:srgbClr val="00B0F0"/>
                </a:solidFill>
              </a:rPr>
              <a:t>PRNG</a:t>
            </a:r>
            <a:r>
              <a:rPr lang="en-US" sz="3500" dirty="0" smtClean="0">
                <a:solidFill>
                  <a:srgbClr val="0070C0"/>
                </a:solidFill>
              </a:rPr>
              <a:t>s used with different hardware, different operating systems, different compilers…</a:t>
            </a:r>
          </a:p>
          <a:p>
            <a:pPr marL="0" indent="0" algn="just">
              <a:buNone/>
            </a:pPr>
            <a:endParaRPr lang="en-US" sz="3500" dirty="0" smtClean="0">
              <a:solidFill>
                <a:srgbClr val="0070C0"/>
              </a:solidFill>
            </a:endParaRPr>
          </a:p>
          <a:p>
            <a:pPr marL="514350" indent="-514350">
              <a:buFont typeface="+mj-lt"/>
              <a:buAutoNum type="arabicPeriod"/>
            </a:pPr>
            <a:r>
              <a:rPr lang="en-US" sz="3500" dirty="0" smtClean="0">
                <a:solidFill>
                  <a:srgbClr val="0070C0"/>
                </a:solidFill>
              </a:rPr>
              <a:t>Use same inputs</a:t>
            </a:r>
          </a:p>
          <a:p>
            <a:pPr marL="514350" indent="-514350">
              <a:buFont typeface="+mj-lt"/>
              <a:buAutoNum type="arabicPeriod"/>
            </a:pPr>
            <a:r>
              <a:rPr lang="en-US" sz="3500" dirty="0" smtClean="0">
                <a:solidFill>
                  <a:srgbClr val="0070C0"/>
                </a:solidFill>
              </a:rPr>
              <a:t>Execute on various environments </a:t>
            </a:r>
          </a:p>
          <a:p>
            <a:pPr marL="514350" indent="-514350">
              <a:buFont typeface="+mj-lt"/>
              <a:buAutoNum type="arabicPeriod"/>
            </a:pPr>
            <a:r>
              <a:rPr lang="en-US" sz="3500" dirty="0" smtClean="0">
                <a:solidFill>
                  <a:srgbClr val="0070C0"/>
                </a:solidFill>
              </a:rPr>
              <a:t>Compare our outputs </a:t>
            </a:r>
            <a:br>
              <a:rPr lang="en-US" sz="3500" dirty="0" smtClean="0">
                <a:solidFill>
                  <a:srgbClr val="0070C0"/>
                </a:solidFill>
              </a:rPr>
            </a:br>
            <a:r>
              <a:rPr lang="en-US" sz="3500" dirty="0" smtClean="0">
                <a:solidFill>
                  <a:srgbClr val="0070C0"/>
                </a:solidFill>
              </a:rPr>
              <a:t>achieved with author’s </a:t>
            </a:r>
            <a:br>
              <a:rPr lang="en-US" sz="3500" dirty="0" smtClean="0">
                <a:solidFill>
                  <a:srgbClr val="0070C0"/>
                </a:solidFill>
              </a:rPr>
            </a:br>
            <a:r>
              <a:rPr lang="en-US" sz="3500" dirty="0" smtClean="0">
                <a:solidFill>
                  <a:srgbClr val="0070C0"/>
                </a:solidFill>
              </a:rPr>
              <a:t>outputs (from publications</a:t>
            </a:r>
            <a:br>
              <a:rPr lang="en-US" sz="3500" dirty="0" smtClean="0">
                <a:solidFill>
                  <a:srgbClr val="0070C0"/>
                </a:solidFill>
              </a:rPr>
            </a:br>
            <a:r>
              <a:rPr lang="en-US" sz="3500" dirty="0" smtClean="0">
                <a:solidFill>
                  <a:srgbClr val="0070C0"/>
                </a:solidFill>
              </a:rPr>
              <a:t>or given files)</a:t>
            </a:r>
          </a:p>
          <a:p>
            <a:endParaRPr lang="fr-FR" dirty="0">
              <a:solidFill>
                <a:srgbClr val="0070C0"/>
              </a:solidFill>
            </a:endParaRPr>
          </a:p>
          <a:p>
            <a:pPr algn="just"/>
            <a:endParaRPr lang="fr-FR" dirty="0" smtClean="0">
              <a:solidFill>
                <a:srgbClr val="0070C0"/>
              </a:solidFill>
            </a:endParaRPr>
          </a:p>
          <a:p>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37358" y="4581128"/>
            <a:ext cx="3099138" cy="2093168"/>
          </a:xfrm>
          <a:prstGeom prst="rect">
            <a:avLst/>
          </a:prstGeom>
        </p:spPr>
      </p:pic>
    </p:spTree>
    <p:extLst>
      <p:ext uri="{BB962C8B-B14F-4D97-AF65-F5344CB8AC3E}">
        <p14:creationId xmlns:p14="http://schemas.microsoft.com/office/powerpoint/2010/main" val="35281271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16632"/>
            <a:ext cx="9144000" cy="1143000"/>
          </a:xfrm>
        </p:spPr>
        <p:txBody>
          <a:bodyPr/>
          <a:lstStyle/>
          <a:p>
            <a:pPr marL="0" indent="0" algn="ctr">
              <a:buNone/>
            </a:pPr>
            <a:r>
              <a:rPr lang="en-US" sz="4000" dirty="0" smtClean="0">
                <a:solidFill>
                  <a:srgbClr val="002060"/>
                </a:solidFill>
              </a:rPr>
              <a:t>Numerical Reproducibility results 1/4</a:t>
            </a:r>
            <a:endParaRPr lang="en-US" sz="4000" dirty="0">
              <a:solidFill>
                <a:srgbClr val="002060"/>
              </a:solidFill>
            </a:endParaRPr>
          </a:p>
        </p:txBody>
      </p:sp>
      <p:sp>
        <p:nvSpPr>
          <p:cNvPr id="10" name="Espace réservé du contenu 2"/>
          <p:cNvSpPr txBox="1">
            <a:spLocks/>
          </p:cNvSpPr>
          <p:nvPr/>
        </p:nvSpPr>
        <p:spPr>
          <a:xfrm>
            <a:off x="297144" y="1230298"/>
            <a:ext cx="8229600" cy="1622638"/>
          </a:xfrm>
          <a:prstGeom prst="rect">
            <a:avLst/>
          </a:prstGeom>
        </p:spPr>
        <p:txBody>
          <a:bodyPr>
            <a:normAutofit fontScale="92500" lnSpcReduction="10000"/>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r>
              <a:rPr lang="en-US" sz="3000" dirty="0" smtClean="0">
                <a:solidFill>
                  <a:srgbClr val="FF0000"/>
                </a:solidFill>
              </a:rPr>
              <a:t>Errors found: </a:t>
            </a:r>
            <a:endParaRPr lang="en-US" sz="3000" dirty="0"/>
          </a:p>
          <a:p>
            <a:pPr lvl="1"/>
            <a:r>
              <a:rPr lang="en-US" sz="2400" dirty="0" smtClean="0">
                <a:solidFill>
                  <a:srgbClr val="0070C0"/>
                </a:solidFill>
              </a:rPr>
              <a:t>for different hardware, </a:t>
            </a:r>
          </a:p>
          <a:p>
            <a:pPr lvl="1"/>
            <a:r>
              <a:rPr lang="en-US" sz="2400" dirty="0" smtClean="0">
                <a:solidFill>
                  <a:srgbClr val="0070C0"/>
                </a:solidFill>
              </a:rPr>
              <a:t>different operating systems, </a:t>
            </a:r>
          </a:p>
          <a:p>
            <a:pPr lvl="1"/>
            <a:r>
              <a:rPr lang="en-US" sz="2400" dirty="0" smtClean="0">
                <a:solidFill>
                  <a:srgbClr val="0070C0"/>
                </a:solidFill>
              </a:rPr>
              <a:t>different compilers</a:t>
            </a:r>
            <a:r>
              <a:rPr lang="en-US" sz="2400" dirty="0"/>
              <a:t>.</a:t>
            </a:r>
            <a:endParaRPr lang="en-US" sz="2400" dirty="0" smtClean="0"/>
          </a:p>
          <a:p>
            <a:endParaRPr lang="fr-FR" dirty="0"/>
          </a:p>
        </p:txBody>
      </p:sp>
      <p:pic>
        <p:nvPicPr>
          <p:cNvPr id="11" name="Espace réservé du contenu 3"/>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467544" y="3068960"/>
            <a:ext cx="8229600" cy="3459864"/>
          </a:xfrm>
          <a:prstGeom prst="rect">
            <a:avLst/>
          </a:prstGeom>
        </p:spPr>
      </p:pic>
      <p:sp>
        <p:nvSpPr>
          <p:cNvPr id="12" name="Ellipse 11"/>
          <p:cNvSpPr/>
          <p:nvPr/>
        </p:nvSpPr>
        <p:spPr>
          <a:xfrm>
            <a:off x="6851832" y="5657768"/>
            <a:ext cx="648072" cy="21602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3" name="Ellipse 12"/>
          <p:cNvSpPr/>
          <p:nvPr/>
        </p:nvSpPr>
        <p:spPr>
          <a:xfrm>
            <a:off x="4331552" y="5441744"/>
            <a:ext cx="648072" cy="21602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4" name="Ellipse 13"/>
          <p:cNvSpPr/>
          <p:nvPr/>
        </p:nvSpPr>
        <p:spPr>
          <a:xfrm>
            <a:off x="7427896" y="5648566"/>
            <a:ext cx="648072" cy="216024"/>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6650844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a:xfrm>
            <a:off x="251520" y="1268760"/>
            <a:ext cx="8712968" cy="5877272"/>
          </a:xfrm>
        </p:spPr>
        <p:txBody>
          <a:bodyPr>
            <a:noAutofit/>
          </a:bodyPr>
          <a:lstStyle/>
          <a:p>
            <a:pPr lvl="0">
              <a:buFont typeface="Wingdings" pitchFamily="2" charset="2"/>
              <a:buChar char="§"/>
            </a:pPr>
            <a:r>
              <a:rPr lang="en-US" sz="2400" dirty="0" smtClean="0">
                <a:solidFill>
                  <a:srgbClr val="0070C0"/>
                </a:solidFill>
              </a:rPr>
              <a:t>The goal of </a:t>
            </a:r>
            <a:r>
              <a:rPr lang="en-US" sz="2400" dirty="0" err="1">
                <a:solidFill>
                  <a:srgbClr val="0070C0"/>
                </a:solidFill>
              </a:rPr>
              <a:t>E</a:t>
            </a:r>
            <a:r>
              <a:rPr lang="en-US" sz="2400" dirty="0" err="1" smtClean="0">
                <a:solidFill>
                  <a:srgbClr val="0070C0"/>
                </a:solidFill>
              </a:rPr>
              <a:t>xascale</a:t>
            </a:r>
            <a:r>
              <a:rPr lang="en-US" sz="2400" dirty="0" smtClean="0">
                <a:solidFill>
                  <a:srgbClr val="0070C0"/>
                </a:solidFill>
              </a:rPr>
              <a:t> computing is to multiply by </a:t>
            </a:r>
            <a:r>
              <a:rPr lang="en-US" sz="2400" b="1" dirty="0" smtClean="0">
                <a:solidFill>
                  <a:srgbClr val="00B050"/>
                </a:solidFill>
              </a:rPr>
              <a:t>20x</a:t>
            </a:r>
            <a:r>
              <a:rPr lang="en-US" sz="2400" dirty="0" smtClean="0">
                <a:solidFill>
                  <a:srgbClr val="0070C0"/>
                </a:solidFill>
              </a:rPr>
              <a:t> the performance of the fastest machine on operation. </a:t>
            </a:r>
          </a:p>
          <a:p>
            <a:pPr lvl="0">
              <a:buFont typeface="Wingdings" pitchFamily="2" charset="2"/>
              <a:buChar char="§"/>
            </a:pPr>
            <a:r>
              <a:rPr lang="en-US" sz="2400" dirty="0" smtClean="0">
                <a:solidFill>
                  <a:srgbClr val="0070C0"/>
                </a:solidFill>
              </a:rPr>
              <a:t>We can anticipate that </a:t>
            </a:r>
            <a:r>
              <a:rPr lang="en-US" sz="2400" dirty="0" err="1" smtClean="0">
                <a:solidFill>
                  <a:srgbClr val="0070C0"/>
                </a:solidFill>
              </a:rPr>
              <a:t>Exascale</a:t>
            </a:r>
            <a:r>
              <a:rPr lang="en-US" sz="2400" dirty="0" smtClean="0">
                <a:solidFill>
                  <a:srgbClr val="0070C0"/>
                </a:solidFill>
              </a:rPr>
              <a:t> systems will have around around 10</a:t>
            </a:r>
            <a:r>
              <a:rPr lang="en-US" sz="2400" baseline="30000" dirty="0" smtClean="0">
                <a:solidFill>
                  <a:srgbClr val="0070C0"/>
                </a:solidFill>
              </a:rPr>
              <a:t>9 </a:t>
            </a:r>
            <a:r>
              <a:rPr lang="en-US" sz="2400" dirty="0" smtClean="0">
                <a:solidFill>
                  <a:srgbClr val="0070C0"/>
                </a:solidFill>
              </a:rPr>
              <a:t>computing cores.</a:t>
            </a:r>
          </a:p>
          <a:p>
            <a:pPr lvl="0">
              <a:buFont typeface="Wingdings" pitchFamily="2" charset="2"/>
              <a:buChar char="§"/>
            </a:pPr>
            <a:r>
              <a:rPr lang="en-US" sz="2400" dirty="0" smtClean="0">
                <a:solidFill>
                  <a:srgbClr val="0070C0"/>
                </a:solidFill>
              </a:rPr>
              <a:t>This also means that at the same time each standard nodes will be able to deliver tenths of teraflops. </a:t>
            </a:r>
          </a:p>
          <a:p>
            <a:pPr lvl="0">
              <a:buFont typeface="Wingdings" pitchFamily="2" charset="2"/>
              <a:buChar char="§"/>
            </a:pPr>
            <a:r>
              <a:rPr lang="en-US" sz="2400" dirty="0" smtClean="0">
                <a:solidFill>
                  <a:srgbClr val="0070C0"/>
                </a:solidFill>
              </a:rPr>
              <a:t>This will help to generate much faster, more precise and more complex simulations, higher quality medical imaging will yield faster and personalized medicine with smarter medical diagnostic and treatment.</a:t>
            </a:r>
          </a:p>
          <a:p>
            <a:pPr lvl="0">
              <a:buFont typeface="Wingdings" pitchFamily="2" charset="2"/>
              <a:buChar char="§"/>
            </a:pPr>
            <a:r>
              <a:rPr lang="en-US" sz="2400" b="1" dirty="0" smtClean="0">
                <a:solidFill>
                  <a:srgbClr val="00B050"/>
                </a:solidFill>
              </a:rPr>
              <a:t>Parallel Stochastic simulations are useful at this scale, particularly because they are “fault” tolerant</a:t>
            </a:r>
            <a:r>
              <a:rPr lang="en-US" sz="2400" dirty="0" smtClean="0">
                <a:solidFill>
                  <a:schemeClr val="tx2"/>
                </a:solidFill>
              </a:rPr>
              <a:t>.</a:t>
            </a:r>
          </a:p>
        </p:txBody>
      </p:sp>
      <p:sp>
        <p:nvSpPr>
          <p:cNvPr id="3" name="Titre 2"/>
          <p:cNvSpPr>
            <a:spLocks noGrp="1"/>
          </p:cNvSpPr>
          <p:nvPr>
            <p:ph type="title"/>
          </p:nvPr>
        </p:nvSpPr>
        <p:spPr>
          <a:xfrm>
            <a:off x="251520" y="0"/>
            <a:ext cx="8445624" cy="738336"/>
          </a:xfrm>
        </p:spPr>
        <p:txBody>
          <a:bodyPr>
            <a:normAutofit fontScale="90000"/>
          </a:bodyPr>
          <a:lstStyle/>
          <a:p>
            <a:pPr marL="0" indent="0" algn="ctr">
              <a:buNone/>
            </a:pPr>
            <a:r>
              <a:rPr lang="fr-FR" sz="4400" b="1" dirty="0" err="1" smtClean="0">
                <a:solidFill>
                  <a:schemeClr val="accent1">
                    <a:lumMod val="50000"/>
                  </a:schemeClr>
                </a:solidFill>
              </a:rPr>
              <a:t>Exasc</a:t>
            </a:r>
            <a:r>
              <a:rPr lang="fr-FR" sz="4400" dirty="0" err="1" smtClean="0">
                <a:solidFill>
                  <a:schemeClr val="accent1">
                    <a:lumMod val="50000"/>
                  </a:schemeClr>
                </a:solidFill>
              </a:rPr>
              <a:t>ale</a:t>
            </a:r>
            <a:r>
              <a:rPr lang="fr-FR" sz="4400" dirty="0" smtClean="0">
                <a:solidFill>
                  <a:schemeClr val="accent1">
                    <a:lumMod val="50000"/>
                  </a:schemeClr>
                </a:solidFill>
              </a:rPr>
              <a:t> </a:t>
            </a:r>
            <a:r>
              <a:rPr lang="fr-FR" sz="4400" dirty="0" err="1" smtClean="0">
                <a:solidFill>
                  <a:schemeClr val="accent1">
                    <a:lumMod val="50000"/>
                  </a:schemeClr>
                </a:solidFill>
              </a:rPr>
              <a:t>Computing</a:t>
            </a:r>
            <a:r>
              <a:rPr lang="fr-FR" sz="4400" dirty="0" smtClean="0">
                <a:solidFill>
                  <a:schemeClr val="accent1">
                    <a:lumMod val="50000"/>
                  </a:schemeClr>
                </a:solidFill>
              </a:rPr>
              <a:t>…</a:t>
            </a:r>
            <a:endParaRPr lang="fr-FR" sz="4400" b="1" dirty="0">
              <a:solidFill>
                <a:schemeClr val="accent1">
                  <a:lumMod val="50000"/>
                </a:schemeClr>
              </a:solidFill>
            </a:endParaRPr>
          </a:p>
        </p:txBody>
      </p:sp>
    </p:spTree>
    <p:extLst>
      <p:ext uri="{BB962C8B-B14F-4D97-AF65-F5344CB8AC3E}">
        <p14:creationId xmlns:p14="http://schemas.microsoft.com/office/powerpoint/2010/main" val="40766729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394549"/>
            <a:ext cx="4458314" cy="3130795"/>
          </a:xfrm>
          <a:prstGeom prst="rect">
            <a:avLst/>
          </a:prstGeom>
        </p:spPr>
      </p:pic>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3394549"/>
            <a:ext cx="4128097" cy="1872208"/>
          </a:xfrm>
          <a:prstGeom prst="rect">
            <a:avLst/>
          </a:prstGeom>
        </p:spPr>
      </p:pic>
      <p:sp>
        <p:nvSpPr>
          <p:cNvPr id="7" name="Titre 1"/>
          <p:cNvSpPr txBox="1">
            <a:spLocks/>
          </p:cNvSpPr>
          <p:nvPr/>
        </p:nvSpPr>
        <p:spPr>
          <a:xfrm>
            <a:off x="0" y="116632"/>
            <a:ext cx="91440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4000" dirty="0" smtClean="0">
                <a:solidFill>
                  <a:srgbClr val="002060"/>
                </a:solidFill>
              </a:rPr>
              <a:t>Numerical Reproducibility results 2/4</a:t>
            </a:r>
            <a:endParaRPr lang="en-US" sz="4000" dirty="0">
              <a:solidFill>
                <a:srgbClr val="002060"/>
              </a:solidFill>
            </a:endParaRPr>
          </a:p>
        </p:txBody>
      </p:sp>
      <p:sp>
        <p:nvSpPr>
          <p:cNvPr id="8" name="Espace réservé du contenu 2"/>
          <p:cNvSpPr txBox="1">
            <a:spLocks/>
          </p:cNvSpPr>
          <p:nvPr/>
        </p:nvSpPr>
        <p:spPr>
          <a:xfrm>
            <a:off x="251520" y="1166080"/>
            <a:ext cx="8229600" cy="1622638"/>
          </a:xfrm>
          <a:prstGeom prst="rect">
            <a:avLst/>
          </a:prstGeom>
        </p:spPr>
        <p:txBody>
          <a:bodyPr>
            <a:normAutofit lnSpcReduction="10000"/>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r>
              <a:rPr lang="en-US" sz="3000" dirty="0" smtClean="0">
                <a:solidFill>
                  <a:srgbClr val="FF0000"/>
                </a:solidFill>
              </a:rPr>
              <a:t>Errors found</a:t>
            </a:r>
            <a:r>
              <a:rPr lang="en-US" sz="3000" dirty="0" smtClean="0"/>
              <a:t>: </a:t>
            </a:r>
          </a:p>
          <a:p>
            <a:pPr lvl="1"/>
            <a:r>
              <a:rPr lang="en-US" sz="2400" dirty="0" smtClean="0">
                <a:solidFill>
                  <a:srgbClr val="0070C0"/>
                </a:solidFill>
              </a:rPr>
              <a:t>Different </a:t>
            </a:r>
            <a:r>
              <a:rPr lang="en-US" sz="2400" dirty="0">
                <a:solidFill>
                  <a:srgbClr val="0070C0"/>
                </a:solidFill>
              </a:rPr>
              <a:t>Compilers (2 cases) </a:t>
            </a:r>
            <a:endParaRPr lang="en-US" sz="2400" dirty="0" smtClean="0">
              <a:solidFill>
                <a:srgbClr val="0070C0"/>
              </a:solidFill>
            </a:endParaRPr>
          </a:p>
          <a:p>
            <a:pPr lvl="1"/>
            <a:r>
              <a:rPr lang="en-US" sz="2400" dirty="0" smtClean="0">
                <a:solidFill>
                  <a:srgbClr val="0070C0"/>
                </a:solidFill>
              </a:rPr>
              <a:t>With </a:t>
            </a:r>
            <a:r>
              <a:rPr lang="en-US" sz="2400" dirty="0">
                <a:solidFill>
                  <a:srgbClr val="0070C0"/>
                </a:solidFill>
              </a:rPr>
              <a:t>Identical Hardware (2 cases) </a:t>
            </a:r>
            <a:r>
              <a:rPr lang="en-US" sz="2400" dirty="0" smtClean="0">
                <a:solidFill>
                  <a:srgbClr val="0070C0"/>
                </a:solidFill>
              </a:rPr>
              <a:t>and </a:t>
            </a:r>
            <a:r>
              <a:rPr lang="en-US" sz="2400" dirty="0">
                <a:solidFill>
                  <a:srgbClr val="0070C0"/>
                </a:solidFill>
              </a:rPr>
              <a:t>Operating Systems (2 cases)</a:t>
            </a:r>
          </a:p>
          <a:p>
            <a:pPr marL="0" indent="0">
              <a:buNone/>
            </a:pPr>
            <a:endParaRPr lang="fr-FR" dirty="0"/>
          </a:p>
        </p:txBody>
      </p:sp>
    </p:spTree>
    <p:extLst>
      <p:ext uri="{BB962C8B-B14F-4D97-AF65-F5344CB8AC3E}">
        <p14:creationId xmlns:p14="http://schemas.microsoft.com/office/powerpoint/2010/main" val="331867927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4294967295"/>
          </p:nvPr>
        </p:nvSpPr>
        <p:spPr>
          <a:xfrm>
            <a:off x="457200" y="1646237"/>
            <a:ext cx="8229600" cy="4526280"/>
          </a:xfrm>
          <a:prstGeom prst="rect">
            <a:avLst/>
          </a:prstGeom>
        </p:spPr>
        <p:txBody>
          <a:bodyPr/>
          <a:lstStyle/>
          <a:p>
            <a:endParaRPr lang="en-US" dirty="0" smtClean="0"/>
          </a:p>
          <a:p>
            <a:endParaRPr lang="en-US" dirty="0" smtClean="0"/>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047643"/>
            <a:ext cx="7130888" cy="3452170"/>
          </a:xfrm>
          <a:prstGeom prst="rect">
            <a:avLst/>
          </a:prstGeom>
        </p:spPr>
      </p:pic>
      <p:sp>
        <p:nvSpPr>
          <p:cNvPr id="5" name="Titre 1"/>
          <p:cNvSpPr txBox="1">
            <a:spLocks/>
          </p:cNvSpPr>
          <p:nvPr/>
        </p:nvSpPr>
        <p:spPr>
          <a:xfrm>
            <a:off x="0" y="116632"/>
            <a:ext cx="91440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n-US" sz="4000" dirty="0" smtClean="0">
                <a:solidFill>
                  <a:srgbClr val="002060"/>
                </a:solidFill>
              </a:rPr>
              <a:t>Numerical Reproducibility results 3/4</a:t>
            </a:r>
            <a:endParaRPr lang="en-US" sz="4000" dirty="0">
              <a:solidFill>
                <a:srgbClr val="002060"/>
              </a:solidFill>
            </a:endParaRPr>
          </a:p>
        </p:txBody>
      </p:sp>
      <p:sp>
        <p:nvSpPr>
          <p:cNvPr id="6" name="Espace réservé du contenu 2"/>
          <p:cNvSpPr txBox="1">
            <a:spLocks/>
          </p:cNvSpPr>
          <p:nvPr/>
        </p:nvSpPr>
        <p:spPr>
          <a:xfrm>
            <a:off x="179512" y="1328813"/>
            <a:ext cx="8712968" cy="1622638"/>
          </a:xfrm>
          <a:prstGeom prst="rect">
            <a:avLst/>
          </a:prstGeom>
        </p:spPr>
        <p:txBody>
          <a:bodyPr>
            <a:norm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r>
              <a:rPr lang="en-US" sz="3000" dirty="0" smtClean="0">
                <a:solidFill>
                  <a:srgbClr val="FF0000"/>
                </a:solidFill>
              </a:rPr>
              <a:t>Errors found </a:t>
            </a:r>
            <a:r>
              <a:rPr lang="en-US" sz="3000" dirty="0" smtClean="0"/>
              <a:t>: </a:t>
            </a:r>
            <a:br>
              <a:rPr lang="en-US" sz="3000" dirty="0" smtClean="0"/>
            </a:br>
            <a:r>
              <a:rPr lang="en-US" sz="2400" dirty="0" smtClean="0">
                <a:solidFill>
                  <a:srgbClr val="0070C0"/>
                </a:solidFill>
              </a:rPr>
              <a:t>Problems </a:t>
            </a:r>
            <a:r>
              <a:rPr lang="en-US" sz="2400" dirty="0">
                <a:solidFill>
                  <a:srgbClr val="0070C0"/>
                </a:solidFill>
              </a:rPr>
              <a:t>Encountered With 32 And 64 Bits Architecture For The Same </a:t>
            </a:r>
            <a:r>
              <a:rPr lang="en-US" sz="2400" dirty="0" smtClean="0">
                <a:solidFill>
                  <a:srgbClr val="0070C0"/>
                </a:solidFill>
              </a:rPr>
              <a:t>Compiler </a:t>
            </a:r>
            <a:r>
              <a:rPr lang="en-US" sz="2400" dirty="0" smtClean="0"/>
              <a:t>(</a:t>
            </a:r>
            <a:r>
              <a:rPr lang="en-US" sz="2400" dirty="0" err="1">
                <a:solidFill>
                  <a:srgbClr val="FFC000"/>
                </a:solidFill>
              </a:rPr>
              <a:t>Lcc</a:t>
            </a:r>
            <a:r>
              <a:rPr lang="en-US" sz="2400" dirty="0">
                <a:solidFill>
                  <a:srgbClr val="FFC000"/>
                </a:solidFill>
              </a:rPr>
              <a:t> compiler 32 bits </a:t>
            </a:r>
            <a:r>
              <a:rPr lang="en-US" sz="2400" dirty="0"/>
              <a:t>– </a:t>
            </a:r>
            <a:r>
              <a:rPr lang="en-US" sz="2400" dirty="0">
                <a:solidFill>
                  <a:srgbClr val="92D050"/>
                </a:solidFill>
              </a:rPr>
              <a:t>ok for 64 bits</a:t>
            </a:r>
            <a:r>
              <a:rPr lang="en-US" sz="2400" dirty="0"/>
              <a:t>)</a:t>
            </a:r>
          </a:p>
          <a:p>
            <a:pPr marL="0" indent="0">
              <a:buNone/>
            </a:pPr>
            <a:endParaRPr lang="fr-FR" dirty="0"/>
          </a:p>
        </p:txBody>
      </p:sp>
      <p:sp>
        <p:nvSpPr>
          <p:cNvPr id="8" name="Rectangle 7"/>
          <p:cNvSpPr/>
          <p:nvPr/>
        </p:nvSpPr>
        <p:spPr>
          <a:xfrm>
            <a:off x="4788024" y="5085184"/>
            <a:ext cx="2736304" cy="140475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61957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145390"/>
            <a:ext cx="3960440" cy="3306666"/>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076" y="3140968"/>
            <a:ext cx="4314051" cy="3332048"/>
          </a:xfrm>
          <a:prstGeom prst="rect">
            <a:avLst/>
          </a:prstGeom>
        </p:spPr>
      </p:pic>
      <p:sp>
        <p:nvSpPr>
          <p:cNvPr id="8" name="Titre 1"/>
          <p:cNvSpPr txBox="1">
            <a:spLocks/>
          </p:cNvSpPr>
          <p:nvPr/>
        </p:nvSpPr>
        <p:spPr>
          <a:xfrm>
            <a:off x="0" y="116632"/>
            <a:ext cx="9144000" cy="1143000"/>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fr-FR" sz="4000" dirty="0" err="1" smtClean="0">
                <a:solidFill>
                  <a:srgbClr val="002060"/>
                </a:solidFill>
              </a:rPr>
              <a:t>Numerical</a:t>
            </a:r>
            <a:r>
              <a:rPr lang="fr-FR" sz="4000" dirty="0" smtClean="0">
                <a:solidFill>
                  <a:srgbClr val="002060"/>
                </a:solidFill>
              </a:rPr>
              <a:t> </a:t>
            </a:r>
            <a:r>
              <a:rPr lang="fr-FR" sz="4000" dirty="0" err="1" smtClean="0">
                <a:solidFill>
                  <a:srgbClr val="002060"/>
                </a:solidFill>
              </a:rPr>
              <a:t>Reproducibility</a:t>
            </a:r>
            <a:r>
              <a:rPr lang="fr-FR" sz="4000" dirty="0" smtClean="0">
                <a:solidFill>
                  <a:srgbClr val="002060"/>
                </a:solidFill>
              </a:rPr>
              <a:t> </a:t>
            </a:r>
            <a:r>
              <a:rPr lang="fr-FR" sz="4000" dirty="0" err="1" smtClean="0">
                <a:solidFill>
                  <a:srgbClr val="002060"/>
                </a:solidFill>
              </a:rPr>
              <a:t>results</a:t>
            </a:r>
            <a:r>
              <a:rPr lang="fr-FR" sz="4000" dirty="0" smtClean="0">
                <a:solidFill>
                  <a:srgbClr val="002060"/>
                </a:solidFill>
              </a:rPr>
              <a:t> 4/4</a:t>
            </a:r>
            <a:endParaRPr lang="fr-FR" sz="4000" dirty="0">
              <a:solidFill>
                <a:srgbClr val="002060"/>
              </a:solidFill>
            </a:endParaRPr>
          </a:p>
        </p:txBody>
      </p:sp>
      <p:sp>
        <p:nvSpPr>
          <p:cNvPr id="9" name="Espace réservé du contenu 2"/>
          <p:cNvSpPr txBox="1">
            <a:spLocks/>
          </p:cNvSpPr>
          <p:nvPr/>
        </p:nvSpPr>
        <p:spPr>
          <a:xfrm>
            <a:off x="261864" y="1259632"/>
            <a:ext cx="8712968" cy="1622638"/>
          </a:xfrm>
          <a:prstGeom prst="rect">
            <a:avLst/>
          </a:prstGeom>
        </p:spPr>
        <p:txBody>
          <a:bodyPr>
            <a:normAutofit lnSpcReduction="10000"/>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a:lstStyle>
          <a:p>
            <a:r>
              <a:rPr lang="en-US" sz="3000" dirty="0" smtClean="0">
                <a:solidFill>
                  <a:srgbClr val="FF0000"/>
                </a:solidFill>
              </a:rPr>
              <a:t>Errors found </a:t>
            </a:r>
            <a:r>
              <a:rPr lang="en-US" sz="3000" dirty="0" smtClean="0"/>
              <a:t>: </a:t>
            </a:r>
            <a:br>
              <a:rPr lang="en-US" sz="3000" dirty="0" smtClean="0"/>
            </a:br>
            <a:r>
              <a:rPr lang="en-US" sz="2400" dirty="0" smtClean="0">
                <a:solidFill>
                  <a:srgbClr val="0070C0"/>
                </a:solidFill>
              </a:rPr>
              <a:t>when </a:t>
            </a:r>
            <a:r>
              <a:rPr lang="en-US" sz="2400" dirty="0">
                <a:solidFill>
                  <a:srgbClr val="0070C0"/>
                </a:solidFill>
              </a:rPr>
              <a:t>comparing between:</a:t>
            </a:r>
            <a:br>
              <a:rPr lang="en-US" sz="2400" dirty="0">
                <a:solidFill>
                  <a:srgbClr val="0070C0"/>
                </a:solidFill>
              </a:rPr>
            </a:br>
            <a:r>
              <a:rPr lang="en-US" sz="2400" dirty="0">
                <a:solidFill>
                  <a:srgbClr val="0070C0"/>
                </a:solidFill>
              </a:rPr>
              <a:t>a “Real” </a:t>
            </a:r>
            <a:r>
              <a:rPr lang="en-US" sz="2400" dirty="0" smtClean="0">
                <a:solidFill>
                  <a:srgbClr val="00B0F0"/>
                </a:solidFill>
              </a:rPr>
              <a:t>Core </a:t>
            </a:r>
            <a:r>
              <a:rPr lang="en-US" sz="2400" dirty="0">
                <a:solidFill>
                  <a:srgbClr val="00B0F0"/>
                </a:solidFill>
              </a:rPr>
              <a:t>2 Duo </a:t>
            </a:r>
            <a:r>
              <a:rPr lang="en-US" sz="2400" dirty="0" smtClean="0">
                <a:solidFill>
                  <a:srgbClr val="00B0F0"/>
                </a:solidFill>
              </a:rPr>
              <a:t>T7100</a:t>
            </a:r>
            <a:r>
              <a:rPr lang="en-US" sz="2400" dirty="0" smtClean="0">
                <a:solidFill>
                  <a:srgbClr val="0070C0"/>
                </a:solidFill>
              </a:rPr>
              <a:t> </a:t>
            </a:r>
            <a:r>
              <a:rPr lang="en-US" sz="2400" dirty="0">
                <a:solidFill>
                  <a:srgbClr val="0070C0"/>
                </a:solidFill>
              </a:rPr>
              <a:t>and a “</a:t>
            </a:r>
            <a:r>
              <a:rPr lang="en-US" sz="2400" dirty="0">
                <a:solidFill>
                  <a:srgbClr val="00B0F0"/>
                </a:solidFill>
              </a:rPr>
              <a:t>Virtual Machine</a:t>
            </a:r>
            <a:r>
              <a:rPr lang="en-US" sz="2400" dirty="0">
                <a:solidFill>
                  <a:srgbClr val="0070C0"/>
                </a:solidFill>
              </a:rPr>
              <a:t>” (Virtual Box on top of Windows 7 with Intel(R) Core™ i7-4800MQ)</a:t>
            </a:r>
          </a:p>
          <a:p>
            <a:endParaRPr lang="en-US" sz="2400" dirty="0"/>
          </a:p>
          <a:p>
            <a:endParaRPr lang="en-US" sz="2400" dirty="0"/>
          </a:p>
          <a:p>
            <a:pPr marL="0" indent="0">
              <a:buNone/>
            </a:pPr>
            <a:endParaRPr lang="fr-FR" dirty="0"/>
          </a:p>
        </p:txBody>
      </p:sp>
    </p:spTree>
    <p:extLst>
      <p:ext uri="{BB962C8B-B14F-4D97-AF65-F5344CB8AC3E}">
        <p14:creationId xmlns:p14="http://schemas.microsoft.com/office/powerpoint/2010/main" val="50339959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Espace réservé du numéro de diapositive 5"/>
          <p:cNvSpPr>
            <a:spLocks noGrp="1"/>
          </p:cNvSpPr>
          <p:nvPr>
            <p:ph type="sldNum" sz="quarter" idx="12"/>
          </p:nvPr>
        </p:nvSpPr>
        <p:spPr>
          <a:noFill/>
        </p:spPr>
        <p:txBody>
          <a:bodyPr/>
          <a:lstStyle/>
          <a:p>
            <a:fld id="{FFE15408-F359-4A4A-A48A-82D83D97C917}" type="slidenum">
              <a:rPr lang="en-US" smtClean="0"/>
              <a:pPr/>
              <a:t>23</a:t>
            </a:fld>
            <a:endParaRPr lang="en-US" smtClean="0"/>
          </a:p>
        </p:txBody>
      </p:sp>
      <p:sp>
        <p:nvSpPr>
          <p:cNvPr id="342018" name="Rectangle 2"/>
          <p:cNvSpPr>
            <a:spLocks noGrp="1" noChangeArrowheads="1"/>
          </p:cNvSpPr>
          <p:nvPr>
            <p:ph type="title"/>
          </p:nvPr>
        </p:nvSpPr>
        <p:spPr>
          <a:xfrm>
            <a:off x="0" y="1"/>
            <a:ext cx="9144000" cy="1340768"/>
          </a:xfrm>
        </p:spPr>
        <p:txBody>
          <a:bodyPr/>
          <a:lstStyle/>
          <a:p>
            <a:pPr marL="0" indent="0">
              <a:buNone/>
              <a:defRPr/>
            </a:pPr>
            <a:r>
              <a:rPr lang="en-GB" sz="4000" dirty="0" smtClean="0">
                <a:solidFill>
                  <a:schemeClr val="tx2">
                    <a:lumMod val="75000"/>
                  </a:schemeClr>
                </a:solidFill>
                <a:latin typeface="Calibri" pitchFamily="34" charset="0"/>
                <a:cs typeface="Calibri" pitchFamily="34" charset="0"/>
              </a:rPr>
              <a:t>Some top PRNGs  (</a:t>
            </a:r>
            <a:r>
              <a:rPr lang="en-GB" sz="3600" dirty="0" smtClean="0">
                <a:solidFill>
                  <a:schemeClr val="tx2">
                    <a:lumMod val="75000"/>
                  </a:schemeClr>
                </a:solidFill>
                <a:latin typeface="Calibri" pitchFamily="34" charset="0"/>
                <a:cs typeface="Calibri" pitchFamily="34" charset="0"/>
              </a:rPr>
              <a:t>Pseudo Random Number Generators)</a:t>
            </a:r>
            <a:endParaRPr lang="en-US" sz="4000" dirty="0">
              <a:solidFill>
                <a:schemeClr val="tx2">
                  <a:lumMod val="75000"/>
                </a:schemeClr>
              </a:solidFill>
              <a:latin typeface="Calibri" pitchFamily="34" charset="0"/>
              <a:ea typeface="Arial Unicode MS" pitchFamily="34" charset="-128"/>
              <a:cs typeface="Calibri" pitchFamily="34" charset="0"/>
            </a:endParaRPr>
          </a:p>
        </p:txBody>
      </p:sp>
      <p:sp>
        <p:nvSpPr>
          <p:cNvPr id="30724" name="Rectangle 3"/>
          <p:cNvSpPr>
            <a:spLocks noGrp="1" noChangeArrowheads="1"/>
          </p:cNvSpPr>
          <p:nvPr>
            <p:ph type="body" idx="4294967295"/>
          </p:nvPr>
        </p:nvSpPr>
        <p:spPr>
          <a:xfrm>
            <a:off x="278160" y="836712"/>
            <a:ext cx="8892480" cy="5870376"/>
          </a:xfrm>
          <a:prstGeom prst="rect">
            <a:avLst/>
          </a:prstGeom>
        </p:spPr>
        <p:txBody>
          <a:bodyPr>
            <a:noAutofit/>
          </a:bodyPr>
          <a:lstStyle/>
          <a:p>
            <a:pPr>
              <a:lnSpc>
                <a:spcPct val="90000"/>
              </a:lnSpc>
              <a:buFont typeface="Wingdings" pitchFamily="2" charset="2"/>
              <a:buNone/>
              <a:defRPr/>
            </a:pPr>
            <a:r>
              <a:rPr lang="en-US" sz="2400" b="1" dirty="0" smtClean="0">
                <a:solidFill>
                  <a:srgbClr val="00B050"/>
                </a:solidFill>
                <a:ea typeface="Arial Unicode MS" pitchFamily="34" charset="-128"/>
                <a:cs typeface="Arial Unicode MS" pitchFamily="34" charset="-128"/>
              </a:rPr>
              <a:t>Only Green PRNG are recommended:</a:t>
            </a:r>
            <a:endParaRPr lang="en-US" sz="2400" dirty="0" smtClean="0">
              <a:solidFill>
                <a:srgbClr val="00FF00"/>
              </a:solidFill>
              <a:ea typeface="Arial Unicode MS" pitchFamily="34" charset="-128"/>
              <a:cs typeface="Arial Unicode MS" pitchFamily="34" charset="-128"/>
            </a:endParaRPr>
          </a:p>
          <a:p>
            <a:pPr>
              <a:lnSpc>
                <a:spcPct val="90000"/>
              </a:lnSpc>
              <a:buFont typeface="Wingdings" panose="05000000000000000000" pitchFamily="2" charset="2"/>
              <a:buChar char="§"/>
              <a:defRPr/>
            </a:pPr>
            <a:r>
              <a:rPr lang="en-US" sz="2300" dirty="0" smtClean="0">
                <a:solidFill>
                  <a:srgbClr val="FF0000"/>
                </a:solidFill>
                <a:ea typeface="Arial Unicode MS" pitchFamily="34" charset="-128"/>
                <a:cs typeface="Arial Unicode MS" pitchFamily="34" charset="-128"/>
              </a:rPr>
              <a:t>LCG</a:t>
            </a:r>
            <a:r>
              <a:rPr lang="en-US" sz="2300" dirty="0" smtClean="0">
                <a:solidFill>
                  <a:schemeClr val="tx2"/>
                </a:solidFill>
                <a:ea typeface="Arial Unicode MS" pitchFamily="34" charset="-128"/>
                <a:cs typeface="Arial Unicode MS" pitchFamily="34" charset="-128"/>
              </a:rPr>
              <a:t> (Linear Congruential Generator) </a:t>
            </a:r>
            <a:br>
              <a:rPr lang="en-US" sz="2300" dirty="0" smtClean="0">
                <a:solidFill>
                  <a:schemeClr val="tx2"/>
                </a:solidFill>
                <a:ea typeface="Arial Unicode MS" pitchFamily="34" charset="-128"/>
                <a:cs typeface="Arial Unicode MS" pitchFamily="34" charset="-128"/>
              </a:rPr>
            </a:br>
            <a:r>
              <a:rPr lang="en-US" sz="2300" dirty="0" smtClean="0">
                <a:solidFill>
                  <a:schemeClr val="tx2"/>
                </a:solidFill>
                <a:ea typeface="Arial Unicode MS" pitchFamily="34" charset="-128"/>
                <a:cs typeface="Arial Unicode MS" pitchFamily="34" charset="-128"/>
              </a:rPr>
              <a:t>x</a:t>
            </a:r>
            <a:r>
              <a:rPr lang="en-US" sz="2300" baseline="-30000" dirty="0" smtClean="0">
                <a:solidFill>
                  <a:schemeClr val="tx2"/>
                </a:solidFill>
                <a:ea typeface="Arial Unicode MS" pitchFamily="34" charset="-128"/>
                <a:cs typeface="Arial Unicode MS" pitchFamily="34" charset="-128"/>
              </a:rPr>
              <a:t>i</a:t>
            </a:r>
            <a:r>
              <a:rPr lang="en-US" sz="2300" dirty="0" smtClean="0">
                <a:solidFill>
                  <a:schemeClr val="tx2"/>
                </a:solidFill>
                <a:ea typeface="Arial Unicode MS" pitchFamily="34" charset="-128"/>
                <a:cs typeface="Arial Unicode MS" pitchFamily="34" charset="-128"/>
              </a:rPr>
              <a:t> = (a*x</a:t>
            </a:r>
            <a:r>
              <a:rPr lang="en-US" sz="2300" baseline="-30000" dirty="0" smtClean="0">
                <a:solidFill>
                  <a:schemeClr val="tx2"/>
                </a:solidFill>
                <a:ea typeface="Arial Unicode MS" pitchFamily="34" charset="-128"/>
                <a:cs typeface="Arial Unicode MS" pitchFamily="34" charset="-128"/>
              </a:rPr>
              <a:t>i-1</a:t>
            </a:r>
            <a:r>
              <a:rPr lang="en-US" sz="2300" dirty="0" smtClean="0">
                <a:solidFill>
                  <a:schemeClr val="tx2"/>
                </a:solidFill>
                <a:ea typeface="Arial Unicode MS" pitchFamily="34" charset="-128"/>
                <a:cs typeface="Arial Unicode MS" pitchFamily="34" charset="-128"/>
              </a:rPr>
              <a:t> + c) mod </a:t>
            </a:r>
            <a:r>
              <a:rPr lang="en-US" sz="2300" dirty="0">
                <a:solidFill>
                  <a:schemeClr val="tx2"/>
                </a:solidFill>
                <a:ea typeface="Arial Unicode MS" pitchFamily="34" charset="-128"/>
                <a:cs typeface="Arial Unicode MS" pitchFamily="34" charset="-128"/>
              </a:rPr>
              <a:t>m    </a:t>
            </a:r>
            <a:r>
              <a:rPr lang="en-US" sz="2300" dirty="0" smtClean="0">
                <a:solidFill>
                  <a:srgbClr val="FF0000"/>
                </a:solidFill>
                <a:ea typeface="Arial Unicode MS" pitchFamily="34" charset="-128"/>
                <a:cs typeface="Arial Unicode MS" pitchFamily="34" charset="-128"/>
              </a:rPr>
              <a:t>forget </a:t>
            </a:r>
            <a:r>
              <a:rPr lang="en-US" sz="2300" dirty="0">
                <a:solidFill>
                  <a:srgbClr val="FF0000"/>
                </a:solidFill>
                <a:ea typeface="Arial Unicode MS" pitchFamily="34" charset="-128"/>
                <a:cs typeface="Arial Unicode MS" pitchFamily="34" charset="-128"/>
              </a:rPr>
              <a:t>them for Sci. </a:t>
            </a:r>
            <a:r>
              <a:rPr lang="en-US" sz="2300" dirty="0" smtClean="0">
                <a:solidFill>
                  <a:srgbClr val="FF0000"/>
                </a:solidFill>
                <a:ea typeface="Arial Unicode MS" pitchFamily="34" charset="-128"/>
                <a:cs typeface="Arial Unicode MS" pitchFamily="34" charset="-128"/>
              </a:rPr>
              <a:t>Computing</a:t>
            </a:r>
          </a:p>
          <a:p>
            <a:pPr>
              <a:lnSpc>
                <a:spcPct val="90000"/>
              </a:lnSpc>
              <a:buFont typeface="Wingdings" panose="05000000000000000000" pitchFamily="2" charset="2"/>
              <a:buChar char="§"/>
              <a:defRPr/>
            </a:pPr>
            <a:r>
              <a:rPr lang="en-US" sz="2300" dirty="0" smtClean="0">
                <a:solidFill>
                  <a:srgbClr val="FFC000"/>
                </a:solidFill>
                <a:ea typeface="Arial Unicode MS" pitchFamily="34" charset="-128"/>
                <a:cs typeface="Arial Unicode MS" pitchFamily="34" charset="-128"/>
              </a:rPr>
              <a:t>LCGPM </a:t>
            </a:r>
            <a:r>
              <a:rPr lang="en-US" sz="2300" dirty="0" smtClean="0">
                <a:solidFill>
                  <a:schemeClr val="tx2"/>
                </a:solidFill>
                <a:ea typeface="Arial Unicode MS" pitchFamily="34" charset="-128"/>
                <a:cs typeface="Arial Unicode MS" pitchFamily="34" charset="-128"/>
              </a:rPr>
              <a:t>(Linear </a:t>
            </a:r>
            <a:r>
              <a:rPr lang="en-US" sz="2300" dirty="0" err="1" smtClean="0">
                <a:solidFill>
                  <a:schemeClr val="tx2"/>
                </a:solidFill>
                <a:ea typeface="Arial Unicode MS" pitchFamily="34" charset="-128"/>
                <a:cs typeface="Arial Unicode MS" pitchFamily="34" charset="-128"/>
              </a:rPr>
              <a:t>Congruential</a:t>
            </a:r>
            <a:r>
              <a:rPr lang="en-US" sz="2300" dirty="0" smtClean="0">
                <a:solidFill>
                  <a:schemeClr val="tx2"/>
                </a:solidFill>
                <a:ea typeface="Arial Unicode MS" pitchFamily="34" charset="-128"/>
                <a:cs typeface="Arial Unicode MS" pitchFamily="34" charset="-128"/>
              </a:rPr>
              <a:t> Generator with Prime Modulus – could be </a:t>
            </a:r>
            <a:r>
              <a:rPr lang="en-US" sz="2300" dirty="0" err="1" smtClean="0">
                <a:solidFill>
                  <a:schemeClr val="tx2"/>
                </a:solidFill>
                <a:ea typeface="Arial Unicode MS" pitchFamily="34" charset="-128"/>
                <a:cs typeface="Arial Unicode MS" pitchFamily="34" charset="-128"/>
              </a:rPr>
              <a:t>Mersenne</a:t>
            </a:r>
            <a:r>
              <a:rPr lang="en-US" sz="2300" dirty="0" smtClean="0">
                <a:solidFill>
                  <a:schemeClr val="tx2"/>
                </a:solidFill>
                <a:ea typeface="Arial Unicode MS" pitchFamily="34" charset="-128"/>
                <a:cs typeface="Arial Unicode MS" pitchFamily="34" charset="-128"/>
              </a:rPr>
              <a:t> or Sophie </a:t>
            </a:r>
            <a:r>
              <a:rPr lang="en-US" sz="2300" dirty="0" err="1" smtClean="0">
                <a:solidFill>
                  <a:schemeClr val="tx2"/>
                </a:solidFill>
                <a:ea typeface="Arial Unicode MS" pitchFamily="34" charset="-128"/>
                <a:cs typeface="Arial Unicode MS" pitchFamily="34" charset="-128"/>
              </a:rPr>
              <a:t>Germain</a:t>
            </a:r>
            <a:r>
              <a:rPr lang="en-US" sz="2300" dirty="0" smtClean="0">
                <a:solidFill>
                  <a:schemeClr val="tx2"/>
                </a:solidFill>
                <a:ea typeface="Arial Unicode MS" pitchFamily="34" charset="-128"/>
                <a:cs typeface="Arial Unicode MS" pitchFamily="34" charset="-128"/>
              </a:rPr>
              <a:t> primes)</a:t>
            </a:r>
          </a:p>
          <a:p>
            <a:pPr>
              <a:lnSpc>
                <a:spcPct val="90000"/>
              </a:lnSpc>
              <a:buFont typeface="Wingdings" panose="05000000000000000000" pitchFamily="2" charset="2"/>
              <a:buChar char="§"/>
              <a:defRPr/>
            </a:pPr>
            <a:r>
              <a:rPr lang="en-US" sz="2300" b="1" dirty="0" smtClean="0">
                <a:solidFill>
                  <a:srgbClr val="00B050"/>
                </a:solidFill>
                <a:ea typeface="Arial Unicode MS" pitchFamily="34" charset="-128"/>
                <a:cs typeface="Arial Unicode MS" pitchFamily="34" charset="-128"/>
              </a:rPr>
              <a:t>MRG</a:t>
            </a:r>
            <a:r>
              <a:rPr lang="en-US" sz="2300" dirty="0" smtClean="0">
                <a:solidFill>
                  <a:srgbClr val="FFC000"/>
                </a:solidFill>
                <a:ea typeface="Arial Unicode MS" pitchFamily="34" charset="-128"/>
                <a:cs typeface="Arial Unicode MS" pitchFamily="34" charset="-128"/>
              </a:rPr>
              <a:t> </a:t>
            </a:r>
            <a:r>
              <a:rPr lang="en-US" sz="2300" dirty="0" smtClean="0">
                <a:ea typeface="Arial Unicode MS" pitchFamily="34" charset="-128"/>
                <a:cs typeface="Arial Unicode MS" pitchFamily="34" charset="-128"/>
              </a:rPr>
              <a:t>(Multiple Recursive Generator)</a:t>
            </a:r>
            <a:br>
              <a:rPr lang="en-US" sz="2300" dirty="0" smtClean="0">
                <a:ea typeface="Arial Unicode MS" pitchFamily="34" charset="-128"/>
                <a:cs typeface="Arial Unicode MS" pitchFamily="34" charset="-128"/>
              </a:rPr>
            </a:br>
            <a:r>
              <a:rPr lang="en-US" sz="2300" dirty="0" smtClean="0">
                <a:solidFill>
                  <a:schemeClr val="tx2"/>
                </a:solidFill>
                <a:ea typeface="Arial Unicode MS" pitchFamily="34" charset="-128"/>
                <a:cs typeface="Arial Unicode MS" pitchFamily="34" charset="-128"/>
              </a:rPr>
              <a:t>x</a:t>
            </a:r>
            <a:r>
              <a:rPr lang="en-US" sz="2300" baseline="-30000" dirty="0" smtClean="0">
                <a:solidFill>
                  <a:schemeClr val="tx2"/>
                </a:solidFill>
                <a:ea typeface="Arial Unicode MS" pitchFamily="34" charset="-128"/>
                <a:cs typeface="Arial Unicode MS" pitchFamily="34" charset="-128"/>
              </a:rPr>
              <a:t>i</a:t>
            </a:r>
            <a:r>
              <a:rPr lang="en-US" sz="2300" dirty="0" smtClean="0">
                <a:solidFill>
                  <a:schemeClr val="tx2"/>
                </a:solidFill>
                <a:ea typeface="Arial Unicode MS" pitchFamily="34" charset="-128"/>
                <a:cs typeface="Arial Unicode MS" pitchFamily="34" charset="-128"/>
              </a:rPr>
              <a:t> = (a</a:t>
            </a:r>
            <a:r>
              <a:rPr lang="en-US" sz="2300" baseline="-30000" dirty="0" smtClean="0">
                <a:solidFill>
                  <a:schemeClr val="tx2"/>
                </a:solidFill>
                <a:ea typeface="Arial Unicode MS" pitchFamily="34" charset="-128"/>
                <a:cs typeface="Arial Unicode MS" pitchFamily="34" charset="-128"/>
              </a:rPr>
              <a:t>1</a:t>
            </a:r>
            <a:r>
              <a:rPr lang="en-US" sz="2300" dirty="0" smtClean="0">
                <a:solidFill>
                  <a:schemeClr val="tx2"/>
                </a:solidFill>
                <a:ea typeface="Arial Unicode MS" pitchFamily="34" charset="-128"/>
                <a:cs typeface="Arial Unicode MS" pitchFamily="34" charset="-128"/>
              </a:rPr>
              <a:t>*x</a:t>
            </a:r>
            <a:r>
              <a:rPr lang="en-US" sz="2300" baseline="-30000" dirty="0" smtClean="0">
                <a:solidFill>
                  <a:schemeClr val="tx2"/>
                </a:solidFill>
                <a:ea typeface="Arial Unicode MS" pitchFamily="34" charset="-128"/>
                <a:cs typeface="Arial Unicode MS" pitchFamily="34" charset="-128"/>
              </a:rPr>
              <a:t>i-1</a:t>
            </a:r>
            <a:r>
              <a:rPr lang="en-US" sz="2300" dirty="0" smtClean="0">
                <a:solidFill>
                  <a:schemeClr val="tx2"/>
                </a:solidFill>
                <a:ea typeface="Arial Unicode MS" pitchFamily="34" charset="-128"/>
                <a:cs typeface="Arial Unicode MS" pitchFamily="34" charset="-128"/>
              </a:rPr>
              <a:t> + a</a:t>
            </a:r>
            <a:r>
              <a:rPr lang="en-US" sz="2300" baseline="-30000" dirty="0" smtClean="0">
                <a:solidFill>
                  <a:schemeClr val="tx2"/>
                </a:solidFill>
                <a:ea typeface="Arial Unicode MS" pitchFamily="34" charset="-128"/>
                <a:cs typeface="Arial Unicode MS" pitchFamily="34" charset="-128"/>
              </a:rPr>
              <a:t>2</a:t>
            </a:r>
            <a:r>
              <a:rPr lang="en-US" sz="2300" dirty="0" smtClean="0">
                <a:solidFill>
                  <a:schemeClr val="tx2"/>
                </a:solidFill>
                <a:ea typeface="Arial Unicode MS" pitchFamily="34" charset="-128"/>
                <a:cs typeface="Arial Unicode MS" pitchFamily="34" charset="-128"/>
              </a:rPr>
              <a:t>*x</a:t>
            </a:r>
            <a:r>
              <a:rPr lang="en-US" sz="2300" baseline="-30000" dirty="0" smtClean="0">
                <a:solidFill>
                  <a:schemeClr val="tx2"/>
                </a:solidFill>
                <a:ea typeface="Arial Unicode MS" pitchFamily="34" charset="-128"/>
                <a:cs typeface="Arial Unicode MS" pitchFamily="34" charset="-128"/>
              </a:rPr>
              <a:t>i-2</a:t>
            </a:r>
            <a:r>
              <a:rPr lang="en-US" sz="2300" dirty="0" smtClean="0">
                <a:solidFill>
                  <a:schemeClr val="tx2"/>
                </a:solidFill>
                <a:ea typeface="Arial Unicode MS" pitchFamily="34" charset="-128"/>
                <a:cs typeface="Arial Unicode MS" pitchFamily="34" charset="-128"/>
              </a:rPr>
              <a:t> + </a:t>
            </a:r>
            <a:r>
              <a:rPr lang="en-US" sz="2300" dirty="0" smtClean="0">
                <a:solidFill>
                  <a:schemeClr val="tx2"/>
                </a:solidFill>
                <a:latin typeface="Times New Roman" pitchFamily="18" charset="0"/>
                <a:ea typeface="Arial Unicode MS" pitchFamily="34" charset="-128"/>
                <a:cs typeface="Arial Unicode MS" pitchFamily="34" charset="-128"/>
              </a:rPr>
              <a:t>…</a:t>
            </a:r>
            <a:r>
              <a:rPr lang="en-US" sz="2300" dirty="0" smtClean="0">
                <a:solidFill>
                  <a:schemeClr val="tx2"/>
                </a:solidFill>
                <a:ea typeface="Arial Unicode MS" pitchFamily="34" charset="-128"/>
                <a:cs typeface="Arial Unicode MS" pitchFamily="34" charset="-128"/>
              </a:rPr>
              <a:t> + </a:t>
            </a:r>
            <a:r>
              <a:rPr lang="en-US" sz="2300" dirty="0" err="1" smtClean="0">
                <a:solidFill>
                  <a:schemeClr val="tx2"/>
                </a:solidFill>
                <a:ea typeface="Arial Unicode MS" pitchFamily="34" charset="-128"/>
                <a:cs typeface="Arial Unicode MS" pitchFamily="34" charset="-128"/>
              </a:rPr>
              <a:t>a</a:t>
            </a:r>
            <a:r>
              <a:rPr lang="en-US" sz="2300" baseline="-30000" dirty="0" err="1" smtClean="0">
                <a:solidFill>
                  <a:schemeClr val="tx2"/>
                </a:solidFill>
                <a:ea typeface="Arial Unicode MS" pitchFamily="34" charset="-128"/>
                <a:cs typeface="Arial Unicode MS" pitchFamily="34" charset="-128"/>
              </a:rPr>
              <a:t>k</a:t>
            </a:r>
            <a:r>
              <a:rPr lang="en-US" sz="2300" dirty="0" smtClean="0">
                <a:solidFill>
                  <a:schemeClr val="tx2"/>
                </a:solidFill>
                <a:ea typeface="Arial Unicode MS" pitchFamily="34" charset="-128"/>
                <a:cs typeface="Arial Unicode MS" pitchFamily="34" charset="-128"/>
              </a:rPr>
              <a:t>*x</a:t>
            </a:r>
            <a:r>
              <a:rPr lang="en-US" sz="2300" baseline="-30000" dirty="0" smtClean="0">
                <a:solidFill>
                  <a:schemeClr val="tx2"/>
                </a:solidFill>
                <a:ea typeface="Arial Unicode MS" pitchFamily="34" charset="-128"/>
                <a:cs typeface="Arial Unicode MS" pitchFamily="34" charset="-128"/>
              </a:rPr>
              <a:t>i-k</a:t>
            </a:r>
            <a:r>
              <a:rPr lang="en-US" sz="2300" dirty="0" smtClean="0">
                <a:solidFill>
                  <a:schemeClr val="tx2"/>
                </a:solidFill>
                <a:ea typeface="Arial Unicode MS" pitchFamily="34" charset="-128"/>
                <a:cs typeface="Arial Unicode MS" pitchFamily="34" charset="-128"/>
              </a:rPr>
              <a:t> + c) mod m – with k&gt;1</a:t>
            </a:r>
          </a:p>
          <a:p>
            <a:pPr>
              <a:lnSpc>
                <a:spcPct val="90000"/>
              </a:lnSpc>
              <a:buFont typeface="Wingdings" panose="05000000000000000000" pitchFamily="2" charset="2"/>
              <a:buChar char="§"/>
              <a:defRPr/>
            </a:pPr>
            <a:r>
              <a:rPr lang="en-US" sz="2300" dirty="0" smtClean="0">
                <a:ea typeface="Arial Unicode MS" pitchFamily="34" charset="-128"/>
                <a:cs typeface="Arial Unicode MS" pitchFamily="34" charset="-128"/>
              </a:rPr>
              <a:t>	(Ex: </a:t>
            </a:r>
            <a:r>
              <a:rPr lang="en-US" sz="2300" b="1" dirty="0" smtClean="0">
                <a:solidFill>
                  <a:srgbClr val="00B050"/>
                </a:solidFill>
                <a:ea typeface="Arial Unicode MS" pitchFamily="34" charset="-128"/>
                <a:cs typeface="Arial Unicode MS" pitchFamily="34" charset="-128"/>
              </a:rPr>
              <a:t>MRG32k3a &amp; MRG32kp </a:t>
            </a:r>
            <a:r>
              <a:rPr lang="en-US" sz="2300" dirty="0" smtClean="0">
                <a:ea typeface="Arial Unicode MS" pitchFamily="34" charset="-128"/>
                <a:cs typeface="Arial Unicode MS" pitchFamily="34" charset="-128"/>
              </a:rPr>
              <a:t>– by </a:t>
            </a:r>
            <a:r>
              <a:rPr lang="en-US" sz="2300" dirty="0" err="1" smtClean="0">
                <a:ea typeface="Arial Unicode MS" pitchFamily="34" charset="-128"/>
                <a:cs typeface="Arial Unicode MS" pitchFamily="34" charset="-128"/>
              </a:rPr>
              <a:t>L’Ecuyer</a:t>
            </a:r>
            <a:r>
              <a:rPr lang="en-US" sz="2300" dirty="0" smtClean="0">
                <a:ea typeface="Arial Unicode MS" pitchFamily="34" charset="-128"/>
                <a:cs typeface="Arial Unicode MS" pitchFamily="34" charset="-128"/>
              </a:rPr>
              <a:t> and </a:t>
            </a:r>
            <a:r>
              <a:rPr lang="en-US" sz="2300" dirty="0" err="1" smtClean="0">
                <a:ea typeface="Arial Unicode MS" pitchFamily="34" charset="-128"/>
                <a:cs typeface="Arial Unicode MS" pitchFamily="34" charset="-128"/>
              </a:rPr>
              <a:t>Panneton</a:t>
            </a:r>
            <a:r>
              <a:rPr lang="en-US" sz="2300" dirty="0" smtClean="0">
                <a:ea typeface="Arial Unicode MS" pitchFamily="34" charset="-128"/>
                <a:cs typeface="Arial Unicode MS" pitchFamily="34" charset="-128"/>
              </a:rPr>
              <a:t>)</a:t>
            </a:r>
            <a:endParaRPr lang="en-US" sz="2300" dirty="0" smtClean="0">
              <a:solidFill>
                <a:schemeClr val="tx2"/>
              </a:solidFill>
              <a:ea typeface="Arial Unicode MS" pitchFamily="34" charset="-128"/>
              <a:cs typeface="Arial Unicode MS" pitchFamily="34" charset="-128"/>
            </a:endParaRPr>
          </a:p>
          <a:p>
            <a:pPr>
              <a:lnSpc>
                <a:spcPct val="90000"/>
              </a:lnSpc>
              <a:buFont typeface="Wingdings" panose="05000000000000000000" pitchFamily="2" charset="2"/>
              <a:buChar char="§"/>
              <a:defRPr/>
            </a:pPr>
            <a:r>
              <a:rPr lang="en-US" sz="2300" dirty="0" smtClean="0">
                <a:solidFill>
                  <a:srgbClr val="FFC000"/>
                </a:solidFill>
                <a:ea typeface="Arial Unicode MS" pitchFamily="34" charset="-128"/>
                <a:cs typeface="Arial Unicode MS" pitchFamily="34" charset="-128"/>
              </a:rPr>
              <a:t>LFG</a:t>
            </a:r>
            <a:r>
              <a:rPr lang="en-US" sz="2300" dirty="0" smtClean="0">
                <a:ea typeface="Arial Unicode MS" pitchFamily="34" charset="-128"/>
                <a:cs typeface="Arial Unicode MS" pitchFamily="34" charset="-128"/>
              </a:rPr>
              <a:t> (Lagged Fibonacci Generator)</a:t>
            </a:r>
            <a:br>
              <a:rPr lang="en-US" sz="2300" dirty="0" smtClean="0">
                <a:ea typeface="Arial Unicode MS" pitchFamily="34" charset="-128"/>
                <a:cs typeface="Arial Unicode MS" pitchFamily="34" charset="-128"/>
              </a:rPr>
            </a:br>
            <a:r>
              <a:rPr lang="en-US" sz="2300" dirty="0" smtClean="0">
                <a:ea typeface="Arial Unicode MS" pitchFamily="34" charset="-128"/>
                <a:cs typeface="Arial Unicode MS" pitchFamily="34" charset="-128"/>
              </a:rPr>
              <a:t>x</a:t>
            </a:r>
            <a:r>
              <a:rPr lang="en-US" sz="2300" baseline="-30000" dirty="0" smtClean="0">
                <a:ea typeface="Arial Unicode MS" pitchFamily="34" charset="-128"/>
                <a:cs typeface="Arial Unicode MS" pitchFamily="34" charset="-128"/>
              </a:rPr>
              <a:t>i</a:t>
            </a:r>
            <a:r>
              <a:rPr lang="en-US" sz="2300" dirty="0" smtClean="0">
                <a:ea typeface="Arial Unicode MS" pitchFamily="34" charset="-128"/>
                <a:cs typeface="Arial Unicode MS" pitchFamily="34" charset="-128"/>
              </a:rPr>
              <a:t> = x</a:t>
            </a:r>
            <a:r>
              <a:rPr lang="en-US" sz="2300" baseline="-30000" dirty="0" smtClean="0">
                <a:ea typeface="Arial Unicode MS" pitchFamily="34" charset="-128"/>
                <a:cs typeface="Arial Unicode MS" pitchFamily="34" charset="-128"/>
              </a:rPr>
              <a:t>i-p</a:t>
            </a:r>
            <a:r>
              <a:rPr lang="en-US" sz="2300" dirty="0" smtClean="0">
                <a:ea typeface="Arial Unicode MS" pitchFamily="34" charset="-128"/>
                <a:cs typeface="Arial Unicode MS" pitchFamily="34" charset="-128"/>
              </a:rPr>
              <a:t>  x</a:t>
            </a:r>
            <a:r>
              <a:rPr lang="en-US" sz="2300" baseline="-30000" dirty="0" smtClean="0">
                <a:ea typeface="Arial Unicode MS" pitchFamily="34" charset="-128"/>
                <a:cs typeface="Arial Unicode MS" pitchFamily="34" charset="-128"/>
              </a:rPr>
              <a:t>i-q</a:t>
            </a:r>
          </a:p>
          <a:p>
            <a:pPr>
              <a:lnSpc>
                <a:spcPct val="90000"/>
              </a:lnSpc>
              <a:buFont typeface="Wingdings" panose="05000000000000000000" pitchFamily="2" charset="2"/>
              <a:buChar char="§"/>
              <a:defRPr/>
            </a:pPr>
            <a:r>
              <a:rPr lang="en-US" sz="2300" b="1" dirty="0" smtClean="0">
                <a:solidFill>
                  <a:srgbClr val="00B050"/>
                </a:solidFill>
                <a:ea typeface="Arial Unicode MS" pitchFamily="34" charset="-128"/>
                <a:cs typeface="Arial Unicode MS" pitchFamily="34" charset="-128"/>
              </a:rPr>
              <a:t>MLFG</a:t>
            </a:r>
            <a:r>
              <a:rPr lang="en-US" sz="2300" dirty="0" smtClean="0">
                <a:ea typeface="Arial Unicode MS" pitchFamily="34" charset="-128"/>
                <a:cs typeface="Arial Unicode MS" pitchFamily="34" charset="-128"/>
              </a:rPr>
              <a:t> (Multiple Lagged </a:t>
            </a:r>
            <a:r>
              <a:rPr lang="en-US" sz="2300" dirty="0">
                <a:ea typeface="Arial Unicode MS" pitchFamily="34" charset="-128"/>
                <a:cs typeface="Arial Unicode MS" pitchFamily="34" charset="-128"/>
              </a:rPr>
              <a:t>Fibonacci Generator) </a:t>
            </a:r>
            <a:r>
              <a:rPr lang="en-US" sz="2300" dirty="0" smtClean="0">
                <a:ea typeface="Arial Unicode MS" pitchFamily="34" charset="-128"/>
                <a:cs typeface="Arial Unicode MS" pitchFamily="34" charset="-128"/>
              </a:rPr>
              <a:t>– </a:t>
            </a:r>
            <a:br>
              <a:rPr lang="en-US" sz="2300" dirty="0" smtClean="0">
                <a:ea typeface="Arial Unicode MS" pitchFamily="34" charset="-128"/>
                <a:cs typeface="Arial Unicode MS" pitchFamily="34" charset="-128"/>
              </a:rPr>
            </a:br>
            <a:r>
              <a:rPr lang="en-US" sz="2300" dirty="0" smtClean="0">
                <a:ea typeface="Arial Unicode MS" pitchFamily="34" charset="-128"/>
                <a:cs typeface="Arial Unicode MS" pitchFamily="34" charset="-128"/>
              </a:rPr>
              <a:t>by Michael Mascagni MLFG 6331_64 </a:t>
            </a:r>
          </a:p>
          <a:p>
            <a:pPr>
              <a:lnSpc>
                <a:spcPct val="90000"/>
              </a:lnSpc>
              <a:buFont typeface="Wingdings" panose="05000000000000000000" pitchFamily="2" charset="2"/>
              <a:buChar char="§"/>
              <a:defRPr/>
            </a:pPr>
            <a:r>
              <a:rPr lang="en-US" sz="2300" u="sng" dirty="0" smtClean="0">
                <a:solidFill>
                  <a:srgbClr val="FFC000"/>
                </a:solidFill>
                <a:ea typeface="Arial Unicode MS" pitchFamily="34" charset="-128"/>
                <a:cs typeface="Arial Unicode MS" pitchFamily="34" charset="-128"/>
              </a:rPr>
              <a:t>L &amp; GFSR</a:t>
            </a:r>
            <a:r>
              <a:rPr lang="en-US" sz="2300" dirty="0" smtClean="0">
                <a:ea typeface="Arial Unicode MS" pitchFamily="34" charset="-128"/>
                <a:cs typeface="Arial Unicode MS" pitchFamily="34" charset="-128"/>
              </a:rPr>
              <a:t> (</a:t>
            </a:r>
            <a:r>
              <a:rPr lang="en-US" sz="2300" dirty="0" smtClean="0">
                <a:ea typeface="Arial Unicode MS" pitchFamily="34" charset="-128"/>
                <a:cs typeface="Arial Unicode MS" pitchFamily="34" charset="-128"/>
              </a:rPr>
              <a:t>Generalized </a:t>
            </a:r>
            <a:r>
              <a:rPr lang="en-US" sz="2300" dirty="0" err="1" smtClean="0">
                <a:ea typeface="Arial Unicode MS" pitchFamily="34" charset="-128"/>
                <a:cs typeface="Arial Unicode MS" pitchFamily="34" charset="-128"/>
              </a:rPr>
              <a:t>FeedBack</a:t>
            </a:r>
            <a:r>
              <a:rPr lang="en-US" sz="2300" dirty="0" smtClean="0">
                <a:ea typeface="Arial Unicode MS" pitchFamily="34" charset="-128"/>
                <a:cs typeface="Arial Unicode MS" pitchFamily="34" charset="-128"/>
              </a:rPr>
              <a:t> Shift Register…) Mod 2</a:t>
            </a:r>
          </a:p>
          <a:p>
            <a:pPr>
              <a:lnSpc>
                <a:spcPct val="90000"/>
              </a:lnSpc>
              <a:buFont typeface="Wingdings" panose="05000000000000000000" pitchFamily="2" charset="2"/>
              <a:buChar char="§"/>
              <a:defRPr/>
            </a:pPr>
            <a:r>
              <a:rPr lang="en-US" sz="2300" dirty="0" smtClean="0">
                <a:ea typeface="Arial Unicode MS" pitchFamily="34" charset="-128"/>
                <a:cs typeface="Arial Unicode MS" pitchFamily="34" charset="-128"/>
              </a:rPr>
              <a:t>	</a:t>
            </a:r>
            <a:r>
              <a:rPr lang="en-US" sz="2300" b="1" dirty="0" err="1" smtClean="0">
                <a:solidFill>
                  <a:srgbClr val="00B050"/>
                </a:solidFill>
                <a:ea typeface="Arial Unicode MS" pitchFamily="34" charset="-128"/>
                <a:cs typeface="Arial Unicode MS" pitchFamily="34" charset="-128"/>
              </a:rPr>
              <a:t>Mersenne</a:t>
            </a:r>
            <a:r>
              <a:rPr lang="en-US" sz="2300" b="1" dirty="0" smtClean="0">
                <a:solidFill>
                  <a:srgbClr val="00B050"/>
                </a:solidFill>
                <a:ea typeface="Arial Unicode MS" pitchFamily="34" charset="-128"/>
                <a:cs typeface="Arial Unicode MS" pitchFamily="34" charset="-128"/>
              </a:rPr>
              <a:t> Twisters </a:t>
            </a:r>
            <a:r>
              <a:rPr lang="en-US" sz="2300" dirty="0" smtClean="0">
                <a:ea typeface="Arial Unicode MS" pitchFamily="34" charset="-128"/>
                <a:cs typeface="Arial Unicode MS" pitchFamily="34" charset="-128"/>
              </a:rPr>
              <a:t>– by Matsumoto, Nishimura, Saito (MT, SFMT, MTGP, </a:t>
            </a:r>
            <a:r>
              <a:rPr lang="en-US" sz="2300" dirty="0" err="1" smtClean="0">
                <a:ea typeface="Arial Unicode MS" pitchFamily="34" charset="-128"/>
                <a:cs typeface="Arial Unicode MS" pitchFamily="34" charset="-128"/>
              </a:rPr>
              <a:t>TinyMT</a:t>
            </a:r>
            <a:r>
              <a:rPr lang="en-US" sz="2300" dirty="0" smtClean="0">
                <a:ea typeface="Arial Unicode MS" pitchFamily="34" charset="-128"/>
                <a:cs typeface="Arial Unicode MS" pitchFamily="34" charset="-128"/>
              </a:rPr>
              <a:t>) – </a:t>
            </a:r>
            <a:r>
              <a:rPr lang="en-US" sz="2300" b="1" dirty="0" smtClean="0">
                <a:solidFill>
                  <a:srgbClr val="00B050"/>
                </a:solidFill>
                <a:ea typeface="Arial Unicode MS" pitchFamily="34" charset="-128"/>
                <a:cs typeface="Arial Unicode MS" pitchFamily="34" charset="-128"/>
              </a:rPr>
              <a:t>WELLs </a:t>
            </a:r>
            <a:r>
              <a:rPr lang="en-US" sz="2300" dirty="0" smtClean="0">
                <a:ea typeface="Arial Unicode MS" pitchFamily="34" charset="-128"/>
                <a:cs typeface="Arial Unicode MS" pitchFamily="34" charset="-128"/>
              </a:rPr>
              <a:t>Matsumoto, </a:t>
            </a:r>
            <a:r>
              <a:rPr lang="en-US" sz="2300" dirty="0" err="1" smtClean="0">
                <a:ea typeface="Arial Unicode MS" pitchFamily="34" charset="-128"/>
                <a:cs typeface="Arial Unicode MS" pitchFamily="34" charset="-128"/>
              </a:rPr>
              <a:t>L’Ecuyer</a:t>
            </a:r>
            <a:r>
              <a:rPr lang="en-US" sz="2300" dirty="0" smtClean="0">
                <a:ea typeface="Arial Unicode MS" pitchFamily="34" charset="-128"/>
                <a:cs typeface="Arial Unicode MS" pitchFamily="34" charset="-128"/>
              </a:rPr>
              <a:t>, </a:t>
            </a:r>
            <a:r>
              <a:rPr lang="en-US" sz="2300" dirty="0" err="1" smtClean="0">
                <a:ea typeface="Arial Unicode MS" pitchFamily="34" charset="-128"/>
                <a:cs typeface="Arial Unicode MS" pitchFamily="34" charset="-128"/>
              </a:rPr>
              <a:t>Panneton</a:t>
            </a:r>
            <a:r>
              <a:rPr lang="en-US" sz="2300" b="1" dirty="0" smtClean="0">
                <a:solidFill>
                  <a:srgbClr val="00B050"/>
                </a:solidFill>
                <a:ea typeface="Arial Unicode MS" pitchFamily="34" charset="-128"/>
                <a:cs typeface="Arial Unicode MS" pitchFamily="34" charset="-128"/>
              </a:rPr>
              <a:t/>
            </a:r>
            <a:br>
              <a:rPr lang="en-US" sz="2300" b="1" dirty="0" smtClean="0">
                <a:solidFill>
                  <a:srgbClr val="00B050"/>
                </a:solidFill>
                <a:ea typeface="Arial Unicode MS" pitchFamily="34" charset="-128"/>
                <a:cs typeface="Arial Unicode MS" pitchFamily="34" charset="-128"/>
              </a:rPr>
            </a:br>
            <a:r>
              <a:rPr lang="en-US" sz="2300" b="1" dirty="0" smtClean="0">
                <a:solidFill>
                  <a:srgbClr val="00B050"/>
                </a:solidFill>
                <a:ea typeface="Arial Unicode MS" pitchFamily="34" charset="-128"/>
                <a:cs typeface="Arial Unicode MS" pitchFamily="34" charset="-128"/>
              </a:rPr>
              <a:t>…</a:t>
            </a:r>
          </a:p>
          <a:p>
            <a:pPr>
              <a:lnSpc>
                <a:spcPct val="90000"/>
              </a:lnSpc>
              <a:buFont typeface="Wingdings" panose="05000000000000000000" pitchFamily="2" charset="2"/>
              <a:buChar char="§"/>
              <a:defRPr/>
            </a:pPr>
            <a:endParaRPr lang="en-US" sz="2300" b="1" dirty="0" smtClean="0">
              <a:solidFill>
                <a:srgbClr val="00B050"/>
              </a:solidFill>
              <a:ea typeface="Arial Unicode MS" pitchFamily="34" charset="-128"/>
              <a:cs typeface="Arial Unicode MS" pitchFamily="34" charset="-128"/>
            </a:endParaRPr>
          </a:p>
        </p:txBody>
      </p:sp>
    </p:spTree>
    <p:extLst>
      <p:ext uri="{BB962C8B-B14F-4D97-AF65-F5344CB8AC3E}">
        <p14:creationId xmlns:p14="http://schemas.microsoft.com/office/powerpoint/2010/main" val="23531268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Espace réservé du numéro de diapositive 5"/>
          <p:cNvSpPr>
            <a:spLocks noGrp="1"/>
          </p:cNvSpPr>
          <p:nvPr>
            <p:ph type="sldNum" sz="quarter" idx="12"/>
          </p:nvPr>
        </p:nvSpPr>
        <p:spPr>
          <a:noFill/>
        </p:spPr>
        <p:txBody>
          <a:bodyPr/>
          <a:lstStyle/>
          <a:p>
            <a:fld id="{B86BE3A5-6724-4D5F-B096-49A4E15F2A51}" type="slidenum">
              <a:rPr lang="en-US" smtClean="0"/>
              <a:pPr/>
              <a:t>24</a:t>
            </a:fld>
            <a:endParaRPr lang="en-US" smtClean="0"/>
          </a:p>
        </p:txBody>
      </p:sp>
      <p:sp>
        <p:nvSpPr>
          <p:cNvPr id="54275" name="Rectangle 2"/>
          <p:cNvSpPr>
            <a:spLocks noGrp="1" noChangeArrowheads="1"/>
          </p:cNvSpPr>
          <p:nvPr>
            <p:ph type="body" idx="4294967295"/>
          </p:nvPr>
        </p:nvSpPr>
        <p:spPr>
          <a:xfrm>
            <a:off x="0" y="1269578"/>
            <a:ext cx="9144000" cy="5085184"/>
          </a:xfrm>
          <a:prstGeom prst="rect">
            <a:avLst/>
          </a:prstGeom>
        </p:spPr>
        <p:txBody>
          <a:bodyPr>
            <a:normAutofit lnSpcReduction="10000"/>
          </a:bodyPr>
          <a:lstStyle/>
          <a:p>
            <a:pPr>
              <a:lnSpc>
                <a:spcPct val="90000"/>
              </a:lnSpc>
              <a:defRPr/>
            </a:pPr>
            <a:r>
              <a:rPr lang="en-US" sz="2400" dirty="0" smtClean="0">
                <a:solidFill>
                  <a:srgbClr val="002060"/>
                </a:solidFill>
                <a:latin typeface="Calibri" panose="020F0502020204030204" pitchFamily="34" charset="0"/>
                <a:ea typeface="Arial Unicode MS" pitchFamily="34" charset="-128"/>
                <a:cs typeface="Arial Unicode MS" pitchFamily="34" charset="-128"/>
              </a:rPr>
              <a:t>The </a:t>
            </a:r>
            <a:r>
              <a:rPr lang="en-US" sz="2400" b="1" dirty="0" smtClean="0">
                <a:solidFill>
                  <a:srgbClr val="FF0000"/>
                </a:solidFill>
                <a:latin typeface="Calibri" panose="020F0502020204030204" pitchFamily="34" charset="0"/>
                <a:ea typeface="Arial Unicode MS" pitchFamily="34" charset="-128"/>
                <a:cs typeface="Arial Unicode MS" pitchFamily="34" charset="-128"/>
              </a:rPr>
              <a:t>Central Server </a:t>
            </a:r>
            <a:r>
              <a:rPr lang="en-US" sz="2400" dirty="0" smtClean="0">
                <a:solidFill>
                  <a:srgbClr val="002060"/>
                </a:solidFill>
                <a:latin typeface="Calibri" panose="020F0502020204030204" pitchFamily="34" charset="0"/>
                <a:ea typeface="Arial Unicode MS" pitchFamily="34" charset="-128"/>
                <a:cs typeface="Arial Unicode MS" pitchFamily="34" charset="-128"/>
              </a:rPr>
              <a:t>(CS) technique (avoid for flexible reproducibility)</a:t>
            </a:r>
          </a:p>
          <a:p>
            <a:pPr>
              <a:lnSpc>
                <a:spcPct val="90000"/>
              </a:lnSpc>
              <a:defRPr/>
            </a:pPr>
            <a:r>
              <a:rPr lang="en-US" sz="2400" dirty="0" smtClean="0">
                <a:solidFill>
                  <a:srgbClr val="002060"/>
                </a:solidFill>
                <a:latin typeface="Calibri" panose="020F0502020204030204" pitchFamily="34" charset="0"/>
                <a:ea typeface="Arial Unicode MS" pitchFamily="34" charset="-128"/>
                <a:cs typeface="Arial Unicode MS" pitchFamily="34" charset="-128"/>
              </a:rPr>
              <a:t>The </a:t>
            </a:r>
            <a:r>
              <a:rPr lang="en-US" sz="2400" b="1" dirty="0" smtClean="0">
                <a:solidFill>
                  <a:srgbClr val="FFC000"/>
                </a:solidFill>
                <a:latin typeface="Calibri" panose="020F0502020204030204" pitchFamily="34" charset="0"/>
                <a:ea typeface="Arial Unicode MS" pitchFamily="34" charset="-128"/>
                <a:cs typeface="Arial Unicode MS" pitchFamily="34" charset="-128"/>
              </a:rPr>
              <a:t>Leap Frog </a:t>
            </a:r>
            <a:r>
              <a:rPr lang="en-US" sz="2400" dirty="0" smtClean="0">
                <a:solidFill>
                  <a:srgbClr val="002060"/>
                </a:solidFill>
                <a:latin typeface="Calibri" panose="020F0502020204030204" pitchFamily="34" charset="0"/>
                <a:ea typeface="Arial Unicode MS" pitchFamily="34" charset="-128"/>
                <a:cs typeface="Arial Unicode MS" pitchFamily="34" charset="-128"/>
              </a:rPr>
              <a:t>(LF) technique. Means partitioning a sequence {x</a:t>
            </a:r>
            <a:r>
              <a:rPr lang="en-US" sz="2400" baseline="-30000" dirty="0" smtClean="0">
                <a:solidFill>
                  <a:srgbClr val="002060"/>
                </a:solidFill>
                <a:latin typeface="Calibri" panose="020F0502020204030204" pitchFamily="34" charset="0"/>
                <a:ea typeface="Arial Unicode MS" pitchFamily="34" charset="-128"/>
                <a:cs typeface="Arial Unicode MS" pitchFamily="34" charset="-128"/>
              </a:rPr>
              <a:t>i</a:t>
            </a:r>
            <a:r>
              <a:rPr lang="en-US" sz="2400" dirty="0" smtClean="0">
                <a:solidFill>
                  <a:srgbClr val="002060"/>
                </a:solidFill>
                <a:latin typeface="Calibri" panose="020F0502020204030204" pitchFamily="34" charset="0"/>
                <a:ea typeface="Arial Unicode MS" pitchFamily="34" charset="-128"/>
                <a:cs typeface="Arial Unicode MS" pitchFamily="34" charset="-128"/>
              </a:rPr>
              <a:t>, </a:t>
            </a:r>
            <a:r>
              <a:rPr lang="en-US" sz="2400" dirty="0" err="1" smtClean="0">
                <a:solidFill>
                  <a:srgbClr val="002060"/>
                </a:solidFill>
                <a:latin typeface="Calibri" panose="020F0502020204030204" pitchFamily="34" charset="0"/>
                <a:ea typeface="Arial Unicode MS" pitchFamily="34" charset="-128"/>
                <a:cs typeface="Arial Unicode MS" pitchFamily="34" charset="-128"/>
              </a:rPr>
              <a:t>i</a:t>
            </a:r>
            <a:r>
              <a:rPr lang="en-US" sz="2400" dirty="0" smtClean="0">
                <a:solidFill>
                  <a:srgbClr val="002060"/>
                </a:solidFill>
                <a:latin typeface="Calibri" panose="020F0502020204030204" pitchFamily="34" charset="0"/>
                <a:ea typeface="Arial Unicode MS" pitchFamily="34" charset="-128"/>
                <a:cs typeface="Arial Unicode MS" pitchFamily="34" charset="-128"/>
              </a:rPr>
              <a:t>=0, 1, …} into ‘n’ sub-sequences, the </a:t>
            </a:r>
            <a:r>
              <a:rPr lang="en-US" sz="2400" dirty="0" err="1" smtClean="0">
                <a:solidFill>
                  <a:srgbClr val="002060"/>
                </a:solidFill>
                <a:latin typeface="Calibri" panose="020F0502020204030204" pitchFamily="34" charset="0"/>
                <a:ea typeface="Arial Unicode MS" pitchFamily="34" charset="-128"/>
                <a:cs typeface="Arial Unicode MS" pitchFamily="34" charset="-128"/>
              </a:rPr>
              <a:t>j</a:t>
            </a:r>
            <a:r>
              <a:rPr lang="en-US" sz="2400" baseline="30000" dirty="0" err="1" smtClean="0">
                <a:solidFill>
                  <a:srgbClr val="002060"/>
                </a:solidFill>
                <a:latin typeface="Calibri" panose="020F0502020204030204" pitchFamily="34" charset="0"/>
                <a:ea typeface="Arial Unicode MS" pitchFamily="34" charset="-128"/>
                <a:cs typeface="Arial Unicode MS" pitchFamily="34" charset="-128"/>
              </a:rPr>
              <a:t>th</a:t>
            </a:r>
            <a:r>
              <a:rPr lang="en-US" sz="2400" dirty="0" smtClean="0">
                <a:solidFill>
                  <a:srgbClr val="002060"/>
                </a:solidFill>
                <a:latin typeface="Calibri" panose="020F0502020204030204" pitchFamily="34" charset="0"/>
                <a:ea typeface="Arial Unicode MS" pitchFamily="34" charset="-128"/>
                <a:cs typeface="Arial Unicode MS" pitchFamily="34" charset="-128"/>
              </a:rPr>
              <a:t> sub-sequence is {x</a:t>
            </a:r>
            <a:r>
              <a:rPr lang="en-US" sz="2400" baseline="-30000" dirty="0" smtClean="0">
                <a:solidFill>
                  <a:srgbClr val="002060"/>
                </a:solidFill>
                <a:latin typeface="Calibri" panose="020F0502020204030204" pitchFamily="34" charset="0"/>
                <a:ea typeface="Arial Unicode MS" pitchFamily="34" charset="-128"/>
                <a:cs typeface="Arial Unicode MS" pitchFamily="34" charset="-128"/>
              </a:rPr>
              <a:t>kn+j-1</a:t>
            </a:r>
            <a:r>
              <a:rPr lang="en-US" sz="2400" dirty="0" smtClean="0">
                <a:solidFill>
                  <a:srgbClr val="002060"/>
                </a:solidFill>
                <a:latin typeface="Calibri" panose="020F0502020204030204" pitchFamily="34" charset="0"/>
                <a:ea typeface="Arial Unicode MS" pitchFamily="34" charset="-128"/>
                <a:cs typeface="Arial Unicode MS" pitchFamily="34" charset="-128"/>
              </a:rPr>
              <a:t>, k=0, 1, …} - </a:t>
            </a:r>
            <a:r>
              <a:rPr lang="en-US" sz="2400" dirty="0" smtClean="0">
                <a:solidFill>
                  <a:srgbClr val="002060"/>
                </a:solidFill>
                <a:latin typeface="Calibri" panose="020F0502020204030204" pitchFamily="34" charset="0"/>
              </a:rPr>
              <a:t>like a deck of cards dealt to card players.</a:t>
            </a:r>
            <a:endParaRPr lang="en-US" sz="2400" dirty="0" smtClean="0">
              <a:solidFill>
                <a:srgbClr val="002060"/>
              </a:solidFill>
              <a:latin typeface="Calibri" panose="020F0502020204030204" pitchFamily="34" charset="0"/>
              <a:ea typeface="Arial Unicode MS" pitchFamily="34" charset="-128"/>
              <a:cs typeface="Arial Unicode MS" pitchFamily="34" charset="-128"/>
            </a:endParaRPr>
          </a:p>
          <a:p>
            <a:pPr>
              <a:lnSpc>
                <a:spcPct val="90000"/>
              </a:lnSpc>
              <a:defRPr/>
            </a:pPr>
            <a:r>
              <a:rPr lang="en-US" sz="2400" dirty="0" smtClean="0">
                <a:solidFill>
                  <a:srgbClr val="002060"/>
                </a:solidFill>
                <a:latin typeface="Calibri" panose="020F0502020204030204" pitchFamily="34" charset="0"/>
                <a:ea typeface="Arial Unicode MS" pitchFamily="34" charset="-128"/>
                <a:cs typeface="Arial Unicode MS" pitchFamily="34" charset="-128"/>
              </a:rPr>
              <a:t>The </a:t>
            </a:r>
            <a:r>
              <a:rPr lang="en-US" sz="2400" b="1" dirty="0" smtClean="0">
                <a:solidFill>
                  <a:srgbClr val="FFC000"/>
                </a:solidFill>
                <a:latin typeface="Calibri" panose="020F0502020204030204" pitchFamily="34" charset="0"/>
                <a:ea typeface="Arial Unicode MS" pitchFamily="34" charset="-128"/>
                <a:cs typeface="Arial Unicode MS" pitchFamily="34" charset="-128"/>
              </a:rPr>
              <a:t>Sequence Splitting </a:t>
            </a:r>
            <a:r>
              <a:rPr lang="en-US" sz="2400" dirty="0" smtClean="0">
                <a:solidFill>
                  <a:srgbClr val="002060"/>
                </a:solidFill>
                <a:latin typeface="Calibri" panose="020F0502020204030204" pitchFamily="34" charset="0"/>
                <a:ea typeface="Arial Unicode MS" pitchFamily="34" charset="-128"/>
                <a:cs typeface="Arial Unicode MS" pitchFamily="34" charset="-128"/>
              </a:rPr>
              <a:t>(SS) – or blocking or regular/fixed spacing technique. Means partitioning a sequence {x</a:t>
            </a:r>
            <a:r>
              <a:rPr lang="en-US" sz="2400" baseline="-30000" dirty="0" smtClean="0">
                <a:solidFill>
                  <a:srgbClr val="002060"/>
                </a:solidFill>
                <a:latin typeface="Calibri" panose="020F0502020204030204" pitchFamily="34" charset="0"/>
                <a:ea typeface="Arial Unicode MS" pitchFamily="34" charset="-128"/>
                <a:cs typeface="Arial Unicode MS" pitchFamily="34" charset="-128"/>
              </a:rPr>
              <a:t>i</a:t>
            </a:r>
            <a:r>
              <a:rPr lang="en-US" sz="2400" dirty="0" smtClean="0">
                <a:solidFill>
                  <a:srgbClr val="002060"/>
                </a:solidFill>
                <a:latin typeface="Calibri" panose="020F0502020204030204" pitchFamily="34" charset="0"/>
                <a:ea typeface="Arial Unicode MS" pitchFamily="34" charset="-128"/>
                <a:cs typeface="Arial Unicode MS" pitchFamily="34" charset="-128"/>
              </a:rPr>
              <a:t>, </a:t>
            </a:r>
            <a:r>
              <a:rPr lang="en-US" sz="2400" dirty="0" err="1" smtClean="0">
                <a:solidFill>
                  <a:srgbClr val="002060"/>
                </a:solidFill>
                <a:latin typeface="Calibri" panose="020F0502020204030204" pitchFamily="34" charset="0"/>
                <a:ea typeface="Arial Unicode MS" pitchFamily="34" charset="-128"/>
                <a:cs typeface="Arial Unicode MS" pitchFamily="34" charset="-128"/>
              </a:rPr>
              <a:t>i</a:t>
            </a:r>
            <a:r>
              <a:rPr lang="en-US" sz="2400" dirty="0" smtClean="0">
                <a:solidFill>
                  <a:srgbClr val="002060"/>
                </a:solidFill>
                <a:latin typeface="Calibri" panose="020F0502020204030204" pitchFamily="34" charset="0"/>
                <a:ea typeface="Arial Unicode MS" pitchFamily="34" charset="-128"/>
                <a:cs typeface="Arial Unicode MS" pitchFamily="34" charset="-128"/>
              </a:rPr>
              <a:t>=0, 1, …,} into ‘n’ sub-sequences, the </a:t>
            </a:r>
            <a:r>
              <a:rPr lang="en-US" sz="2400" dirty="0" err="1" smtClean="0">
                <a:solidFill>
                  <a:srgbClr val="002060"/>
                </a:solidFill>
                <a:latin typeface="Calibri" panose="020F0502020204030204" pitchFamily="34" charset="0"/>
                <a:ea typeface="Arial Unicode MS" pitchFamily="34" charset="-128"/>
                <a:cs typeface="Arial Unicode MS" pitchFamily="34" charset="-128"/>
              </a:rPr>
              <a:t>j</a:t>
            </a:r>
            <a:r>
              <a:rPr lang="en-US" sz="2400" baseline="30000" dirty="0" err="1" smtClean="0">
                <a:solidFill>
                  <a:srgbClr val="002060"/>
                </a:solidFill>
                <a:latin typeface="Calibri" panose="020F0502020204030204" pitchFamily="34" charset="0"/>
                <a:ea typeface="Arial Unicode MS" pitchFamily="34" charset="-128"/>
                <a:cs typeface="Arial Unicode MS" pitchFamily="34" charset="-128"/>
              </a:rPr>
              <a:t>th</a:t>
            </a:r>
            <a:r>
              <a:rPr lang="en-US" sz="2400" dirty="0" smtClean="0">
                <a:solidFill>
                  <a:srgbClr val="002060"/>
                </a:solidFill>
                <a:latin typeface="Calibri" panose="020F0502020204030204" pitchFamily="34" charset="0"/>
                <a:ea typeface="Arial Unicode MS" pitchFamily="34" charset="-128"/>
                <a:cs typeface="Arial Unicode MS" pitchFamily="34" charset="-128"/>
              </a:rPr>
              <a:t> sub-sequence is {</a:t>
            </a:r>
            <a:r>
              <a:rPr lang="en-US" sz="2400" dirty="0" err="1" smtClean="0">
                <a:solidFill>
                  <a:srgbClr val="002060"/>
                </a:solidFill>
                <a:latin typeface="Calibri" panose="020F0502020204030204" pitchFamily="34" charset="0"/>
                <a:ea typeface="Arial Unicode MS" pitchFamily="34" charset="-128"/>
                <a:cs typeface="Arial Unicode MS" pitchFamily="34" charset="-128"/>
              </a:rPr>
              <a:t>x</a:t>
            </a:r>
            <a:r>
              <a:rPr lang="en-US" sz="2400" baseline="-30000" dirty="0" err="1" smtClean="0">
                <a:solidFill>
                  <a:srgbClr val="002060"/>
                </a:solidFill>
                <a:latin typeface="Calibri" panose="020F0502020204030204" pitchFamily="34" charset="0"/>
                <a:ea typeface="Arial Unicode MS" pitchFamily="34" charset="-128"/>
                <a:cs typeface="Arial Unicode MS" pitchFamily="34" charset="-128"/>
              </a:rPr>
              <a:t>k</a:t>
            </a:r>
            <a:r>
              <a:rPr lang="en-US" sz="2400" baseline="-30000" dirty="0" smtClean="0">
                <a:solidFill>
                  <a:srgbClr val="002060"/>
                </a:solidFill>
                <a:latin typeface="Calibri" panose="020F0502020204030204" pitchFamily="34" charset="0"/>
                <a:ea typeface="Arial Unicode MS" pitchFamily="34" charset="-128"/>
                <a:cs typeface="Arial Unicode MS" pitchFamily="34" charset="-128"/>
              </a:rPr>
              <a:t>+(j-1)m</a:t>
            </a:r>
            <a:r>
              <a:rPr lang="en-US" sz="2400" dirty="0" smtClean="0">
                <a:solidFill>
                  <a:srgbClr val="002060"/>
                </a:solidFill>
                <a:latin typeface="Calibri" panose="020F0502020204030204" pitchFamily="34" charset="0"/>
                <a:ea typeface="Arial Unicode MS" pitchFamily="34" charset="-128"/>
                <a:cs typeface="Arial Unicode MS" pitchFamily="34" charset="-128"/>
              </a:rPr>
              <a:t>, k=0, …, m1}</a:t>
            </a:r>
            <a:br>
              <a:rPr lang="en-US" sz="2400" dirty="0" smtClean="0">
                <a:solidFill>
                  <a:srgbClr val="002060"/>
                </a:solidFill>
                <a:latin typeface="Calibri" panose="020F0502020204030204" pitchFamily="34" charset="0"/>
                <a:ea typeface="Arial Unicode MS" pitchFamily="34" charset="-128"/>
                <a:cs typeface="Arial Unicode MS" pitchFamily="34" charset="-128"/>
              </a:rPr>
            </a:br>
            <a:r>
              <a:rPr lang="en-US" sz="2400" dirty="0" smtClean="0">
                <a:solidFill>
                  <a:srgbClr val="002060"/>
                </a:solidFill>
                <a:latin typeface="Calibri" panose="020F0502020204030204" pitchFamily="34" charset="0"/>
                <a:ea typeface="Arial Unicode MS" pitchFamily="34" charset="-128"/>
                <a:cs typeface="Arial Unicode MS" pitchFamily="34" charset="-128"/>
              </a:rPr>
              <a:t>where m is the length of each sub-sequence </a:t>
            </a:r>
          </a:p>
          <a:p>
            <a:pPr lvl="1">
              <a:lnSpc>
                <a:spcPct val="90000"/>
              </a:lnSpc>
              <a:defRPr/>
            </a:pPr>
            <a:r>
              <a:rPr lang="en-US" sz="2400" dirty="0" smtClean="0">
                <a:solidFill>
                  <a:srgbClr val="002060"/>
                </a:solidFill>
                <a:latin typeface="Calibri" panose="020F0502020204030204" pitchFamily="34" charset="0"/>
                <a:ea typeface="Arial Unicode MS" pitchFamily="34" charset="-128"/>
                <a:cs typeface="Arial Unicode MS" pitchFamily="34" charset="-128"/>
              </a:rPr>
              <a:t>Jump Ahead technique (can be used for both Leap Frog or Sequence splitting)</a:t>
            </a:r>
          </a:p>
          <a:p>
            <a:pPr>
              <a:lnSpc>
                <a:spcPct val="90000"/>
              </a:lnSpc>
              <a:defRPr/>
            </a:pPr>
            <a:r>
              <a:rPr lang="en-US" sz="2400" dirty="0">
                <a:solidFill>
                  <a:srgbClr val="002060"/>
                </a:solidFill>
                <a:latin typeface="Calibri" panose="020F0502020204030204" pitchFamily="34" charset="0"/>
                <a:ea typeface="Arial Unicode MS" pitchFamily="34" charset="-128"/>
                <a:cs typeface="Arial Unicode MS" pitchFamily="34" charset="-128"/>
              </a:rPr>
              <a:t>The </a:t>
            </a:r>
            <a:r>
              <a:rPr lang="en-US" sz="2400" b="1" dirty="0">
                <a:solidFill>
                  <a:srgbClr val="00B050"/>
                </a:solidFill>
                <a:latin typeface="Calibri" panose="020F0502020204030204" pitchFamily="34" charset="0"/>
                <a:ea typeface="Arial Unicode MS" pitchFamily="34" charset="-128"/>
                <a:cs typeface="Arial Unicode MS" pitchFamily="34" charset="-128"/>
              </a:rPr>
              <a:t>Cycle Division </a:t>
            </a:r>
            <a:r>
              <a:rPr lang="en-US" sz="2400" dirty="0">
                <a:solidFill>
                  <a:srgbClr val="002060"/>
                </a:solidFill>
                <a:latin typeface="Calibri" panose="020F0502020204030204" pitchFamily="34" charset="0"/>
                <a:ea typeface="Arial Unicode MS" pitchFamily="34" charset="-128"/>
                <a:cs typeface="Arial Unicode MS" pitchFamily="34" charset="-128"/>
              </a:rPr>
              <a:t>or </a:t>
            </a:r>
            <a:r>
              <a:rPr lang="en-US" sz="2400" b="1" dirty="0">
                <a:solidFill>
                  <a:srgbClr val="00B050"/>
                </a:solidFill>
                <a:latin typeface="Calibri" panose="020F0502020204030204" pitchFamily="34" charset="0"/>
                <a:ea typeface="Arial Unicode MS" pitchFamily="34" charset="-128"/>
                <a:cs typeface="Arial Unicode MS" pitchFamily="34" charset="-128"/>
              </a:rPr>
              <a:t>Jump ahead </a:t>
            </a:r>
            <a:r>
              <a:rPr lang="en-US" sz="2400" dirty="0">
                <a:solidFill>
                  <a:srgbClr val="002060"/>
                </a:solidFill>
                <a:latin typeface="Calibri" panose="020F0502020204030204" pitchFamily="34" charset="0"/>
                <a:ea typeface="Arial Unicode MS" pitchFamily="34" charset="-128"/>
                <a:cs typeface="Arial Unicode MS" pitchFamily="34" charset="-128"/>
              </a:rPr>
              <a:t>approach. Analytical computing of the generator state in advance after a huge number of cycles (generations)</a:t>
            </a:r>
          </a:p>
          <a:p>
            <a:pPr>
              <a:lnSpc>
                <a:spcPct val="90000"/>
              </a:lnSpc>
              <a:defRPr/>
            </a:pPr>
            <a:r>
              <a:rPr lang="en-US" sz="2400" dirty="0" smtClean="0">
                <a:solidFill>
                  <a:srgbClr val="002060"/>
                </a:solidFill>
                <a:latin typeface="Calibri" panose="020F0502020204030204" pitchFamily="34" charset="0"/>
                <a:ea typeface="Arial Unicode MS" pitchFamily="34" charset="-128"/>
                <a:cs typeface="Arial Unicode MS" pitchFamily="34" charset="-128"/>
              </a:rPr>
              <a:t>The </a:t>
            </a:r>
            <a:r>
              <a:rPr lang="en-US" sz="2400" b="1" dirty="0" smtClean="0">
                <a:solidFill>
                  <a:srgbClr val="FFC000"/>
                </a:solidFill>
                <a:latin typeface="Calibri" panose="020F0502020204030204" pitchFamily="34" charset="0"/>
                <a:ea typeface="Arial Unicode MS" pitchFamily="34" charset="-128"/>
                <a:cs typeface="Arial Unicode MS" pitchFamily="34" charset="-128"/>
              </a:rPr>
              <a:t>Indexed Sequences </a:t>
            </a:r>
            <a:r>
              <a:rPr lang="en-US" sz="2400" dirty="0" smtClean="0">
                <a:solidFill>
                  <a:srgbClr val="002060"/>
                </a:solidFill>
                <a:latin typeface="Calibri" panose="020F0502020204030204" pitchFamily="34" charset="0"/>
                <a:ea typeface="Arial Unicode MS" pitchFamily="34" charset="-128"/>
                <a:cs typeface="Arial Unicode MS" pitchFamily="34" charset="-128"/>
              </a:rPr>
              <a:t>(IS) - or random spacing. Means that the generator is initialized with ‘n’ different seeds/statuses</a:t>
            </a:r>
          </a:p>
          <a:p>
            <a:pPr>
              <a:lnSpc>
                <a:spcPct val="90000"/>
              </a:lnSpc>
              <a:buFont typeface="Wingdings" pitchFamily="2" charset="2"/>
              <a:buNone/>
              <a:defRPr/>
            </a:pPr>
            <a:endParaRPr lang="en-US" sz="2400" dirty="0" smtClean="0">
              <a:solidFill>
                <a:srgbClr val="002060"/>
              </a:solidFill>
              <a:latin typeface="Calibri" panose="020F0502020204030204" pitchFamily="34" charset="0"/>
              <a:ea typeface="Arial Unicode MS" pitchFamily="34" charset="-128"/>
              <a:cs typeface="Arial Unicode MS" pitchFamily="34" charset="-128"/>
            </a:endParaRPr>
          </a:p>
        </p:txBody>
      </p:sp>
      <p:sp>
        <p:nvSpPr>
          <p:cNvPr id="198659" name="Rectangle 3"/>
          <p:cNvSpPr>
            <a:spLocks noGrp="1" noChangeArrowheads="1"/>
          </p:cNvSpPr>
          <p:nvPr>
            <p:ph type="title"/>
          </p:nvPr>
        </p:nvSpPr>
        <p:spPr>
          <a:xfrm>
            <a:off x="0" y="0"/>
            <a:ext cx="9144000" cy="1447800"/>
          </a:xfrm>
        </p:spPr>
        <p:txBody>
          <a:bodyPr>
            <a:normAutofit/>
          </a:bodyPr>
          <a:lstStyle/>
          <a:p>
            <a:pPr marL="0" indent="0" algn="l">
              <a:buNone/>
              <a:defRPr/>
            </a:pPr>
            <a:r>
              <a:rPr lang="en-US" sz="3600" dirty="0" smtClean="0">
                <a:solidFill>
                  <a:schemeClr val="tx2">
                    <a:lumMod val="75000"/>
                  </a:schemeClr>
                </a:solidFill>
                <a:latin typeface="Calibri" pitchFamily="34" charset="0"/>
                <a:ea typeface="Arial Unicode MS" pitchFamily="34" charset="-128"/>
                <a:cs typeface="Calibri" pitchFamily="34" charset="0"/>
              </a:rPr>
              <a:t>Quick survey of random streams parallelization</a:t>
            </a:r>
            <a:br>
              <a:rPr lang="en-US" sz="3600" dirty="0" smtClean="0">
                <a:solidFill>
                  <a:schemeClr val="tx2">
                    <a:lumMod val="75000"/>
                  </a:schemeClr>
                </a:solidFill>
                <a:latin typeface="Calibri" pitchFamily="34" charset="0"/>
                <a:ea typeface="Arial Unicode MS" pitchFamily="34" charset="-128"/>
                <a:cs typeface="Calibri" pitchFamily="34" charset="0"/>
              </a:rPr>
            </a:br>
            <a:r>
              <a:rPr lang="en-US" sz="3600" dirty="0" smtClean="0">
                <a:solidFill>
                  <a:schemeClr val="tx2">
                    <a:lumMod val="75000"/>
                  </a:schemeClr>
                </a:solidFill>
                <a:latin typeface="Calibri" pitchFamily="34" charset="0"/>
                <a:ea typeface="Arial Unicode MS" pitchFamily="34" charset="-128"/>
                <a:cs typeface="Calibri" pitchFamily="34" charset="0"/>
              </a:rPr>
              <a:t>(1) </a:t>
            </a:r>
            <a:r>
              <a:rPr lang="en-US" sz="3600" b="1" dirty="0" smtClean="0">
                <a:solidFill>
                  <a:srgbClr val="0070C0"/>
                </a:solidFill>
                <a:latin typeface="Calibri" pitchFamily="34" charset="0"/>
                <a:ea typeface="Arial Unicode MS" pitchFamily="34" charset="-128"/>
                <a:cs typeface="Calibri" pitchFamily="34" charset="0"/>
              </a:rPr>
              <a:t>Using the same generator</a:t>
            </a:r>
            <a:endParaRPr lang="en-US" sz="3600" b="1" dirty="0">
              <a:solidFill>
                <a:srgbClr val="0070C0"/>
              </a:solidFill>
              <a:latin typeface="Calibri" pitchFamily="34" charset="0"/>
              <a:ea typeface="Arial Unicode MS" pitchFamily="34" charset="-128"/>
              <a:cs typeface="Calibri" pitchFamily="34" charset="0"/>
            </a:endParaRPr>
          </a:p>
        </p:txBody>
      </p:sp>
    </p:spTree>
    <p:extLst>
      <p:ext uri="{BB962C8B-B14F-4D97-AF65-F5344CB8AC3E}">
        <p14:creationId xmlns:p14="http://schemas.microsoft.com/office/powerpoint/2010/main" val="318545740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340768"/>
          </a:xfrm>
        </p:spPr>
        <p:txBody>
          <a:bodyPr>
            <a:noAutofit/>
          </a:bodyPr>
          <a:lstStyle/>
          <a:p>
            <a:pPr marL="0" indent="0" algn="l">
              <a:buNone/>
              <a:defRPr/>
            </a:pPr>
            <a:r>
              <a:rPr lang="en-US" sz="3600" dirty="0" smtClean="0">
                <a:solidFill>
                  <a:schemeClr val="tx2">
                    <a:lumMod val="75000"/>
                  </a:schemeClr>
                </a:solidFill>
                <a:latin typeface="Calibri" pitchFamily="34" charset="0"/>
                <a:ea typeface="Arial Unicode MS" pitchFamily="34" charset="-128"/>
                <a:cs typeface="Calibri" pitchFamily="34" charset="0"/>
              </a:rPr>
              <a:t>Quick survey of random streams parallelization</a:t>
            </a:r>
            <a:br>
              <a:rPr lang="en-US" sz="3600" dirty="0" smtClean="0">
                <a:solidFill>
                  <a:schemeClr val="tx2">
                    <a:lumMod val="75000"/>
                  </a:schemeClr>
                </a:solidFill>
                <a:latin typeface="Calibri" pitchFamily="34" charset="0"/>
                <a:ea typeface="Arial Unicode MS" pitchFamily="34" charset="-128"/>
                <a:cs typeface="Calibri" pitchFamily="34" charset="0"/>
              </a:rPr>
            </a:br>
            <a:r>
              <a:rPr lang="en-US" sz="3600" dirty="0" smtClean="0">
                <a:solidFill>
                  <a:schemeClr val="tx2">
                    <a:lumMod val="75000"/>
                  </a:schemeClr>
                </a:solidFill>
                <a:latin typeface="Calibri" pitchFamily="34" charset="0"/>
                <a:ea typeface="Arial Unicode MS" pitchFamily="34" charset="-128"/>
                <a:cs typeface="Calibri" pitchFamily="34" charset="0"/>
              </a:rPr>
              <a:t>(2) </a:t>
            </a:r>
            <a:r>
              <a:rPr lang="en-US" sz="3600" b="1" dirty="0" smtClean="0">
                <a:solidFill>
                  <a:srgbClr val="0070C0"/>
                </a:solidFill>
                <a:latin typeface="Calibri" pitchFamily="34" charset="0"/>
                <a:ea typeface="Arial Unicode MS" pitchFamily="34" charset="-128"/>
                <a:cs typeface="Calibri" pitchFamily="34" charset="0"/>
              </a:rPr>
              <a:t>Using different generators</a:t>
            </a:r>
            <a:r>
              <a:rPr lang="en-US" sz="3600" dirty="0" smtClean="0">
                <a:solidFill>
                  <a:schemeClr val="tx2">
                    <a:lumMod val="75000"/>
                  </a:schemeClr>
                </a:solidFill>
                <a:latin typeface="Calibri" pitchFamily="34" charset="0"/>
                <a:ea typeface="Arial Unicode MS" pitchFamily="34" charset="-128"/>
                <a:cs typeface="Calibri" pitchFamily="34" charset="0"/>
              </a:rPr>
              <a:t>:</a:t>
            </a:r>
            <a:endParaRPr lang="fr-FR" sz="3600" dirty="0">
              <a:solidFill>
                <a:srgbClr val="002060"/>
              </a:solidFill>
            </a:endParaRPr>
          </a:p>
        </p:txBody>
      </p:sp>
      <p:sp>
        <p:nvSpPr>
          <p:cNvPr id="45059" name="Espace réservé du contenu 2"/>
          <p:cNvSpPr>
            <a:spLocks noGrp="1"/>
          </p:cNvSpPr>
          <p:nvPr>
            <p:ph idx="4294967295"/>
          </p:nvPr>
        </p:nvSpPr>
        <p:spPr>
          <a:xfrm>
            <a:off x="109464" y="1538660"/>
            <a:ext cx="9036496" cy="5301208"/>
          </a:xfrm>
          <a:prstGeom prst="rect">
            <a:avLst/>
          </a:prstGeom>
        </p:spPr>
        <p:txBody>
          <a:bodyPr/>
          <a:lstStyle/>
          <a:p>
            <a:pPr marL="45720" indent="0">
              <a:lnSpc>
                <a:spcPct val="90000"/>
              </a:lnSpc>
              <a:buNone/>
            </a:pPr>
            <a:r>
              <a:rPr lang="en-US" sz="2400" b="1" dirty="0">
                <a:solidFill>
                  <a:srgbClr val="002060"/>
                </a:solidFill>
                <a:latin typeface="Calibri" pitchFamily="34" charset="0"/>
                <a:ea typeface="Arial Unicode MS" pitchFamily="34" charset="-128"/>
                <a:cs typeface="Arial Unicode MS" pitchFamily="34" charset="-128"/>
              </a:rPr>
              <a:t>Parameterization</a:t>
            </a:r>
            <a:r>
              <a:rPr lang="en-US" sz="2400" dirty="0" smtClean="0">
                <a:solidFill>
                  <a:srgbClr val="0070C0"/>
                </a:solidFill>
                <a:latin typeface="Calibri" pitchFamily="34" charset="0"/>
                <a:ea typeface="Arial Unicode MS" pitchFamily="34" charset="-128"/>
                <a:cs typeface="Arial Unicode MS" pitchFamily="34" charset="-128"/>
              </a:rPr>
              <a:t>:</a:t>
            </a:r>
          </a:p>
          <a:p>
            <a:pPr marL="45720" indent="0">
              <a:lnSpc>
                <a:spcPct val="90000"/>
              </a:lnSpc>
              <a:buNone/>
            </a:pPr>
            <a:r>
              <a:rPr lang="en-US" sz="2400" dirty="0" smtClean="0">
                <a:solidFill>
                  <a:srgbClr val="0070C0"/>
                </a:solidFill>
                <a:latin typeface="Calibri" pitchFamily="34" charset="0"/>
                <a:ea typeface="Arial Unicode MS" pitchFamily="34" charset="-128"/>
                <a:cs typeface="Arial Unicode MS" pitchFamily="34" charset="-128"/>
              </a:rPr>
              <a:t>The same type of generator is used with different parameters for each processor meaning that we produce different generators</a:t>
            </a:r>
          </a:p>
          <a:p>
            <a:pPr>
              <a:lnSpc>
                <a:spcPct val="90000"/>
              </a:lnSpc>
              <a:buFont typeface="Wingdings" panose="05000000000000000000" pitchFamily="2" charset="2"/>
              <a:buChar char="§"/>
            </a:pPr>
            <a:r>
              <a:rPr lang="en-US" sz="2400" dirty="0" smtClean="0">
                <a:solidFill>
                  <a:srgbClr val="0070C0"/>
                </a:solidFill>
                <a:latin typeface="Calibri" pitchFamily="34" charset="0"/>
                <a:ea typeface="Arial Unicode MS" pitchFamily="34" charset="-128"/>
                <a:cs typeface="Arial Unicode MS" pitchFamily="34" charset="-128"/>
              </a:rPr>
              <a:t>In the case of linear congruential generators (LCG), this can rapidly lead to poor results even when the parameters are very carefully checked. (Ex: Mascagni and Chi proposed that the modulus be </a:t>
            </a:r>
            <a:r>
              <a:rPr lang="en-US" sz="2400" dirty="0" err="1" smtClean="0">
                <a:solidFill>
                  <a:srgbClr val="0070C0"/>
                </a:solidFill>
                <a:latin typeface="Calibri" pitchFamily="34" charset="0"/>
                <a:ea typeface="Arial Unicode MS" pitchFamily="34" charset="-128"/>
                <a:cs typeface="Arial Unicode MS" pitchFamily="34" charset="-128"/>
              </a:rPr>
              <a:t>Mersenne</a:t>
            </a:r>
            <a:r>
              <a:rPr lang="en-US" sz="2400" dirty="0" smtClean="0">
                <a:solidFill>
                  <a:srgbClr val="0070C0"/>
                </a:solidFill>
                <a:latin typeface="Calibri" pitchFamily="34" charset="0"/>
                <a:ea typeface="Arial Unicode MS" pitchFamily="34" charset="-128"/>
                <a:cs typeface="Arial Unicode MS" pitchFamily="34" charset="-128"/>
              </a:rPr>
              <a:t> or Sophie </a:t>
            </a:r>
            <a:r>
              <a:rPr lang="en-US" sz="2400" dirty="0" err="1" smtClean="0">
                <a:solidFill>
                  <a:srgbClr val="0070C0"/>
                </a:solidFill>
                <a:latin typeface="Calibri" pitchFamily="34" charset="0"/>
                <a:ea typeface="Arial Unicode MS" pitchFamily="34" charset="-128"/>
                <a:cs typeface="Arial Unicode MS" pitchFamily="34" charset="-128"/>
              </a:rPr>
              <a:t>Germain</a:t>
            </a:r>
            <a:r>
              <a:rPr lang="en-US" sz="2400" dirty="0" smtClean="0">
                <a:solidFill>
                  <a:srgbClr val="0070C0"/>
                </a:solidFill>
                <a:latin typeface="Calibri" pitchFamily="34" charset="0"/>
                <a:ea typeface="Arial Unicode MS" pitchFamily="34" charset="-128"/>
                <a:cs typeface="Arial Unicode MS" pitchFamily="34" charset="-128"/>
              </a:rPr>
              <a:t> prime numbers)</a:t>
            </a:r>
          </a:p>
          <a:p>
            <a:pPr>
              <a:lnSpc>
                <a:spcPct val="90000"/>
              </a:lnSpc>
              <a:buFont typeface="Wingdings" panose="05000000000000000000" pitchFamily="2" charset="2"/>
              <a:buChar char="§"/>
            </a:pPr>
            <a:r>
              <a:rPr lang="en-US" sz="2400" dirty="0" smtClean="0">
                <a:solidFill>
                  <a:srgbClr val="0070C0"/>
                </a:solidFill>
                <a:latin typeface="Calibri" pitchFamily="34" charset="0"/>
                <a:ea typeface="Arial Unicode MS" pitchFamily="34" charset="-128"/>
                <a:cs typeface="Arial Unicode MS" pitchFamily="34" charset="-128"/>
              </a:rPr>
              <a:t>Explicit </a:t>
            </a:r>
            <a:r>
              <a:rPr lang="en-US" sz="2400" dirty="0" err="1" smtClean="0">
                <a:solidFill>
                  <a:srgbClr val="0070C0"/>
                </a:solidFill>
                <a:latin typeface="Calibri" pitchFamily="34" charset="0"/>
                <a:ea typeface="Arial Unicode MS" pitchFamily="34" charset="-128"/>
                <a:cs typeface="Arial Unicode MS" pitchFamily="34" charset="-128"/>
              </a:rPr>
              <a:t>Inversive</a:t>
            </a:r>
            <a:r>
              <a:rPr lang="en-US" sz="2400" dirty="0" smtClean="0">
                <a:solidFill>
                  <a:srgbClr val="0070C0"/>
                </a:solidFill>
                <a:latin typeface="Calibri" pitchFamily="34" charset="0"/>
                <a:ea typeface="Arial Unicode MS" pitchFamily="34" charset="-128"/>
                <a:cs typeface="Arial Unicode MS" pitchFamily="34" charset="-128"/>
              </a:rPr>
              <a:t> Congruential generator (EICG) with prime modulus has some very compelling properties for parallelizing via parameterizing. A recent paper describes an implementation of parallel random number sequences by varying a set of different parameters instead of splitting a single random sequence </a:t>
            </a:r>
            <a:br>
              <a:rPr lang="en-US" sz="2400" dirty="0" smtClean="0">
                <a:solidFill>
                  <a:srgbClr val="0070C0"/>
                </a:solidFill>
                <a:latin typeface="Calibri" pitchFamily="34" charset="0"/>
                <a:ea typeface="Arial Unicode MS" pitchFamily="34" charset="-128"/>
                <a:cs typeface="Arial Unicode MS" pitchFamily="34" charset="-128"/>
              </a:rPr>
            </a:br>
            <a:r>
              <a:rPr lang="en-US" sz="2400" dirty="0" smtClean="0">
                <a:solidFill>
                  <a:srgbClr val="0070C0"/>
                </a:solidFill>
                <a:latin typeface="Calibri" pitchFamily="34" charset="0"/>
                <a:ea typeface="Arial Unicode MS" pitchFamily="34" charset="-128"/>
                <a:cs typeface="Arial Unicode MS" pitchFamily="34" charset="-128"/>
              </a:rPr>
              <a:t>(Chi and Cao 2010).</a:t>
            </a:r>
          </a:p>
          <a:p>
            <a:pPr>
              <a:lnSpc>
                <a:spcPct val="90000"/>
              </a:lnSpc>
              <a:buFont typeface="Wingdings" panose="05000000000000000000" pitchFamily="2" charset="2"/>
              <a:buChar char="§"/>
            </a:pPr>
            <a:r>
              <a:rPr lang="en-US" sz="2400" b="1" dirty="0" smtClean="0">
                <a:solidFill>
                  <a:srgbClr val="002060"/>
                </a:solidFill>
                <a:latin typeface="Calibri" pitchFamily="34" charset="0"/>
                <a:ea typeface="Arial Unicode MS" pitchFamily="34" charset="-128"/>
                <a:cs typeface="Arial Unicode MS" pitchFamily="34" charset="-128"/>
              </a:rPr>
              <a:t>In 2000 Matsumoto et al proposed a </a:t>
            </a:r>
            <a:r>
              <a:rPr lang="en-US" sz="2400" b="1" dirty="0" smtClean="0">
                <a:solidFill>
                  <a:srgbClr val="00B050"/>
                </a:solidFill>
                <a:latin typeface="Calibri" pitchFamily="34" charset="0"/>
                <a:ea typeface="Arial Unicode MS" pitchFamily="34" charset="-128"/>
                <a:cs typeface="Arial Unicode MS" pitchFamily="34" charset="-128"/>
              </a:rPr>
              <a:t>dynamic creation technique</a:t>
            </a:r>
          </a:p>
          <a:p>
            <a:pPr>
              <a:lnSpc>
                <a:spcPct val="90000"/>
              </a:lnSpc>
            </a:pPr>
            <a:endParaRPr lang="en-US" sz="2400" dirty="0" smtClean="0">
              <a:latin typeface="Calibri" pitchFamily="34" charset="0"/>
              <a:ea typeface="Arial Unicode MS" pitchFamily="34" charset="-128"/>
              <a:cs typeface="Arial Unicode MS" pitchFamily="34" charset="-128"/>
            </a:endParaRPr>
          </a:p>
        </p:txBody>
      </p:sp>
      <p:sp>
        <p:nvSpPr>
          <p:cNvPr id="45060" name="Espace réservé du numéro de diapositive 3"/>
          <p:cNvSpPr>
            <a:spLocks noGrp="1"/>
          </p:cNvSpPr>
          <p:nvPr>
            <p:ph type="sldNum" sz="quarter" idx="12"/>
          </p:nvPr>
        </p:nvSpPr>
        <p:spPr>
          <a:noFill/>
        </p:spPr>
        <p:txBody>
          <a:bodyPr/>
          <a:lstStyle/>
          <a:p>
            <a:fld id="{DA55A658-F617-46A5-8022-4FB845F77A90}" type="slidenum">
              <a:rPr lang="en-US" smtClean="0"/>
              <a:pPr/>
              <a:t>25</a:t>
            </a:fld>
            <a:endParaRPr lang="en-US" smtClean="0"/>
          </a:p>
        </p:txBody>
      </p:sp>
    </p:spTree>
    <p:extLst>
      <p:ext uri="{BB962C8B-B14F-4D97-AF65-F5344CB8AC3E}">
        <p14:creationId xmlns:p14="http://schemas.microsoft.com/office/powerpoint/2010/main" val="415107046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328" y="-3696"/>
            <a:ext cx="9112672" cy="1143000"/>
          </a:xfrm>
        </p:spPr>
        <p:txBody>
          <a:bodyPr/>
          <a:lstStyle/>
          <a:p>
            <a:pPr marL="0" indent="0" algn="ctr">
              <a:buNone/>
            </a:pPr>
            <a:r>
              <a:rPr lang="en-US" sz="3600" dirty="0" smtClean="0">
                <a:solidFill>
                  <a:srgbClr val="0070C0"/>
                </a:solidFill>
              </a:rPr>
              <a:t>Reproducible HPC Application </a:t>
            </a:r>
            <a:br>
              <a:rPr lang="en-US" sz="3600" dirty="0" smtClean="0">
                <a:solidFill>
                  <a:srgbClr val="0070C0"/>
                </a:solidFill>
              </a:rPr>
            </a:br>
            <a:r>
              <a:rPr lang="en-US" sz="3600" dirty="0" err="1" smtClean="0">
                <a:solidFill>
                  <a:srgbClr val="0070C0"/>
                </a:solidFill>
              </a:rPr>
              <a:t>Muonic</a:t>
            </a:r>
            <a:r>
              <a:rPr lang="en-US" sz="3600" dirty="0" smtClean="0">
                <a:solidFill>
                  <a:srgbClr val="0070C0"/>
                </a:solidFill>
              </a:rPr>
              <a:t> Tomography - billions of threads…</a:t>
            </a:r>
            <a:br>
              <a:rPr lang="en-US" sz="3600" dirty="0" smtClean="0">
                <a:solidFill>
                  <a:srgbClr val="0070C0"/>
                </a:solidFill>
              </a:rPr>
            </a:br>
            <a:endParaRPr lang="en-US" sz="3600" dirty="0">
              <a:solidFill>
                <a:srgbClr val="0070C0"/>
              </a:solidFill>
            </a:endParaRPr>
          </a:p>
        </p:txBody>
      </p:sp>
      <p:sp>
        <p:nvSpPr>
          <p:cNvPr id="3" name="Espace réservé du contenu 2"/>
          <p:cNvSpPr>
            <a:spLocks noGrp="1"/>
          </p:cNvSpPr>
          <p:nvPr>
            <p:ph sz="quarter" idx="13"/>
          </p:nvPr>
        </p:nvSpPr>
        <p:spPr>
          <a:xfrm>
            <a:off x="7240155" y="1386742"/>
            <a:ext cx="1903844" cy="2423257"/>
          </a:xfrm>
        </p:spPr>
        <p:txBody>
          <a:bodyPr>
            <a:normAutofit fontScale="92500" lnSpcReduction="10000"/>
          </a:bodyPr>
          <a:lstStyle/>
          <a:p>
            <a:pPr marL="45720" indent="0" algn="ctr">
              <a:buNone/>
            </a:pPr>
            <a:r>
              <a:rPr lang="fr-FR" b="1" dirty="0" smtClean="0">
                <a:solidFill>
                  <a:srgbClr val="002060"/>
                </a:solidFill>
              </a:rPr>
              <a:t>Puy de Dôme </a:t>
            </a:r>
          </a:p>
          <a:p>
            <a:pPr marL="45720" indent="0" algn="ctr">
              <a:buNone/>
            </a:pPr>
            <a:r>
              <a:rPr lang="fr-FR" b="1" dirty="0" err="1" smtClean="0">
                <a:solidFill>
                  <a:srgbClr val="002060"/>
                </a:solidFill>
              </a:rPr>
              <a:t>Volcano</a:t>
            </a:r>
            <a:endParaRPr lang="fr-FR" b="1" dirty="0">
              <a:solidFill>
                <a:srgbClr val="002060"/>
              </a:solidFill>
            </a:endParaRPr>
          </a:p>
          <a:p>
            <a:pPr marL="45720" indent="0" algn="ctr">
              <a:buNone/>
            </a:pPr>
            <a:r>
              <a:rPr lang="fr-FR" b="1" dirty="0" smtClean="0">
                <a:solidFill>
                  <a:srgbClr val="002060"/>
                </a:solidFill>
              </a:rPr>
              <a:t>France</a:t>
            </a:r>
          </a:p>
          <a:p>
            <a:pPr marL="45720" indent="0">
              <a:buNone/>
            </a:pPr>
            <a:r>
              <a:rPr lang="en-US" dirty="0" smtClean="0"/>
              <a:t/>
            </a:r>
            <a:br>
              <a:rPr lang="en-US" dirty="0" smtClean="0"/>
            </a:br>
            <a:r>
              <a:rPr lang="en-US" dirty="0" smtClean="0">
                <a:solidFill>
                  <a:srgbClr val="0070C0"/>
                </a:solidFill>
              </a:rPr>
              <a:t>Places of atmospheric</a:t>
            </a:r>
            <a:br>
              <a:rPr lang="en-US" dirty="0" smtClean="0">
                <a:solidFill>
                  <a:srgbClr val="0070C0"/>
                </a:solidFill>
              </a:rPr>
            </a:br>
            <a:r>
              <a:rPr lang="en-US" dirty="0" smtClean="0">
                <a:solidFill>
                  <a:srgbClr val="0070C0"/>
                </a:solidFill>
              </a:rPr>
              <a:t>Muons sensors</a:t>
            </a:r>
            <a:endParaRPr lang="en-US" dirty="0">
              <a:solidFill>
                <a:srgbClr val="0070C0"/>
              </a:solidFill>
            </a:endParaRPr>
          </a:p>
        </p:txBody>
      </p:sp>
      <p:pic>
        <p:nvPicPr>
          <p:cNvPr id="5" name="Image 4"/>
          <p:cNvPicPr>
            <a:picLocks noChangeAspect="1"/>
          </p:cNvPicPr>
          <p:nvPr/>
        </p:nvPicPr>
        <p:blipFill>
          <a:blip r:embed="rId3"/>
          <a:stretch>
            <a:fillRect/>
          </a:stretch>
        </p:blipFill>
        <p:spPr>
          <a:xfrm>
            <a:off x="31636" y="1340966"/>
            <a:ext cx="7208519" cy="4406652"/>
          </a:xfrm>
          <a:prstGeom prst="rect">
            <a:avLst/>
          </a:prstGeom>
        </p:spPr>
      </p:pic>
      <p:pic>
        <p:nvPicPr>
          <p:cNvPr id="6" name="Image 5"/>
          <p:cNvPicPr>
            <a:picLocks noChangeAspect="1"/>
          </p:cNvPicPr>
          <p:nvPr/>
        </p:nvPicPr>
        <p:blipFill>
          <a:blip r:embed="rId4"/>
          <a:stretch>
            <a:fillRect/>
          </a:stretch>
        </p:blipFill>
        <p:spPr>
          <a:xfrm>
            <a:off x="2486024" y="3810000"/>
            <a:ext cx="6657975" cy="3048000"/>
          </a:xfrm>
          <a:prstGeom prst="rect">
            <a:avLst/>
          </a:prstGeom>
        </p:spPr>
      </p:pic>
    </p:spTree>
    <p:extLst>
      <p:ext uri="{BB962C8B-B14F-4D97-AF65-F5344CB8AC3E}">
        <p14:creationId xmlns:p14="http://schemas.microsoft.com/office/powerpoint/2010/main" val="394999557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287524" y="1324869"/>
            <a:ext cx="8568952" cy="4162425"/>
          </a:xfrm>
          <a:prstGeom prst="rect">
            <a:avLst/>
          </a:prstGeom>
        </p:spPr>
      </p:pic>
      <p:sp>
        <p:nvSpPr>
          <p:cNvPr id="5" name="Espace réservé du contenu 2"/>
          <p:cNvSpPr>
            <a:spLocks noGrp="1"/>
          </p:cNvSpPr>
          <p:nvPr>
            <p:ph sz="quarter" idx="13"/>
          </p:nvPr>
        </p:nvSpPr>
        <p:spPr>
          <a:xfrm>
            <a:off x="270756" y="5661248"/>
            <a:ext cx="8928992" cy="1196752"/>
          </a:xfrm>
        </p:spPr>
        <p:txBody>
          <a:bodyPr>
            <a:normAutofit fontScale="92500"/>
          </a:bodyPr>
          <a:lstStyle/>
          <a:p>
            <a:pPr marL="45720" indent="0">
              <a:buNone/>
            </a:pPr>
            <a:r>
              <a:rPr lang="en-US" dirty="0" smtClean="0">
                <a:solidFill>
                  <a:srgbClr val="0070C0"/>
                </a:solidFill>
              </a:rPr>
              <a:t>Principle: atmospheric muons will go through matter. Depending on their energy and of the matter they traverse it is possible to reconstruct the 3D inner image of a large edifice with multiple sensors (figure by Samuel </a:t>
            </a:r>
            <a:r>
              <a:rPr lang="en-US" dirty="0" err="1" smtClean="0">
                <a:solidFill>
                  <a:srgbClr val="0070C0"/>
                </a:solidFill>
              </a:rPr>
              <a:t>Béné</a:t>
            </a:r>
            <a:r>
              <a:rPr lang="en-US" dirty="0" smtClean="0">
                <a:solidFill>
                  <a:srgbClr val="0070C0"/>
                </a:solidFill>
              </a:rPr>
              <a:t>)</a:t>
            </a:r>
            <a:endParaRPr lang="en-US" dirty="0">
              <a:solidFill>
                <a:srgbClr val="0070C0"/>
              </a:solidFill>
            </a:endParaRPr>
          </a:p>
        </p:txBody>
      </p:sp>
      <p:sp>
        <p:nvSpPr>
          <p:cNvPr id="6" name="Titre 1"/>
          <p:cNvSpPr>
            <a:spLocks noGrp="1"/>
          </p:cNvSpPr>
          <p:nvPr>
            <p:ph type="title"/>
          </p:nvPr>
        </p:nvSpPr>
        <p:spPr>
          <a:xfrm>
            <a:off x="31328" y="190873"/>
            <a:ext cx="9112672" cy="1143000"/>
          </a:xfrm>
        </p:spPr>
        <p:txBody>
          <a:bodyPr/>
          <a:lstStyle/>
          <a:p>
            <a:pPr marL="0" indent="0" algn="ctr">
              <a:buNone/>
            </a:pPr>
            <a:r>
              <a:rPr lang="en-US" sz="4400" dirty="0" smtClean="0">
                <a:solidFill>
                  <a:srgbClr val="0070C0"/>
                </a:solidFill>
              </a:rPr>
              <a:t>Principle of </a:t>
            </a:r>
            <a:r>
              <a:rPr lang="en-US" sz="4400" dirty="0" err="1" smtClean="0">
                <a:solidFill>
                  <a:srgbClr val="0070C0"/>
                </a:solidFill>
              </a:rPr>
              <a:t>muonic</a:t>
            </a:r>
            <a:r>
              <a:rPr lang="en-US" sz="4400" dirty="0" smtClean="0">
                <a:solidFill>
                  <a:srgbClr val="0070C0"/>
                </a:solidFill>
              </a:rPr>
              <a:t> tomography</a:t>
            </a:r>
            <a:endParaRPr lang="en-US" sz="4400" dirty="0">
              <a:solidFill>
                <a:srgbClr val="0070C0"/>
              </a:solidFill>
            </a:endParaRPr>
          </a:p>
        </p:txBody>
      </p:sp>
    </p:spTree>
    <p:extLst>
      <p:ext uri="{BB962C8B-B14F-4D97-AF65-F5344CB8AC3E}">
        <p14:creationId xmlns:p14="http://schemas.microsoft.com/office/powerpoint/2010/main" val="395098042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125760"/>
            <a:ext cx="8968656" cy="1143000"/>
          </a:xfrm>
        </p:spPr>
        <p:txBody>
          <a:bodyPr/>
          <a:lstStyle/>
          <a:p>
            <a:pPr marL="0" indent="0" algn="ctr">
              <a:buNone/>
            </a:pPr>
            <a:r>
              <a:rPr lang="en-US" sz="4400" dirty="0" smtClean="0">
                <a:solidFill>
                  <a:srgbClr val="0070C0"/>
                </a:solidFill>
              </a:rPr>
              <a:t>2D Tomographic rendering</a:t>
            </a:r>
            <a:br>
              <a:rPr lang="en-US" sz="4400" dirty="0" smtClean="0">
                <a:solidFill>
                  <a:srgbClr val="0070C0"/>
                </a:solidFill>
              </a:rPr>
            </a:br>
            <a:endParaRPr lang="en-US" sz="4400" dirty="0">
              <a:solidFill>
                <a:srgbClr val="0070C0"/>
              </a:solidFill>
            </a:endParaRPr>
          </a:p>
        </p:txBody>
      </p:sp>
      <p:pic>
        <p:nvPicPr>
          <p:cNvPr id="12" name="Image 11"/>
          <p:cNvPicPr>
            <a:picLocks noChangeAspect="1"/>
          </p:cNvPicPr>
          <p:nvPr/>
        </p:nvPicPr>
        <p:blipFill>
          <a:blip r:embed="rId3"/>
          <a:stretch>
            <a:fillRect/>
          </a:stretch>
        </p:blipFill>
        <p:spPr>
          <a:xfrm>
            <a:off x="179512" y="1196752"/>
            <a:ext cx="8724493" cy="5212035"/>
          </a:xfrm>
          <a:prstGeom prst="rect">
            <a:avLst/>
          </a:prstGeom>
        </p:spPr>
      </p:pic>
    </p:spTree>
    <p:extLst>
      <p:ext uri="{BB962C8B-B14F-4D97-AF65-F5344CB8AC3E}">
        <p14:creationId xmlns:p14="http://schemas.microsoft.com/office/powerpoint/2010/main" val="400131791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131071"/>
            <a:ext cx="9144000" cy="1143000"/>
          </a:xfrm>
        </p:spPr>
        <p:txBody>
          <a:bodyPr/>
          <a:lstStyle/>
          <a:p>
            <a:pPr marL="0" indent="0" algn="ctr">
              <a:buNone/>
            </a:pPr>
            <a:r>
              <a:rPr lang="en-US" sz="3600" dirty="0" smtClean="0">
                <a:solidFill>
                  <a:srgbClr val="002060"/>
                </a:solidFill>
              </a:rPr>
              <a:t>Optimization for a single « hybrid  » node (</a:t>
            </a:r>
            <a:r>
              <a:rPr lang="en-US" sz="3200" dirty="0" smtClean="0">
                <a:solidFill>
                  <a:srgbClr val="002060"/>
                </a:solidFill>
              </a:rPr>
              <a:t>Intel E52650 &amp; Xeon Phi 7120P</a:t>
            </a:r>
            <a:r>
              <a:rPr lang="en-US" sz="3600" dirty="0" smtClean="0">
                <a:solidFill>
                  <a:srgbClr val="002060"/>
                </a:solidFill>
              </a:rPr>
              <a:t>)</a:t>
            </a:r>
            <a:endParaRPr lang="en-US" sz="3600" dirty="0">
              <a:solidFill>
                <a:srgbClr val="002060"/>
              </a:solidFill>
            </a:endParaRPr>
          </a:p>
        </p:txBody>
      </p:sp>
      <p:sp>
        <p:nvSpPr>
          <p:cNvPr id="3" name="Espace réservé du contenu 2"/>
          <p:cNvSpPr>
            <a:spLocks noGrp="1"/>
          </p:cNvSpPr>
          <p:nvPr>
            <p:ph sz="quarter" idx="13"/>
          </p:nvPr>
        </p:nvSpPr>
        <p:spPr>
          <a:xfrm>
            <a:off x="251520" y="1502807"/>
            <a:ext cx="8496944" cy="3474720"/>
          </a:xfrm>
        </p:spPr>
        <p:txBody>
          <a:bodyPr/>
          <a:lstStyle/>
          <a:p>
            <a:pPr marL="45720" indent="0">
              <a:buNone/>
            </a:pPr>
            <a:r>
              <a:rPr lang="en-US" dirty="0" smtClean="0">
                <a:solidFill>
                  <a:srgbClr val="0070C0"/>
                </a:solidFill>
              </a:rPr>
              <a:t>Parallel stochastic simulation of </a:t>
            </a:r>
            <a:r>
              <a:rPr lang="en-US" dirty="0" err="1" smtClean="0">
                <a:solidFill>
                  <a:srgbClr val="0070C0"/>
                </a:solidFill>
              </a:rPr>
              <a:t>muonic</a:t>
            </a:r>
            <a:r>
              <a:rPr lang="en-US" dirty="0" smtClean="0">
                <a:solidFill>
                  <a:srgbClr val="0070C0"/>
                </a:solidFill>
              </a:rPr>
              <a:t> tomography</a:t>
            </a:r>
          </a:p>
          <a:p>
            <a:pPr>
              <a:buFont typeface="Wingdings" panose="05000000000000000000" pitchFamily="2" charset="2"/>
              <a:buChar char="§"/>
            </a:pPr>
            <a:r>
              <a:rPr lang="en-US" dirty="0" smtClean="0">
                <a:solidFill>
                  <a:srgbClr val="0070C0"/>
                </a:solidFill>
              </a:rPr>
              <a:t>Parallel programming model using p-threads</a:t>
            </a:r>
          </a:p>
          <a:p>
            <a:pPr>
              <a:buFont typeface="Wingdings" panose="05000000000000000000" pitchFamily="2" charset="2"/>
              <a:buChar char="§"/>
            </a:pPr>
            <a:r>
              <a:rPr lang="en-US" dirty="0" smtClean="0">
                <a:solidFill>
                  <a:srgbClr val="0070C0"/>
                </a:solidFill>
              </a:rPr>
              <a:t>On stochastic object for each Muon</a:t>
            </a:r>
          </a:p>
          <a:p>
            <a:pPr>
              <a:buFont typeface="Wingdings" panose="05000000000000000000" pitchFamily="2" charset="2"/>
              <a:buChar char="§"/>
            </a:pPr>
            <a:r>
              <a:rPr lang="en-US" dirty="0" smtClean="0">
                <a:solidFill>
                  <a:srgbClr val="0070C0"/>
                </a:solidFill>
              </a:rPr>
              <a:t>Multiple streams using MRG32k3a</a:t>
            </a:r>
            <a:r>
              <a:rPr lang="en-US" baseline="30000" dirty="0" smtClean="0">
                <a:solidFill>
                  <a:srgbClr val="0070C0"/>
                </a:solidFill>
              </a:rPr>
              <a:t>1</a:t>
            </a:r>
          </a:p>
          <a:p>
            <a:pPr>
              <a:buFont typeface="Wingdings" panose="05000000000000000000" pitchFamily="2" charset="2"/>
              <a:buChar char="§"/>
            </a:pPr>
            <a:r>
              <a:rPr lang="en-US" dirty="0" smtClean="0">
                <a:solidFill>
                  <a:srgbClr val="0070C0"/>
                </a:solidFill>
              </a:rPr>
              <a:t>A billion threads handled by a single node</a:t>
            </a:r>
          </a:p>
          <a:p>
            <a:pPr>
              <a:buFont typeface="Wingdings" panose="05000000000000000000" pitchFamily="2" charset="2"/>
              <a:buChar char="§"/>
            </a:pPr>
            <a:r>
              <a:rPr lang="en-US" dirty="0" smtClean="0">
                <a:solidFill>
                  <a:srgbClr val="0070C0"/>
                </a:solidFill>
              </a:rPr>
              <a:t>Compiling flags set to maximum reproducibility</a:t>
            </a:r>
          </a:p>
          <a:p>
            <a:pPr>
              <a:buFont typeface="Wingdings" panose="05000000000000000000" pitchFamily="2" charset="2"/>
              <a:buChar char="§"/>
            </a:pPr>
            <a:endParaRPr lang="en-US" dirty="0" smtClean="0">
              <a:solidFill>
                <a:srgbClr val="0070C0"/>
              </a:solidFill>
            </a:endParaRPr>
          </a:p>
          <a:p>
            <a:pPr>
              <a:buFont typeface="Wingdings" panose="05000000000000000000" pitchFamily="2" charset="2"/>
              <a:buChar char="§"/>
            </a:pPr>
            <a:endParaRPr lang="en-US" dirty="0"/>
          </a:p>
        </p:txBody>
      </p:sp>
      <p:pic>
        <p:nvPicPr>
          <p:cNvPr id="4" name="Image 3"/>
          <p:cNvPicPr>
            <a:picLocks noChangeAspect="1"/>
          </p:cNvPicPr>
          <p:nvPr/>
        </p:nvPicPr>
        <p:blipFill>
          <a:blip r:embed="rId3"/>
          <a:stretch>
            <a:fillRect/>
          </a:stretch>
        </p:blipFill>
        <p:spPr>
          <a:xfrm>
            <a:off x="179512" y="4177290"/>
            <a:ext cx="8750125" cy="1600473"/>
          </a:xfrm>
          <a:prstGeom prst="rect">
            <a:avLst/>
          </a:prstGeom>
        </p:spPr>
      </p:pic>
      <p:sp>
        <p:nvSpPr>
          <p:cNvPr id="5" name="Rectangle 4"/>
          <p:cNvSpPr/>
          <p:nvPr/>
        </p:nvSpPr>
        <p:spPr>
          <a:xfrm>
            <a:off x="146547" y="5842337"/>
            <a:ext cx="9030493" cy="923330"/>
          </a:xfrm>
          <a:prstGeom prst="rect">
            <a:avLst/>
          </a:prstGeom>
        </p:spPr>
        <p:txBody>
          <a:bodyPr wrap="square">
            <a:spAutoFit/>
          </a:bodyPr>
          <a:lstStyle/>
          <a:p>
            <a:r>
              <a:rPr lang="en-US" dirty="0" smtClean="0"/>
              <a:t>(1) P</a:t>
            </a:r>
            <a:r>
              <a:rPr lang="en-US" dirty="0"/>
              <a:t>. </a:t>
            </a:r>
            <a:r>
              <a:rPr lang="en-US" dirty="0" err="1"/>
              <a:t>L'Ecuyer</a:t>
            </a:r>
            <a:r>
              <a:rPr lang="en-US" dirty="0"/>
              <a:t>, R. Simard, E. J. Chen, and W. D. Kelton, ``An Objected-Oriented Random-Number Package with Many Long Streams and </a:t>
            </a:r>
            <a:r>
              <a:rPr lang="en-US" dirty="0" err="1"/>
              <a:t>Substreams</a:t>
            </a:r>
            <a:r>
              <a:rPr lang="en-US" dirty="0"/>
              <a:t>'', </a:t>
            </a:r>
            <a:r>
              <a:rPr lang="en-US" dirty="0" smtClean="0"/>
              <a:t/>
            </a:r>
            <a:br>
              <a:rPr lang="en-US" dirty="0" smtClean="0"/>
            </a:br>
            <a:r>
              <a:rPr lang="en-US" dirty="0" smtClean="0"/>
              <a:t>Operations </a:t>
            </a:r>
            <a:r>
              <a:rPr lang="en-US" dirty="0"/>
              <a:t>Research, </a:t>
            </a:r>
            <a:r>
              <a:rPr lang="en-US" dirty="0" smtClean="0"/>
              <a:t>Vol. 50</a:t>
            </a:r>
            <a:r>
              <a:rPr lang="en-US" dirty="0"/>
              <a:t>, </a:t>
            </a:r>
            <a:r>
              <a:rPr lang="en-US" dirty="0" smtClean="0"/>
              <a:t>no. 6 (2002), pp. 1073-1075</a:t>
            </a:r>
            <a:r>
              <a:rPr lang="en-US" dirty="0"/>
              <a:t>.</a:t>
            </a:r>
          </a:p>
        </p:txBody>
      </p:sp>
    </p:spTree>
    <p:extLst>
      <p:ext uri="{BB962C8B-B14F-4D97-AF65-F5344CB8AC3E}">
        <p14:creationId xmlns:p14="http://schemas.microsoft.com/office/powerpoint/2010/main" val="329157498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5"/>
          <p:cNvSpPr>
            <a:spLocks noGrp="1"/>
          </p:cNvSpPr>
          <p:nvPr>
            <p:ph type="sldNum" sz="quarter" idx="12"/>
          </p:nvPr>
        </p:nvSpPr>
        <p:spPr>
          <a:noFill/>
        </p:spPr>
        <p:txBody>
          <a:bodyPr/>
          <a:lstStyle/>
          <a:p>
            <a:fld id="{36A399FD-F684-451B-960A-F46F8C1E3F64}" type="slidenum">
              <a:rPr lang="en-US" smtClean="0"/>
              <a:pPr/>
              <a:t>3</a:t>
            </a:fld>
            <a:endParaRPr lang="en-US" smtClean="0"/>
          </a:p>
        </p:txBody>
      </p:sp>
      <p:sp>
        <p:nvSpPr>
          <p:cNvPr id="427010" name="Rectangle 2"/>
          <p:cNvSpPr>
            <a:spLocks noGrp="1" noChangeArrowheads="1"/>
          </p:cNvSpPr>
          <p:nvPr>
            <p:ph type="title"/>
          </p:nvPr>
        </p:nvSpPr>
        <p:spPr>
          <a:xfrm>
            <a:off x="0" y="118938"/>
            <a:ext cx="9144000" cy="1143000"/>
          </a:xfrm>
        </p:spPr>
        <p:txBody>
          <a:bodyPr>
            <a:noAutofit/>
          </a:bodyPr>
          <a:lstStyle/>
          <a:p>
            <a:pPr marL="0" indent="0" algn="ctr">
              <a:buNone/>
              <a:defRPr/>
            </a:pPr>
            <a:r>
              <a:rPr lang="en-US" sz="3600" dirty="0" smtClean="0">
                <a:solidFill>
                  <a:schemeClr val="tx2">
                    <a:lumMod val="75000"/>
                  </a:schemeClr>
                </a:solidFill>
                <a:latin typeface="Trebuchet MS" pitchFamily="34" charset="0"/>
                <a:cs typeface="Calibri" pitchFamily="34" charset="0"/>
              </a:rPr>
              <a:t>Some scalability problems </a:t>
            </a:r>
            <a:endParaRPr lang="en-US" sz="3600" dirty="0">
              <a:solidFill>
                <a:schemeClr val="tx2">
                  <a:lumMod val="75000"/>
                </a:schemeClr>
              </a:solidFill>
              <a:latin typeface="Trebuchet MS" pitchFamily="34" charset="0"/>
              <a:cs typeface="Calibri" pitchFamily="34" charset="0"/>
            </a:endParaRPr>
          </a:p>
        </p:txBody>
      </p:sp>
      <p:sp>
        <p:nvSpPr>
          <p:cNvPr id="9220" name="Rectangle 3"/>
          <p:cNvSpPr>
            <a:spLocks noGrp="1" noChangeArrowheads="1"/>
          </p:cNvSpPr>
          <p:nvPr>
            <p:ph sz="quarter" idx="13"/>
          </p:nvPr>
        </p:nvSpPr>
        <p:spPr>
          <a:xfrm>
            <a:off x="179512" y="956122"/>
            <a:ext cx="8964488" cy="4186808"/>
          </a:xfrm>
        </p:spPr>
        <p:txBody>
          <a:bodyPr>
            <a:normAutofit lnSpcReduction="10000"/>
          </a:bodyPr>
          <a:lstStyle/>
          <a:p>
            <a:pPr marL="560070" indent="-514350">
              <a:buAutoNum type="arabicPeriod"/>
            </a:pPr>
            <a:r>
              <a:rPr lang="en-US" sz="2400" dirty="0" smtClean="0">
                <a:solidFill>
                  <a:srgbClr val="0070C0"/>
                </a:solidFill>
              </a:rPr>
              <a:t>Really ‘Big’ data &amp; output Results interpretability </a:t>
            </a:r>
          </a:p>
          <a:p>
            <a:pPr marL="560070" indent="-514350">
              <a:buAutoNum type="arabicPeriod"/>
            </a:pPr>
            <a:r>
              <a:rPr lang="en-US" sz="2400" dirty="0" smtClean="0">
                <a:solidFill>
                  <a:srgbClr val="0070C0"/>
                </a:solidFill>
              </a:rPr>
              <a:t>Software costs for:</a:t>
            </a:r>
          </a:p>
          <a:p>
            <a:pPr marL="880110" lvl="1" indent="-514350">
              <a:buFont typeface="Wingdings" pitchFamily="2" charset="2"/>
              <a:buChar char="ü"/>
            </a:pPr>
            <a:r>
              <a:rPr lang="en-US" sz="2400" b="1" dirty="0" smtClean="0">
                <a:solidFill>
                  <a:srgbClr val="00B050"/>
                </a:solidFill>
              </a:rPr>
              <a:t>Optimization with Numerical reproducibility and ability to debug !</a:t>
            </a:r>
          </a:p>
          <a:p>
            <a:pPr marL="560070" indent="-514350">
              <a:buAutoNum type="arabicPeriod"/>
            </a:pPr>
            <a:r>
              <a:rPr lang="en-US" sz="2400" dirty="0" smtClean="0">
                <a:solidFill>
                  <a:srgbClr val="0070C0"/>
                </a:solidFill>
              </a:rPr>
              <a:t>Reliability </a:t>
            </a:r>
            <a:r>
              <a:rPr lang="en-US" sz="2400" dirty="0" smtClean="0">
                <a:solidFill>
                  <a:srgbClr val="FF0000"/>
                </a:solidFill>
              </a:rPr>
              <a:t>(</a:t>
            </a:r>
            <a:r>
              <a:rPr lang="en-US" sz="2400" b="1" dirty="0" smtClean="0">
                <a:solidFill>
                  <a:srgbClr val="FF0000"/>
                </a:solidFill>
              </a:rPr>
              <a:t>hardware errors will be the rule…</a:t>
            </a:r>
            <a:r>
              <a:rPr lang="en-US" sz="2400" dirty="0" smtClean="0">
                <a:solidFill>
                  <a:srgbClr val="FF0000"/>
                </a:solidFill>
              </a:rPr>
              <a:t>)</a:t>
            </a:r>
          </a:p>
          <a:p>
            <a:pPr marL="880110" lvl="1" indent="-514350">
              <a:buFont typeface="Wingdings" pitchFamily="2" charset="2"/>
              <a:buChar char="ü"/>
            </a:pPr>
            <a:r>
              <a:rPr lang="en-US" sz="2400" dirty="0" smtClean="0">
                <a:solidFill>
                  <a:srgbClr val="0070C0"/>
                </a:solidFill>
              </a:rPr>
              <a:t>Software &amp; Hardware (including « soft » errors)</a:t>
            </a:r>
          </a:p>
          <a:p>
            <a:pPr marL="560070" indent="-514350">
              <a:buAutoNum type="arabicPeriod"/>
            </a:pPr>
            <a:r>
              <a:rPr lang="en-US" sz="2400" dirty="0" smtClean="0">
                <a:solidFill>
                  <a:srgbClr val="0070C0"/>
                </a:solidFill>
              </a:rPr>
              <a:t>Performances: the need for «</a:t>
            </a:r>
            <a:r>
              <a:rPr lang="en-US" sz="2400" dirty="0" smtClean="0"/>
              <a:t> </a:t>
            </a:r>
            <a:r>
              <a:rPr lang="en-US" sz="2400" b="1" dirty="0" smtClean="0">
                <a:solidFill>
                  <a:srgbClr val="0070C0"/>
                </a:solidFill>
              </a:rPr>
              <a:t>disruptive technologies</a:t>
            </a:r>
            <a:r>
              <a:rPr lang="en-US" sz="2400" dirty="0" smtClean="0"/>
              <a:t> </a:t>
            </a:r>
            <a:r>
              <a:rPr lang="en-US" sz="2400" dirty="0" smtClean="0">
                <a:solidFill>
                  <a:srgbClr val="0070C0"/>
                </a:solidFill>
              </a:rPr>
              <a:t>»</a:t>
            </a:r>
          </a:p>
          <a:p>
            <a:pPr marL="880110" lvl="1" indent="-514350">
              <a:buFont typeface="Wingdings" pitchFamily="2" charset="2"/>
              <a:buChar char="ü"/>
            </a:pPr>
            <a:r>
              <a:rPr lang="en-US" sz="2400" dirty="0" smtClean="0">
                <a:solidFill>
                  <a:srgbClr val="0070C0"/>
                </a:solidFill>
              </a:rPr>
              <a:t>Processors, </a:t>
            </a:r>
            <a:r>
              <a:rPr lang="en-US" sz="2400" dirty="0" err="1" smtClean="0">
                <a:solidFill>
                  <a:srgbClr val="0070C0"/>
                </a:solidFill>
              </a:rPr>
              <a:t>InterConnect</a:t>
            </a:r>
            <a:r>
              <a:rPr lang="en-US" sz="2400" dirty="0" smtClean="0">
                <a:solidFill>
                  <a:srgbClr val="0070C0"/>
                </a:solidFill>
              </a:rPr>
              <a:t>, IO (at affordable energy cost)</a:t>
            </a:r>
          </a:p>
          <a:p>
            <a:pPr marL="560070" indent="-514350">
              <a:buFont typeface="+mj-lt"/>
              <a:buAutoNum type="arabicPeriod"/>
            </a:pPr>
            <a:r>
              <a:rPr lang="en-US" sz="2600" dirty="0" smtClean="0">
                <a:solidFill>
                  <a:srgbClr val="0070C0"/>
                </a:solidFill>
              </a:rPr>
              <a:t>Energy questions</a:t>
            </a:r>
          </a:p>
        </p:txBody>
      </p:sp>
      <p:pic>
        <p:nvPicPr>
          <p:cNvPr id="9222" name="Picture 5" descr="TotalEarthSim"/>
          <p:cNvPicPr>
            <a:picLocks noChangeAspect="1" noChangeArrowheads="1"/>
          </p:cNvPicPr>
          <p:nvPr/>
        </p:nvPicPr>
        <p:blipFill>
          <a:blip r:embed="rId3" cstate="print"/>
          <a:srcRect/>
          <a:stretch>
            <a:fillRect/>
          </a:stretch>
        </p:blipFill>
        <p:spPr bwMode="auto">
          <a:xfrm>
            <a:off x="0" y="4837113"/>
            <a:ext cx="9144000" cy="2219325"/>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8603" y="0"/>
            <a:ext cx="9144000" cy="1143000"/>
          </a:xfrm>
        </p:spPr>
        <p:txBody>
          <a:bodyPr/>
          <a:lstStyle/>
          <a:p>
            <a:pPr marL="0" indent="0" algn="ctr">
              <a:buNone/>
            </a:pPr>
            <a:r>
              <a:rPr lang="en-US" sz="3600" dirty="0" smtClean="0">
                <a:solidFill>
                  <a:srgbClr val="002060"/>
                </a:solidFill>
              </a:rPr>
              <a:t>Bit for bit reproducibility</a:t>
            </a:r>
            <a:endParaRPr lang="en-US" sz="3600" dirty="0">
              <a:solidFill>
                <a:srgbClr val="002060"/>
              </a:solidFill>
            </a:endParaRPr>
          </a:p>
        </p:txBody>
      </p:sp>
      <p:sp>
        <p:nvSpPr>
          <p:cNvPr id="3" name="Espace réservé du contenu 2"/>
          <p:cNvSpPr>
            <a:spLocks noGrp="1"/>
          </p:cNvSpPr>
          <p:nvPr>
            <p:ph sz="quarter" idx="13"/>
          </p:nvPr>
        </p:nvSpPr>
        <p:spPr>
          <a:xfrm>
            <a:off x="194925" y="908720"/>
            <a:ext cx="8820472" cy="3474720"/>
          </a:xfrm>
        </p:spPr>
        <p:txBody>
          <a:bodyPr/>
          <a:lstStyle/>
          <a:p>
            <a:pPr marL="45720" indent="0">
              <a:buNone/>
            </a:pPr>
            <a:r>
              <a:rPr lang="en-US" dirty="0" smtClean="0">
                <a:solidFill>
                  <a:srgbClr val="0070C0"/>
                </a:solidFill>
              </a:rPr>
              <a:t>Do not expect bit for bit reproducibility when working on Intel Phi vs. regular Intel processors</a:t>
            </a:r>
            <a:r>
              <a:rPr lang="en-US" baseline="30000" dirty="0" smtClean="0">
                <a:solidFill>
                  <a:srgbClr val="0070C0"/>
                </a:solidFill>
              </a:rPr>
              <a:t>1</a:t>
            </a:r>
            <a:r>
              <a:rPr lang="en-US" dirty="0" smtClean="0">
                <a:solidFill>
                  <a:srgbClr val="0070C0"/>
                </a:solidFill>
              </a:rPr>
              <a:t>.</a:t>
            </a:r>
          </a:p>
          <a:p>
            <a:pPr>
              <a:buFont typeface="Wingdings" panose="05000000000000000000" pitchFamily="2" charset="2"/>
              <a:buChar char="§"/>
            </a:pPr>
            <a:r>
              <a:rPr lang="en-US" dirty="0" smtClean="0">
                <a:solidFill>
                  <a:srgbClr val="0070C0"/>
                </a:solidFill>
              </a:rPr>
              <a:t>We observed bit for bit reproducibility in single precision but not in double precision (and with the expected compiler flags)</a:t>
            </a:r>
          </a:p>
          <a:p>
            <a:pPr>
              <a:buFont typeface="Wingdings" panose="05000000000000000000" pitchFamily="2" charset="2"/>
              <a:buChar char="§"/>
            </a:pPr>
            <a:r>
              <a:rPr lang="en-US" dirty="0" smtClean="0">
                <a:solidFill>
                  <a:srgbClr val="0070C0"/>
                </a:solidFill>
              </a:rPr>
              <a:t>The relative difference between processors (E5 vs Phi) in double precision were analyzed and are shown below:</a:t>
            </a:r>
          </a:p>
          <a:p>
            <a:pPr>
              <a:buFont typeface="Wingdings" panose="05000000000000000000" pitchFamily="2" charset="2"/>
              <a:buChar char="§"/>
            </a:pPr>
            <a:endParaRPr lang="en-US" dirty="0" smtClean="0">
              <a:solidFill>
                <a:srgbClr val="0070C0"/>
              </a:solidFill>
            </a:endParaRPr>
          </a:p>
          <a:p>
            <a:pPr>
              <a:buFont typeface="Wingdings" panose="05000000000000000000" pitchFamily="2" charset="2"/>
              <a:buChar char="§"/>
            </a:pPr>
            <a:endParaRPr lang="en-US" dirty="0" smtClean="0">
              <a:solidFill>
                <a:srgbClr val="0070C0"/>
              </a:solidFill>
            </a:endParaRPr>
          </a:p>
          <a:p>
            <a:pPr>
              <a:buFont typeface="Wingdings" panose="05000000000000000000" pitchFamily="2" charset="2"/>
              <a:buChar char="§"/>
            </a:pPr>
            <a:endParaRPr lang="en-US" dirty="0"/>
          </a:p>
        </p:txBody>
      </p:sp>
      <p:pic>
        <p:nvPicPr>
          <p:cNvPr id="6" name="Image 5"/>
          <p:cNvPicPr>
            <a:picLocks noChangeAspect="1"/>
          </p:cNvPicPr>
          <p:nvPr/>
        </p:nvPicPr>
        <p:blipFill>
          <a:blip r:embed="rId3"/>
          <a:stretch>
            <a:fillRect/>
          </a:stretch>
        </p:blipFill>
        <p:spPr>
          <a:xfrm>
            <a:off x="227748" y="3334963"/>
            <a:ext cx="8664732" cy="2411452"/>
          </a:xfrm>
          <a:prstGeom prst="rect">
            <a:avLst/>
          </a:prstGeom>
        </p:spPr>
      </p:pic>
      <p:sp>
        <p:nvSpPr>
          <p:cNvPr id="7" name="Rectangle 6"/>
          <p:cNvSpPr/>
          <p:nvPr/>
        </p:nvSpPr>
        <p:spPr>
          <a:xfrm>
            <a:off x="149878" y="5746415"/>
            <a:ext cx="8820472" cy="1754326"/>
          </a:xfrm>
          <a:prstGeom prst="rect">
            <a:avLst/>
          </a:prstGeom>
        </p:spPr>
        <p:txBody>
          <a:bodyPr wrap="square">
            <a:spAutoFit/>
          </a:bodyPr>
          <a:lstStyle/>
          <a:p>
            <a:r>
              <a:rPr lang="en-US" dirty="0" smtClean="0">
                <a:solidFill>
                  <a:srgbClr val="002060"/>
                </a:solidFill>
              </a:rPr>
              <a:t>(1) Run-to-Run </a:t>
            </a:r>
            <a:r>
              <a:rPr lang="en-US" dirty="0">
                <a:solidFill>
                  <a:srgbClr val="002060"/>
                </a:solidFill>
              </a:rPr>
              <a:t>Reproducibility of Floating-Point Calculations for Applications on Intel® Xeon Phi™ Coprocessors (and Intel® Xeon® Processors</a:t>
            </a:r>
            <a:r>
              <a:rPr lang="en-US" dirty="0" smtClean="0">
                <a:solidFill>
                  <a:srgbClr val="002060"/>
                </a:solidFill>
              </a:rPr>
              <a:t>) – by Martin </a:t>
            </a:r>
            <a:r>
              <a:rPr lang="en-US" dirty="0" err="1" smtClean="0">
                <a:solidFill>
                  <a:srgbClr val="002060"/>
                </a:solidFill>
              </a:rPr>
              <a:t>Cordel</a:t>
            </a:r>
            <a:r>
              <a:rPr lang="en-US" dirty="0" smtClean="0">
                <a:solidFill>
                  <a:srgbClr val="002060"/>
                </a:solidFill>
              </a:rPr>
              <a:t> </a:t>
            </a:r>
            <a:br>
              <a:rPr lang="en-US" dirty="0" smtClean="0">
                <a:solidFill>
                  <a:srgbClr val="002060"/>
                </a:solidFill>
              </a:rPr>
            </a:br>
            <a:r>
              <a:rPr lang="en-US" u="sng" dirty="0">
                <a:hlinkClick r:id="rId4"/>
              </a:rPr>
              <a:t>https://software.intel.com/en-us/articles/run-to-run-reproducibility-of-floating-point-calculations-for-applications-on-intel-xeon</a:t>
            </a:r>
            <a:endParaRPr lang="en-US" dirty="0"/>
          </a:p>
          <a:p>
            <a:endParaRPr lang="en-US" dirty="0" smtClean="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42275106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8603" y="0"/>
            <a:ext cx="9144000" cy="1143000"/>
          </a:xfrm>
        </p:spPr>
        <p:txBody>
          <a:bodyPr/>
          <a:lstStyle/>
          <a:p>
            <a:pPr marL="0" indent="0" algn="ctr">
              <a:buNone/>
            </a:pPr>
            <a:r>
              <a:rPr lang="en-US" sz="3600" dirty="0" smtClean="0">
                <a:solidFill>
                  <a:srgbClr val="002060"/>
                </a:solidFill>
              </a:rPr>
              <a:t>Relative difference (Phi vs E5)</a:t>
            </a:r>
            <a:endParaRPr lang="en-US" sz="3600" dirty="0">
              <a:solidFill>
                <a:srgbClr val="002060"/>
              </a:solidFill>
            </a:endParaRPr>
          </a:p>
        </p:txBody>
      </p:sp>
      <p:sp>
        <p:nvSpPr>
          <p:cNvPr id="3" name="Espace réservé du contenu 2"/>
          <p:cNvSpPr>
            <a:spLocks noGrp="1"/>
          </p:cNvSpPr>
          <p:nvPr>
            <p:ph sz="quarter" idx="13"/>
          </p:nvPr>
        </p:nvSpPr>
        <p:spPr>
          <a:xfrm>
            <a:off x="0" y="908720"/>
            <a:ext cx="9143999" cy="5760640"/>
          </a:xfrm>
        </p:spPr>
        <p:txBody>
          <a:bodyPr>
            <a:normAutofit lnSpcReduction="10000"/>
          </a:bodyPr>
          <a:lstStyle/>
          <a:p>
            <a:pPr marL="45720" indent="0">
              <a:buNone/>
            </a:pPr>
            <a:r>
              <a:rPr lang="en-US" sz="2400" dirty="0" smtClean="0">
                <a:solidFill>
                  <a:srgbClr val="0070C0"/>
                </a:solidFill>
              </a:rPr>
              <a:t>The </a:t>
            </a:r>
            <a:r>
              <a:rPr lang="en-US" sz="2400" dirty="0">
                <a:solidFill>
                  <a:srgbClr val="0070C0"/>
                </a:solidFill>
              </a:rPr>
              <a:t>results on the two architectures </a:t>
            </a:r>
            <a:r>
              <a:rPr lang="en-US" sz="2400" dirty="0" smtClean="0">
                <a:solidFill>
                  <a:srgbClr val="0070C0"/>
                </a:solidFill>
              </a:rPr>
              <a:t>are of </a:t>
            </a:r>
            <a:r>
              <a:rPr lang="en-US" sz="2400" dirty="0">
                <a:solidFill>
                  <a:srgbClr val="0070C0"/>
                </a:solidFill>
              </a:rPr>
              <a:t>the same order, </a:t>
            </a:r>
          </a:p>
          <a:p>
            <a:pPr marL="45720" indent="0">
              <a:buNone/>
            </a:pPr>
            <a:r>
              <a:rPr lang="en-US" sz="2400" dirty="0" smtClean="0">
                <a:solidFill>
                  <a:srgbClr val="0070C0"/>
                </a:solidFill>
              </a:rPr>
              <a:t>Both of them </a:t>
            </a:r>
            <a:r>
              <a:rPr lang="en-US" sz="2400" dirty="0">
                <a:solidFill>
                  <a:srgbClr val="0070C0"/>
                </a:solidFill>
              </a:rPr>
              <a:t>have the same sign and the same exponent (even if some exceptions would be theoretically possible, they would be very rare). </a:t>
            </a:r>
            <a:endParaRPr lang="en-US" sz="2400" dirty="0" smtClean="0">
              <a:solidFill>
                <a:srgbClr val="0070C0"/>
              </a:solidFill>
            </a:endParaRPr>
          </a:p>
          <a:p>
            <a:pPr marL="45720" indent="0">
              <a:buNone/>
            </a:pPr>
            <a:r>
              <a:rPr lang="en-US" sz="2400" dirty="0" smtClean="0">
                <a:solidFill>
                  <a:srgbClr val="0070C0"/>
                </a:solidFill>
              </a:rPr>
              <a:t>The </a:t>
            </a:r>
            <a:r>
              <a:rPr lang="en-US" sz="2400" dirty="0">
                <a:solidFill>
                  <a:srgbClr val="0070C0"/>
                </a:solidFill>
              </a:rPr>
              <a:t>only bits that can differ between these results are the least significant bits of the significand. </a:t>
            </a:r>
            <a:endParaRPr lang="en-US" sz="2400" dirty="0" smtClean="0">
              <a:solidFill>
                <a:srgbClr val="0070C0"/>
              </a:solidFill>
            </a:endParaRPr>
          </a:p>
          <a:p>
            <a:pPr marL="45720" indent="0">
              <a:buNone/>
            </a:pPr>
            <a:r>
              <a:rPr lang="en-US" sz="2400" dirty="0" smtClean="0">
                <a:solidFill>
                  <a:srgbClr val="0070C0"/>
                </a:solidFill>
              </a:rPr>
              <a:t>For </a:t>
            </a:r>
            <a:r>
              <a:rPr lang="en-US" sz="2400" dirty="0">
                <a:solidFill>
                  <a:srgbClr val="0070C0"/>
                </a:solidFill>
              </a:rPr>
              <a:t>a given exponent e, and a result r1 = m × 2e, the closest value greater than r1 is r2 = (m + </a:t>
            </a:r>
            <a:r>
              <a:rPr lang="en-US" sz="2400" dirty="0" err="1">
                <a:solidFill>
                  <a:srgbClr val="0070C0"/>
                </a:solidFill>
              </a:rPr>
              <a:t>εd</a:t>
            </a:r>
            <a:r>
              <a:rPr lang="en-US" sz="2400" dirty="0">
                <a:solidFill>
                  <a:srgbClr val="0070C0"/>
                </a:solidFill>
              </a:rPr>
              <a:t>) × 2e, where </a:t>
            </a:r>
            <a:r>
              <a:rPr lang="en-US" sz="2400" dirty="0" err="1">
                <a:solidFill>
                  <a:srgbClr val="0070C0"/>
                </a:solidFill>
              </a:rPr>
              <a:t>εd</a:t>
            </a:r>
            <a:r>
              <a:rPr lang="en-US" sz="2400" dirty="0">
                <a:solidFill>
                  <a:srgbClr val="0070C0"/>
                </a:solidFill>
              </a:rPr>
              <a:t> is the value of the least significant bit of the significand: </a:t>
            </a:r>
            <a:r>
              <a:rPr lang="en-US" sz="2400" dirty="0" err="1">
                <a:solidFill>
                  <a:srgbClr val="0070C0"/>
                </a:solidFill>
              </a:rPr>
              <a:t>εd</a:t>
            </a:r>
            <a:r>
              <a:rPr lang="en-US" sz="2400" dirty="0">
                <a:solidFill>
                  <a:srgbClr val="0070C0"/>
                </a:solidFill>
              </a:rPr>
              <a:t> = 2</a:t>
            </a:r>
            <a:r>
              <a:rPr lang="en-US" sz="2400" baseline="30000" dirty="0">
                <a:solidFill>
                  <a:srgbClr val="0070C0"/>
                </a:solidFill>
              </a:rPr>
              <a:t>-52</a:t>
            </a:r>
            <a:r>
              <a:rPr lang="en-US" sz="2400" dirty="0">
                <a:solidFill>
                  <a:srgbClr val="0070C0"/>
                </a:solidFill>
              </a:rPr>
              <a:t> ≈ 2.22 10</a:t>
            </a:r>
            <a:r>
              <a:rPr lang="en-US" sz="2400" baseline="30000" dirty="0">
                <a:solidFill>
                  <a:srgbClr val="0070C0"/>
                </a:solidFill>
              </a:rPr>
              <a:t>-16</a:t>
            </a:r>
            <a:r>
              <a:rPr lang="en-US" sz="2400" dirty="0" smtClean="0">
                <a:solidFill>
                  <a:srgbClr val="0070C0"/>
                </a:solidFill>
              </a:rPr>
              <a:t>.</a:t>
            </a:r>
          </a:p>
          <a:p>
            <a:pPr marL="45720" indent="0">
              <a:buNone/>
            </a:pPr>
            <a:r>
              <a:rPr lang="en-US" sz="2400" dirty="0" smtClean="0">
                <a:solidFill>
                  <a:srgbClr val="0070C0"/>
                </a:solidFill>
              </a:rPr>
              <a:t>Intel Compiler flags: </a:t>
            </a:r>
          </a:p>
          <a:p>
            <a:pPr>
              <a:buFont typeface="Wingdings" panose="05000000000000000000" pitchFamily="2" charset="2"/>
              <a:buChar char="ü"/>
            </a:pPr>
            <a:r>
              <a:rPr lang="en-US" sz="1700" dirty="0">
                <a:solidFill>
                  <a:srgbClr val="0070C0"/>
                </a:solidFill>
                <a:latin typeface="Courier New" panose="02070309020205020404" pitchFamily="49" charset="0"/>
                <a:cs typeface="Courier New" panose="02070309020205020404" pitchFamily="49" charset="0"/>
              </a:rPr>
              <a:t>“-</a:t>
            </a:r>
            <a:r>
              <a:rPr lang="en-US" sz="1700" dirty="0" err="1">
                <a:solidFill>
                  <a:srgbClr val="0070C0"/>
                </a:solidFill>
                <a:latin typeface="Courier New" panose="02070309020205020404" pitchFamily="49" charset="0"/>
                <a:cs typeface="Courier New" panose="02070309020205020404" pitchFamily="49" charset="0"/>
              </a:rPr>
              <a:t>fp</a:t>
            </a:r>
            <a:r>
              <a:rPr lang="en-US" sz="1700" dirty="0">
                <a:solidFill>
                  <a:srgbClr val="0070C0"/>
                </a:solidFill>
                <a:latin typeface="Courier New" panose="02070309020205020404" pitchFamily="49" charset="0"/>
                <a:cs typeface="Courier New" panose="02070309020205020404" pitchFamily="49" charset="0"/>
              </a:rPr>
              <a:t>-model precise -</a:t>
            </a:r>
            <a:r>
              <a:rPr lang="en-US" sz="1700" dirty="0" err="1">
                <a:solidFill>
                  <a:srgbClr val="0070C0"/>
                </a:solidFill>
                <a:latin typeface="Courier New" panose="02070309020205020404" pitchFamily="49" charset="0"/>
                <a:cs typeface="Courier New" panose="02070309020205020404" pitchFamily="49" charset="0"/>
              </a:rPr>
              <a:t>fp</a:t>
            </a:r>
            <a:r>
              <a:rPr lang="en-US" sz="1700" dirty="0">
                <a:solidFill>
                  <a:srgbClr val="0070C0"/>
                </a:solidFill>
                <a:latin typeface="Courier New" panose="02070309020205020404" pitchFamily="49" charset="0"/>
                <a:cs typeface="Courier New" panose="02070309020205020404" pitchFamily="49" charset="0"/>
              </a:rPr>
              <a:t>-model source -</a:t>
            </a:r>
            <a:r>
              <a:rPr lang="en-US" sz="1700" dirty="0" err="1">
                <a:solidFill>
                  <a:srgbClr val="0070C0"/>
                </a:solidFill>
                <a:latin typeface="Courier New" panose="02070309020205020404" pitchFamily="49" charset="0"/>
                <a:cs typeface="Courier New" panose="02070309020205020404" pitchFamily="49" charset="0"/>
              </a:rPr>
              <a:t>fimf</a:t>
            </a:r>
            <a:r>
              <a:rPr lang="en-US" sz="1700" dirty="0">
                <a:solidFill>
                  <a:srgbClr val="0070C0"/>
                </a:solidFill>
                <a:latin typeface="Courier New" panose="02070309020205020404" pitchFamily="49" charset="0"/>
                <a:cs typeface="Courier New" panose="02070309020205020404" pitchFamily="49" charset="0"/>
              </a:rPr>
              <a:t>-precision=high -no-</a:t>
            </a:r>
            <a:r>
              <a:rPr lang="en-US" sz="1700" dirty="0" err="1">
                <a:solidFill>
                  <a:srgbClr val="0070C0"/>
                </a:solidFill>
                <a:latin typeface="Courier New" panose="02070309020205020404" pitchFamily="49" charset="0"/>
                <a:cs typeface="Courier New" panose="02070309020205020404" pitchFamily="49" charset="0"/>
              </a:rPr>
              <a:t>fma</a:t>
            </a:r>
            <a:r>
              <a:rPr lang="en-US" sz="1700" dirty="0">
                <a:solidFill>
                  <a:srgbClr val="0070C0"/>
                </a:solidFill>
                <a:latin typeface="Courier New" panose="02070309020205020404" pitchFamily="49" charset="0"/>
                <a:cs typeface="Courier New" panose="02070309020205020404" pitchFamily="49" charset="0"/>
              </a:rPr>
              <a:t>” </a:t>
            </a:r>
            <a:r>
              <a:rPr lang="en-US" sz="2000" dirty="0">
                <a:solidFill>
                  <a:srgbClr val="0070C0"/>
                </a:solidFill>
              </a:rPr>
              <a:t/>
            </a:r>
            <a:br>
              <a:rPr lang="en-US" sz="2000" dirty="0">
                <a:solidFill>
                  <a:srgbClr val="0070C0"/>
                </a:solidFill>
              </a:rPr>
            </a:br>
            <a:r>
              <a:rPr lang="en-US" sz="2000" dirty="0" smtClean="0">
                <a:solidFill>
                  <a:srgbClr val="0070C0"/>
                </a:solidFill>
              </a:rPr>
              <a:t>for </a:t>
            </a:r>
            <a:r>
              <a:rPr lang="en-US" sz="2000" dirty="0">
                <a:solidFill>
                  <a:srgbClr val="0070C0"/>
                </a:solidFill>
              </a:rPr>
              <a:t>the compilation on the Xeon Phi </a:t>
            </a:r>
            <a:endParaRPr lang="en-US" sz="2000" dirty="0" smtClean="0">
              <a:solidFill>
                <a:srgbClr val="0070C0"/>
              </a:solidFill>
            </a:endParaRPr>
          </a:p>
          <a:p>
            <a:pPr>
              <a:buFont typeface="Wingdings" panose="05000000000000000000" pitchFamily="2" charset="2"/>
              <a:buChar char="ü"/>
            </a:pPr>
            <a:r>
              <a:rPr lang="en-US" sz="1700" dirty="0" smtClean="0">
                <a:solidFill>
                  <a:srgbClr val="0070C0"/>
                </a:solidFill>
                <a:latin typeface="Courier New" panose="02070309020205020404" pitchFamily="49" charset="0"/>
                <a:cs typeface="Courier New" panose="02070309020205020404" pitchFamily="49" charset="0"/>
              </a:rPr>
              <a:t>“-</a:t>
            </a:r>
            <a:r>
              <a:rPr lang="en-US" sz="1700" dirty="0" err="1">
                <a:solidFill>
                  <a:srgbClr val="0070C0"/>
                </a:solidFill>
                <a:latin typeface="Courier New" panose="02070309020205020404" pitchFamily="49" charset="0"/>
                <a:cs typeface="Courier New" panose="02070309020205020404" pitchFamily="49" charset="0"/>
              </a:rPr>
              <a:t>fp</a:t>
            </a:r>
            <a:r>
              <a:rPr lang="en-US" sz="1700" dirty="0">
                <a:solidFill>
                  <a:srgbClr val="0070C0"/>
                </a:solidFill>
                <a:latin typeface="Courier New" panose="02070309020205020404" pitchFamily="49" charset="0"/>
                <a:cs typeface="Courier New" panose="02070309020205020404" pitchFamily="49" charset="0"/>
              </a:rPr>
              <a:t>-model precise -</a:t>
            </a:r>
            <a:r>
              <a:rPr lang="en-US" sz="1700" dirty="0" err="1">
                <a:solidFill>
                  <a:srgbClr val="0070C0"/>
                </a:solidFill>
                <a:latin typeface="Courier New" panose="02070309020205020404" pitchFamily="49" charset="0"/>
                <a:cs typeface="Courier New" panose="02070309020205020404" pitchFamily="49" charset="0"/>
              </a:rPr>
              <a:t>fp</a:t>
            </a:r>
            <a:r>
              <a:rPr lang="en-US" sz="1700" dirty="0">
                <a:solidFill>
                  <a:srgbClr val="0070C0"/>
                </a:solidFill>
                <a:latin typeface="Courier New" panose="02070309020205020404" pitchFamily="49" charset="0"/>
                <a:cs typeface="Courier New" panose="02070309020205020404" pitchFamily="49" charset="0"/>
              </a:rPr>
              <a:t>-model source -</a:t>
            </a:r>
            <a:r>
              <a:rPr lang="en-US" sz="1700" dirty="0" err="1">
                <a:solidFill>
                  <a:srgbClr val="0070C0"/>
                </a:solidFill>
                <a:latin typeface="Courier New" panose="02070309020205020404" pitchFamily="49" charset="0"/>
                <a:cs typeface="Courier New" panose="02070309020205020404" pitchFamily="49" charset="0"/>
              </a:rPr>
              <a:t>fimf</a:t>
            </a:r>
            <a:r>
              <a:rPr lang="en-US" sz="1700" dirty="0">
                <a:solidFill>
                  <a:srgbClr val="0070C0"/>
                </a:solidFill>
                <a:latin typeface="Courier New" panose="02070309020205020404" pitchFamily="49" charset="0"/>
                <a:cs typeface="Courier New" panose="02070309020205020404" pitchFamily="49" charset="0"/>
              </a:rPr>
              <a:t>-precision=high” </a:t>
            </a:r>
            <a:r>
              <a:rPr lang="en-US" sz="2000" dirty="0" smtClean="0">
                <a:solidFill>
                  <a:srgbClr val="0070C0"/>
                </a:solidFill>
              </a:rPr>
              <a:t/>
            </a:r>
            <a:br>
              <a:rPr lang="en-US" sz="2000" dirty="0" smtClean="0">
                <a:solidFill>
                  <a:srgbClr val="0070C0"/>
                </a:solidFill>
              </a:rPr>
            </a:br>
            <a:r>
              <a:rPr lang="en-US" sz="2000" dirty="0" smtClean="0">
                <a:solidFill>
                  <a:srgbClr val="0070C0"/>
                </a:solidFill>
              </a:rPr>
              <a:t>for </a:t>
            </a:r>
            <a:r>
              <a:rPr lang="en-US" sz="2000" dirty="0">
                <a:solidFill>
                  <a:srgbClr val="0070C0"/>
                </a:solidFill>
              </a:rPr>
              <a:t>the compilation on the Xeon CPU. </a:t>
            </a:r>
            <a:endParaRPr lang="en-US" sz="2000" dirty="0" smtClean="0">
              <a:solidFill>
                <a:srgbClr val="0070C0"/>
              </a:solidFill>
            </a:endParaRPr>
          </a:p>
        </p:txBody>
      </p:sp>
    </p:spTree>
    <p:extLst>
      <p:ext uri="{BB962C8B-B14F-4D97-AF65-F5344CB8AC3E}">
        <p14:creationId xmlns:p14="http://schemas.microsoft.com/office/powerpoint/2010/main" val="315607224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2411760" y="188640"/>
            <a:ext cx="4824536" cy="1556792"/>
          </a:xfrm>
        </p:spPr>
        <p:txBody>
          <a:bodyPr>
            <a:noAutofit/>
          </a:bodyPr>
          <a:lstStyle/>
          <a:p>
            <a:pPr marL="0" indent="0" algn="ctr">
              <a:buNone/>
              <a:defRPr/>
            </a:pPr>
            <a:r>
              <a:rPr lang="en-PH" sz="4800" dirty="0" smtClean="0">
                <a:solidFill>
                  <a:srgbClr val="0070C0"/>
                </a:solidFill>
                <a:latin typeface="Calibri" pitchFamily="34" charset="0"/>
                <a:cs typeface="Calibri" pitchFamily="34" charset="0"/>
              </a:rPr>
              <a:t>Conclusion</a:t>
            </a:r>
            <a:endParaRPr lang="en-PH" sz="4800" dirty="0">
              <a:solidFill>
                <a:srgbClr val="0070C0"/>
              </a:solidFill>
              <a:latin typeface="Calibri" pitchFamily="34" charset="0"/>
              <a:cs typeface="Calibri" pitchFamily="34" charset="0"/>
            </a:endParaRPr>
          </a:p>
        </p:txBody>
      </p:sp>
      <p:sp>
        <p:nvSpPr>
          <p:cNvPr id="77828" name="Rectangle 3"/>
          <p:cNvSpPr>
            <a:spLocks noGrp="1" noChangeArrowheads="1"/>
          </p:cNvSpPr>
          <p:nvPr>
            <p:ph sz="quarter" idx="13"/>
          </p:nvPr>
        </p:nvSpPr>
        <p:spPr>
          <a:xfrm>
            <a:off x="163635" y="1412776"/>
            <a:ext cx="8964488" cy="5445224"/>
          </a:xfrm>
        </p:spPr>
        <p:txBody>
          <a:bodyPr>
            <a:noAutofit/>
          </a:bodyPr>
          <a:lstStyle/>
          <a:p>
            <a:pPr>
              <a:lnSpc>
                <a:spcPct val="90000"/>
              </a:lnSpc>
              <a:buFont typeface="Wingdings" pitchFamily="2" charset="2"/>
              <a:buChar char="§"/>
            </a:pPr>
            <a:r>
              <a:rPr lang="en-US" sz="2400" b="1" dirty="0" smtClean="0">
                <a:solidFill>
                  <a:srgbClr val="0070C0"/>
                </a:solidFill>
              </a:rPr>
              <a:t>Software</a:t>
            </a:r>
            <a:r>
              <a:rPr lang="en-US" sz="2400" dirty="0" smtClean="0">
                <a:solidFill>
                  <a:srgbClr val="0070C0"/>
                </a:solidFill>
              </a:rPr>
              <a:t>: Operating systems, middleware, programming models and </a:t>
            </a:r>
            <a:r>
              <a:rPr lang="en-US" sz="2400" dirty="0" smtClean="0">
                <a:solidFill>
                  <a:srgbClr val="0070C0"/>
                </a:solidFill>
              </a:rPr>
              <a:t>applications </a:t>
            </a:r>
            <a:r>
              <a:rPr lang="en-US" sz="2400" dirty="0" smtClean="0">
                <a:solidFill>
                  <a:srgbClr val="0070C0"/>
                </a:solidFill>
              </a:rPr>
              <a:t>need to become </a:t>
            </a:r>
            <a:r>
              <a:rPr lang="en-US" sz="2400" dirty="0" smtClean="0">
                <a:solidFill>
                  <a:srgbClr val="FF0000"/>
                </a:solidFill>
              </a:rPr>
              <a:t>more and more fault &amp; soft error </a:t>
            </a:r>
            <a:r>
              <a:rPr lang="en-US" sz="2400" dirty="0" smtClean="0">
                <a:solidFill>
                  <a:srgbClr val="00B050"/>
                </a:solidFill>
              </a:rPr>
              <a:t>aware, and tolerant</a:t>
            </a:r>
            <a:r>
              <a:rPr lang="en-US" sz="2400" dirty="0" smtClean="0">
                <a:solidFill>
                  <a:srgbClr val="0070C0"/>
                </a:solidFill>
              </a:rPr>
              <a:t>.</a:t>
            </a:r>
            <a:endParaRPr lang="en-GB" sz="2400" dirty="0" smtClean="0">
              <a:solidFill>
                <a:srgbClr val="0070C0"/>
              </a:solidFill>
            </a:endParaRPr>
          </a:p>
          <a:p>
            <a:pPr>
              <a:lnSpc>
                <a:spcPct val="90000"/>
              </a:lnSpc>
              <a:buFont typeface="Wingdings" pitchFamily="2" charset="2"/>
              <a:buChar char="§"/>
            </a:pPr>
            <a:r>
              <a:rPr lang="en-GB" sz="2400" b="1" dirty="0" smtClean="0">
                <a:solidFill>
                  <a:srgbClr val="00B050"/>
                </a:solidFill>
              </a:rPr>
              <a:t>Stochastic applications with independent computing will certainly be m</a:t>
            </a:r>
            <a:r>
              <a:rPr lang="en-US" sz="2400" b="1" dirty="0" smtClean="0">
                <a:solidFill>
                  <a:srgbClr val="00B050"/>
                </a:solidFill>
              </a:rPr>
              <a:t>ore suitable to less resilient systems</a:t>
            </a:r>
            <a:r>
              <a:rPr lang="en-US" sz="2400" dirty="0" smtClean="0">
                <a:solidFill>
                  <a:srgbClr val="0070C0"/>
                </a:solidFill>
              </a:rPr>
              <a:t>, with such applications we can trade reliability for </a:t>
            </a:r>
            <a:r>
              <a:rPr lang="fr-FR" sz="2400" dirty="0" smtClean="0">
                <a:solidFill>
                  <a:srgbClr val="0070C0"/>
                </a:solidFill>
              </a:rPr>
              <a:t>performance, power, or </a:t>
            </a:r>
            <a:r>
              <a:rPr lang="fr-FR" sz="2400" dirty="0" err="1" smtClean="0">
                <a:solidFill>
                  <a:srgbClr val="0070C0"/>
                </a:solidFill>
              </a:rPr>
              <a:t>cost</a:t>
            </a:r>
            <a:r>
              <a:rPr lang="fr-FR" sz="2400" dirty="0" smtClean="0">
                <a:solidFill>
                  <a:srgbClr val="0070C0"/>
                </a:solidFill>
              </a:rPr>
              <a:t>.</a:t>
            </a:r>
          </a:p>
          <a:p>
            <a:pPr>
              <a:lnSpc>
                <a:spcPct val="90000"/>
              </a:lnSpc>
              <a:buFont typeface="Wingdings" pitchFamily="2" charset="2"/>
              <a:buChar char="§"/>
            </a:pPr>
            <a:r>
              <a:rPr lang="en-GB" sz="2400" dirty="0" smtClean="0">
                <a:solidFill>
                  <a:srgbClr val="00B0F0"/>
                </a:solidFill>
              </a:rPr>
              <a:t>Get prepared with Fault Injection frameworks like (SEFI – Los Alamos National Library, USA)</a:t>
            </a:r>
            <a:endParaRPr lang="en-GB" sz="2400" dirty="0">
              <a:solidFill>
                <a:srgbClr val="00B0F0"/>
              </a:solidFill>
            </a:endParaRPr>
          </a:p>
          <a:p>
            <a:pPr>
              <a:lnSpc>
                <a:spcPct val="90000"/>
              </a:lnSpc>
              <a:buFont typeface="Wingdings" pitchFamily="2" charset="2"/>
              <a:buChar char="§"/>
            </a:pPr>
            <a:r>
              <a:rPr lang="en-US" sz="2400" dirty="0" smtClean="0">
                <a:solidFill>
                  <a:srgbClr val="0070C0"/>
                </a:solidFill>
              </a:rPr>
              <a:t>Key </a:t>
            </a:r>
            <a:r>
              <a:rPr lang="en-US" sz="2400" dirty="0">
                <a:solidFill>
                  <a:srgbClr val="0070C0"/>
                </a:solidFill>
              </a:rPr>
              <a:t>elements of a method </a:t>
            </a:r>
            <a:r>
              <a:rPr lang="en-US" sz="2400" dirty="0" smtClean="0">
                <a:solidFill>
                  <a:srgbClr val="0070C0"/>
                </a:solidFill>
              </a:rPr>
              <a:t>have been presented to produced numerically reproducible results for parallel </a:t>
            </a:r>
            <a:r>
              <a:rPr lang="en-US" sz="2400" dirty="0">
                <a:solidFill>
                  <a:srgbClr val="0070C0"/>
                </a:solidFill>
              </a:rPr>
              <a:t>stochastic simulations </a:t>
            </a:r>
            <a:r>
              <a:rPr lang="en-US" sz="2400" dirty="0" smtClean="0">
                <a:solidFill>
                  <a:srgbClr val="0070C0"/>
                </a:solidFill>
              </a:rPr>
              <a:t>comparable with </a:t>
            </a:r>
            <a:r>
              <a:rPr lang="en-US" sz="2400" dirty="0">
                <a:solidFill>
                  <a:srgbClr val="0070C0"/>
                </a:solidFill>
              </a:rPr>
              <a:t>a sequential implementation (before large scaling </a:t>
            </a:r>
            <a:r>
              <a:rPr lang="en-US" sz="2400" dirty="0" smtClean="0">
                <a:solidFill>
                  <a:srgbClr val="0070C0"/>
                </a:solidFill>
              </a:rPr>
              <a:t>on future </a:t>
            </a:r>
            <a:r>
              <a:rPr lang="en-US" sz="2400" dirty="0" err="1">
                <a:solidFill>
                  <a:srgbClr val="0070C0"/>
                </a:solidFill>
              </a:rPr>
              <a:t>E</a:t>
            </a:r>
            <a:r>
              <a:rPr lang="en-US" sz="2400" dirty="0" err="1" smtClean="0">
                <a:solidFill>
                  <a:srgbClr val="0070C0"/>
                </a:solidFill>
              </a:rPr>
              <a:t>xascale</a:t>
            </a:r>
            <a:r>
              <a:rPr lang="en-US" sz="2400" dirty="0" smtClean="0">
                <a:solidFill>
                  <a:srgbClr val="0070C0"/>
                </a:solidFill>
              </a:rPr>
              <a:t> systems) – </a:t>
            </a:r>
          </a:p>
          <a:p>
            <a:pPr>
              <a:lnSpc>
                <a:spcPct val="90000"/>
              </a:lnSpc>
              <a:buFont typeface="Wingdings" pitchFamily="2" charset="2"/>
              <a:buChar char="§"/>
            </a:pPr>
            <a:r>
              <a:rPr lang="en-US" sz="2400" dirty="0" smtClean="0">
                <a:solidFill>
                  <a:srgbClr val="0070C0"/>
                </a:solidFill>
              </a:rPr>
              <a:t>Numerical </a:t>
            </a:r>
            <a:r>
              <a:rPr lang="en-US" sz="2400" dirty="0">
                <a:solidFill>
                  <a:srgbClr val="0070C0"/>
                </a:solidFill>
              </a:rPr>
              <a:t>replication </a:t>
            </a:r>
            <a:r>
              <a:rPr lang="en-US" sz="2400" dirty="0" smtClean="0">
                <a:solidFill>
                  <a:srgbClr val="0070C0"/>
                </a:solidFill>
              </a:rPr>
              <a:t>is very </a:t>
            </a:r>
            <a:r>
              <a:rPr lang="en-US" sz="2400" dirty="0">
                <a:solidFill>
                  <a:srgbClr val="0070C0"/>
                </a:solidFill>
              </a:rPr>
              <a:t>important for </a:t>
            </a:r>
            <a:r>
              <a:rPr lang="en-US" sz="2400" dirty="0" smtClean="0">
                <a:solidFill>
                  <a:srgbClr val="0070C0"/>
                </a:solidFill>
              </a:rPr>
              <a:t>scientists </a:t>
            </a:r>
            <a:r>
              <a:rPr lang="en-US" sz="2400" dirty="0">
                <a:solidFill>
                  <a:srgbClr val="0070C0"/>
                </a:solidFill>
              </a:rPr>
              <a:t>in many sensitive areas, finance, nuclear safety, medicine</a:t>
            </a:r>
            <a:r>
              <a:rPr lang="en-US" sz="2400" dirty="0" smtClean="0">
                <a:solidFill>
                  <a:srgbClr val="0070C0"/>
                </a:solidFill>
              </a:rPr>
              <a:t>…</a:t>
            </a:r>
            <a:endParaRPr lang="en-GB" sz="2400" dirty="0" smtClean="0">
              <a:solidFill>
                <a:srgbClr val="0070C0"/>
              </a:solidFill>
            </a:endParaRPr>
          </a:p>
        </p:txBody>
      </p:sp>
      <p:pic>
        <p:nvPicPr>
          <p:cNvPr id="77829" name="Picture 7"/>
          <p:cNvPicPr>
            <a:picLocks noChangeAspect="1" noChangeArrowheads="1"/>
          </p:cNvPicPr>
          <p:nvPr/>
        </p:nvPicPr>
        <p:blipFill>
          <a:blip r:embed="rId2" cstate="print"/>
          <a:srcRect/>
          <a:stretch>
            <a:fillRect/>
          </a:stretch>
        </p:blipFill>
        <p:spPr bwMode="auto">
          <a:xfrm>
            <a:off x="7468886" y="0"/>
            <a:ext cx="1675114" cy="1255355"/>
          </a:xfrm>
          <a:prstGeom prst="rect">
            <a:avLst/>
          </a:prstGeom>
          <a:noFill/>
          <a:ln w="9525">
            <a:noFill/>
            <a:miter lim="800000"/>
            <a:headEnd/>
            <a:tailEnd/>
          </a:ln>
        </p:spPr>
      </p:pic>
      <p:pic>
        <p:nvPicPr>
          <p:cNvPr id="77830" name="Picture 11"/>
          <p:cNvPicPr>
            <a:picLocks noChangeAspect="1" noChangeArrowheads="1"/>
          </p:cNvPicPr>
          <p:nvPr/>
        </p:nvPicPr>
        <p:blipFill>
          <a:blip r:embed="rId3" cstate="print"/>
          <a:srcRect/>
          <a:stretch>
            <a:fillRect/>
          </a:stretch>
        </p:blipFill>
        <p:spPr bwMode="auto">
          <a:xfrm>
            <a:off x="0" y="1"/>
            <a:ext cx="2051720" cy="1255354"/>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u numéro de diapositive 5"/>
          <p:cNvSpPr>
            <a:spLocks noGrp="1"/>
          </p:cNvSpPr>
          <p:nvPr>
            <p:ph type="sldNum" sz="quarter" idx="12"/>
          </p:nvPr>
        </p:nvSpPr>
        <p:spPr>
          <a:noFill/>
        </p:spPr>
        <p:txBody>
          <a:bodyPr/>
          <a:lstStyle/>
          <a:p>
            <a:fld id="{9B437398-9FFF-47A7-BF8A-8EFBEACA3E30}" type="slidenum">
              <a:rPr lang="en-US" smtClean="0"/>
              <a:pPr/>
              <a:t>33</a:t>
            </a:fld>
            <a:endParaRPr lang="en-US" smtClean="0"/>
          </a:p>
        </p:txBody>
      </p:sp>
      <p:sp>
        <p:nvSpPr>
          <p:cNvPr id="314370" name="Rectangle 2"/>
          <p:cNvSpPr>
            <a:spLocks noGrp="1" noChangeArrowheads="1"/>
          </p:cNvSpPr>
          <p:nvPr>
            <p:ph type="title"/>
          </p:nvPr>
        </p:nvSpPr>
        <p:spPr>
          <a:xfrm>
            <a:off x="2411760" y="188640"/>
            <a:ext cx="4824536" cy="1556792"/>
          </a:xfrm>
        </p:spPr>
        <p:txBody>
          <a:bodyPr>
            <a:noAutofit/>
          </a:bodyPr>
          <a:lstStyle/>
          <a:p>
            <a:pPr marL="0" indent="0" algn="ctr">
              <a:buNone/>
              <a:defRPr/>
            </a:pPr>
            <a:r>
              <a:rPr lang="en-PH" sz="4800" dirty="0" smtClean="0">
                <a:solidFill>
                  <a:srgbClr val="0070C0"/>
                </a:solidFill>
                <a:latin typeface="Calibri" pitchFamily="34" charset="0"/>
                <a:cs typeface="Calibri" pitchFamily="34" charset="0"/>
              </a:rPr>
              <a:t>Perspectives</a:t>
            </a:r>
            <a:endParaRPr lang="en-PH" sz="4800" dirty="0">
              <a:solidFill>
                <a:srgbClr val="0070C0"/>
              </a:solidFill>
              <a:latin typeface="Calibri" pitchFamily="34" charset="0"/>
              <a:cs typeface="Calibri" pitchFamily="34" charset="0"/>
            </a:endParaRPr>
          </a:p>
        </p:txBody>
      </p:sp>
      <p:sp>
        <p:nvSpPr>
          <p:cNvPr id="77828" name="Rectangle 3"/>
          <p:cNvSpPr>
            <a:spLocks noGrp="1" noChangeArrowheads="1"/>
          </p:cNvSpPr>
          <p:nvPr>
            <p:ph sz="quarter" idx="13"/>
          </p:nvPr>
        </p:nvSpPr>
        <p:spPr>
          <a:xfrm>
            <a:off x="179512" y="1340768"/>
            <a:ext cx="8964488" cy="5445224"/>
          </a:xfrm>
        </p:spPr>
        <p:txBody>
          <a:bodyPr>
            <a:noAutofit/>
          </a:bodyPr>
          <a:lstStyle/>
          <a:p>
            <a:pPr>
              <a:lnSpc>
                <a:spcPct val="90000"/>
              </a:lnSpc>
              <a:buFont typeface="Wingdings" pitchFamily="2" charset="2"/>
              <a:buChar char="§"/>
            </a:pPr>
            <a:r>
              <a:rPr lang="en-GB" sz="2400" dirty="0" smtClean="0">
                <a:solidFill>
                  <a:srgbClr val="0070C0"/>
                </a:solidFill>
              </a:rPr>
              <a:t>The proposed method</a:t>
            </a:r>
            <a:r>
              <a:rPr lang="en-US" sz="2400" dirty="0" smtClean="0">
                <a:solidFill>
                  <a:srgbClr val="0070C0"/>
                </a:solidFill>
              </a:rPr>
              <a:t> only solve a small part of the whole </a:t>
            </a:r>
            <a:r>
              <a:rPr lang="en-US" sz="2400" dirty="0">
                <a:solidFill>
                  <a:srgbClr val="0070C0"/>
                </a:solidFill>
              </a:rPr>
              <a:t>problem of scientific reproducibility</a:t>
            </a:r>
            <a:r>
              <a:rPr lang="en-US" sz="2400" b="1" dirty="0">
                <a:solidFill>
                  <a:srgbClr val="00B050"/>
                </a:solidFill>
              </a:rPr>
              <a:t>, </a:t>
            </a:r>
            <a:r>
              <a:rPr lang="en-US" sz="2400" b="1" dirty="0" smtClean="0">
                <a:solidFill>
                  <a:srgbClr val="00B050"/>
                </a:solidFill>
              </a:rPr>
              <a:t>though it </a:t>
            </a:r>
            <a:r>
              <a:rPr lang="en-US" sz="2400" b="1" dirty="0">
                <a:solidFill>
                  <a:srgbClr val="00B050"/>
                </a:solidFill>
              </a:rPr>
              <a:t>is a key element for numerically reproducible research for </a:t>
            </a:r>
            <a:r>
              <a:rPr lang="en-US" sz="2400" b="1" dirty="0" smtClean="0">
                <a:solidFill>
                  <a:srgbClr val="00B050"/>
                </a:solidFill>
              </a:rPr>
              <a:t>independent stochastic parallel computing comparable to sequential computing.</a:t>
            </a:r>
            <a:endParaRPr lang="en-US" sz="2400" b="1" dirty="0">
              <a:solidFill>
                <a:srgbClr val="00B050"/>
              </a:solidFill>
            </a:endParaRPr>
          </a:p>
          <a:p>
            <a:pPr>
              <a:lnSpc>
                <a:spcPct val="90000"/>
              </a:lnSpc>
              <a:buFont typeface="Wingdings" pitchFamily="2" charset="2"/>
              <a:buChar char="§"/>
            </a:pPr>
            <a:r>
              <a:rPr lang="en-GB" sz="2400" dirty="0" smtClean="0">
                <a:solidFill>
                  <a:srgbClr val="0070C0"/>
                </a:solidFill>
              </a:rPr>
              <a:t>Simulation of parallel independent processes is “easy”, but simulating </a:t>
            </a:r>
            <a:r>
              <a:rPr lang="en-US" sz="2400" dirty="0" smtClean="0">
                <a:solidFill>
                  <a:srgbClr val="0070C0"/>
                </a:solidFill>
              </a:rPr>
              <a:t>time-dependent </a:t>
            </a:r>
            <a:r>
              <a:rPr lang="en-US" sz="2400" dirty="0">
                <a:solidFill>
                  <a:srgbClr val="0070C0"/>
                </a:solidFill>
              </a:rPr>
              <a:t>entities or interacting entities, </a:t>
            </a:r>
            <a:r>
              <a:rPr lang="en-US" sz="2400" dirty="0" smtClean="0">
                <a:solidFill>
                  <a:srgbClr val="0070C0"/>
                </a:solidFill>
              </a:rPr>
              <a:t>with numerical </a:t>
            </a:r>
            <a:r>
              <a:rPr lang="en-US" sz="2400" dirty="0">
                <a:solidFill>
                  <a:srgbClr val="0070C0"/>
                </a:solidFill>
              </a:rPr>
              <a:t>reproducibility across </a:t>
            </a:r>
            <a:r>
              <a:rPr lang="en-US" sz="2400" dirty="0" smtClean="0">
                <a:solidFill>
                  <a:srgbClr val="0070C0"/>
                </a:solidFill>
              </a:rPr>
              <a:t>interactions will be tough if relying on Operating Systems threads (which could be depending on O.S. random choices for simultaneity handling, thus turning into a wreck any hopes of numerical reproducibility).</a:t>
            </a:r>
          </a:p>
          <a:p>
            <a:pPr>
              <a:lnSpc>
                <a:spcPct val="90000"/>
              </a:lnSpc>
              <a:buFont typeface="Wingdings" pitchFamily="2" charset="2"/>
              <a:buChar char="§"/>
            </a:pPr>
            <a:r>
              <a:rPr lang="en-US" sz="2400" dirty="0" smtClean="0">
                <a:solidFill>
                  <a:srgbClr val="00B0F0"/>
                </a:solidFill>
              </a:rPr>
              <a:t>Software simulation of co-routines within the simulation application and synchronous communications will be required in addition to the assignment of a different random stream to each stochastic object.</a:t>
            </a:r>
          </a:p>
          <a:p>
            <a:pPr>
              <a:lnSpc>
                <a:spcPct val="90000"/>
              </a:lnSpc>
              <a:buFont typeface="Wingdings" pitchFamily="2" charset="2"/>
              <a:buChar char="§"/>
            </a:pPr>
            <a:endParaRPr lang="en-US" sz="2400" dirty="0" smtClean="0">
              <a:solidFill>
                <a:srgbClr val="00B0F0"/>
              </a:solidFill>
            </a:endParaRPr>
          </a:p>
          <a:p>
            <a:pPr>
              <a:lnSpc>
                <a:spcPct val="90000"/>
              </a:lnSpc>
              <a:buFont typeface="Wingdings" pitchFamily="2" charset="2"/>
              <a:buChar char="§"/>
            </a:pPr>
            <a:endParaRPr lang="en-GB" sz="2400" dirty="0" smtClean="0">
              <a:solidFill>
                <a:schemeClr val="tx2">
                  <a:lumMod val="75000"/>
                </a:schemeClr>
              </a:solidFill>
            </a:endParaRPr>
          </a:p>
          <a:p>
            <a:pPr>
              <a:lnSpc>
                <a:spcPct val="90000"/>
              </a:lnSpc>
              <a:buNone/>
            </a:pPr>
            <a:endParaRPr lang="en-GB" sz="2400" dirty="0" smtClean="0">
              <a:solidFill>
                <a:schemeClr val="tx2">
                  <a:lumMod val="75000"/>
                </a:schemeClr>
              </a:solidFill>
            </a:endParaRPr>
          </a:p>
        </p:txBody>
      </p:sp>
      <p:pic>
        <p:nvPicPr>
          <p:cNvPr id="77829" name="Picture 7"/>
          <p:cNvPicPr>
            <a:picLocks noChangeAspect="1" noChangeArrowheads="1"/>
          </p:cNvPicPr>
          <p:nvPr/>
        </p:nvPicPr>
        <p:blipFill>
          <a:blip r:embed="rId2" cstate="print"/>
          <a:srcRect/>
          <a:stretch>
            <a:fillRect/>
          </a:stretch>
        </p:blipFill>
        <p:spPr bwMode="auto">
          <a:xfrm>
            <a:off x="7468886" y="0"/>
            <a:ext cx="1675114" cy="1255355"/>
          </a:xfrm>
          <a:prstGeom prst="rect">
            <a:avLst/>
          </a:prstGeom>
          <a:noFill/>
          <a:ln w="9525">
            <a:noFill/>
            <a:miter lim="800000"/>
            <a:headEnd/>
            <a:tailEnd/>
          </a:ln>
        </p:spPr>
      </p:pic>
      <p:pic>
        <p:nvPicPr>
          <p:cNvPr id="77830" name="Picture 11"/>
          <p:cNvPicPr>
            <a:picLocks noChangeAspect="1" noChangeArrowheads="1"/>
          </p:cNvPicPr>
          <p:nvPr/>
        </p:nvPicPr>
        <p:blipFill>
          <a:blip r:embed="rId3" cstate="print"/>
          <a:srcRect/>
          <a:stretch>
            <a:fillRect/>
          </a:stretch>
        </p:blipFill>
        <p:spPr bwMode="auto">
          <a:xfrm>
            <a:off x="0" y="1"/>
            <a:ext cx="2051720" cy="1255354"/>
          </a:xfrm>
          <a:prstGeom prst="rect">
            <a:avLst/>
          </a:prstGeom>
          <a:noFill/>
          <a:ln w="9525">
            <a:noFill/>
            <a:miter lim="800000"/>
            <a:headEnd/>
            <a:tailEnd/>
          </a:ln>
        </p:spPr>
      </p:pic>
    </p:spTree>
    <p:extLst>
      <p:ext uri="{BB962C8B-B14F-4D97-AF65-F5344CB8AC3E}">
        <p14:creationId xmlns:p14="http://schemas.microsoft.com/office/powerpoint/2010/main" val="208604888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u numéro de diapositive 5"/>
          <p:cNvSpPr>
            <a:spLocks noGrp="1"/>
          </p:cNvSpPr>
          <p:nvPr>
            <p:ph type="sldNum" sz="quarter" idx="12"/>
          </p:nvPr>
        </p:nvSpPr>
        <p:spPr>
          <a:noFill/>
        </p:spPr>
        <p:txBody>
          <a:bodyPr/>
          <a:lstStyle/>
          <a:p>
            <a:fld id="{4F74393A-CFD6-45F4-8550-D336CFD7A46F}" type="slidenum">
              <a:rPr lang="en-US" smtClean="0"/>
              <a:pPr/>
              <a:t>34</a:t>
            </a:fld>
            <a:endParaRPr lang="en-US" smtClean="0"/>
          </a:p>
        </p:txBody>
      </p:sp>
      <p:pic>
        <p:nvPicPr>
          <p:cNvPr id="78852" name="Picture 7" descr="AMmetapath"/>
          <p:cNvPicPr>
            <a:picLocks noGrp="1" noChangeAspect="1" noChangeArrowheads="1"/>
          </p:cNvPicPr>
          <p:nvPr>
            <p:ph sz="quarter" idx="13"/>
          </p:nvPr>
        </p:nvPicPr>
        <p:blipFill>
          <a:blip r:embed="rId3" cstate="print"/>
          <a:srcRect/>
          <a:stretch>
            <a:fillRect/>
          </a:stretch>
        </p:blipFill>
        <p:spPr>
          <a:xfrm>
            <a:off x="0" y="0"/>
            <a:ext cx="9144000" cy="6858000"/>
          </a:xfrm>
        </p:spPr>
      </p:pic>
      <p:sp>
        <p:nvSpPr>
          <p:cNvPr id="311305" name="Rectangle 9"/>
          <p:cNvSpPr>
            <a:spLocks noChangeArrowheads="1"/>
          </p:cNvSpPr>
          <p:nvPr/>
        </p:nvSpPr>
        <p:spPr bwMode="auto">
          <a:xfrm>
            <a:off x="2771800" y="0"/>
            <a:ext cx="5256584" cy="923330"/>
          </a:xfrm>
          <a:prstGeom prst="rect">
            <a:avLst/>
          </a:prstGeom>
          <a:noFill/>
          <a:ln w="12700" cap="sq">
            <a:noFill/>
            <a:miter lim="800000"/>
            <a:headEnd type="none" w="sm" len="sm"/>
            <a:tailEnd type="none" w="sm" len="sm"/>
          </a:ln>
          <a:effectLst/>
        </p:spPr>
        <p:txBody>
          <a:bodyPr wrap="square">
            <a:spAutoFit/>
          </a:bodyPr>
          <a:lstStyle/>
          <a:p>
            <a:pPr>
              <a:defRPr/>
            </a:pPr>
            <a:r>
              <a:rPr kumimoji="0" lang="fr-FR" sz="4800" dirty="0" smtClean="0">
                <a:solidFill>
                  <a:schemeClr val="bg1"/>
                </a:solidFill>
                <a:effectLst>
                  <a:outerShdw blurRad="38100" dist="38100" dir="2700000" algn="tl">
                    <a:srgbClr val="000000"/>
                  </a:outerShdw>
                </a:effectLst>
              </a:rPr>
              <a:t>Questions</a:t>
            </a:r>
            <a:r>
              <a:rPr kumimoji="0" lang="fr-FR" sz="5400" dirty="0" smtClean="0">
                <a:solidFill>
                  <a:schemeClr val="bg1"/>
                </a:solidFill>
                <a:effectLst>
                  <a:outerShdw blurRad="38100" dist="38100" dir="2700000" algn="tl">
                    <a:srgbClr val="000000"/>
                  </a:outerShdw>
                </a:effectLst>
              </a:rPr>
              <a:t>?</a:t>
            </a:r>
            <a:endParaRPr kumimoji="0" lang="fr-FR" sz="5400" dirty="0">
              <a:solidFill>
                <a:schemeClr val="bg1"/>
              </a:solidFill>
              <a:effectLst>
                <a:outerShdw blurRad="38100" dist="38100" dir="2700000" algn="tl">
                  <a:srgbClr val="000000"/>
                </a:outerShdw>
              </a:effectLst>
            </a:endParaRPr>
          </a:p>
        </p:txBody>
      </p:sp>
      <p:sp>
        <p:nvSpPr>
          <p:cNvPr id="134146" name="AutoShape 2" descr="imap://drch@sp.isima.fr:143/fetch%3EUID%3E/INBOX%3E296674?part=1.1.2&amp;type=image/png&amp;filename=unknown-JIWCW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4148" name="AutoShape 4" descr="imap://drch@sp.isima.fr:143/fetch%3EUID%3E/INBOX%3E296674?part=1.1.2&amp;type=image/png&amp;filename=unknown-JIWCW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4150" name="AutoShape 6" descr="imap://drch@sp.isima.fr:143/fetch%3EUID%3E/INBOX%3E296674?part=1.1.2&amp;type=image/png&amp;filename=unknown-JIWCW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4152" name="AutoShape 8" descr="imap://drch@sp.isima.fr:143/fetch%3EUID%3E/INBOX%3E296674?part=1.1.2&amp;type=image/png&amp;filename=unknown-JIWCWV"/>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5"/>
          <p:cNvSpPr>
            <a:spLocks noGrp="1"/>
          </p:cNvSpPr>
          <p:nvPr>
            <p:ph type="sldNum" sz="quarter" idx="12"/>
          </p:nvPr>
        </p:nvSpPr>
        <p:spPr>
          <a:noFill/>
        </p:spPr>
        <p:txBody>
          <a:bodyPr/>
          <a:lstStyle/>
          <a:p>
            <a:fld id="{36A399FD-F684-451B-960A-F46F8C1E3F64}" type="slidenum">
              <a:rPr lang="en-US" smtClean="0"/>
              <a:pPr/>
              <a:t>4</a:t>
            </a:fld>
            <a:endParaRPr lang="en-US" smtClean="0"/>
          </a:p>
        </p:txBody>
      </p:sp>
      <p:sp>
        <p:nvSpPr>
          <p:cNvPr id="427010" name="Rectangle 2"/>
          <p:cNvSpPr>
            <a:spLocks noGrp="1" noChangeArrowheads="1"/>
          </p:cNvSpPr>
          <p:nvPr>
            <p:ph type="title"/>
          </p:nvPr>
        </p:nvSpPr>
        <p:spPr>
          <a:xfrm>
            <a:off x="180528" y="269776"/>
            <a:ext cx="9144000" cy="1143000"/>
          </a:xfrm>
        </p:spPr>
        <p:txBody>
          <a:bodyPr>
            <a:noAutofit/>
          </a:bodyPr>
          <a:lstStyle/>
          <a:p>
            <a:pPr marL="0" indent="0" algn="l">
              <a:buNone/>
              <a:defRPr/>
            </a:pPr>
            <a:r>
              <a:rPr lang="en-US" sz="3600" dirty="0" smtClean="0">
                <a:solidFill>
                  <a:schemeClr val="tx2">
                    <a:lumMod val="75000"/>
                  </a:schemeClr>
                </a:solidFill>
                <a:latin typeface="Trebuchet MS" pitchFamily="34" charset="0"/>
                <a:cs typeface="Calibri" pitchFamily="34" charset="0"/>
              </a:rPr>
              <a:t>Programmability</a:t>
            </a:r>
            <a:endParaRPr lang="en-US" sz="3600" dirty="0">
              <a:solidFill>
                <a:schemeClr val="tx2">
                  <a:lumMod val="75000"/>
                </a:schemeClr>
              </a:solidFill>
              <a:latin typeface="Trebuchet MS" pitchFamily="34" charset="0"/>
              <a:cs typeface="Calibri" pitchFamily="34" charset="0"/>
            </a:endParaRPr>
          </a:p>
        </p:txBody>
      </p:sp>
      <p:sp>
        <p:nvSpPr>
          <p:cNvPr id="9220" name="Rectangle 3"/>
          <p:cNvSpPr>
            <a:spLocks noGrp="1" noChangeArrowheads="1"/>
          </p:cNvSpPr>
          <p:nvPr>
            <p:ph sz="quarter" idx="13"/>
          </p:nvPr>
        </p:nvSpPr>
        <p:spPr>
          <a:xfrm>
            <a:off x="179512" y="1241376"/>
            <a:ext cx="8964488" cy="5616624"/>
          </a:xfrm>
        </p:spPr>
        <p:txBody>
          <a:bodyPr>
            <a:noAutofit/>
          </a:bodyPr>
          <a:lstStyle/>
          <a:p>
            <a:pPr>
              <a:buFont typeface="Wingdings" pitchFamily="2" charset="2"/>
              <a:buChar char="§"/>
            </a:pPr>
            <a:r>
              <a:rPr lang="en-US" sz="2400" dirty="0" err="1" smtClean="0">
                <a:solidFill>
                  <a:srgbClr val="0070C0"/>
                </a:solidFill>
              </a:rPr>
              <a:t>Exascale</a:t>
            </a:r>
            <a:r>
              <a:rPr lang="en-US" sz="2400" dirty="0" smtClean="0">
                <a:solidFill>
                  <a:srgbClr val="0070C0"/>
                </a:solidFill>
              </a:rPr>
              <a:t> application will involve approximately</a:t>
            </a:r>
            <a:br>
              <a:rPr lang="en-US" sz="2400" dirty="0" smtClean="0">
                <a:solidFill>
                  <a:srgbClr val="0070C0"/>
                </a:solidFill>
              </a:rPr>
            </a:br>
            <a:r>
              <a:rPr lang="en-US" sz="2400" dirty="0" smtClean="0">
                <a:solidFill>
                  <a:srgbClr val="0070C0"/>
                </a:solidFill>
              </a:rPr>
              <a:t>around O(10</a:t>
            </a:r>
            <a:r>
              <a:rPr lang="en-US" sz="2400" baseline="30000" dirty="0" smtClean="0">
                <a:solidFill>
                  <a:srgbClr val="0070C0"/>
                </a:solidFill>
              </a:rPr>
              <a:t>9</a:t>
            </a:r>
            <a:r>
              <a:rPr lang="en-US" sz="2400" dirty="0" smtClean="0">
                <a:solidFill>
                  <a:srgbClr val="0070C0"/>
                </a:solidFill>
              </a:rPr>
              <a:t>) logical cores (hardware threads).</a:t>
            </a:r>
          </a:p>
          <a:p>
            <a:pPr>
              <a:buFont typeface="Wingdings" pitchFamily="2" charset="2"/>
              <a:buChar char="§"/>
            </a:pPr>
            <a:r>
              <a:rPr lang="en-US" sz="2400" dirty="0" smtClean="0">
                <a:solidFill>
                  <a:srgbClr val="FF0000"/>
                </a:solidFill>
              </a:rPr>
              <a:t>No human being can program, debug or optimize</a:t>
            </a:r>
            <a:r>
              <a:rPr lang="en-US" sz="2400" dirty="0" smtClean="0">
                <a:solidFill>
                  <a:srgbClr val="0070C0"/>
                </a:solidFill>
              </a:rPr>
              <a:t/>
            </a:r>
            <a:br>
              <a:rPr lang="en-US" sz="2400" dirty="0" smtClean="0">
                <a:solidFill>
                  <a:srgbClr val="0070C0"/>
                </a:solidFill>
              </a:rPr>
            </a:br>
            <a:r>
              <a:rPr lang="en-US" sz="2400" dirty="0" smtClean="0">
                <a:solidFill>
                  <a:srgbClr val="0070C0"/>
                </a:solidFill>
              </a:rPr>
              <a:t>directly this many threads. </a:t>
            </a:r>
          </a:p>
          <a:p>
            <a:pPr>
              <a:buFont typeface="Wingdings" pitchFamily="2" charset="2"/>
              <a:buChar char="§"/>
            </a:pPr>
            <a:r>
              <a:rPr lang="en-US" sz="2400" dirty="0" smtClean="0">
                <a:solidFill>
                  <a:srgbClr val="00B050"/>
                </a:solidFill>
              </a:rPr>
              <a:t>Hope</a:t>
            </a:r>
            <a:r>
              <a:rPr lang="en-US" sz="2400" dirty="0" smtClean="0">
                <a:solidFill>
                  <a:srgbClr val="0070C0"/>
                </a:solidFill>
              </a:rPr>
              <a:t>: High-level languages and DSL will allow us to express that parallelism more effectively</a:t>
            </a:r>
          </a:p>
          <a:p>
            <a:pPr>
              <a:buFont typeface="Wingdings" pitchFamily="2" charset="2"/>
              <a:buChar char="§"/>
            </a:pPr>
            <a:r>
              <a:rPr lang="en-US" sz="2400" dirty="0" smtClean="0">
                <a:solidFill>
                  <a:srgbClr val="00B050"/>
                </a:solidFill>
              </a:rPr>
              <a:t>Positive</a:t>
            </a:r>
            <a:r>
              <a:rPr lang="en-US" sz="2400" dirty="0" smtClean="0">
                <a:solidFill>
                  <a:srgbClr val="0070C0"/>
                </a:solidFill>
              </a:rPr>
              <a:t>: data-parallel applications, can use the same kind of automation that has proved successful in areas like geometry and meshing and then map them onto complex graphical representations.  </a:t>
            </a:r>
          </a:p>
          <a:p>
            <a:pPr>
              <a:buFont typeface="Wingdings" pitchFamily="2" charset="2"/>
              <a:buChar char="§"/>
            </a:pPr>
            <a:r>
              <a:rPr lang="en-US" sz="2400" b="1" dirty="0" smtClean="0">
                <a:solidFill>
                  <a:srgbClr val="00B050"/>
                </a:solidFill>
              </a:rPr>
              <a:t>Task-parallel applications</a:t>
            </a:r>
            <a:r>
              <a:rPr lang="en-US" sz="2400" dirty="0" smtClean="0">
                <a:solidFill>
                  <a:srgbClr val="0070C0"/>
                </a:solidFill>
              </a:rPr>
              <a:t>: </a:t>
            </a:r>
            <a:r>
              <a:rPr lang="en-US" sz="2400" dirty="0" smtClean="0">
                <a:solidFill>
                  <a:srgbClr val="00B050"/>
                </a:solidFill>
              </a:rPr>
              <a:t>we can give a new focus on statistical methods and Monte Carlo approaches to develop more resilient software</a:t>
            </a:r>
            <a:r>
              <a:rPr lang="en-US" sz="2400" dirty="0" smtClean="0">
                <a:solidFill>
                  <a:srgbClr val="0070C0"/>
                </a:solidFill>
              </a:rPr>
              <a:t>.</a:t>
            </a:r>
          </a:p>
        </p:txBody>
      </p:sp>
      <p:pic>
        <p:nvPicPr>
          <p:cNvPr id="125954" name="Picture 2"/>
          <p:cNvPicPr>
            <a:picLocks noChangeAspect="1" noChangeArrowheads="1"/>
          </p:cNvPicPr>
          <p:nvPr/>
        </p:nvPicPr>
        <p:blipFill>
          <a:blip r:embed="rId3" cstate="print"/>
          <a:srcRect/>
          <a:stretch>
            <a:fillRect/>
          </a:stretch>
        </p:blipFill>
        <p:spPr bwMode="auto">
          <a:xfrm>
            <a:off x="7296150" y="0"/>
            <a:ext cx="1847850" cy="247650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5"/>
          <p:cNvSpPr>
            <a:spLocks noGrp="1"/>
          </p:cNvSpPr>
          <p:nvPr>
            <p:ph type="sldNum" sz="quarter" idx="12"/>
          </p:nvPr>
        </p:nvSpPr>
        <p:spPr>
          <a:noFill/>
        </p:spPr>
        <p:txBody>
          <a:bodyPr/>
          <a:lstStyle/>
          <a:p>
            <a:fld id="{36A399FD-F684-451B-960A-F46F8C1E3F64}" type="slidenum">
              <a:rPr lang="en-US" smtClean="0"/>
              <a:pPr/>
              <a:t>5</a:t>
            </a:fld>
            <a:endParaRPr lang="en-US" smtClean="0"/>
          </a:p>
        </p:txBody>
      </p:sp>
      <p:sp>
        <p:nvSpPr>
          <p:cNvPr id="427010" name="Rectangle 2"/>
          <p:cNvSpPr>
            <a:spLocks noGrp="1" noChangeArrowheads="1"/>
          </p:cNvSpPr>
          <p:nvPr>
            <p:ph type="title"/>
          </p:nvPr>
        </p:nvSpPr>
        <p:spPr>
          <a:xfrm>
            <a:off x="180528" y="269776"/>
            <a:ext cx="9144000" cy="1143000"/>
          </a:xfrm>
        </p:spPr>
        <p:txBody>
          <a:bodyPr>
            <a:noAutofit/>
          </a:bodyPr>
          <a:lstStyle/>
          <a:p>
            <a:pPr marL="0" indent="0" algn="l">
              <a:buNone/>
              <a:defRPr/>
            </a:pPr>
            <a:r>
              <a:rPr lang="en-US" sz="3600" dirty="0" smtClean="0">
                <a:solidFill>
                  <a:schemeClr val="tx2">
                    <a:lumMod val="75000"/>
                  </a:schemeClr>
                </a:solidFill>
                <a:latin typeface="Trebuchet MS" pitchFamily="34" charset="0"/>
                <a:cs typeface="Calibri" pitchFamily="34" charset="0"/>
              </a:rPr>
              <a:t>Reliability</a:t>
            </a:r>
            <a:endParaRPr lang="en-US" sz="3600" dirty="0">
              <a:solidFill>
                <a:schemeClr val="tx2">
                  <a:lumMod val="75000"/>
                </a:schemeClr>
              </a:solidFill>
              <a:latin typeface="Trebuchet MS" pitchFamily="34" charset="0"/>
              <a:cs typeface="Calibri" pitchFamily="34" charset="0"/>
            </a:endParaRPr>
          </a:p>
        </p:txBody>
      </p:sp>
      <p:sp>
        <p:nvSpPr>
          <p:cNvPr id="9220" name="Rectangle 3"/>
          <p:cNvSpPr>
            <a:spLocks noGrp="1" noChangeArrowheads="1"/>
          </p:cNvSpPr>
          <p:nvPr>
            <p:ph sz="quarter" idx="13"/>
          </p:nvPr>
        </p:nvSpPr>
        <p:spPr>
          <a:xfrm>
            <a:off x="179512" y="1241376"/>
            <a:ext cx="8964488" cy="5616624"/>
          </a:xfrm>
        </p:spPr>
        <p:txBody>
          <a:bodyPr>
            <a:noAutofit/>
          </a:bodyPr>
          <a:lstStyle/>
          <a:p>
            <a:pPr>
              <a:buFont typeface="Wingdings" pitchFamily="2" charset="2"/>
              <a:buChar char="§"/>
            </a:pPr>
            <a:r>
              <a:rPr lang="en-US" sz="2400" dirty="0" smtClean="0">
                <a:solidFill>
                  <a:srgbClr val="0070C0"/>
                </a:solidFill>
              </a:rPr>
              <a:t>Mandatory co-design (Hard. &amp; Soft.)</a:t>
            </a:r>
          </a:p>
          <a:p>
            <a:pPr>
              <a:buFont typeface="Wingdings" pitchFamily="2" charset="2"/>
              <a:buChar char="§"/>
            </a:pPr>
            <a:r>
              <a:rPr lang="en-US" sz="2400" dirty="0" smtClean="0">
                <a:solidFill>
                  <a:srgbClr val="0070C0"/>
                </a:solidFill>
              </a:rPr>
              <a:t>They are currently separated (</a:t>
            </a:r>
            <a:r>
              <a:rPr lang="en-US" sz="2400" dirty="0" err="1" smtClean="0">
                <a:solidFill>
                  <a:srgbClr val="0070C0"/>
                </a:solidFill>
              </a:rPr>
              <a:t>eg</a:t>
            </a:r>
            <a:r>
              <a:rPr lang="en-US" sz="2400" dirty="0" smtClean="0">
                <a:solidFill>
                  <a:srgbClr val="0070C0"/>
                </a:solidFill>
              </a:rPr>
              <a:t>. Introduction of- </a:t>
            </a:r>
            <a:r>
              <a:rPr lang="en-US" sz="2400" b="1" dirty="0" smtClean="0">
                <a:solidFill>
                  <a:srgbClr val="FF0000"/>
                </a:solidFill>
              </a:rPr>
              <a:t>Out of order</a:t>
            </a:r>
            <a:r>
              <a:rPr lang="en-US" sz="2400" dirty="0" smtClean="0">
                <a:solidFill>
                  <a:srgbClr val="0070C0"/>
                </a:solidFill>
              </a:rPr>
              <a:t> </a:t>
            </a:r>
            <a:r>
              <a:rPr lang="en-US" sz="2400" dirty="0" smtClean="0">
                <a:solidFill>
                  <a:srgbClr val="0070C0"/>
                </a:solidFill>
              </a:rPr>
              <a:t>instructions…</a:t>
            </a:r>
            <a:r>
              <a:rPr lang="en-US" sz="2400" dirty="0" smtClean="0">
                <a:solidFill>
                  <a:srgbClr val="0070C0"/>
                </a:solidFill>
              </a:rPr>
              <a:t>) is it a real option for  “</a:t>
            </a:r>
            <a:r>
              <a:rPr lang="en-US" sz="2400" dirty="0" err="1" smtClean="0">
                <a:solidFill>
                  <a:srgbClr val="0070C0"/>
                </a:solidFill>
              </a:rPr>
              <a:t>Exascale</a:t>
            </a:r>
            <a:r>
              <a:rPr lang="en-US" sz="2400" dirty="0" smtClean="0">
                <a:solidFill>
                  <a:srgbClr val="0070C0"/>
                </a:solidFill>
              </a:rPr>
              <a:t> Comp” ? </a:t>
            </a:r>
          </a:p>
          <a:p>
            <a:pPr>
              <a:buFont typeface="Wingdings" pitchFamily="2" charset="2"/>
              <a:buChar char="§"/>
            </a:pPr>
            <a:r>
              <a:rPr lang="en-US" sz="2400" dirty="0" smtClean="0">
                <a:solidFill>
                  <a:srgbClr val="0070C0"/>
                </a:solidFill>
              </a:rPr>
              <a:t>Hardware designers have been struggling with how to make systems a thousand times more reliable per bit-operation to keep us at the same level we are at in today’s best systems. </a:t>
            </a:r>
          </a:p>
          <a:p>
            <a:pPr>
              <a:buFont typeface="Wingdings" pitchFamily="2" charset="2"/>
              <a:buChar char="§"/>
            </a:pPr>
            <a:r>
              <a:rPr lang="en-US" sz="2400" dirty="0" smtClean="0">
                <a:solidFill>
                  <a:srgbClr val="0070C0"/>
                </a:solidFill>
              </a:rPr>
              <a:t>The only reason to do </a:t>
            </a:r>
            <a:r>
              <a:rPr lang="en-US" sz="2400" dirty="0" err="1" smtClean="0">
                <a:solidFill>
                  <a:srgbClr val="0070C0"/>
                </a:solidFill>
              </a:rPr>
              <a:t>Exascale</a:t>
            </a:r>
            <a:r>
              <a:rPr lang="en-US" sz="2400" dirty="0" smtClean="0">
                <a:solidFill>
                  <a:srgbClr val="0070C0"/>
                </a:solidFill>
              </a:rPr>
              <a:t> computing is to address increasingly more complex issues. This will require even more complex software. </a:t>
            </a:r>
          </a:p>
          <a:p>
            <a:pPr>
              <a:buFont typeface="Wingdings" pitchFamily="2" charset="2"/>
              <a:buChar char="§"/>
            </a:pPr>
            <a:r>
              <a:rPr lang="en-US" sz="2400" b="1" dirty="0" smtClean="0">
                <a:solidFill>
                  <a:srgbClr val="FF0000"/>
                </a:solidFill>
              </a:rPr>
              <a:t>Software complexity</a:t>
            </a:r>
            <a:r>
              <a:rPr lang="en-US" sz="2400" dirty="0" smtClean="0">
                <a:solidFill>
                  <a:srgbClr val="FF0000"/>
                </a:solidFill>
              </a:rPr>
              <a:t> </a:t>
            </a:r>
            <a:r>
              <a:rPr lang="en-US" sz="2400" dirty="0" smtClean="0">
                <a:solidFill>
                  <a:srgbClr val="0070C0"/>
                </a:solidFill>
              </a:rPr>
              <a:t>is the </a:t>
            </a:r>
            <a:r>
              <a:rPr lang="en-US" sz="3600" b="1" dirty="0" smtClean="0">
                <a:solidFill>
                  <a:srgbClr val="FF0000"/>
                </a:solidFill>
              </a:rPr>
              <a:t>N°1 </a:t>
            </a:r>
            <a:r>
              <a:rPr lang="en-US" sz="2400" b="1" dirty="0" smtClean="0">
                <a:solidFill>
                  <a:srgbClr val="FF0000"/>
                </a:solidFill>
              </a:rPr>
              <a:t>cause of unreliability</a:t>
            </a:r>
            <a:r>
              <a:rPr lang="en-US" sz="2400" b="1" dirty="0" smtClean="0">
                <a:solidFill>
                  <a:srgbClr val="002060"/>
                </a:solidFill>
              </a:rPr>
              <a:t> </a:t>
            </a:r>
            <a:br>
              <a:rPr lang="en-US" sz="2400" b="1" dirty="0" smtClean="0">
                <a:solidFill>
                  <a:srgbClr val="002060"/>
                </a:solidFill>
              </a:rPr>
            </a:br>
            <a:r>
              <a:rPr lang="en-US" sz="2400" dirty="0" smtClean="0">
                <a:solidFill>
                  <a:srgbClr val="0070C0"/>
                </a:solidFill>
              </a:rPr>
              <a:t>in computation today… far exceeding hardware’s worst efforts! </a:t>
            </a:r>
          </a:p>
        </p:txBody>
      </p:sp>
      <p:pic>
        <p:nvPicPr>
          <p:cNvPr id="124930" name="Picture 2"/>
          <p:cNvPicPr>
            <a:picLocks noChangeAspect="1" noChangeArrowheads="1"/>
          </p:cNvPicPr>
          <p:nvPr/>
        </p:nvPicPr>
        <p:blipFill>
          <a:blip r:embed="rId3" cstate="print"/>
          <a:srcRect/>
          <a:stretch>
            <a:fillRect/>
          </a:stretch>
        </p:blipFill>
        <p:spPr bwMode="auto">
          <a:xfrm>
            <a:off x="6876257" y="0"/>
            <a:ext cx="2267744" cy="1664433"/>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5"/>
          <p:cNvSpPr>
            <a:spLocks noGrp="1"/>
          </p:cNvSpPr>
          <p:nvPr>
            <p:ph type="sldNum" sz="quarter" idx="12"/>
          </p:nvPr>
        </p:nvSpPr>
        <p:spPr>
          <a:noFill/>
        </p:spPr>
        <p:txBody>
          <a:bodyPr/>
          <a:lstStyle/>
          <a:p>
            <a:fld id="{36A399FD-F684-451B-960A-F46F8C1E3F64}" type="slidenum">
              <a:rPr lang="en-US" smtClean="0"/>
              <a:pPr/>
              <a:t>6</a:t>
            </a:fld>
            <a:endParaRPr lang="en-US" smtClean="0"/>
          </a:p>
        </p:txBody>
      </p:sp>
      <p:sp>
        <p:nvSpPr>
          <p:cNvPr id="427010" name="Rectangle 2"/>
          <p:cNvSpPr>
            <a:spLocks noGrp="1" noChangeArrowheads="1"/>
          </p:cNvSpPr>
          <p:nvPr>
            <p:ph type="title"/>
          </p:nvPr>
        </p:nvSpPr>
        <p:spPr>
          <a:xfrm>
            <a:off x="1558156" y="-29693"/>
            <a:ext cx="5184576" cy="1143000"/>
          </a:xfrm>
        </p:spPr>
        <p:txBody>
          <a:bodyPr>
            <a:noAutofit/>
          </a:bodyPr>
          <a:lstStyle/>
          <a:p>
            <a:pPr marL="0" indent="0" algn="l">
              <a:buNone/>
              <a:defRPr/>
            </a:pPr>
            <a:r>
              <a:rPr lang="en-US" sz="3600" dirty="0" smtClean="0">
                <a:solidFill>
                  <a:schemeClr val="tx2">
                    <a:lumMod val="75000"/>
                  </a:schemeClr>
                </a:solidFill>
                <a:latin typeface="Trebuchet MS" pitchFamily="34" charset="0"/>
                <a:cs typeface="Calibri" pitchFamily="34" charset="0"/>
              </a:rPr>
              <a:t>Reliability &amp; HPC…</a:t>
            </a:r>
            <a:br>
              <a:rPr lang="en-US" sz="3600" dirty="0" smtClean="0">
                <a:solidFill>
                  <a:schemeClr val="tx2">
                    <a:lumMod val="75000"/>
                  </a:schemeClr>
                </a:solidFill>
                <a:latin typeface="Trebuchet MS" pitchFamily="34" charset="0"/>
                <a:cs typeface="Calibri" pitchFamily="34" charset="0"/>
              </a:rPr>
            </a:br>
            <a:r>
              <a:rPr lang="en-US" sz="3600" dirty="0">
                <a:solidFill>
                  <a:schemeClr val="tx2">
                    <a:lumMod val="75000"/>
                  </a:schemeClr>
                </a:solidFill>
                <a:latin typeface="Trebuchet MS" pitchFamily="34" charset="0"/>
                <a:cs typeface="Calibri" pitchFamily="34" charset="0"/>
              </a:rPr>
              <a:t> </a:t>
            </a:r>
            <a:r>
              <a:rPr lang="en-US" sz="3600" dirty="0" smtClean="0">
                <a:solidFill>
                  <a:schemeClr val="tx2">
                    <a:lumMod val="75000"/>
                  </a:schemeClr>
                </a:solidFill>
                <a:latin typeface="Trebuchet MS" pitchFamily="34" charset="0"/>
                <a:cs typeface="Calibri" pitchFamily="34" charset="0"/>
              </a:rPr>
              <a:t>…</a:t>
            </a:r>
            <a:r>
              <a:rPr lang="en-US" sz="3600" dirty="0" smtClean="0">
                <a:solidFill>
                  <a:srgbClr val="FF0000"/>
                </a:solidFill>
                <a:latin typeface="Trebuchet MS" pitchFamily="34" charset="0"/>
                <a:cs typeface="Calibri" pitchFamily="34" charset="0"/>
              </a:rPr>
              <a:t>Silent &amp; Soft errors</a:t>
            </a:r>
            <a:r>
              <a:rPr lang="en-US" sz="3600" dirty="0" smtClean="0">
                <a:solidFill>
                  <a:schemeClr val="tx2">
                    <a:lumMod val="75000"/>
                  </a:schemeClr>
                </a:solidFill>
                <a:latin typeface="Trebuchet MS" pitchFamily="34" charset="0"/>
                <a:cs typeface="Calibri" pitchFamily="34" charset="0"/>
              </a:rPr>
              <a:t>… </a:t>
            </a:r>
            <a:endParaRPr lang="en-US" sz="3600" dirty="0">
              <a:solidFill>
                <a:schemeClr val="tx2">
                  <a:lumMod val="75000"/>
                </a:schemeClr>
              </a:solidFill>
              <a:latin typeface="Trebuchet MS" pitchFamily="34" charset="0"/>
              <a:cs typeface="Calibri" pitchFamily="34" charset="0"/>
            </a:endParaRPr>
          </a:p>
        </p:txBody>
      </p:sp>
      <p:sp>
        <p:nvSpPr>
          <p:cNvPr id="9220" name="Rectangle 3"/>
          <p:cNvSpPr>
            <a:spLocks noGrp="1" noChangeArrowheads="1"/>
          </p:cNvSpPr>
          <p:nvPr>
            <p:ph sz="quarter" idx="13"/>
          </p:nvPr>
        </p:nvSpPr>
        <p:spPr>
          <a:xfrm>
            <a:off x="179511" y="1152128"/>
            <a:ext cx="8959465" cy="5877272"/>
          </a:xfrm>
        </p:spPr>
        <p:txBody>
          <a:bodyPr>
            <a:noAutofit/>
          </a:bodyPr>
          <a:lstStyle/>
          <a:p>
            <a:pPr marL="560070" indent="-514350">
              <a:buAutoNum type="arabicPeriod"/>
            </a:pPr>
            <a:r>
              <a:rPr lang="en-US" sz="2300" dirty="0" smtClean="0">
                <a:solidFill>
                  <a:srgbClr val="0070C0"/>
                </a:solidFill>
              </a:rPr>
              <a:t>Change the system state (external forces)</a:t>
            </a:r>
          </a:p>
          <a:p>
            <a:pPr marL="880110" lvl="1" indent="-514350">
              <a:buFont typeface="Wingdings" pitchFamily="2" charset="2"/>
              <a:buChar char="ü"/>
            </a:pPr>
            <a:r>
              <a:rPr lang="en-US" sz="2300" dirty="0" smtClean="0">
                <a:solidFill>
                  <a:srgbClr val="002060"/>
                </a:solidFill>
              </a:rPr>
              <a:t>Alpha particles</a:t>
            </a:r>
          </a:p>
          <a:p>
            <a:pPr marL="880110" lvl="1" indent="-514350">
              <a:buFont typeface="Wingdings" pitchFamily="2" charset="2"/>
              <a:buChar char="ü"/>
            </a:pPr>
            <a:r>
              <a:rPr lang="en-US" sz="2300" dirty="0" smtClean="0">
                <a:solidFill>
                  <a:srgbClr val="002060"/>
                </a:solidFill>
              </a:rPr>
              <a:t>Cosmic rays (High Energy Particles from space)</a:t>
            </a:r>
          </a:p>
          <a:p>
            <a:pPr marL="880110" lvl="1" indent="-514350">
              <a:buFont typeface="Wingdings" pitchFamily="2" charset="2"/>
              <a:buChar char="ü"/>
            </a:pPr>
            <a:r>
              <a:rPr lang="en-US" sz="2300" dirty="0" smtClean="0">
                <a:solidFill>
                  <a:srgbClr val="002060"/>
                </a:solidFill>
              </a:rPr>
              <a:t>Thermal neutrons</a:t>
            </a:r>
          </a:p>
          <a:p>
            <a:pPr marL="880110" lvl="1" indent="-514350">
              <a:buFont typeface="Wingdings" pitchFamily="2" charset="2"/>
              <a:buChar char="ü"/>
            </a:pPr>
            <a:r>
              <a:rPr lang="en-US" sz="2300" dirty="0" smtClean="0">
                <a:solidFill>
                  <a:srgbClr val="002060"/>
                </a:solidFill>
              </a:rPr>
              <a:t>Variation in voltage, temperature, etc.</a:t>
            </a:r>
          </a:p>
          <a:p>
            <a:pPr marL="560070" indent="-514350">
              <a:buAutoNum type="arabicPeriod"/>
            </a:pPr>
            <a:r>
              <a:rPr lang="en-US" sz="2300" dirty="0" smtClean="0">
                <a:solidFill>
                  <a:srgbClr val="0070C0"/>
                </a:solidFill>
              </a:rPr>
              <a:t>They are at the origin of ECC…</a:t>
            </a:r>
          </a:p>
          <a:p>
            <a:pPr marL="880110" lvl="1" indent="-514350">
              <a:buAutoNum type="arabicPeriod"/>
            </a:pPr>
            <a:r>
              <a:rPr lang="en-US" sz="2300" dirty="0" smtClean="0">
                <a:solidFill>
                  <a:srgbClr val="002060"/>
                </a:solidFill>
              </a:rPr>
              <a:t>To avoids bits flips in memory cells</a:t>
            </a:r>
          </a:p>
          <a:p>
            <a:pPr marL="880110" lvl="1" indent="-514350">
              <a:buAutoNum type="arabicPeriod"/>
            </a:pPr>
            <a:r>
              <a:rPr lang="en-US" sz="2300" dirty="0" smtClean="0">
                <a:solidFill>
                  <a:srgbClr val="FFC000"/>
                </a:solidFill>
              </a:rPr>
              <a:t>There is also a rising of soft errors </a:t>
            </a:r>
            <a:r>
              <a:rPr lang="en-US" sz="2300" dirty="0" smtClean="0">
                <a:solidFill>
                  <a:srgbClr val="FF0000"/>
                </a:solidFill>
              </a:rPr>
              <a:t>in arithmetic units !!!</a:t>
            </a:r>
          </a:p>
          <a:p>
            <a:pPr marL="880110" lvl="1" indent="-514350">
              <a:buAutoNum type="arabicPeriod"/>
            </a:pPr>
            <a:r>
              <a:rPr lang="en-US" sz="2300" dirty="0" smtClean="0">
                <a:solidFill>
                  <a:srgbClr val="FFC000"/>
                </a:solidFill>
              </a:rPr>
              <a:t>The more we size down the more this problem increases</a:t>
            </a:r>
            <a:r>
              <a:rPr lang="en-US" sz="2300" dirty="0" smtClean="0">
                <a:solidFill>
                  <a:srgbClr val="002060"/>
                </a:solidFill>
              </a:rPr>
              <a:t>.</a:t>
            </a:r>
          </a:p>
          <a:p>
            <a:pPr marL="880110" lvl="1" indent="-514350">
              <a:buAutoNum type="arabicPeriod"/>
            </a:pPr>
            <a:r>
              <a:rPr lang="en-US" sz="2300" dirty="0" smtClean="0">
                <a:solidFill>
                  <a:srgbClr val="00B050"/>
                </a:solidFill>
              </a:rPr>
              <a:t>Chip manufacturers spend money and silicon space to avoid this kind of errors</a:t>
            </a:r>
          </a:p>
          <a:p>
            <a:pPr marL="560070" indent="-514350">
              <a:buAutoNum type="arabicPeriod"/>
            </a:pPr>
            <a:r>
              <a:rPr lang="en-US" sz="2300" dirty="0" smtClean="0">
                <a:solidFill>
                  <a:srgbClr val="0070C0"/>
                </a:solidFill>
              </a:rPr>
              <a:t>Soft errors are difficult to detect and reproduce – use spare time of Titan ?</a:t>
            </a:r>
          </a:p>
        </p:txBody>
      </p:sp>
      <p:pic>
        <p:nvPicPr>
          <p:cNvPr id="110595" name="Picture 3"/>
          <p:cNvPicPr>
            <a:picLocks noChangeAspect="1" noChangeArrowheads="1"/>
          </p:cNvPicPr>
          <p:nvPr/>
        </p:nvPicPr>
        <p:blipFill>
          <a:blip r:embed="rId3" cstate="print"/>
          <a:srcRect/>
          <a:stretch>
            <a:fillRect/>
          </a:stretch>
        </p:blipFill>
        <p:spPr bwMode="auto">
          <a:xfrm>
            <a:off x="0" y="0"/>
            <a:ext cx="1547664" cy="1052411"/>
          </a:xfrm>
          <a:prstGeom prst="rect">
            <a:avLst/>
          </a:prstGeom>
          <a:noFill/>
          <a:ln w="9525">
            <a:noFill/>
            <a:miter lim="800000"/>
            <a:headEnd/>
            <a:tailEnd/>
          </a:ln>
        </p:spPr>
      </p:pic>
      <p:pic>
        <p:nvPicPr>
          <p:cNvPr id="110598" name="Picture 6"/>
          <p:cNvPicPr>
            <a:picLocks noChangeAspect="1" noChangeArrowheads="1"/>
          </p:cNvPicPr>
          <p:nvPr/>
        </p:nvPicPr>
        <p:blipFill>
          <a:blip r:embed="rId4" cstate="print"/>
          <a:srcRect/>
          <a:stretch>
            <a:fillRect/>
          </a:stretch>
        </p:blipFill>
        <p:spPr bwMode="auto">
          <a:xfrm>
            <a:off x="6728928" y="2564904"/>
            <a:ext cx="2415071" cy="1747267"/>
          </a:xfrm>
          <a:prstGeom prst="rect">
            <a:avLst/>
          </a:prstGeom>
          <a:noFill/>
          <a:ln w="9525">
            <a:noFill/>
            <a:miter lim="800000"/>
            <a:headEnd/>
            <a:tailEnd/>
          </a:ln>
        </p:spPr>
      </p:pic>
      <p:pic>
        <p:nvPicPr>
          <p:cNvPr id="123906" name="Picture 2"/>
          <p:cNvPicPr>
            <a:picLocks noChangeAspect="1" noChangeArrowheads="1"/>
          </p:cNvPicPr>
          <p:nvPr/>
        </p:nvPicPr>
        <p:blipFill>
          <a:blip r:embed="rId5" cstate="print"/>
          <a:srcRect/>
          <a:stretch>
            <a:fillRect/>
          </a:stretch>
        </p:blipFill>
        <p:spPr bwMode="auto">
          <a:xfrm>
            <a:off x="6753225" y="0"/>
            <a:ext cx="2390775" cy="1914525"/>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5"/>
          <p:cNvSpPr>
            <a:spLocks noGrp="1"/>
          </p:cNvSpPr>
          <p:nvPr>
            <p:ph type="sldNum" sz="quarter" idx="12"/>
          </p:nvPr>
        </p:nvSpPr>
        <p:spPr>
          <a:noFill/>
        </p:spPr>
        <p:txBody>
          <a:bodyPr/>
          <a:lstStyle/>
          <a:p>
            <a:fld id="{36A399FD-F684-451B-960A-F46F8C1E3F64}" type="slidenum">
              <a:rPr lang="en-US" smtClean="0"/>
              <a:pPr/>
              <a:t>7</a:t>
            </a:fld>
            <a:endParaRPr lang="en-US" smtClean="0"/>
          </a:p>
        </p:txBody>
      </p:sp>
      <p:sp>
        <p:nvSpPr>
          <p:cNvPr id="427010" name="Rectangle 2"/>
          <p:cNvSpPr>
            <a:spLocks noGrp="1" noChangeArrowheads="1"/>
          </p:cNvSpPr>
          <p:nvPr>
            <p:ph type="title"/>
          </p:nvPr>
        </p:nvSpPr>
        <p:spPr>
          <a:xfrm>
            <a:off x="899592" y="188640"/>
            <a:ext cx="8460432" cy="1143000"/>
          </a:xfrm>
        </p:spPr>
        <p:txBody>
          <a:bodyPr>
            <a:noAutofit/>
          </a:bodyPr>
          <a:lstStyle/>
          <a:p>
            <a:pPr marL="0" indent="0" algn="ctr">
              <a:buNone/>
              <a:defRPr/>
            </a:pPr>
            <a:r>
              <a:rPr lang="en-US" sz="3600" dirty="0" smtClean="0">
                <a:solidFill>
                  <a:schemeClr val="tx2">
                    <a:lumMod val="75000"/>
                  </a:schemeClr>
                </a:solidFill>
                <a:latin typeface="Trebuchet MS" pitchFamily="34" charset="0"/>
                <a:cs typeface="Calibri" pitchFamily="34" charset="0"/>
              </a:rPr>
              <a:t>Silent Data &amp; Result Corruption</a:t>
            </a:r>
            <a:endParaRPr lang="en-US" sz="3600" dirty="0">
              <a:solidFill>
                <a:schemeClr val="tx2">
                  <a:lumMod val="75000"/>
                </a:schemeClr>
              </a:solidFill>
              <a:latin typeface="Trebuchet MS" pitchFamily="34" charset="0"/>
              <a:cs typeface="Calibri" pitchFamily="34" charset="0"/>
            </a:endParaRPr>
          </a:p>
        </p:txBody>
      </p:sp>
      <p:sp>
        <p:nvSpPr>
          <p:cNvPr id="9220" name="Rectangle 3"/>
          <p:cNvSpPr>
            <a:spLocks noGrp="1" noChangeArrowheads="1"/>
          </p:cNvSpPr>
          <p:nvPr>
            <p:ph sz="quarter" idx="13"/>
          </p:nvPr>
        </p:nvSpPr>
        <p:spPr>
          <a:xfrm>
            <a:off x="179512" y="1241376"/>
            <a:ext cx="8964488" cy="5616624"/>
          </a:xfrm>
        </p:spPr>
        <p:txBody>
          <a:bodyPr>
            <a:noAutofit/>
          </a:bodyPr>
          <a:lstStyle/>
          <a:p>
            <a:pPr>
              <a:buFont typeface="Wingdings" pitchFamily="2" charset="2"/>
              <a:buChar char="§"/>
            </a:pPr>
            <a:r>
              <a:rPr lang="en-US" sz="2800" dirty="0" smtClean="0">
                <a:solidFill>
                  <a:srgbClr val="0070C0"/>
                </a:solidFill>
              </a:rPr>
              <a:t>The integrity and the accreditation of the Science </a:t>
            </a:r>
            <a:r>
              <a:rPr lang="en-US" sz="2800" dirty="0" smtClean="0">
                <a:solidFill>
                  <a:srgbClr val="FF0000"/>
                </a:solidFill>
              </a:rPr>
              <a:t>discoveries</a:t>
            </a:r>
            <a:r>
              <a:rPr lang="en-US" sz="2800" dirty="0" smtClean="0">
                <a:solidFill>
                  <a:srgbClr val="0070C0"/>
                </a:solidFill>
              </a:rPr>
              <a:t> we want to make with computers is threatened (electrons speed above light speed…?!)</a:t>
            </a:r>
          </a:p>
          <a:p>
            <a:pPr>
              <a:buFont typeface="Wingdings" pitchFamily="2" charset="2"/>
              <a:buChar char="§"/>
            </a:pPr>
            <a:r>
              <a:rPr lang="fr-FR" sz="2800" dirty="0" smtClean="0">
                <a:solidFill>
                  <a:srgbClr val="0070C0"/>
                </a:solidFill>
              </a:rPr>
              <a:t>Soft </a:t>
            </a:r>
            <a:r>
              <a:rPr lang="en-US" sz="2800" dirty="0" smtClean="0">
                <a:solidFill>
                  <a:srgbClr val="0070C0"/>
                </a:solidFill>
              </a:rPr>
              <a:t>errors are not only corrupting data, </a:t>
            </a:r>
            <a:r>
              <a:rPr lang="en-US" sz="2800" b="1" dirty="0" smtClean="0">
                <a:solidFill>
                  <a:srgbClr val="0070C0"/>
                </a:solidFill>
              </a:rPr>
              <a:t>but they now affect calculations</a:t>
            </a:r>
            <a:r>
              <a:rPr lang="en-US" sz="2800" dirty="0" smtClean="0">
                <a:solidFill>
                  <a:srgbClr val="0070C0"/>
                </a:solidFill>
              </a:rPr>
              <a:t>. (</a:t>
            </a:r>
            <a:r>
              <a:rPr lang="en-US" sz="2800" b="1" dirty="0" smtClean="0">
                <a:solidFill>
                  <a:srgbClr val="FFC000"/>
                </a:solidFill>
              </a:rPr>
              <a:t>1 per month currently</a:t>
            </a:r>
            <a:r>
              <a:rPr lang="en-US" sz="2800" dirty="0" smtClean="0">
                <a:solidFill>
                  <a:srgbClr val="0070C0"/>
                </a:solidFill>
              </a:rPr>
              <a:t>  </a:t>
            </a:r>
            <a:br>
              <a:rPr lang="en-US" sz="2800" dirty="0" smtClean="0">
                <a:solidFill>
                  <a:srgbClr val="0070C0"/>
                </a:solidFill>
              </a:rPr>
            </a:br>
            <a:r>
              <a:rPr lang="en-US" sz="2800" b="1" dirty="0" smtClean="0">
                <a:solidFill>
                  <a:srgbClr val="FF0000"/>
                </a:solidFill>
              </a:rPr>
              <a:t>it could affect one per hour at </a:t>
            </a:r>
            <a:r>
              <a:rPr lang="en-US" sz="2800" b="1" dirty="0" err="1" smtClean="0">
                <a:solidFill>
                  <a:srgbClr val="FF0000"/>
                </a:solidFill>
              </a:rPr>
              <a:t>Exascale</a:t>
            </a:r>
            <a:r>
              <a:rPr lang="en-US" sz="2800" b="1" dirty="0" smtClean="0">
                <a:solidFill>
                  <a:srgbClr val="FF0000"/>
                </a:solidFill>
              </a:rPr>
              <a:t> </a:t>
            </a:r>
            <a:r>
              <a:rPr lang="en-US" sz="2800" dirty="0" smtClean="0">
                <a:solidFill>
                  <a:srgbClr val="FF0000"/>
                </a:solidFill>
              </a:rPr>
              <a:t>!</a:t>
            </a:r>
            <a:r>
              <a:rPr lang="en-US" sz="2800" dirty="0" smtClean="0">
                <a:solidFill>
                  <a:srgbClr val="0070C0"/>
                </a:solidFill>
              </a:rPr>
              <a:t>)</a:t>
            </a:r>
          </a:p>
          <a:p>
            <a:pPr>
              <a:buFont typeface="Wingdings" pitchFamily="2" charset="2"/>
              <a:buChar char="§"/>
            </a:pPr>
            <a:r>
              <a:rPr lang="en-US" sz="2800" dirty="0" smtClean="0">
                <a:solidFill>
                  <a:srgbClr val="0070C0"/>
                </a:solidFill>
              </a:rPr>
              <a:t>ECC is essential for memory, but is does not solve this problem. We also have to face this with O.S. systems, middleware, and programming models.</a:t>
            </a:r>
          </a:p>
          <a:p>
            <a:pPr>
              <a:buFont typeface="Wingdings" pitchFamily="2" charset="2"/>
              <a:buChar char="§"/>
            </a:pPr>
            <a:r>
              <a:rPr lang="en-US" sz="2800" dirty="0">
                <a:solidFill>
                  <a:srgbClr val="0070C0"/>
                </a:solidFill>
              </a:rPr>
              <a:t>Indeed, soft errors will increase with the machine size and they also increase within modern arithmetic units.</a:t>
            </a:r>
          </a:p>
          <a:p>
            <a:pPr>
              <a:buFont typeface="Wingdings" pitchFamily="2" charset="2"/>
              <a:buChar char="§"/>
            </a:pPr>
            <a:endParaRPr lang="en-US" sz="2800" dirty="0" smtClean="0">
              <a:solidFill>
                <a:srgbClr val="0070C0"/>
              </a:solidFill>
            </a:endParaRPr>
          </a:p>
          <a:p>
            <a:pPr>
              <a:buNone/>
            </a:pPr>
            <a:endParaRPr lang="en-US" sz="2400" dirty="0" smtClean="0">
              <a:solidFill>
                <a:srgbClr val="0070C0"/>
              </a:solidFill>
            </a:endParaRPr>
          </a:p>
        </p:txBody>
      </p:sp>
      <p:pic>
        <p:nvPicPr>
          <p:cNvPr id="110595" name="Picture 3"/>
          <p:cNvPicPr>
            <a:picLocks noChangeAspect="1" noChangeArrowheads="1"/>
          </p:cNvPicPr>
          <p:nvPr/>
        </p:nvPicPr>
        <p:blipFill>
          <a:blip r:embed="rId3" cstate="print"/>
          <a:srcRect/>
          <a:stretch>
            <a:fillRect/>
          </a:stretch>
        </p:blipFill>
        <p:spPr bwMode="auto">
          <a:xfrm>
            <a:off x="0" y="0"/>
            <a:ext cx="1547664" cy="1052411"/>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5"/>
          <p:cNvSpPr>
            <a:spLocks noGrp="1"/>
          </p:cNvSpPr>
          <p:nvPr>
            <p:ph type="sldNum" sz="quarter" idx="12"/>
          </p:nvPr>
        </p:nvSpPr>
        <p:spPr>
          <a:noFill/>
        </p:spPr>
        <p:txBody>
          <a:bodyPr/>
          <a:lstStyle/>
          <a:p>
            <a:fld id="{36A399FD-F684-451B-960A-F46F8C1E3F64}" type="slidenum">
              <a:rPr lang="en-US" smtClean="0"/>
              <a:pPr/>
              <a:t>8</a:t>
            </a:fld>
            <a:endParaRPr lang="en-US" smtClean="0"/>
          </a:p>
        </p:txBody>
      </p:sp>
      <p:sp>
        <p:nvSpPr>
          <p:cNvPr id="427010" name="Rectangle 2"/>
          <p:cNvSpPr>
            <a:spLocks noGrp="1" noChangeArrowheads="1"/>
          </p:cNvSpPr>
          <p:nvPr>
            <p:ph type="title"/>
          </p:nvPr>
        </p:nvSpPr>
        <p:spPr>
          <a:xfrm>
            <a:off x="180528" y="269776"/>
            <a:ext cx="9144000" cy="1143000"/>
          </a:xfrm>
        </p:spPr>
        <p:txBody>
          <a:bodyPr>
            <a:noAutofit/>
          </a:bodyPr>
          <a:lstStyle/>
          <a:p>
            <a:pPr marL="0" indent="0" algn="l">
              <a:buNone/>
              <a:defRPr/>
            </a:pPr>
            <a:r>
              <a:rPr lang="en-US" sz="3600" dirty="0" smtClean="0">
                <a:solidFill>
                  <a:srgbClr val="002060"/>
                </a:solidFill>
                <a:latin typeface="Trebuchet MS" pitchFamily="34" charset="0"/>
                <a:cs typeface="Calibri" pitchFamily="34" charset="0"/>
              </a:rPr>
              <a:t>Protecting state &amp; logic (</a:t>
            </a:r>
            <a:r>
              <a:rPr lang="en-US" sz="3600" dirty="0" smtClean="0">
                <a:solidFill>
                  <a:schemeClr val="tx2">
                    <a:lumMod val="75000"/>
                  </a:schemeClr>
                </a:solidFill>
                <a:latin typeface="Trebuchet MS" pitchFamily="34" charset="0"/>
                <a:cs typeface="Calibri" pitchFamily="34" charset="0"/>
              </a:rPr>
              <a:t>Reliability</a:t>
            </a:r>
            <a:r>
              <a:rPr lang="en-US" sz="3600" dirty="0" smtClean="0">
                <a:solidFill>
                  <a:schemeClr val="tx2">
                    <a:lumMod val="75000"/>
                  </a:schemeClr>
                </a:solidFill>
                <a:latin typeface="Trebuchet MS" pitchFamily="34" charset="0"/>
                <a:cs typeface="Calibri" pitchFamily="34" charset="0"/>
              </a:rPr>
              <a:t>)</a:t>
            </a:r>
            <a:endParaRPr lang="en-US" sz="3600" dirty="0">
              <a:solidFill>
                <a:schemeClr val="tx2">
                  <a:lumMod val="75000"/>
                </a:schemeClr>
              </a:solidFill>
              <a:latin typeface="Trebuchet MS" pitchFamily="34" charset="0"/>
              <a:cs typeface="Calibri" pitchFamily="34" charset="0"/>
            </a:endParaRPr>
          </a:p>
        </p:txBody>
      </p:sp>
      <p:sp>
        <p:nvSpPr>
          <p:cNvPr id="9220" name="Rectangle 3"/>
          <p:cNvSpPr>
            <a:spLocks noGrp="1" noChangeArrowheads="1"/>
          </p:cNvSpPr>
          <p:nvPr>
            <p:ph sz="quarter" idx="13"/>
          </p:nvPr>
        </p:nvSpPr>
        <p:spPr>
          <a:xfrm>
            <a:off x="179512" y="1124744"/>
            <a:ext cx="8964488" cy="5616624"/>
          </a:xfrm>
        </p:spPr>
        <p:txBody>
          <a:bodyPr>
            <a:noAutofit/>
          </a:bodyPr>
          <a:lstStyle/>
          <a:p>
            <a:pPr>
              <a:buFont typeface="Wingdings" pitchFamily="2" charset="2"/>
              <a:buChar char="§"/>
            </a:pPr>
            <a:r>
              <a:rPr lang="en-US" sz="2400" dirty="0" smtClean="0">
                <a:solidFill>
                  <a:srgbClr val="0070C0"/>
                </a:solidFill>
              </a:rPr>
              <a:t>We can effectively protect correctness of state but correctness of logic poses special challenges. </a:t>
            </a:r>
          </a:p>
          <a:p>
            <a:pPr>
              <a:buFont typeface="Wingdings" pitchFamily="2" charset="2"/>
              <a:buChar char="§"/>
            </a:pPr>
            <a:r>
              <a:rPr lang="en-US" sz="2400" dirty="0" smtClean="0">
                <a:solidFill>
                  <a:srgbClr val="0070C0"/>
                </a:solidFill>
              </a:rPr>
              <a:t>State can be protected at about a 10% energy overhead. </a:t>
            </a:r>
          </a:p>
          <a:p>
            <a:pPr>
              <a:buFont typeface="Wingdings" pitchFamily="2" charset="2"/>
              <a:buChar char="§"/>
            </a:pPr>
            <a:r>
              <a:rPr lang="en-US" sz="2400" dirty="0" smtClean="0">
                <a:solidFill>
                  <a:srgbClr val="0070C0"/>
                </a:solidFill>
              </a:rPr>
              <a:t>Logic correctness requires more invasive approaches with some degree of redundancy that could well exceed the 10% overheads</a:t>
            </a:r>
          </a:p>
          <a:p>
            <a:pPr>
              <a:buFont typeface="Wingdings" pitchFamily="2" charset="2"/>
              <a:buChar char="§"/>
            </a:pPr>
            <a:r>
              <a:rPr lang="en-US" sz="2400" dirty="0" smtClean="0">
                <a:solidFill>
                  <a:srgbClr val="0070C0"/>
                </a:solidFill>
              </a:rPr>
              <a:t>Current R&amp;D focuses on residue checking (self checking FPU) and redundant multi-threading. This approach has a significant energy overheads; </a:t>
            </a:r>
          </a:p>
          <a:p>
            <a:pPr>
              <a:buFont typeface="Wingdings" pitchFamily="2" charset="2"/>
              <a:buChar char="§"/>
            </a:pPr>
            <a:r>
              <a:rPr lang="en-US" sz="2400" dirty="0" smtClean="0">
                <a:solidFill>
                  <a:srgbClr val="0070C0"/>
                </a:solidFill>
              </a:rPr>
              <a:t>Due to the energy issues, we are going to be more limited than we should have been in protecting logic paths.</a:t>
            </a:r>
          </a:p>
          <a:p>
            <a:pPr>
              <a:buFont typeface="Wingdings" pitchFamily="2" charset="2"/>
              <a:buChar char="§"/>
            </a:pPr>
            <a:r>
              <a:rPr lang="en-US" sz="2400" dirty="0" smtClean="0">
                <a:solidFill>
                  <a:srgbClr val="0070C0"/>
                </a:solidFill>
              </a:rPr>
              <a:t>This will require a significant degree of cooperation between software and hardware engineers.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u numéro de diapositive 5"/>
          <p:cNvSpPr>
            <a:spLocks noGrp="1"/>
          </p:cNvSpPr>
          <p:nvPr>
            <p:ph type="sldNum" sz="quarter" idx="12"/>
          </p:nvPr>
        </p:nvSpPr>
        <p:spPr>
          <a:noFill/>
        </p:spPr>
        <p:txBody>
          <a:bodyPr/>
          <a:lstStyle/>
          <a:p>
            <a:fld id="{36A399FD-F684-451B-960A-F46F8C1E3F64}" type="slidenum">
              <a:rPr lang="en-US" smtClean="0"/>
              <a:pPr/>
              <a:t>9</a:t>
            </a:fld>
            <a:endParaRPr lang="en-US" smtClean="0"/>
          </a:p>
        </p:txBody>
      </p:sp>
      <p:sp>
        <p:nvSpPr>
          <p:cNvPr id="427010" name="Rectangle 2"/>
          <p:cNvSpPr>
            <a:spLocks noGrp="1" noChangeArrowheads="1"/>
          </p:cNvSpPr>
          <p:nvPr>
            <p:ph type="title"/>
          </p:nvPr>
        </p:nvSpPr>
        <p:spPr>
          <a:xfrm>
            <a:off x="180528" y="269776"/>
            <a:ext cx="9144000" cy="1143000"/>
          </a:xfrm>
        </p:spPr>
        <p:txBody>
          <a:bodyPr>
            <a:noAutofit/>
          </a:bodyPr>
          <a:lstStyle/>
          <a:p>
            <a:pPr marL="0" indent="0" algn="l">
              <a:buNone/>
              <a:defRPr/>
            </a:pPr>
            <a:r>
              <a:rPr lang="en-US" sz="3600" dirty="0" smtClean="0">
                <a:solidFill>
                  <a:srgbClr val="002060"/>
                </a:solidFill>
                <a:latin typeface="Trebuchet MS" pitchFamily="34" charset="0"/>
                <a:cs typeface="Calibri" pitchFamily="34" charset="0"/>
              </a:rPr>
              <a:t>HW/SW </a:t>
            </a:r>
            <a:r>
              <a:rPr lang="en-US" sz="3600" dirty="0" err="1" smtClean="0">
                <a:solidFill>
                  <a:srgbClr val="002060"/>
                </a:solidFill>
                <a:latin typeface="Trebuchet MS" pitchFamily="34" charset="0"/>
                <a:cs typeface="Calibri" pitchFamily="34" charset="0"/>
              </a:rPr>
              <a:t>Codesign</a:t>
            </a:r>
            <a:r>
              <a:rPr lang="en-US" sz="3600" dirty="0" smtClean="0">
                <a:solidFill>
                  <a:srgbClr val="002060"/>
                </a:solidFill>
                <a:latin typeface="Trebuchet MS" pitchFamily="34" charset="0"/>
                <a:cs typeface="Calibri" pitchFamily="34" charset="0"/>
              </a:rPr>
              <a:t> </a:t>
            </a:r>
            <a:r>
              <a:rPr lang="en-US" sz="3600" dirty="0" smtClean="0">
                <a:solidFill>
                  <a:schemeClr val="tx2">
                    <a:lumMod val="75000"/>
                  </a:schemeClr>
                </a:solidFill>
                <a:latin typeface="Trebuchet MS" pitchFamily="34" charset="0"/>
                <a:cs typeface="Calibri" pitchFamily="34" charset="0"/>
              </a:rPr>
              <a:t>(</a:t>
            </a:r>
            <a:r>
              <a:rPr lang="en-US" sz="3600" dirty="0" smtClean="0">
                <a:solidFill>
                  <a:schemeClr val="tx2">
                    <a:lumMod val="75000"/>
                  </a:schemeClr>
                </a:solidFill>
                <a:latin typeface="Trebuchet MS" pitchFamily="34" charset="0"/>
                <a:cs typeface="Calibri" pitchFamily="34" charset="0"/>
              </a:rPr>
              <a:t>Reliability</a:t>
            </a:r>
            <a:r>
              <a:rPr lang="en-US" sz="3600" dirty="0" smtClean="0">
                <a:solidFill>
                  <a:schemeClr val="tx2">
                    <a:lumMod val="75000"/>
                  </a:schemeClr>
                </a:solidFill>
                <a:latin typeface="Trebuchet MS" pitchFamily="34" charset="0"/>
                <a:cs typeface="Calibri" pitchFamily="34" charset="0"/>
              </a:rPr>
              <a:t>)</a:t>
            </a:r>
            <a:endParaRPr lang="en-US" sz="3600" dirty="0">
              <a:solidFill>
                <a:schemeClr val="tx2">
                  <a:lumMod val="75000"/>
                </a:schemeClr>
              </a:solidFill>
              <a:latin typeface="Trebuchet MS" pitchFamily="34" charset="0"/>
              <a:cs typeface="Calibri" pitchFamily="34" charset="0"/>
            </a:endParaRPr>
          </a:p>
        </p:txBody>
      </p:sp>
      <p:sp>
        <p:nvSpPr>
          <p:cNvPr id="9220" name="Rectangle 3"/>
          <p:cNvSpPr>
            <a:spLocks noGrp="1" noChangeArrowheads="1"/>
          </p:cNvSpPr>
          <p:nvPr>
            <p:ph sz="quarter" idx="13"/>
          </p:nvPr>
        </p:nvSpPr>
        <p:spPr>
          <a:xfrm>
            <a:off x="179512" y="1124744"/>
            <a:ext cx="8964488" cy="5616624"/>
          </a:xfrm>
        </p:spPr>
        <p:txBody>
          <a:bodyPr>
            <a:noAutofit/>
          </a:bodyPr>
          <a:lstStyle/>
          <a:p>
            <a:pPr>
              <a:buFont typeface="Wingdings" pitchFamily="2" charset="2"/>
              <a:buChar char="§"/>
            </a:pPr>
            <a:r>
              <a:rPr lang="en-US" sz="2800" dirty="0" smtClean="0">
                <a:solidFill>
                  <a:srgbClr val="0070C0"/>
                </a:solidFill>
              </a:rPr>
              <a:t>Can we identify at compile time certain critical regions which need stronger correctness guarantees?</a:t>
            </a:r>
          </a:p>
          <a:p>
            <a:pPr>
              <a:buFont typeface="Wingdings" pitchFamily="2" charset="2"/>
              <a:buChar char="§"/>
            </a:pPr>
            <a:r>
              <a:rPr lang="en-US" sz="2800" dirty="0" smtClean="0">
                <a:solidFill>
                  <a:srgbClr val="0070C0"/>
                </a:solidFill>
              </a:rPr>
              <a:t>We are already generating terabytes to petabytes of state per second. At </a:t>
            </a:r>
            <a:r>
              <a:rPr lang="en-US" sz="2800" dirty="0" err="1" smtClean="0">
                <a:solidFill>
                  <a:srgbClr val="0070C0"/>
                </a:solidFill>
              </a:rPr>
              <a:t>exascale</a:t>
            </a:r>
            <a:r>
              <a:rPr lang="en-US" sz="2800" dirty="0" smtClean="0">
                <a:solidFill>
                  <a:srgbClr val="0070C0"/>
                </a:solidFill>
              </a:rPr>
              <a:t> we will be generating </a:t>
            </a:r>
            <a:r>
              <a:rPr lang="en-US" sz="2800" dirty="0" err="1" smtClean="0">
                <a:solidFill>
                  <a:srgbClr val="0070C0"/>
                </a:solidFill>
              </a:rPr>
              <a:t>exabytes</a:t>
            </a:r>
            <a:r>
              <a:rPr lang="en-US" sz="2800" dirty="0" smtClean="0">
                <a:solidFill>
                  <a:srgbClr val="0070C0"/>
                </a:solidFill>
              </a:rPr>
              <a:t> of state each second.</a:t>
            </a:r>
          </a:p>
          <a:p>
            <a:pPr>
              <a:buFont typeface="Wingdings" pitchFamily="2" charset="2"/>
              <a:buChar char="§"/>
            </a:pPr>
            <a:r>
              <a:rPr lang="en-US" sz="2800" dirty="0" smtClean="0">
                <a:solidFill>
                  <a:srgbClr val="FF0000"/>
                </a:solidFill>
              </a:rPr>
              <a:t>A single wrong bit can vitiate the entire calculation. </a:t>
            </a:r>
          </a:p>
          <a:p>
            <a:pPr>
              <a:buFont typeface="Wingdings" pitchFamily="2" charset="2"/>
              <a:buChar char="§"/>
            </a:pPr>
            <a:r>
              <a:rPr lang="en-US" sz="2800" dirty="0" smtClean="0">
                <a:solidFill>
                  <a:srgbClr val="0070C0"/>
                </a:solidFill>
              </a:rPr>
              <a:t>For many scientific calculations: we should be able to gracefully tolerate many kinds of bit errors, and also the loss of many kinds of local resources. </a:t>
            </a:r>
          </a:p>
          <a:p>
            <a:pPr>
              <a:buFont typeface="Wingdings" pitchFamily="2" charset="2"/>
              <a:buChar char="§"/>
            </a:pPr>
            <a:r>
              <a:rPr lang="en-US" sz="2800" dirty="0" smtClean="0">
                <a:solidFill>
                  <a:srgbClr val="0070C0"/>
                </a:solidFill>
              </a:rPr>
              <a:t>For example: </a:t>
            </a:r>
            <a:r>
              <a:rPr lang="en-US" sz="2800" dirty="0" smtClean="0">
                <a:solidFill>
                  <a:srgbClr val="00B050"/>
                </a:solidFill>
              </a:rPr>
              <a:t>in many Monte Carlo simulations, the loss of a processor does not imply the inherent failure of the simulation. </a:t>
            </a:r>
          </a:p>
          <a:p>
            <a:pPr>
              <a:buNone/>
            </a:pPr>
            <a:r>
              <a:rPr lang="en-US" sz="2400" dirty="0" smtClean="0">
                <a:solidFill>
                  <a:srgbClr val="0070C0"/>
                </a:solidFill>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Sillag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illage">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llage">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Custom Theme">
  <a:themeElements>
    <a:clrScheme name="Office Colors">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Fonts">
      <a:majorFont>
        <a:latin typeface="Calibri"/>
        <a:ea typeface="MS PGothic"/>
        <a:cs typeface=""/>
      </a:majorFont>
      <a:minorFont>
        <a:latin typeface="Calibri"/>
        <a:ea typeface="MS PGothic"/>
        <a:cs typeface=""/>
      </a:minorFont>
    </a:fontScheme>
    <a:fmtScheme name="Office Effects">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tint val="100000"/>
                <a:shade val="50000"/>
                <a:satMod val="145000"/>
              </a:schemeClr>
            </a:gs>
            <a:gs pos="40000">
              <a:schemeClr val="phClr">
                <a:tint val="100000"/>
                <a:shade val="70000"/>
                <a:satMod val="145000"/>
              </a:schemeClr>
            </a:gs>
            <a:gs pos="100000">
              <a:schemeClr val="phClr">
                <a:tint val="85000"/>
                <a:shade val="100000"/>
                <a:satMod val="155000"/>
              </a:schemeClr>
            </a:gs>
          </a:gsLst>
          <a:lin ang="16200000" scaled="1"/>
        </a:gradFill>
        <a:gradFill rotWithShape="1">
          <a:gsLst>
            <a:gs pos="0">
              <a:schemeClr val="phClr">
                <a:tint val="100000"/>
                <a:shade val="50000"/>
                <a:satMod val="145000"/>
              </a:schemeClr>
            </a:gs>
            <a:gs pos="30000">
              <a:schemeClr val="phClr">
                <a:tint val="100000"/>
                <a:shade val="65000"/>
                <a:satMod val="155000"/>
              </a:schemeClr>
            </a:gs>
            <a:gs pos="100000">
              <a:schemeClr val="phClr">
                <a:tint val="60000"/>
                <a:shade val="10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9924D1ECC420D47A2456556BC94F7370400BDF4491DEA4973499845289601F88B9F" ma:contentTypeVersion="24" ma:contentTypeDescription="Create a new document." ma:contentTypeScope="" ma:versionID="c75408ab4c6dc89a4dbf2c083e12be63"/>
</file>

<file path=customXml/itemProps1.xml><?xml version="1.0" encoding="utf-8"?>
<ds:datastoreItem xmlns:ds="http://schemas.openxmlformats.org/officeDocument/2006/customXml" ds:itemID="{37BB3CC6-D530-401E-B92F-0CA1C401400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1EE4DE3-2255-4B87-8719-0AC8F4460330}">
  <ds:schemaRefs>
    <ds:schemaRef ds:uri="http://schemas.microsoft.com/sharepoint/v3/contenttype/forms"/>
  </ds:schemaRefs>
</ds:datastoreItem>
</file>

<file path=customXml/itemProps3.xml><?xml version="1.0" encoding="utf-8"?>
<ds:datastoreItem xmlns:ds="http://schemas.openxmlformats.org/officeDocument/2006/customXml" ds:itemID="{B15DF43A-1D01-48F9-BD36-FE370ADCDD43}">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Slipstream</Template>
  <TotalTime>14359</TotalTime>
  <Words>2237</Words>
  <Application>Microsoft Macintosh PowerPoint</Application>
  <PresentationFormat>On-screen Show (4:3)</PresentationFormat>
  <Paragraphs>249</Paragraphs>
  <Slides>34</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Sillage</vt:lpstr>
      <vt:lpstr>Image bitmap</vt:lpstr>
      <vt:lpstr>PowerPoint Presentation</vt:lpstr>
      <vt:lpstr>Exascale Computing…</vt:lpstr>
      <vt:lpstr>Some scalability problems </vt:lpstr>
      <vt:lpstr>Programmability</vt:lpstr>
      <vt:lpstr>Reliability</vt:lpstr>
      <vt:lpstr>Reliability &amp; HPC…  …Silent &amp; Soft errors… </vt:lpstr>
      <vt:lpstr>Silent Data &amp; Result Corruption</vt:lpstr>
      <vt:lpstr>Protecting state &amp; logic (Reliability)</vt:lpstr>
      <vt:lpstr>HW/SW Codesign (Reliability)</vt:lpstr>
      <vt:lpstr>Checkpointing (Reliability)</vt:lpstr>
      <vt:lpstr>REPRODUCIBILITY</vt:lpstr>
      <vt:lpstr>Reproducibility (contd.)</vt:lpstr>
      <vt:lpstr>Some Reasons for numerical reproducibility failures</vt:lpstr>
      <vt:lpstr>Zoom in « Out of Order Execution » of floating point instructions</vt:lpstr>
      <vt:lpstr>PowerPoint Presentation</vt:lpstr>
      <vt:lpstr>A method for reproducible parallel stochastic simulations</vt:lpstr>
      <vt:lpstr>An object-oriented approach?</vt:lpstr>
      <vt:lpstr>Back to basics for stochastic simulations Repeatable Par.Rand.Num.Generators </vt:lpstr>
      <vt:lpstr>Numerical Reproducibility results 1/4</vt:lpstr>
      <vt:lpstr>PowerPoint Presentation</vt:lpstr>
      <vt:lpstr>PowerPoint Presentation</vt:lpstr>
      <vt:lpstr>PowerPoint Presentation</vt:lpstr>
      <vt:lpstr>Some top PRNGs  (Pseudo Random Number Generators)</vt:lpstr>
      <vt:lpstr>Quick survey of random streams parallelization (1) Using the same generator</vt:lpstr>
      <vt:lpstr>Quick survey of random streams parallelization (2) Using different generators:</vt:lpstr>
      <vt:lpstr>Reproducible HPC Application  Muonic Tomography - billions of threads… </vt:lpstr>
      <vt:lpstr>Principle of muonic tomography</vt:lpstr>
      <vt:lpstr>2D Tomographic rendering </vt:lpstr>
      <vt:lpstr>Optimization for a single « hybrid  » node (Intel E52650 &amp; Xeon Phi 7120P)</vt:lpstr>
      <vt:lpstr>Bit for bit reproducibility</vt:lpstr>
      <vt:lpstr>Relative difference (Phi vs E5)</vt:lpstr>
      <vt:lpstr>Conclusion</vt:lpstr>
      <vt:lpstr>Perspectives</vt:lpstr>
      <vt:lpstr>PowerPoint Presentation</vt:lpstr>
    </vt:vector>
  </TitlesOfParts>
  <Company>Université Blaise Pascal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Hill David</dc:creator>
  <cp:lastModifiedBy>Faical Yannick Palingwende Congo</cp:lastModifiedBy>
  <cp:revision>204</cp:revision>
  <cp:lastPrinted>2012-06-26T09:20:24Z</cp:lastPrinted>
  <dcterms:created xsi:type="dcterms:W3CDTF">2011-06-01T14:56:12Z</dcterms:created>
  <dcterms:modified xsi:type="dcterms:W3CDTF">2015-11-22T17:15:16Z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TC100738469990</vt:lpwstr>
  </property>
</Properties>
</file>