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0"/>
  </p:notesMasterIdLst>
  <p:sldIdLst>
    <p:sldId id="261" r:id="rId2"/>
    <p:sldId id="289" r:id="rId3"/>
    <p:sldId id="260" r:id="rId4"/>
    <p:sldId id="280" r:id="rId5"/>
    <p:sldId id="279" r:id="rId6"/>
    <p:sldId id="263" r:id="rId7"/>
    <p:sldId id="291" r:id="rId8"/>
    <p:sldId id="292" r:id="rId9"/>
    <p:sldId id="293" r:id="rId10"/>
    <p:sldId id="278" r:id="rId11"/>
    <p:sldId id="294" r:id="rId12"/>
    <p:sldId id="295" r:id="rId13"/>
    <p:sldId id="298" r:id="rId14"/>
    <p:sldId id="296" r:id="rId15"/>
    <p:sldId id="266" r:id="rId16"/>
    <p:sldId id="297" r:id="rId17"/>
    <p:sldId id="299" r:id="rId18"/>
    <p:sldId id="25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7" autoAdjust="0"/>
    <p:restoredTop sz="94785" autoAdjust="0"/>
  </p:normalViewPr>
  <p:slideViewPr>
    <p:cSldViewPr snapToGrid="0">
      <p:cViewPr>
        <p:scale>
          <a:sx n="82" d="100"/>
          <a:sy n="82" d="100"/>
        </p:scale>
        <p:origin x="-2508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280E5A-B7C8-4F5E-AE2C-4844EF7A5559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086E6B-9DCF-4CB4-A170-8D78298ED350}">
      <dgm:prSet phldrT="[文本]"/>
      <dgm:spPr/>
      <dgm:t>
        <a:bodyPr/>
        <a:lstStyle/>
        <a:p>
          <a:r>
            <a:rPr lang="zh-CN" altLang="en-US" dirty="0" smtClean="0"/>
            <a:t>机械</a:t>
          </a:r>
          <a:endParaRPr lang="zh-CN" altLang="en-US" dirty="0"/>
        </a:p>
      </dgm:t>
    </dgm:pt>
    <dgm:pt modelId="{6ACD7886-350A-43EF-B350-53D8F2526C56}" type="parTrans" cxnId="{4D5E727D-3EA8-4E80-9CCF-2AA850BB25E8}">
      <dgm:prSet/>
      <dgm:spPr/>
      <dgm:t>
        <a:bodyPr/>
        <a:lstStyle/>
        <a:p>
          <a:endParaRPr lang="zh-CN" altLang="en-US"/>
        </a:p>
      </dgm:t>
    </dgm:pt>
    <dgm:pt modelId="{D295AC6C-F2AD-44C2-A47C-FB7C2BC1D023}" type="sibTrans" cxnId="{4D5E727D-3EA8-4E80-9CCF-2AA850BB25E8}">
      <dgm:prSet/>
      <dgm:spPr/>
      <dgm:t>
        <a:bodyPr/>
        <a:lstStyle/>
        <a:p>
          <a:endParaRPr lang="zh-CN" altLang="en-US"/>
        </a:p>
      </dgm:t>
    </dgm:pt>
    <dgm:pt modelId="{EDA60364-9B26-4D81-9538-E3672CCC3AD5}">
      <dgm:prSet phldrT="[文本]"/>
      <dgm:spPr/>
      <dgm:t>
        <a:bodyPr/>
        <a:lstStyle/>
        <a:p>
          <a:r>
            <a:rPr lang="zh-CN" altLang="en-US" dirty="0" smtClean="0"/>
            <a:t>管理</a:t>
          </a:r>
          <a:endParaRPr lang="zh-CN" altLang="en-US" dirty="0"/>
        </a:p>
      </dgm:t>
    </dgm:pt>
    <dgm:pt modelId="{20109B36-D277-43E1-9CAA-B096E575904A}" type="parTrans" cxnId="{2E0C3D8E-435F-4011-BC27-F77D1A1DE98E}">
      <dgm:prSet/>
      <dgm:spPr/>
      <dgm:t>
        <a:bodyPr/>
        <a:lstStyle/>
        <a:p>
          <a:endParaRPr lang="zh-CN" altLang="en-US"/>
        </a:p>
      </dgm:t>
    </dgm:pt>
    <dgm:pt modelId="{9760A325-0550-40C2-BB4E-6CE14C82EB97}" type="sibTrans" cxnId="{2E0C3D8E-435F-4011-BC27-F77D1A1DE98E}">
      <dgm:prSet/>
      <dgm:spPr/>
      <dgm:t>
        <a:bodyPr/>
        <a:lstStyle/>
        <a:p>
          <a:endParaRPr lang="zh-CN" altLang="en-US"/>
        </a:p>
      </dgm:t>
    </dgm:pt>
    <dgm:pt modelId="{4C7AC9DD-FA60-45D7-BE61-9625D5FE954B}">
      <dgm:prSet phldrT="[文本]"/>
      <dgm:spPr/>
      <dgm:t>
        <a:bodyPr/>
        <a:lstStyle/>
        <a:p>
          <a:r>
            <a:rPr lang="zh-CN" altLang="en-US" dirty="0" smtClean="0"/>
            <a:t>策略</a:t>
          </a:r>
          <a:endParaRPr lang="zh-CN" altLang="en-US" dirty="0"/>
        </a:p>
      </dgm:t>
    </dgm:pt>
    <dgm:pt modelId="{41CE5064-6F38-4AA3-9B51-CF7C128767FF}" type="parTrans" cxnId="{18BD4912-9DCE-4B39-B370-85334AC9C72C}">
      <dgm:prSet/>
      <dgm:spPr/>
      <dgm:t>
        <a:bodyPr/>
        <a:lstStyle/>
        <a:p>
          <a:endParaRPr lang="zh-CN" altLang="en-US"/>
        </a:p>
      </dgm:t>
    </dgm:pt>
    <dgm:pt modelId="{54E9CEE2-CD7A-4A1E-9DED-F9A93D604E3A}" type="sibTrans" cxnId="{18BD4912-9DCE-4B39-B370-85334AC9C72C}">
      <dgm:prSet/>
      <dgm:spPr/>
      <dgm:t>
        <a:bodyPr/>
        <a:lstStyle/>
        <a:p>
          <a:endParaRPr lang="zh-CN" altLang="en-US"/>
        </a:p>
      </dgm:t>
    </dgm:pt>
    <dgm:pt modelId="{B70CA898-0096-4C67-866B-1BA3C2E24EDA}">
      <dgm:prSet phldrT="[文本]"/>
      <dgm:spPr/>
      <dgm:t>
        <a:bodyPr/>
        <a:lstStyle/>
        <a:p>
          <a:r>
            <a:rPr lang="zh-CN" altLang="en-US" dirty="0" smtClean="0"/>
            <a:t>视觉</a:t>
          </a:r>
          <a:endParaRPr lang="zh-CN" altLang="en-US" dirty="0"/>
        </a:p>
      </dgm:t>
    </dgm:pt>
    <dgm:pt modelId="{64B553ED-8EBE-4C4F-B083-A21B9D229645}" type="parTrans" cxnId="{DBECCAC9-DA50-4963-B713-5C6D978024E9}">
      <dgm:prSet/>
      <dgm:spPr/>
      <dgm:t>
        <a:bodyPr/>
        <a:lstStyle/>
        <a:p>
          <a:endParaRPr lang="zh-CN" altLang="en-US"/>
        </a:p>
      </dgm:t>
    </dgm:pt>
    <dgm:pt modelId="{D61457E8-233C-4838-A419-5249B56E6B05}" type="sibTrans" cxnId="{DBECCAC9-DA50-4963-B713-5C6D978024E9}">
      <dgm:prSet/>
      <dgm:spPr/>
      <dgm:t>
        <a:bodyPr/>
        <a:lstStyle/>
        <a:p>
          <a:endParaRPr lang="zh-CN" altLang="en-US"/>
        </a:p>
      </dgm:t>
    </dgm:pt>
    <dgm:pt modelId="{C47DF78F-6550-4B36-BE8C-645BF6ED8E6D}">
      <dgm:prSet phldrT="[文本]"/>
      <dgm:spPr/>
      <dgm:t>
        <a:bodyPr/>
        <a:lstStyle/>
        <a:p>
          <a:r>
            <a:rPr lang="zh-CN" altLang="en-US" dirty="0" smtClean="0"/>
            <a:t>嵌入式</a:t>
          </a:r>
          <a:endParaRPr lang="zh-CN" altLang="en-US" dirty="0"/>
        </a:p>
      </dgm:t>
    </dgm:pt>
    <dgm:pt modelId="{C541BE2C-4E2E-4620-93A6-5CB73E3D14C8}" type="parTrans" cxnId="{CB45B5C0-223A-4936-8802-5715E86E9B7B}">
      <dgm:prSet/>
      <dgm:spPr/>
      <dgm:t>
        <a:bodyPr/>
        <a:lstStyle/>
        <a:p>
          <a:endParaRPr lang="zh-CN" altLang="en-US"/>
        </a:p>
      </dgm:t>
    </dgm:pt>
    <dgm:pt modelId="{1D1D2EA4-3BEC-4F73-9A9F-EC399F5041DC}" type="sibTrans" cxnId="{CB45B5C0-223A-4936-8802-5715E86E9B7B}">
      <dgm:prSet/>
      <dgm:spPr/>
      <dgm:t>
        <a:bodyPr/>
        <a:lstStyle/>
        <a:p>
          <a:endParaRPr lang="zh-CN" altLang="en-US"/>
        </a:p>
      </dgm:t>
    </dgm:pt>
    <dgm:pt modelId="{EF30A62B-BAE2-4C5A-93A4-836DD7D63706}" type="pres">
      <dgm:prSet presAssocID="{C7280E5A-B7C8-4F5E-AE2C-4844EF7A555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11AD14-603B-49BA-9C93-F852D052F74F}" type="pres">
      <dgm:prSet presAssocID="{1C086E6B-9DCF-4CB4-A170-8D78298ED35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000D8F-9579-4493-B63D-4BCC948D9391}" type="pres">
      <dgm:prSet presAssocID="{1C086E6B-9DCF-4CB4-A170-8D78298ED350}" presName="spNode" presStyleCnt="0"/>
      <dgm:spPr/>
    </dgm:pt>
    <dgm:pt modelId="{75336C76-D4D2-48CD-8624-AF69EA2FA050}" type="pres">
      <dgm:prSet presAssocID="{D295AC6C-F2AD-44C2-A47C-FB7C2BC1D023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4F60CAE3-90E3-4CC5-BFCB-C8B9A47DCAA7}" type="pres">
      <dgm:prSet presAssocID="{EDA60364-9B26-4D81-9538-E3672CCC3AD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D3C12C-E3CA-4AD2-AB11-D20F9C57F533}" type="pres">
      <dgm:prSet presAssocID="{EDA60364-9B26-4D81-9538-E3672CCC3AD5}" presName="spNode" presStyleCnt="0"/>
      <dgm:spPr/>
    </dgm:pt>
    <dgm:pt modelId="{465A0EB8-ADF9-4998-8F98-B620F0F8D59C}" type="pres">
      <dgm:prSet presAssocID="{9760A325-0550-40C2-BB4E-6CE14C82EB97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F91ED4B1-62D8-4F97-9395-BD90FCFD70A6}" type="pres">
      <dgm:prSet presAssocID="{4C7AC9DD-FA60-45D7-BE61-9625D5FE954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EED0C-21D3-48DA-A728-4B394AA079B3}" type="pres">
      <dgm:prSet presAssocID="{4C7AC9DD-FA60-45D7-BE61-9625D5FE954B}" presName="spNode" presStyleCnt="0"/>
      <dgm:spPr/>
    </dgm:pt>
    <dgm:pt modelId="{CC3FEC13-9D54-4B15-BE0F-142C92284BE8}" type="pres">
      <dgm:prSet presAssocID="{54E9CEE2-CD7A-4A1E-9DED-F9A93D604E3A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8257F9F6-A116-4810-80F5-908E371B80C9}" type="pres">
      <dgm:prSet presAssocID="{B70CA898-0096-4C67-866B-1BA3C2E24ED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F83D26-C498-42F2-AEBC-2501B8B042B5}" type="pres">
      <dgm:prSet presAssocID="{B70CA898-0096-4C67-866B-1BA3C2E24EDA}" presName="spNode" presStyleCnt="0"/>
      <dgm:spPr/>
    </dgm:pt>
    <dgm:pt modelId="{6425788A-80BF-4BF4-B6F3-586BBCD5D9B7}" type="pres">
      <dgm:prSet presAssocID="{D61457E8-233C-4838-A419-5249B56E6B05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1B536A2D-BD36-4832-AB68-E39DAEDC4370}" type="pres">
      <dgm:prSet presAssocID="{C47DF78F-6550-4B36-BE8C-645BF6ED8E6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D002DC-F801-45B6-AB81-D6182AA9B064}" type="pres">
      <dgm:prSet presAssocID="{C47DF78F-6550-4B36-BE8C-645BF6ED8E6D}" presName="spNode" presStyleCnt="0"/>
      <dgm:spPr/>
    </dgm:pt>
    <dgm:pt modelId="{1BC22915-3876-41AF-833A-DBD8D8F20D95}" type="pres">
      <dgm:prSet presAssocID="{1D1D2EA4-3BEC-4F73-9A9F-EC399F5041DC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2E0C3D8E-435F-4011-BC27-F77D1A1DE98E}" srcId="{C7280E5A-B7C8-4F5E-AE2C-4844EF7A5559}" destId="{EDA60364-9B26-4D81-9538-E3672CCC3AD5}" srcOrd="1" destOrd="0" parTransId="{20109B36-D277-43E1-9CAA-B096E575904A}" sibTransId="{9760A325-0550-40C2-BB4E-6CE14C82EB97}"/>
    <dgm:cxn modelId="{4D5E727D-3EA8-4E80-9CCF-2AA850BB25E8}" srcId="{C7280E5A-B7C8-4F5E-AE2C-4844EF7A5559}" destId="{1C086E6B-9DCF-4CB4-A170-8D78298ED350}" srcOrd="0" destOrd="0" parTransId="{6ACD7886-350A-43EF-B350-53D8F2526C56}" sibTransId="{D295AC6C-F2AD-44C2-A47C-FB7C2BC1D023}"/>
    <dgm:cxn modelId="{7FBA031A-B848-48C4-B879-92257313119F}" type="presOf" srcId="{4C7AC9DD-FA60-45D7-BE61-9625D5FE954B}" destId="{F91ED4B1-62D8-4F97-9395-BD90FCFD70A6}" srcOrd="0" destOrd="0" presId="urn:microsoft.com/office/officeart/2005/8/layout/cycle6"/>
    <dgm:cxn modelId="{18BD4912-9DCE-4B39-B370-85334AC9C72C}" srcId="{C7280E5A-B7C8-4F5E-AE2C-4844EF7A5559}" destId="{4C7AC9DD-FA60-45D7-BE61-9625D5FE954B}" srcOrd="2" destOrd="0" parTransId="{41CE5064-6F38-4AA3-9B51-CF7C128767FF}" sibTransId="{54E9CEE2-CD7A-4A1E-9DED-F9A93D604E3A}"/>
    <dgm:cxn modelId="{501B5210-FB66-41AE-ACBA-A884FCA58867}" type="presOf" srcId="{B70CA898-0096-4C67-866B-1BA3C2E24EDA}" destId="{8257F9F6-A116-4810-80F5-908E371B80C9}" srcOrd="0" destOrd="0" presId="urn:microsoft.com/office/officeart/2005/8/layout/cycle6"/>
    <dgm:cxn modelId="{85F93A9C-27E4-46C7-BE85-04CCD0F7E381}" type="presOf" srcId="{C47DF78F-6550-4B36-BE8C-645BF6ED8E6D}" destId="{1B536A2D-BD36-4832-AB68-E39DAEDC4370}" srcOrd="0" destOrd="0" presId="urn:microsoft.com/office/officeart/2005/8/layout/cycle6"/>
    <dgm:cxn modelId="{001A91CA-CA7F-420E-B551-1CD7FC21C7A7}" type="presOf" srcId="{C7280E5A-B7C8-4F5E-AE2C-4844EF7A5559}" destId="{EF30A62B-BAE2-4C5A-93A4-836DD7D63706}" srcOrd="0" destOrd="0" presId="urn:microsoft.com/office/officeart/2005/8/layout/cycle6"/>
    <dgm:cxn modelId="{3ABC3FF1-CEDC-4013-8C86-6D4EC3FBD4D9}" type="presOf" srcId="{54E9CEE2-CD7A-4A1E-9DED-F9A93D604E3A}" destId="{CC3FEC13-9D54-4B15-BE0F-142C92284BE8}" srcOrd="0" destOrd="0" presId="urn:microsoft.com/office/officeart/2005/8/layout/cycle6"/>
    <dgm:cxn modelId="{360465D1-D505-4FAC-822F-B3B0A1F2C2A4}" type="presOf" srcId="{D61457E8-233C-4838-A419-5249B56E6B05}" destId="{6425788A-80BF-4BF4-B6F3-586BBCD5D9B7}" srcOrd="0" destOrd="0" presId="urn:microsoft.com/office/officeart/2005/8/layout/cycle6"/>
    <dgm:cxn modelId="{DBECCAC9-DA50-4963-B713-5C6D978024E9}" srcId="{C7280E5A-B7C8-4F5E-AE2C-4844EF7A5559}" destId="{B70CA898-0096-4C67-866B-1BA3C2E24EDA}" srcOrd="3" destOrd="0" parTransId="{64B553ED-8EBE-4C4F-B083-A21B9D229645}" sibTransId="{D61457E8-233C-4838-A419-5249B56E6B05}"/>
    <dgm:cxn modelId="{6ECDE849-AC3A-4B2D-8C4B-5042F66817EB}" type="presOf" srcId="{1D1D2EA4-3BEC-4F73-9A9F-EC399F5041DC}" destId="{1BC22915-3876-41AF-833A-DBD8D8F20D95}" srcOrd="0" destOrd="0" presId="urn:microsoft.com/office/officeart/2005/8/layout/cycle6"/>
    <dgm:cxn modelId="{1460A22B-C1A7-4742-82D2-FA0C05F2EA2A}" type="presOf" srcId="{1C086E6B-9DCF-4CB4-A170-8D78298ED350}" destId="{9B11AD14-603B-49BA-9C93-F852D052F74F}" srcOrd="0" destOrd="0" presId="urn:microsoft.com/office/officeart/2005/8/layout/cycle6"/>
    <dgm:cxn modelId="{CB45B5C0-223A-4936-8802-5715E86E9B7B}" srcId="{C7280E5A-B7C8-4F5E-AE2C-4844EF7A5559}" destId="{C47DF78F-6550-4B36-BE8C-645BF6ED8E6D}" srcOrd="4" destOrd="0" parTransId="{C541BE2C-4E2E-4620-93A6-5CB73E3D14C8}" sibTransId="{1D1D2EA4-3BEC-4F73-9A9F-EC399F5041DC}"/>
    <dgm:cxn modelId="{2FD0486F-7699-4F35-A885-86845FDD71BA}" type="presOf" srcId="{EDA60364-9B26-4D81-9538-E3672CCC3AD5}" destId="{4F60CAE3-90E3-4CC5-BFCB-C8B9A47DCAA7}" srcOrd="0" destOrd="0" presId="urn:microsoft.com/office/officeart/2005/8/layout/cycle6"/>
    <dgm:cxn modelId="{31D03F98-9C5E-402D-9FC3-CA00CAB6BC26}" type="presOf" srcId="{9760A325-0550-40C2-BB4E-6CE14C82EB97}" destId="{465A0EB8-ADF9-4998-8F98-B620F0F8D59C}" srcOrd="0" destOrd="0" presId="urn:microsoft.com/office/officeart/2005/8/layout/cycle6"/>
    <dgm:cxn modelId="{C0D93804-E2F5-4A14-A302-665406413EE6}" type="presOf" srcId="{D295AC6C-F2AD-44C2-A47C-FB7C2BC1D023}" destId="{75336C76-D4D2-48CD-8624-AF69EA2FA050}" srcOrd="0" destOrd="0" presId="urn:microsoft.com/office/officeart/2005/8/layout/cycle6"/>
    <dgm:cxn modelId="{62D43794-B08D-4999-B87D-839E048134D6}" type="presParOf" srcId="{EF30A62B-BAE2-4C5A-93A4-836DD7D63706}" destId="{9B11AD14-603B-49BA-9C93-F852D052F74F}" srcOrd="0" destOrd="0" presId="urn:microsoft.com/office/officeart/2005/8/layout/cycle6"/>
    <dgm:cxn modelId="{96956A8E-2B67-4074-872F-01A67F0650FA}" type="presParOf" srcId="{EF30A62B-BAE2-4C5A-93A4-836DD7D63706}" destId="{E2000D8F-9579-4493-B63D-4BCC948D9391}" srcOrd="1" destOrd="0" presId="urn:microsoft.com/office/officeart/2005/8/layout/cycle6"/>
    <dgm:cxn modelId="{078599CC-11AF-4B83-83EA-03C4839CE748}" type="presParOf" srcId="{EF30A62B-BAE2-4C5A-93A4-836DD7D63706}" destId="{75336C76-D4D2-48CD-8624-AF69EA2FA050}" srcOrd="2" destOrd="0" presId="urn:microsoft.com/office/officeart/2005/8/layout/cycle6"/>
    <dgm:cxn modelId="{79EE9FE4-5DDF-4FC5-B586-F6AF041D2ABB}" type="presParOf" srcId="{EF30A62B-BAE2-4C5A-93A4-836DD7D63706}" destId="{4F60CAE3-90E3-4CC5-BFCB-C8B9A47DCAA7}" srcOrd="3" destOrd="0" presId="urn:microsoft.com/office/officeart/2005/8/layout/cycle6"/>
    <dgm:cxn modelId="{10348363-419F-4C81-8DD9-9238E5F655B8}" type="presParOf" srcId="{EF30A62B-BAE2-4C5A-93A4-836DD7D63706}" destId="{51D3C12C-E3CA-4AD2-AB11-D20F9C57F533}" srcOrd="4" destOrd="0" presId="urn:microsoft.com/office/officeart/2005/8/layout/cycle6"/>
    <dgm:cxn modelId="{62CAAA90-69B6-48F4-AD0E-D31D1630B900}" type="presParOf" srcId="{EF30A62B-BAE2-4C5A-93A4-836DD7D63706}" destId="{465A0EB8-ADF9-4998-8F98-B620F0F8D59C}" srcOrd="5" destOrd="0" presId="urn:microsoft.com/office/officeart/2005/8/layout/cycle6"/>
    <dgm:cxn modelId="{12456076-E318-4429-9A99-E4E5F16ADBFF}" type="presParOf" srcId="{EF30A62B-BAE2-4C5A-93A4-836DD7D63706}" destId="{F91ED4B1-62D8-4F97-9395-BD90FCFD70A6}" srcOrd="6" destOrd="0" presId="urn:microsoft.com/office/officeart/2005/8/layout/cycle6"/>
    <dgm:cxn modelId="{1539A1E9-344C-47E9-8190-5104DF686335}" type="presParOf" srcId="{EF30A62B-BAE2-4C5A-93A4-836DD7D63706}" destId="{244EED0C-21D3-48DA-A728-4B394AA079B3}" srcOrd="7" destOrd="0" presId="urn:microsoft.com/office/officeart/2005/8/layout/cycle6"/>
    <dgm:cxn modelId="{E9148226-D672-4E47-8B6F-CA97BD5532FB}" type="presParOf" srcId="{EF30A62B-BAE2-4C5A-93A4-836DD7D63706}" destId="{CC3FEC13-9D54-4B15-BE0F-142C92284BE8}" srcOrd="8" destOrd="0" presId="urn:microsoft.com/office/officeart/2005/8/layout/cycle6"/>
    <dgm:cxn modelId="{DAE26048-66DE-47BD-AC66-7ED89A9D008D}" type="presParOf" srcId="{EF30A62B-BAE2-4C5A-93A4-836DD7D63706}" destId="{8257F9F6-A116-4810-80F5-908E371B80C9}" srcOrd="9" destOrd="0" presId="urn:microsoft.com/office/officeart/2005/8/layout/cycle6"/>
    <dgm:cxn modelId="{6BB62723-864E-4B1D-870C-9786FA8C6579}" type="presParOf" srcId="{EF30A62B-BAE2-4C5A-93A4-836DD7D63706}" destId="{E3F83D26-C498-42F2-AEBC-2501B8B042B5}" srcOrd="10" destOrd="0" presId="urn:microsoft.com/office/officeart/2005/8/layout/cycle6"/>
    <dgm:cxn modelId="{54C0E5E3-5C53-4559-9866-DFE7615CC8FF}" type="presParOf" srcId="{EF30A62B-BAE2-4C5A-93A4-836DD7D63706}" destId="{6425788A-80BF-4BF4-B6F3-586BBCD5D9B7}" srcOrd="11" destOrd="0" presId="urn:microsoft.com/office/officeart/2005/8/layout/cycle6"/>
    <dgm:cxn modelId="{59CD04AA-E950-4A31-BAED-6AD82DC199A1}" type="presParOf" srcId="{EF30A62B-BAE2-4C5A-93A4-836DD7D63706}" destId="{1B536A2D-BD36-4832-AB68-E39DAEDC4370}" srcOrd="12" destOrd="0" presId="urn:microsoft.com/office/officeart/2005/8/layout/cycle6"/>
    <dgm:cxn modelId="{2B0248EF-74FD-4919-B7D4-6ADCEF53C772}" type="presParOf" srcId="{EF30A62B-BAE2-4C5A-93A4-836DD7D63706}" destId="{12D002DC-F801-45B6-AB81-D6182AA9B064}" srcOrd="13" destOrd="0" presId="urn:microsoft.com/office/officeart/2005/8/layout/cycle6"/>
    <dgm:cxn modelId="{515A45F5-B903-421D-B43C-D8DBD3136B33}" type="presParOf" srcId="{EF30A62B-BAE2-4C5A-93A4-836DD7D63706}" destId="{1BC22915-3876-41AF-833A-DBD8D8F20D95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1AD14-603B-49BA-9C93-F852D052F74F}">
      <dsp:nvSpPr>
        <dsp:cNvPr id="0" name=""/>
        <dsp:cNvSpPr/>
      </dsp:nvSpPr>
      <dsp:spPr>
        <a:xfrm>
          <a:off x="3378833" y="1548"/>
          <a:ext cx="1614808" cy="104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机械</a:t>
          </a:r>
          <a:endParaRPr lang="zh-CN" altLang="en-US" sz="3300" kern="1200" dirty="0"/>
        </a:p>
      </dsp:txBody>
      <dsp:txXfrm>
        <a:off x="3430071" y="52786"/>
        <a:ext cx="1512332" cy="947149"/>
      </dsp:txXfrm>
    </dsp:sp>
    <dsp:sp modelId="{75336C76-D4D2-48CD-8624-AF69EA2FA050}">
      <dsp:nvSpPr>
        <dsp:cNvPr id="0" name=""/>
        <dsp:cNvSpPr/>
      </dsp:nvSpPr>
      <dsp:spPr>
        <a:xfrm>
          <a:off x="2086455" y="526361"/>
          <a:ext cx="4199563" cy="4199563"/>
        </a:xfrm>
        <a:custGeom>
          <a:avLst/>
          <a:gdLst/>
          <a:ahLst/>
          <a:cxnLst/>
          <a:rect l="0" t="0" r="0" b="0"/>
          <a:pathLst>
            <a:path>
              <a:moveTo>
                <a:pt x="2918313" y="166109"/>
              </a:moveTo>
              <a:arcTo wR="2099781" hR="2099781" stAng="17576589" swAng="196464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0CAE3-90E3-4CC5-BFCB-C8B9A47DCAA7}">
      <dsp:nvSpPr>
        <dsp:cNvPr id="0" name=""/>
        <dsp:cNvSpPr/>
      </dsp:nvSpPr>
      <dsp:spPr>
        <a:xfrm>
          <a:off x="5375844" y="1452461"/>
          <a:ext cx="1614808" cy="104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管理</a:t>
          </a:r>
          <a:endParaRPr lang="zh-CN" altLang="en-US" sz="3300" kern="1200" dirty="0"/>
        </a:p>
      </dsp:txBody>
      <dsp:txXfrm>
        <a:off x="5427082" y="1503699"/>
        <a:ext cx="1512332" cy="947149"/>
      </dsp:txXfrm>
    </dsp:sp>
    <dsp:sp modelId="{465A0EB8-ADF9-4998-8F98-B620F0F8D59C}">
      <dsp:nvSpPr>
        <dsp:cNvPr id="0" name=""/>
        <dsp:cNvSpPr/>
      </dsp:nvSpPr>
      <dsp:spPr>
        <a:xfrm>
          <a:off x="2086455" y="526361"/>
          <a:ext cx="4199563" cy="4199563"/>
        </a:xfrm>
        <a:custGeom>
          <a:avLst/>
          <a:gdLst/>
          <a:ahLst/>
          <a:cxnLst/>
          <a:rect l="0" t="0" r="0" b="0"/>
          <a:pathLst>
            <a:path>
              <a:moveTo>
                <a:pt x="4196647" y="1989162"/>
              </a:moveTo>
              <a:arcTo wR="2099781" hR="2099781" stAng="21418811" swAng="219869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ED4B1-62D8-4F97-9395-BD90FCFD70A6}">
      <dsp:nvSpPr>
        <dsp:cNvPr id="0" name=""/>
        <dsp:cNvSpPr/>
      </dsp:nvSpPr>
      <dsp:spPr>
        <a:xfrm>
          <a:off x="4613053" y="3800089"/>
          <a:ext cx="1614808" cy="104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策略</a:t>
          </a:r>
          <a:endParaRPr lang="zh-CN" altLang="en-US" sz="3300" kern="1200" dirty="0"/>
        </a:p>
      </dsp:txBody>
      <dsp:txXfrm>
        <a:off x="4664291" y="3851327"/>
        <a:ext cx="1512332" cy="947149"/>
      </dsp:txXfrm>
    </dsp:sp>
    <dsp:sp modelId="{CC3FEC13-9D54-4B15-BE0F-142C92284BE8}">
      <dsp:nvSpPr>
        <dsp:cNvPr id="0" name=""/>
        <dsp:cNvSpPr/>
      </dsp:nvSpPr>
      <dsp:spPr>
        <a:xfrm>
          <a:off x="2086455" y="526361"/>
          <a:ext cx="4199563" cy="4199563"/>
        </a:xfrm>
        <a:custGeom>
          <a:avLst/>
          <a:gdLst/>
          <a:ahLst/>
          <a:cxnLst/>
          <a:rect l="0" t="0" r="0" b="0"/>
          <a:pathLst>
            <a:path>
              <a:moveTo>
                <a:pt x="2518236" y="4157444"/>
              </a:moveTo>
              <a:arcTo wR="2099781" hR="2099781" stAng="4710291" swAng="13794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7F9F6-A116-4810-80F5-908E371B80C9}">
      <dsp:nvSpPr>
        <dsp:cNvPr id="0" name=""/>
        <dsp:cNvSpPr/>
      </dsp:nvSpPr>
      <dsp:spPr>
        <a:xfrm>
          <a:off x="2144612" y="3800089"/>
          <a:ext cx="1614808" cy="104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视觉</a:t>
          </a:r>
          <a:endParaRPr lang="zh-CN" altLang="en-US" sz="3300" kern="1200" dirty="0"/>
        </a:p>
      </dsp:txBody>
      <dsp:txXfrm>
        <a:off x="2195850" y="3851327"/>
        <a:ext cx="1512332" cy="947149"/>
      </dsp:txXfrm>
    </dsp:sp>
    <dsp:sp modelId="{6425788A-80BF-4BF4-B6F3-586BBCD5D9B7}">
      <dsp:nvSpPr>
        <dsp:cNvPr id="0" name=""/>
        <dsp:cNvSpPr/>
      </dsp:nvSpPr>
      <dsp:spPr>
        <a:xfrm>
          <a:off x="2086455" y="526361"/>
          <a:ext cx="4199563" cy="4199563"/>
        </a:xfrm>
        <a:custGeom>
          <a:avLst/>
          <a:gdLst/>
          <a:ahLst/>
          <a:cxnLst/>
          <a:rect l="0" t="0" r="0" b="0"/>
          <a:pathLst>
            <a:path>
              <a:moveTo>
                <a:pt x="351336" y="3262546"/>
              </a:moveTo>
              <a:arcTo wR="2099781" hR="2099781" stAng="8782499" swAng="219869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36A2D-BD36-4832-AB68-E39DAEDC4370}">
      <dsp:nvSpPr>
        <dsp:cNvPr id="0" name=""/>
        <dsp:cNvSpPr/>
      </dsp:nvSpPr>
      <dsp:spPr>
        <a:xfrm>
          <a:off x="1381822" y="1452461"/>
          <a:ext cx="1614808" cy="104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嵌入式</a:t>
          </a:r>
          <a:endParaRPr lang="zh-CN" altLang="en-US" sz="3300" kern="1200" dirty="0"/>
        </a:p>
      </dsp:txBody>
      <dsp:txXfrm>
        <a:off x="1433060" y="1503699"/>
        <a:ext cx="1512332" cy="947149"/>
      </dsp:txXfrm>
    </dsp:sp>
    <dsp:sp modelId="{1BC22915-3876-41AF-833A-DBD8D8F20D95}">
      <dsp:nvSpPr>
        <dsp:cNvPr id="0" name=""/>
        <dsp:cNvSpPr/>
      </dsp:nvSpPr>
      <dsp:spPr>
        <a:xfrm>
          <a:off x="2086455" y="526361"/>
          <a:ext cx="4199563" cy="4199563"/>
        </a:xfrm>
        <a:custGeom>
          <a:avLst/>
          <a:gdLst/>
          <a:ahLst/>
          <a:cxnLst/>
          <a:rect l="0" t="0" r="0" b="0"/>
          <a:pathLst>
            <a:path>
              <a:moveTo>
                <a:pt x="365419" y="916112"/>
              </a:moveTo>
              <a:arcTo wR="2099781" hR="2099781" stAng="12858768" swAng="196464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此页可以删除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4614081"/>
            <a:ext cx="7886700" cy="89951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ICRA2018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RoboMaster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挑战赛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8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40743335"/>
              </p:ext>
            </p:extLst>
          </p:nvPr>
        </p:nvGraphicFramePr>
        <p:xfrm>
          <a:off x="493713" y="1685925"/>
          <a:ext cx="83724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队伍规划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77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68101" y="1678330"/>
            <a:ext cx="7998088" cy="4328931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机械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主要工作为机器人的制作、维护</a:t>
            </a:r>
            <a:endParaRPr lang="en-US" altLang="zh-CN" dirty="0" smtClean="0"/>
          </a:p>
          <a:p>
            <a:r>
              <a:rPr lang="zh-CN" altLang="en-US" dirty="0" smtClean="0"/>
              <a:t>嵌入式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稳定实现机器人的控制</a:t>
            </a:r>
            <a:endParaRPr lang="en-US" altLang="zh-CN" dirty="0" smtClean="0"/>
          </a:p>
          <a:p>
            <a:r>
              <a:rPr lang="zh-CN" altLang="en-US" dirty="0" smtClean="0"/>
              <a:t>视觉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识别场地、双方机器人</a:t>
            </a:r>
            <a:endParaRPr lang="en-US" altLang="zh-CN" dirty="0" smtClean="0"/>
          </a:p>
          <a:p>
            <a:r>
              <a:rPr lang="zh-CN" altLang="en-US" dirty="0" smtClean="0"/>
              <a:t>策略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制定编写机器人对抗策略</a:t>
            </a:r>
            <a:endParaRPr lang="en-US" altLang="zh-CN" dirty="0" smtClean="0"/>
          </a:p>
          <a:p>
            <a:r>
              <a:rPr lang="zh-CN" altLang="en-US" dirty="0" smtClean="0"/>
              <a:t>管理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项目进度监督，队伍日常沟通管理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队伍规划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48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官方建议：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队伍规划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96" y="2293177"/>
            <a:ext cx="6690166" cy="37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64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队伍规划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22" y="2997842"/>
            <a:ext cx="7849292" cy="189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525087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96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2096582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2032775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440440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200395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赛事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3016555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952748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360413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92393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队伍规划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93652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872721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4280386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84390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时间安排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87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93862003"/>
              </p:ext>
            </p:extLst>
          </p:nvPr>
        </p:nvGraphicFramePr>
        <p:xfrm>
          <a:off x="717631" y="1932971"/>
          <a:ext cx="7820126" cy="3978702"/>
        </p:xfrm>
        <a:graphic>
          <a:graphicData uri="http://schemas.openxmlformats.org/drawingml/2006/table">
            <a:tbl>
              <a:tblPr/>
              <a:tblGrid>
                <a:gridCol w="1948123"/>
                <a:gridCol w="1298749"/>
                <a:gridCol w="4573254"/>
              </a:tblGrid>
              <a:tr h="39178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  <a:latin typeface="微软雅黑"/>
                        </a:rPr>
                        <a:t>时间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  <a:latin typeface="微软雅黑"/>
                        </a:rPr>
                        <a:t>流程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  <a:latin typeface="微软雅黑"/>
                        </a:rPr>
                        <a:t>备注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2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  <a:latin typeface="微软雅黑"/>
                        </a:rPr>
                        <a:t>2017-12-1</a:t>
                      </a:r>
                      <a:endParaRPr lang="zh-CN" altLang="en-US" dirty="0">
                        <a:effectLst/>
                      </a:endParaRPr>
                    </a:p>
                    <a:p>
                      <a:pPr algn="ctr"/>
                      <a:r>
                        <a:rPr lang="en-US" altLang="zh-CN" dirty="0" smtClean="0">
                          <a:effectLst/>
                          <a:latin typeface="微软雅黑"/>
                        </a:rPr>
                        <a:t>~2017-12-31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  <a:latin typeface="微软雅黑"/>
                        </a:rPr>
                        <a:t>报名参赛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  <a:latin typeface="微软雅黑"/>
                        </a:rPr>
                        <a:t>报名系统网址</a:t>
                      </a:r>
                      <a:r>
                        <a:rPr lang="zh-CN" altLang="en-US" dirty="0" smtClean="0">
                          <a:effectLst/>
                          <a:latin typeface="微软雅黑"/>
                        </a:rPr>
                        <a:t>：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84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  <a:latin typeface="微软雅黑"/>
                        </a:rPr>
                        <a:t>2017-12-1</a:t>
                      </a:r>
                      <a:endParaRPr lang="zh-CN" altLang="en-US" dirty="0">
                        <a:effectLst/>
                      </a:endParaRPr>
                    </a:p>
                    <a:p>
                      <a:pPr algn="ctr"/>
                      <a:r>
                        <a:rPr lang="en-US" altLang="zh-CN" dirty="0" smtClean="0">
                          <a:effectLst/>
                          <a:latin typeface="微软雅黑"/>
                        </a:rPr>
                        <a:t>~2018-1-1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/>
                        </a:rPr>
                        <a:t>技术方案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  <a:latin typeface="微软雅黑"/>
                        </a:rPr>
                        <a:t>线上提交技术方案（选做环节），技术方案优秀的队伍可获得赛事赠与</a:t>
                      </a:r>
                      <a:r>
                        <a:rPr lang="zh-CN" altLang="en-US" dirty="0" smtClean="0">
                          <a:effectLst/>
                          <a:latin typeface="微软雅黑"/>
                        </a:rPr>
                        <a:t>支持（</a:t>
                      </a:r>
                      <a:r>
                        <a:rPr lang="en-US" altLang="zh-CN" dirty="0" err="1" smtClean="0">
                          <a:effectLst/>
                          <a:latin typeface="微软雅黑"/>
                        </a:rPr>
                        <a:t>RoboMaster</a:t>
                      </a:r>
                      <a:r>
                        <a:rPr lang="en-US" altLang="zh-CN" baseline="0" dirty="0" smtClean="0">
                          <a:effectLst/>
                          <a:latin typeface="微软雅黑"/>
                        </a:rPr>
                        <a:t> Standard </a:t>
                      </a:r>
                      <a:r>
                        <a:rPr lang="en-US" altLang="zh-CN" baseline="0" dirty="0" err="1" smtClean="0">
                          <a:effectLst/>
                          <a:latin typeface="微软雅黑"/>
                        </a:rPr>
                        <a:t>roboy</a:t>
                      </a:r>
                      <a:r>
                        <a:rPr lang="en-US" altLang="zh-CN" baseline="0" dirty="0" smtClean="0">
                          <a:effectLst/>
                          <a:latin typeface="微软雅黑"/>
                        </a:rPr>
                        <a:t> kit $8500)</a:t>
                      </a:r>
                      <a:r>
                        <a:rPr lang="zh-CN" altLang="en-US" baseline="0" dirty="0" smtClean="0">
                          <a:effectLst/>
                          <a:latin typeface="微软雅黑"/>
                        </a:rPr>
                        <a:t>，</a:t>
                      </a:r>
                      <a:r>
                        <a:rPr lang="en-US" altLang="zh-CN" baseline="0" dirty="0" smtClean="0">
                          <a:effectLst/>
                          <a:latin typeface="微软雅黑"/>
                        </a:rPr>
                        <a:t>1-8</a:t>
                      </a:r>
                      <a:r>
                        <a:rPr lang="zh-CN" altLang="en-US" baseline="0" dirty="0" smtClean="0">
                          <a:effectLst/>
                          <a:latin typeface="微软雅黑"/>
                        </a:rPr>
                        <a:t>公布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84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  <a:latin typeface="微软雅黑"/>
                        </a:rPr>
                        <a:t>2018-1-1</a:t>
                      </a:r>
                      <a:endParaRPr lang="zh-CN" altLang="en-US" dirty="0">
                        <a:effectLst/>
                      </a:endParaRPr>
                    </a:p>
                    <a:p>
                      <a:pPr algn="ctr"/>
                      <a:r>
                        <a:rPr lang="en-US" altLang="zh-CN" dirty="0" smtClean="0">
                          <a:effectLst/>
                          <a:latin typeface="微软雅黑"/>
                        </a:rPr>
                        <a:t>~2018-4-10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  <a:latin typeface="微软雅黑"/>
                        </a:rPr>
                        <a:t>技术报告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  <a:latin typeface="微软雅黑"/>
                        </a:rPr>
                        <a:t>线上提交技术报告，通过技术报告审核将获得正式参赛资格，并获得差旅经费支持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1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  <a:latin typeface="微软雅黑"/>
                        </a:rPr>
                        <a:t>2018-4-20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  <a:latin typeface="微软雅黑"/>
                        </a:rPr>
                        <a:t>公布名单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84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  <a:latin typeface="微软雅黑"/>
                        </a:rPr>
                        <a:t>2018-5-21</a:t>
                      </a:r>
                      <a:endParaRPr lang="zh-CN" altLang="en-US" dirty="0">
                        <a:effectLst/>
                      </a:endParaRPr>
                    </a:p>
                    <a:p>
                      <a:pPr algn="ctr"/>
                      <a:r>
                        <a:rPr lang="en-US" altLang="zh-CN" dirty="0" smtClean="0">
                          <a:effectLst/>
                          <a:latin typeface="微软雅黑"/>
                        </a:rPr>
                        <a:t>~2018-5-24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/>
                        </a:rPr>
                        <a:t>正式比赛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时间安排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65213" y="2225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74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6803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一、参与对象</a:t>
            </a:r>
          </a:p>
          <a:p>
            <a:pPr marL="0" indent="0">
              <a:buNone/>
            </a:pPr>
            <a:r>
              <a:rPr lang="zh-CN" altLang="en-US" dirty="0" smtClean="0"/>
              <a:t>以机器人战队为单位，通过报名审核的队伍。</a:t>
            </a:r>
          </a:p>
          <a:p>
            <a:pPr marL="0" indent="0">
              <a:buNone/>
            </a:pPr>
            <a:r>
              <a:rPr lang="zh-CN" altLang="en-US" dirty="0" smtClean="0"/>
              <a:t>二、提交方式</a:t>
            </a:r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</a:t>
            </a:r>
            <a:r>
              <a:rPr lang="en-US" altLang="zh-CN" dirty="0" smtClean="0"/>
              <a:t>--2018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日，登录报名系统在线提交，每支队伍有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次提交机会。</a:t>
            </a:r>
          </a:p>
          <a:p>
            <a:pPr marL="0" indent="0">
              <a:buNone/>
            </a:pPr>
            <a:r>
              <a:rPr lang="zh-CN" altLang="en-US" dirty="0" smtClean="0"/>
              <a:t>三、报告要求</a:t>
            </a:r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格式：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号微软雅黑或</a:t>
            </a:r>
            <a:r>
              <a:rPr lang="en-US" altLang="zh-CN" dirty="0" smtClean="0"/>
              <a:t>Times New Roman</a:t>
            </a:r>
            <a:r>
              <a:rPr lang="zh-CN" altLang="en-US" dirty="0" smtClean="0"/>
              <a:t>字体。文档格式为</a:t>
            </a:r>
            <a:r>
              <a:rPr lang="en-US" altLang="zh-CN" dirty="0" err="1" smtClean="0"/>
              <a:t>pdf</a:t>
            </a:r>
            <a:r>
              <a:rPr lang="zh-CN" altLang="en-US" dirty="0" smtClean="0"/>
              <a:t>，文件命名为：学校</a:t>
            </a:r>
            <a:r>
              <a:rPr lang="en-US" altLang="zh-CN" dirty="0" smtClean="0"/>
              <a:t>+</a:t>
            </a:r>
            <a:r>
              <a:rPr lang="zh-CN" altLang="en-US" dirty="0" smtClean="0"/>
              <a:t>队名</a:t>
            </a:r>
            <a:r>
              <a:rPr lang="en-US" altLang="zh-CN" dirty="0" smtClean="0"/>
              <a:t>+ICRA</a:t>
            </a:r>
            <a:r>
              <a:rPr lang="zh-CN" altLang="en-US" dirty="0" smtClean="0"/>
              <a:t>技术方案。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大小：不超过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字，多配图表、流程图，机器人图纸等。数据充分，重点突出，逻辑清晰</a:t>
            </a:r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正文，必须包含以下内容：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1)   </a:t>
            </a:r>
            <a:r>
              <a:rPr lang="zh-CN" altLang="en-US" dirty="0" smtClean="0"/>
              <a:t>战队基本信息介绍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 战队各成员信息概述：</a:t>
            </a:r>
          </a:p>
          <a:p>
            <a:pPr marL="0" indent="0">
              <a:buNone/>
            </a:pPr>
            <a:r>
              <a:rPr lang="en-US" altLang="zh-CN" dirty="0" smtClean="0"/>
              <a:t>I. </a:t>
            </a:r>
            <a:r>
              <a:rPr lang="zh-CN" altLang="en-US" dirty="0" smtClean="0"/>
              <a:t>队长：          </a:t>
            </a:r>
            <a:r>
              <a:rPr lang="en-US" altLang="zh-CN" dirty="0" smtClean="0"/>
              <a:t>II.</a:t>
            </a:r>
            <a:r>
              <a:rPr lang="zh-CN" altLang="en-US" dirty="0" smtClean="0"/>
              <a:t>成员</a:t>
            </a:r>
            <a:r>
              <a:rPr lang="en-US" altLang="zh-CN" dirty="0" smtClean="0"/>
              <a:t>1           III.</a:t>
            </a:r>
            <a:r>
              <a:rPr lang="zh-CN" altLang="en-US" dirty="0" smtClean="0"/>
              <a:t>成员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 技术方案：</a:t>
            </a:r>
          </a:p>
          <a:p>
            <a:pPr marL="0" indent="0">
              <a:buNone/>
            </a:pPr>
            <a:r>
              <a:rPr lang="en-US" altLang="zh-CN" dirty="0" smtClean="0"/>
              <a:t>I.</a:t>
            </a:r>
            <a:r>
              <a:rPr lang="zh-CN" altLang="en-US" dirty="0" smtClean="0"/>
              <a:t>研发计划    </a:t>
            </a:r>
            <a:r>
              <a:rPr lang="en-US" altLang="zh-CN" dirty="0" smtClean="0"/>
              <a:t>II.</a:t>
            </a:r>
            <a:r>
              <a:rPr lang="zh-CN" altLang="en-US" dirty="0" smtClean="0"/>
              <a:t>研发时间规划    </a:t>
            </a:r>
            <a:r>
              <a:rPr lang="en-US" altLang="zh-CN" dirty="0" smtClean="0"/>
              <a:t>III.</a:t>
            </a:r>
            <a:r>
              <a:rPr lang="zh-CN" altLang="en-US" dirty="0" smtClean="0"/>
              <a:t>技术研发可行性分析    </a:t>
            </a:r>
            <a:r>
              <a:rPr lang="en-US" altLang="zh-CN" dirty="0" smtClean="0"/>
              <a:t>IV.</a:t>
            </a:r>
            <a:r>
              <a:rPr lang="zh-CN" altLang="en-US" dirty="0" smtClean="0"/>
              <a:t>成员研发分工    </a:t>
            </a:r>
            <a:r>
              <a:rPr lang="en-US" altLang="zh-CN" dirty="0" smtClean="0"/>
              <a:t>V.</a:t>
            </a:r>
            <a:r>
              <a:rPr lang="zh-CN" altLang="en-US" dirty="0" smtClean="0"/>
              <a:t>研发物资需求计划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时间安排</a:t>
            </a:r>
            <a:r>
              <a:rPr lang="en-US" altLang="zh-CN" dirty="0" smtClean="0"/>
              <a:t>-</a:t>
            </a:r>
            <a:r>
              <a:rPr lang="zh-CN" altLang="en-US" dirty="0" smtClean="0"/>
              <a:t>技术方案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19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一、参与对象</a:t>
            </a:r>
          </a:p>
          <a:p>
            <a:pPr marL="0" indent="0">
              <a:buNone/>
            </a:pPr>
            <a:r>
              <a:rPr lang="zh-CN" altLang="en-US" dirty="0"/>
              <a:t>以机器人战队为单位，通过报名审核的队伍。</a:t>
            </a:r>
          </a:p>
          <a:p>
            <a:pPr marL="0" indent="0">
              <a:buNone/>
            </a:pPr>
            <a:r>
              <a:rPr lang="zh-CN" altLang="en-US" b="1" dirty="0"/>
              <a:t>二、提交方式</a:t>
            </a:r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r>
              <a:rPr lang="en-US" altLang="zh-CN" dirty="0"/>
              <a:t>--2018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日（北京时间），通过队长账号登录报名系统在线提交，每支队伍有</a:t>
            </a:r>
            <a:r>
              <a:rPr lang="en-US" altLang="zh-CN" dirty="0"/>
              <a:t>1</a:t>
            </a:r>
            <a:r>
              <a:rPr lang="zh-CN" altLang="en-US" dirty="0"/>
              <a:t>次提交机会。</a:t>
            </a:r>
          </a:p>
          <a:p>
            <a:pPr marL="0" indent="0">
              <a:buNone/>
            </a:pPr>
            <a:r>
              <a:rPr lang="zh-CN" altLang="en-US" b="1" dirty="0"/>
              <a:t>三、内容要求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．技术报告分为</a:t>
            </a:r>
            <a:r>
              <a:rPr lang="zh-CN" altLang="en-US" u="sng" dirty="0"/>
              <a:t>文字部分</a:t>
            </a:r>
            <a:r>
              <a:rPr lang="zh-CN" altLang="en-US" dirty="0"/>
              <a:t>和</a:t>
            </a:r>
            <a:r>
              <a:rPr lang="zh-CN" altLang="en-US" u="sng" dirty="0"/>
              <a:t>视频部分</a:t>
            </a:r>
            <a:r>
              <a:rPr lang="zh-CN" altLang="en-US" dirty="0"/>
              <a:t>。文字部分和视频部分的具体要求以组委会发布的相关公告为准。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．视频部分：格式为</a:t>
            </a:r>
            <a:r>
              <a:rPr lang="en-US" altLang="zh-CN" dirty="0" err="1"/>
              <a:t>rm</a:t>
            </a:r>
            <a:r>
              <a:rPr lang="en-US" altLang="zh-CN" dirty="0"/>
              <a:t>/</a:t>
            </a:r>
            <a:r>
              <a:rPr lang="en-US" altLang="zh-CN" dirty="0" err="1"/>
              <a:t>rmvb</a:t>
            </a:r>
            <a:r>
              <a:rPr lang="en-US" altLang="zh-CN" dirty="0"/>
              <a:t>/</a:t>
            </a:r>
            <a:r>
              <a:rPr lang="en-US" altLang="zh-CN" dirty="0" err="1"/>
              <a:t>wmv</a:t>
            </a:r>
            <a:r>
              <a:rPr lang="en-US" altLang="zh-CN" dirty="0"/>
              <a:t>/</a:t>
            </a:r>
            <a:r>
              <a:rPr lang="en-US" altLang="zh-CN" dirty="0" err="1"/>
              <a:t>avi</a:t>
            </a:r>
            <a:r>
              <a:rPr lang="en-US" altLang="zh-CN" dirty="0"/>
              <a:t>/mp4/3gp/</a:t>
            </a:r>
            <a:r>
              <a:rPr lang="en-US" altLang="zh-CN" dirty="0" err="1"/>
              <a:t>mkv</a:t>
            </a:r>
            <a:r>
              <a:rPr lang="zh-CN" altLang="en-US" dirty="0"/>
              <a:t>，保证视频质量高清，将视频上传到优酷网站或者</a:t>
            </a:r>
            <a:r>
              <a:rPr lang="en-US" altLang="zh-CN" dirty="0" err="1"/>
              <a:t>youtube</a:t>
            </a:r>
            <a:r>
              <a:rPr lang="zh-CN" altLang="en-US" dirty="0"/>
              <a:t>，设置观看密码。并将视频网址及观看密码填写入技术报告的文字部分；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．文字部分：将文字及图片内容、视频网址及观看密码整理成一份汇总的</a:t>
            </a:r>
            <a:r>
              <a:rPr lang="en-US" altLang="zh-CN" dirty="0"/>
              <a:t>PDF</a:t>
            </a:r>
            <a:r>
              <a:rPr lang="zh-CN" altLang="en-US" dirty="0"/>
              <a:t>文档。</a:t>
            </a:r>
            <a:r>
              <a:rPr lang="en-US" altLang="zh-CN" dirty="0"/>
              <a:t>PDF</a:t>
            </a:r>
            <a:r>
              <a:rPr lang="zh-CN" altLang="en-US" dirty="0"/>
              <a:t>文件命名：学校</a:t>
            </a:r>
            <a:r>
              <a:rPr lang="en-US" altLang="zh-CN" dirty="0"/>
              <a:t>+</a:t>
            </a:r>
            <a:r>
              <a:rPr lang="zh-CN" altLang="en-US" dirty="0"/>
              <a:t>队名</a:t>
            </a:r>
            <a:r>
              <a:rPr lang="en-US" altLang="zh-CN" dirty="0"/>
              <a:t>+ICRA</a:t>
            </a:r>
            <a:r>
              <a:rPr lang="zh-CN" altLang="en-US" dirty="0"/>
              <a:t>技术报告。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时间安排</a:t>
            </a:r>
            <a:r>
              <a:rPr lang="en-US" altLang="zh-CN" dirty="0"/>
              <a:t>-</a:t>
            </a:r>
            <a:r>
              <a:rPr lang="zh-CN" altLang="en-US" dirty="0" smtClean="0"/>
              <a:t>技术报告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6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</a:rPr>
              <a:t>谢 谢！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徐小辉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13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203277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44044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200395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赛事简介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952748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360413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92393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队伍规划</a:t>
            </a:r>
            <a:endParaRPr lang="zh-CN" altLang="en-US" sz="2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872721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4280386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84390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时间</a:t>
            </a:r>
            <a:r>
              <a:rPr lang="zh-CN" altLang="en-US" sz="2400" dirty="0" smtClean="0"/>
              <a:t>安排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79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2096582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2032775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44044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200395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赛事</a:t>
            </a:r>
            <a:r>
              <a:rPr lang="zh-CN" altLang="en-US" sz="2400" dirty="0" smtClean="0"/>
              <a:t>简介</a:t>
            </a:r>
            <a:endParaRPr lang="zh-CN" altLang="en-US" sz="2400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3016555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952748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360413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92393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队伍规划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93652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872721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4280386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84390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时间安排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186988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IEEE</a:t>
            </a:r>
            <a:r>
              <a:rPr lang="zh-CN" altLang="en-US" dirty="0"/>
              <a:t>国际机器人与自动化学术会议 （</a:t>
            </a:r>
            <a:r>
              <a:rPr lang="en-US" altLang="zh-CN" dirty="0"/>
              <a:t>International Conference on Robotics and Automation</a:t>
            </a:r>
            <a:r>
              <a:rPr lang="zh-CN" altLang="en-US" dirty="0"/>
              <a:t>）简称</a:t>
            </a:r>
            <a:r>
              <a:rPr lang="en-US" altLang="zh-CN" dirty="0"/>
              <a:t>ICRA</a:t>
            </a:r>
            <a:r>
              <a:rPr lang="zh-CN" altLang="en-US" dirty="0"/>
              <a:t>，是机器人领域的旗舰会议</a:t>
            </a:r>
            <a:r>
              <a:rPr lang="zh-CN" altLang="en-US" dirty="0" smtClean="0"/>
              <a:t>。会议会和</a:t>
            </a:r>
            <a:r>
              <a:rPr lang="zh-CN" altLang="en-US" dirty="0"/>
              <a:t>不同公司在会议期间合办机器人</a:t>
            </a:r>
            <a:r>
              <a:rPr lang="zh-CN" altLang="en-US" dirty="0" smtClean="0"/>
              <a:t>挑战赛。</a:t>
            </a:r>
            <a:r>
              <a:rPr lang="zh-CN" altLang="en-US" dirty="0"/>
              <a:t> </a:t>
            </a:r>
            <a:r>
              <a:rPr lang="en-US" altLang="zh-CN" dirty="0"/>
              <a:t>ICRA 2018</a:t>
            </a:r>
            <a:r>
              <a:rPr lang="zh-CN" altLang="en-US" dirty="0"/>
              <a:t>将于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</a:t>
            </a:r>
            <a:r>
              <a:rPr lang="en-US" altLang="zh-CN" dirty="0"/>
              <a:t>-2018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日在澳大利亚布里斯班会展中心举行。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sz="800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全国大学生机器人大赛</a:t>
            </a:r>
            <a:r>
              <a:rPr lang="en-US" altLang="zh-CN" dirty="0" err="1" smtClean="0"/>
              <a:t>RoboMaster</a:t>
            </a:r>
            <a:r>
              <a:rPr lang="zh-CN" altLang="en-US" dirty="0" smtClean="0"/>
              <a:t>对抗赛。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sz="800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技术挑战赛是</a:t>
            </a:r>
            <a:r>
              <a:rPr lang="en-US" altLang="zh-CN" dirty="0" err="1"/>
              <a:t>RoboMaster</a:t>
            </a:r>
            <a:r>
              <a:rPr lang="zh-CN" altLang="en-US" dirty="0"/>
              <a:t>赛事品牌连接机器人学前沿技术的</a:t>
            </a:r>
            <a:r>
              <a:rPr lang="zh-CN" altLang="en-US" dirty="0" smtClean="0"/>
              <a:t>桥梁，</a:t>
            </a:r>
            <a:r>
              <a:rPr lang="zh-CN" altLang="en-US" dirty="0"/>
              <a:t>要求机器人全自动运行完成</a:t>
            </a:r>
            <a:r>
              <a:rPr lang="zh-CN" altLang="en-US" dirty="0" smtClean="0"/>
              <a:t>任务。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赛事简介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7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198562" cy="4921498"/>
          </a:xfrm>
        </p:spPr>
        <p:txBody>
          <a:bodyPr>
            <a:normAutofit/>
          </a:bodyPr>
          <a:lstStyle/>
          <a:p>
            <a:r>
              <a:rPr lang="zh-CN" altLang="en-US" dirty="0"/>
              <a:t>    “</a:t>
            </a:r>
            <a:r>
              <a:rPr lang="en-US" altLang="zh-CN" dirty="0"/>
              <a:t>ICRA2018 DJI </a:t>
            </a:r>
            <a:r>
              <a:rPr lang="en-US" altLang="zh-CN" dirty="0" err="1"/>
              <a:t>RoboMaster</a:t>
            </a:r>
            <a:r>
              <a:rPr lang="en-US" altLang="zh-CN" dirty="0"/>
              <a:t> </a:t>
            </a:r>
            <a:r>
              <a:rPr lang="zh-CN" altLang="en-US" dirty="0"/>
              <a:t>人工智能挑战赛”是全智能机器人射击对抗型比赛，参赛队需自主研发</a:t>
            </a:r>
            <a:r>
              <a:rPr lang="en-US" altLang="zh-CN" dirty="0"/>
              <a:t>1-2</a:t>
            </a:r>
            <a:r>
              <a:rPr lang="zh-CN" altLang="en-US" dirty="0"/>
              <a:t>台人工智能机器人。比赛在铺设不同功能机关道具的</a:t>
            </a:r>
            <a:r>
              <a:rPr lang="en-US" altLang="zh-CN" dirty="0"/>
              <a:t>5m*8m</a:t>
            </a:r>
            <a:r>
              <a:rPr lang="zh-CN" altLang="en-US" dirty="0"/>
              <a:t>场地中进行，参赛队的人工智能机器人全自动发射弹丸与</a:t>
            </a:r>
            <a:r>
              <a:rPr lang="en-US" altLang="zh-CN" dirty="0"/>
              <a:t>DJI </a:t>
            </a:r>
            <a:r>
              <a:rPr lang="en-US" altLang="zh-CN" dirty="0" err="1"/>
              <a:t>RoboMaster</a:t>
            </a:r>
            <a:r>
              <a:rPr lang="zh-CN" altLang="en-US" dirty="0"/>
              <a:t>人工智能机器人进行对抗，旨在击败官方机器人获得比赛胜利。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赛事简介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02" y="3688876"/>
            <a:ext cx="3807227" cy="2625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06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89854" y="1674103"/>
            <a:ext cx="4575685" cy="492149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硬件设计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需要自己制作步兵机器人，组委会后续会放出官方步兵样机的购买渠道。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软件设计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赛事组委会会</a:t>
            </a:r>
            <a:r>
              <a:rPr lang="zh-CN" altLang="en-US" dirty="0"/>
              <a:t>在一两个月内开源这两个方案给成功通过参赛方案评审的</a:t>
            </a:r>
            <a:r>
              <a:rPr lang="zh-CN" altLang="en-US" dirty="0" smtClean="0"/>
              <a:t>队伍</a:t>
            </a:r>
            <a:r>
              <a:rPr lang="zh-CN" altLang="en-US" dirty="0"/>
              <a:t>。</a:t>
            </a:r>
            <a:r>
              <a:rPr lang="zh-CN" altLang="en-US" dirty="0" smtClean="0"/>
              <a:t>虽然</a:t>
            </a:r>
            <a:r>
              <a:rPr lang="zh-CN" altLang="en-US" dirty="0"/>
              <a:t>会开源，但是其实里面参赛队还是需要花不少功夫去集成自己的传感器、算法和通讯设备。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赛事简介</a:t>
            </a:r>
          </a:p>
        </p:txBody>
      </p:sp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137" y="1783069"/>
            <a:ext cx="3600000" cy="2025000"/>
          </a:xfrm>
          <a:prstGeom prst="rect">
            <a:avLst/>
          </a:prstGeom>
        </p:spPr>
      </p:pic>
      <p:pic>
        <p:nvPicPr>
          <p:cNvPr id="5" name="内容占位符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137" y="4155311"/>
            <a:ext cx="3600000" cy="202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比赛场地：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赛事简介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2397063"/>
            <a:ext cx="6173596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81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2096582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2032775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440440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200395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赛事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3016555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952748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360413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92393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队伍规划</a:t>
            </a:r>
            <a:endParaRPr lang="zh-CN" altLang="en-US" sz="2400" dirty="0"/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93652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872721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4280386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84390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时间安排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3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1646</TotalTime>
  <Words>619</Words>
  <Application>Microsoft Office PowerPoint</Application>
  <PresentationFormat>全屏显示(4:3)</PresentationFormat>
  <Paragraphs>110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2016-VI主题</vt:lpstr>
      <vt:lpstr>ICRA2018 RoboMaster AI挑战赛</vt:lpstr>
      <vt:lpstr>PowerPoint 演示文稿</vt:lpstr>
      <vt:lpstr>目录 Contents</vt:lpstr>
      <vt:lpstr>目录 Contents</vt:lpstr>
      <vt:lpstr>赛事简介</vt:lpstr>
      <vt:lpstr>赛事简介</vt:lpstr>
      <vt:lpstr>赛事简介</vt:lpstr>
      <vt:lpstr>赛事简介</vt:lpstr>
      <vt:lpstr>目录 Contents</vt:lpstr>
      <vt:lpstr>队伍规划</vt:lpstr>
      <vt:lpstr>队伍规划</vt:lpstr>
      <vt:lpstr>队伍规划</vt:lpstr>
      <vt:lpstr>队伍规划</vt:lpstr>
      <vt:lpstr>目录 Contents</vt:lpstr>
      <vt:lpstr>时间安排</vt:lpstr>
      <vt:lpstr>时间安排-技术方案</vt:lpstr>
      <vt:lpstr>时间安排-技术报告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徐小辉</cp:lastModifiedBy>
  <cp:revision>89</cp:revision>
  <dcterms:created xsi:type="dcterms:W3CDTF">2016-01-21T16:32:22Z</dcterms:created>
  <dcterms:modified xsi:type="dcterms:W3CDTF">2017-12-15T06:24:30Z</dcterms:modified>
</cp:coreProperties>
</file>