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61" r:id="rId2"/>
    <p:sldId id="289" r:id="rId3"/>
    <p:sldId id="260" r:id="rId4"/>
    <p:sldId id="299" r:id="rId5"/>
    <p:sldId id="279" r:id="rId6"/>
    <p:sldId id="298" r:id="rId7"/>
    <p:sldId id="302" r:id="rId8"/>
    <p:sldId id="294" r:id="rId9"/>
    <p:sldId id="295" r:id="rId10"/>
    <p:sldId id="296" r:id="rId11"/>
    <p:sldId id="297" r:id="rId12"/>
    <p:sldId id="301" r:id="rId13"/>
    <p:sldId id="303" r:id="rId14"/>
    <p:sldId id="304" r:id="rId15"/>
    <p:sldId id="2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 snapToObjects="1">
      <p:cViewPr varScale="1">
        <p:scale>
          <a:sx n="67" d="100"/>
          <a:sy n="67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master.com/zh-CN/resource/pages/832?type=announcementSu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4614081"/>
            <a:ext cx="78867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ICRA2018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RoboMaster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视觉 </a:t>
            </a:r>
            <a:r>
              <a:rPr lang="en-US" altLang="zh-CN" dirty="0" smtClean="0"/>
              <a:t>—— </a:t>
            </a:r>
            <a:r>
              <a:rPr lang="zh-CN" altLang="zh-CN" dirty="0" smtClean="0"/>
              <a:t>装甲</a:t>
            </a:r>
            <a:r>
              <a:rPr lang="zh-CN" altLang="zh-CN" dirty="0"/>
              <a:t>板识别、敌方位置识别、敌方炮口方向识别和血量</a:t>
            </a:r>
            <a:r>
              <a:rPr lang="zh-CN" altLang="zh-CN" dirty="0" smtClean="0"/>
              <a:t>识别四</a:t>
            </a:r>
            <a:r>
              <a:rPr lang="zh-CN" altLang="zh-CN" dirty="0"/>
              <a:t>个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2017-12-15 ~ 2017-12-31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与其他部分一起确定任务，并确定技术方案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2018-1-1 ~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2018-2-5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完成装甲板、血量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识别，上机测试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2018-2-26 ~ 2018-3-15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完成与嵌入式、策略初步联合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2018-3-16 ~ 2018-4-15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完善炮口识别与精确位置识别，整机联调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2018-4-16 ~ 2018-5-15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优化改进，达到终版要求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摄像头（）、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TX2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400$?)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后续（年前）各部分进度安排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1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策略 </a:t>
            </a:r>
            <a:r>
              <a:rPr lang="en-US" altLang="zh-CN" dirty="0" smtClean="0"/>
              <a:t>—— </a:t>
            </a:r>
            <a:r>
              <a:rPr lang="zh-CN" altLang="en-US" dirty="0"/>
              <a:t>实现</a:t>
            </a:r>
            <a:r>
              <a:rPr lang="zh-CN" altLang="en-US" dirty="0" smtClean="0"/>
              <a:t>机器人对抗策略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2017-12-15 ~ 2017-12-31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确定策略方案，采用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FSM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DRL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两种方式进行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2018-1-1 ~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2018-2-5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FSM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DRL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初步实现框架搭建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2018-2-26 ~ 2018-3-15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两部分具体实现，开始在第一版机器人上训练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2018-3-16 ~ 2018-4-20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经过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训练，决定最终比赛出场策略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2018-4-21 ~ 2018-5-15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最终训练完善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场地搭建（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？）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后续（年前）各部分进度安排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41535" y="2003959"/>
            <a:ext cx="5460930" cy="472042"/>
            <a:chOff x="1841535" y="2003959"/>
            <a:chExt cx="5460930" cy="472042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75000"/>
                    </a:schemeClr>
                  </a:solidFill>
                </a:rPr>
                <a:t>技术方案</a:t>
              </a:r>
              <a:r>
                <a:rPr lang="en-US" altLang="zh-CN" sz="2400" dirty="0" smtClean="0">
                  <a:solidFill>
                    <a:schemeClr val="bg1">
                      <a:lumMod val="75000"/>
                    </a:schemeClr>
                  </a:solidFill>
                </a:rPr>
                <a:t>&amp;</a:t>
              </a:r>
              <a:r>
                <a:rPr lang="zh-CN" altLang="en-US" sz="2400" dirty="0" smtClean="0">
                  <a:solidFill>
                    <a:schemeClr val="bg1">
                      <a:lumMod val="75000"/>
                    </a:schemeClr>
                  </a:solidFill>
                </a:rPr>
                <a:t>物资赠予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41535" y="2975835"/>
            <a:ext cx="5460930" cy="472042"/>
            <a:chOff x="1841535" y="2923932"/>
            <a:chExt cx="5460930" cy="472042"/>
          </a:xfrm>
        </p:grpSpPr>
        <p:grpSp>
          <p:nvGrpSpPr>
            <p:cNvPr id="12" name="组合 11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4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75000"/>
                    </a:schemeClr>
                  </a:solidFill>
                </a:rPr>
                <a:t>后续各部分进度安排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41535" y="3947710"/>
            <a:ext cx="5460930" cy="472042"/>
            <a:chOff x="1841535" y="3947710"/>
            <a:chExt cx="5460930" cy="472042"/>
          </a:xfrm>
        </p:grpSpPr>
        <p:grpSp>
          <p:nvGrpSpPr>
            <p:cNvPr id="17" name="组合 16"/>
            <p:cNvGrpSpPr/>
            <p:nvPr/>
          </p:nvGrpSpPr>
          <p:grpSpPr>
            <a:xfrm>
              <a:off x="1841535" y="3976526"/>
              <a:ext cx="843427" cy="443226"/>
              <a:chOff x="666810" y="2586037"/>
              <a:chExt cx="468000" cy="245937"/>
            </a:xfrm>
          </p:grpSpPr>
          <p:sp>
            <p:nvSpPr>
              <p:cNvPr id="18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9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>
              <a:stCxn id="18" idx="6"/>
            </p:cNvCxnSpPr>
            <p:nvPr/>
          </p:nvCxnSpPr>
          <p:spPr>
            <a:xfrm>
              <a:off x="2534033" y="4384191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5"/>
            <p:cNvSpPr txBox="1"/>
            <p:nvPr/>
          </p:nvSpPr>
          <p:spPr>
            <a:xfrm>
              <a:off x="2915073" y="394771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小组负责人以及考评办法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5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机械： 覃一飞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嵌入式： 陈小枫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视觉： 潘光华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策略： 王涌壮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秦超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小组负责人以及考评办法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6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考评方面：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阶段工作量分配情况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小组工作完成情况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小组负责人以及考评办法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9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徐小辉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41535" y="2003959"/>
            <a:ext cx="5460930" cy="472042"/>
            <a:chOff x="1841535" y="2003959"/>
            <a:chExt cx="5460930" cy="472042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技术方案</a:t>
              </a:r>
              <a:r>
                <a:rPr lang="en-US" altLang="zh-CN" sz="2400" dirty="0" smtClean="0"/>
                <a:t>&amp;</a:t>
              </a:r>
              <a:r>
                <a:rPr lang="zh-CN" altLang="en-US" sz="2400" dirty="0" smtClean="0"/>
                <a:t>物资赠予</a:t>
              </a:r>
              <a:endParaRPr lang="zh-CN" altLang="en-US" sz="24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41535" y="2975835"/>
            <a:ext cx="5460930" cy="472042"/>
            <a:chOff x="1841535" y="2923932"/>
            <a:chExt cx="5460930" cy="472042"/>
          </a:xfrm>
        </p:grpSpPr>
        <p:grpSp>
          <p:nvGrpSpPr>
            <p:cNvPr id="12" name="组合 11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4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后续（年前）各部分进度安排</a:t>
              </a:r>
              <a:endParaRPr lang="zh-CN" altLang="en-US" sz="2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41535" y="3947710"/>
            <a:ext cx="5460930" cy="472042"/>
            <a:chOff x="1841535" y="3947710"/>
            <a:chExt cx="5460930" cy="472042"/>
          </a:xfrm>
        </p:grpSpPr>
        <p:grpSp>
          <p:nvGrpSpPr>
            <p:cNvPr id="17" name="组合 16"/>
            <p:cNvGrpSpPr/>
            <p:nvPr/>
          </p:nvGrpSpPr>
          <p:grpSpPr>
            <a:xfrm>
              <a:off x="1841535" y="3976526"/>
              <a:ext cx="843427" cy="443226"/>
              <a:chOff x="666810" y="2586037"/>
              <a:chExt cx="468000" cy="245937"/>
            </a:xfrm>
          </p:grpSpPr>
          <p:sp>
            <p:nvSpPr>
              <p:cNvPr id="18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9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>
              <a:stCxn id="18" idx="6"/>
            </p:cNvCxnSpPr>
            <p:nvPr/>
          </p:nvCxnSpPr>
          <p:spPr>
            <a:xfrm>
              <a:off x="2534033" y="4384191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5"/>
            <p:cNvSpPr txBox="1"/>
            <p:nvPr/>
          </p:nvSpPr>
          <p:spPr>
            <a:xfrm>
              <a:off x="2915073" y="394771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小组负责人以及考评办法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41535" y="2003959"/>
            <a:ext cx="5460930" cy="472042"/>
            <a:chOff x="1841535" y="2003959"/>
            <a:chExt cx="5460930" cy="472042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技术方案</a:t>
              </a:r>
              <a:r>
                <a:rPr lang="en-US" altLang="zh-CN" sz="2400" dirty="0" smtClean="0"/>
                <a:t>&amp;</a:t>
              </a:r>
              <a:r>
                <a:rPr lang="zh-CN" altLang="en-US" sz="2400" dirty="0" smtClean="0"/>
                <a:t>物资赠予</a:t>
              </a:r>
              <a:endParaRPr lang="zh-CN" altLang="en-US" sz="24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41535" y="2975835"/>
            <a:ext cx="5460930" cy="472042"/>
            <a:chOff x="1841535" y="2923932"/>
            <a:chExt cx="5460930" cy="472042"/>
          </a:xfrm>
        </p:grpSpPr>
        <p:grpSp>
          <p:nvGrpSpPr>
            <p:cNvPr id="12" name="组合 11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4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后续（年前）各部分进度安排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41535" y="3947710"/>
            <a:ext cx="5460930" cy="472042"/>
            <a:chOff x="1841535" y="3947710"/>
            <a:chExt cx="5460930" cy="472042"/>
          </a:xfrm>
        </p:grpSpPr>
        <p:grpSp>
          <p:nvGrpSpPr>
            <p:cNvPr id="17" name="组合 16"/>
            <p:cNvGrpSpPr/>
            <p:nvPr/>
          </p:nvGrpSpPr>
          <p:grpSpPr>
            <a:xfrm>
              <a:off x="1841535" y="3976526"/>
              <a:ext cx="843427" cy="443226"/>
              <a:chOff x="666810" y="2586037"/>
              <a:chExt cx="468000" cy="245937"/>
            </a:xfrm>
          </p:grpSpPr>
          <p:sp>
            <p:nvSpPr>
              <p:cNvPr id="18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9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>
              <a:stCxn id="18" idx="6"/>
            </p:cNvCxnSpPr>
            <p:nvPr/>
          </p:nvCxnSpPr>
          <p:spPr>
            <a:xfrm>
              <a:off x="2534033" y="4384191"/>
              <a:ext cx="45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5"/>
            <p:cNvSpPr txBox="1"/>
            <p:nvPr/>
          </p:nvSpPr>
          <p:spPr>
            <a:xfrm>
              <a:off x="2915073" y="394771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小组负责人以及考评办法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2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86988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hlinkClick r:id="rId2"/>
              </a:rPr>
              <a:t>技术方案结果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技术方案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物资赠予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50055"/>
              </p:ext>
            </p:extLst>
          </p:nvPr>
        </p:nvGraphicFramePr>
        <p:xfrm>
          <a:off x="2472908" y="1733431"/>
          <a:ext cx="5308120" cy="469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63"/>
                <a:gridCol w="2404772"/>
                <a:gridCol w="1152701"/>
                <a:gridCol w="11709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类别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学校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战队名称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国家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地区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 smtClean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900" dirty="0" smtClean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zh-CN" altLang="en-US" sz="900" dirty="0">
                        <a:solidFill>
                          <a:srgbClr val="33333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墨尔本大学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Ausdroid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澳大利亚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罗伯特学院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RCMakers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土耳其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华盛顿大学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PICOBOT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罗斯霍曼理工学院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TEAM HAN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新加坡南洋理工大学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MECAtron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新加坡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莫纳什大学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马来西亚校区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Mymonash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马来西亚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约翰斯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·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霍普金斯大学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Hopkins AI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玛卡莱斯特学院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Pygmalion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南加利福尼亚大学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TrojanBot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中国科学院自动化研究所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CASIA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哈尔滨工业大学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HITCSC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浙江大学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ZMART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南京大学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Deathwing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香港大学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HKU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中国香港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Vrajbhoomi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International School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Technolution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印度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阿尔伯塔大学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UARM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加拿大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香港科技大学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ENTERPRIZE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中国香港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哈尔滨工业大学（深圳）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Critical HIT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天津大学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大吉大利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上海科技大学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MAGICIAN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西安交通大学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笃行队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上海交通大学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TPP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南方科技大学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Artinx</a:t>
                      </a: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</a:t>
                      </a:r>
                    </a:p>
                  </a:txBody>
                  <a:tcPr marL="47625" marR="4762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技术方案</a:t>
            </a:r>
            <a:r>
              <a:rPr lang="en-US" altLang="zh-CN" dirty="0"/>
              <a:t>&amp;</a:t>
            </a:r>
            <a:r>
              <a:rPr lang="zh-CN" altLang="en-US" dirty="0"/>
              <a:t>物资赠予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类物资：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类物资：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39609"/>
              </p:ext>
            </p:extLst>
          </p:nvPr>
        </p:nvGraphicFramePr>
        <p:xfrm>
          <a:off x="2485485" y="1794621"/>
          <a:ext cx="5036748" cy="2150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850"/>
                <a:gridCol w="2256766"/>
                <a:gridCol w="577970"/>
                <a:gridCol w="621102"/>
                <a:gridCol w="1130060"/>
              </a:tblGrid>
              <a:tr h="229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单位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数量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市场单价（元）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 AI </a:t>
                      </a:r>
                      <a:r>
                        <a:rPr lang="zh-CN" sz="1050" kern="100">
                          <a:effectLst/>
                        </a:rPr>
                        <a:t>机器人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40000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</a:t>
                      </a:r>
                      <a:r>
                        <a:rPr lang="zh-CN" sz="1050" kern="100">
                          <a:effectLst/>
                        </a:rPr>
                        <a:t>裁判系统主控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1360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RoboMaster</a:t>
                      </a:r>
                      <a:r>
                        <a:rPr lang="zh-CN" sz="1050" kern="100" dirty="0">
                          <a:effectLst/>
                        </a:rPr>
                        <a:t>小装甲模块</a:t>
                      </a:r>
                      <a:r>
                        <a:rPr lang="en-US" sz="1050" kern="100" dirty="0">
                          <a:effectLst/>
                        </a:rPr>
                        <a:t>(2</a:t>
                      </a:r>
                      <a:r>
                        <a:rPr lang="zh-CN" sz="1050" kern="100" dirty="0">
                          <a:effectLst/>
                        </a:rPr>
                        <a:t>个装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560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 17mm</a:t>
                      </a:r>
                      <a:r>
                        <a:rPr lang="zh-CN" sz="1050" kern="100">
                          <a:effectLst/>
                        </a:rPr>
                        <a:t>弹丸测速模块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320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 RFID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</a:t>
                      </a:r>
                      <a:r>
                        <a:rPr lang="zh-CN" sz="1050" kern="100">
                          <a:effectLst/>
                        </a:rPr>
                        <a:t>图传接收端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840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</a:t>
                      </a:r>
                      <a:r>
                        <a:rPr lang="zh-CN" sz="1050" kern="100">
                          <a:effectLst/>
                        </a:rPr>
                        <a:t>图传发射端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880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</a:t>
                      </a:r>
                      <a:r>
                        <a:rPr lang="zh-CN" sz="1050" kern="100">
                          <a:effectLst/>
                        </a:rPr>
                        <a:t>装甲模块支撑架</a:t>
                      </a:r>
                      <a:r>
                        <a:rPr lang="en-US" sz="1050" kern="100">
                          <a:effectLst/>
                        </a:rPr>
                        <a:t>(4</a:t>
                      </a:r>
                      <a:r>
                        <a:rPr lang="zh-CN" sz="1050" kern="100">
                          <a:effectLst/>
                        </a:rPr>
                        <a:t>个装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112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15485"/>
              </p:ext>
            </p:extLst>
          </p:nvPr>
        </p:nvGraphicFramePr>
        <p:xfrm>
          <a:off x="2468233" y="4217890"/>
          <a:ext cx="5045375" cy="191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850"/>
                <a:gridCol w="2256766"/>
                <a:gridCol w="595223"/>
                <a:gridCol w="621102"/>
                <a:gridCol w="1121434"/>
              </a:tblGrid>
              <a:tr h="229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单位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数量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市场单价（元）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RoboMaster</a:t>
                      </a:r>
                      <a:r>
                        <a:rPr lang="zh-CN" sz="1050" kern="100" dirty="0">
                          <a:effectLst/>
                        </a:rPr>
                        <a:t>裁判系统主控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1360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</a:t>
                      </a:r>
                      <a:r>
                        <a:rPr lang="zh-CN" sz="1050" kern="100">
                          <a:effectLst/>
                        </a:rPr>
                        <a:t>小装甲模块</a:t>
                      </a:r>
                      <a:r>
                        <a:rPr lang="en-US" sz="1050" kern="100">
                          <a:effectLst/>
                        </a:rPr>
                        <a:t>(2</a:t>
                      </a:r>
                      <a:r>
                        <a:rPr lang="zh-CN" sz="1050" kern="100">
                          <a:effectLst/>
                        </a:rPr>
                        <a:t>个装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560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 17mm</a:t>
                      </a:r>
                      <a:r>
                        <a:rPr lang="zh-CN" sz="1050" kern="100">
                          <a:effectLst/>
                        </a:rPr>
                        <a:t>弹丸测速模块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320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 RFID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</a:t>
                      </a:r>
                      <a:r>
                        <a:rPr lang="zh-CN" sz="1050" kern="100">
                          <a:effectLst/>
                        </a:rPr>
                        <a:t>图传接收端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840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</a:t>
                      </a:r>
                      <a:r>
                        <a:rPr lang="zh-CN" sz="1050" kern="100">
                          <a:effectLst/>
                        </a:rPr>
                        <a:t>图传发射端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880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RoboMaster</a:t>
                      </a:r>
                      <a:r>
                        <a:rPr lang="zh-CN" sz="1050" kern="100">
                          <a:effectLst/>
                        </a:rPr>
                        <a:t>装甲模块支撑架</a:t>
                      </a:r>
                      <a:r>
                        <a:rPr lang="en-US" sz="1050" kern="100">
                          <a:effectLst/>
                        </a:rPr>
                        <a:t>(4</a:t>
                      </a:r>
                      <a:r>
                        <a:rPr lang="zh-CN" sz="1050" kern="100">
                          <a:effectLst/>
                        </a:rPr>
                        <a:t>个装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112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6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41535" y="2003959"/>
            <a:ext cx="5460930" cy="472042"/>
            <a:chOff x="1841535" y="2003959"/>
            <a:chExt cx="5460930" cy="472042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75000"/>
                    </a:schemeClr>
                  </a:solidFill>
                </a:rPr>
                <a:t>技术方案</a:t>
              </a:r>
              <a:r>
                <a:rPr lang="en-US" altLang="zh-CN" sz="2400" dirty="0" smtClean="0">
                  <a:solidFill>
                    <a:schemeClr val="bg1">
                      <a:lumMod val="75000"/>
                    </a:schemeClr>
                  </a:solidFill>
                </a:rPr>
                <a:t>&amp;</a:t>
              </a:r>
              <a:r>
                <a:rPr lang="zh-CN" altLang="en-US" sz="2400" dirty="0" smtClean="0">
                  <a:solidFill>
                    <a:schemeClr val="bg1">
                      <a:lumMod val="75000"/>
                    </a:schemeClr>
                  </a:solidFill>
                </a:rPr>
                <a:t>物资赠予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41535" y="2975835"/>
            <a:ext cx="5460930" cy="472042"/>
            <a:chOff x="1841535" y="2923932"/>
            <a:chExt cx="5460930" cy="472042"/>
          </a:xfrm>
        </p:grpSpPr>
        <p:grpSp>
          <p:nvGrpSpPr>
            <p:cNvPr id="12" name="组合 11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4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后续（年前）各部分进度安排</a:t>
              </a:r>
              <a:endParaRPr lang="zh-CN" altLang="en-US" sz="2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41535" y="3947710"/>
            <a:ext cx="5460930" cy="472042"/>
            <a:chOff x="1841535" y="3947710"/>
            <a:chExt cx="5460930" cy="472042"/>
          </a:xfrm>
        </p:grpSpPr>
        <p:grpSp>
          <p:nvGrpSpPr>
            <p:cNvPr id="17" name="组合 16"/>
            <p:cNvGrpSpPr/>
            <p:nvPr/>
          </p:nvGrpSpPr>
          <p:grpSpPr>
            <a:xfrm>
              <a:off x="1841535" y="3976526"/>
              <a:ext cx="843427" cy="443226"/>
              <a:chOff x="666810" y="2586037"/>
              <a:chExt cx="468000" cy="245937"/>
            </a:xfrm>
          </p:grpSpPr>
          <p:sp>
            <p:nvSpPr>
              <p:cNvPr id="18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9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>
              <a:stCxn id="18" idx="6"/>
            </p:cNvCxnSpPr>
            <p:nvPr/>
          </p:nvCxnSpPr>
          <p:spPr>
            <a:xfrm>
              <a:off x="2534033" y="4384191"/>
              <a:ext cx="45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5"/>
            <p:cNvSpPr txBox="1"/>
            <p:nvPr/>
          </p:nvSpPr>
          <p:spPr>
            <a:xfrm>
              <a:off x="2915073" y="394771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75000"/>
                    </a:schemeClr>
                  </a:solidFill>
                </a:rPr>
                <a:t>小组负责人以及考评办法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3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机械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主要工作为机器人的制作、维护。  覃一飞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2017-12-15 ~ 2018-1-7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建模、修改、出图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2018-1-8 ~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2018-2-6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第一版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机器人改造完成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2018-2 -26~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2018-3-20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第二版机器人建模、出图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2018-3-21 ~ 2018-4-20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第二版机器人加工、装配完成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2018-4-21 ~ 2018-5-15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测试，修改局部细节，确定版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后续（年前）各</a:t>
            </a:r>
            <a:r>
              <a:rPr lang="zh-CN" altLang="en-US" dirty="0"/>
              <a:t>部分进度安排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4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嵌入式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稳定实现机器人的控制   陈小枫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2017-12-15 ~ 2017-12-31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基本方案确定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2018-1-1 ~ 2018-2-5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初版步兵控制实现，测试整机性能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2018-2-6 ~ 2018-3-15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整合视觉、策略，实地测试第一版整机性能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2018-3-16 ~ 2018-4-15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整合视觉、策略，测试第二版整机性能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2018-4-16 ~ 2018-5-15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终版整机确定完成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主控板、裁判系统、雷达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后续（年前）各部分进度安排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2147</TotalTime>
  <Words>774</Words>
  <Application>Microsoft Office PowerPoint</Application>
  <PresentationFormat>全屏显示(4:3)</PresentationFormat>
  <Paragraphs>250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2016-VI主题</vt:lpstr>
      <vt:lpstr>ICRA2018 RoboMaster AI挑战赛</vt:lpstr>
      <vt:lpstr>PowerPoint 演示文稿</vt:lpstr>
      <vt:lpstr>目录 Contents</vt:lpstr>
      <vt:lpstr>目录 Contents</vt:lpstr>
      <vt:lpstr>技术方案&amp;物资赠予 </vt:lpstr>
      <vt:lpstr>技术方案&amp;物资赠予</vt:lpstr>
      <vt:lpstr>目录 Contents</vt:lpstr>
      <vt:lpstr>后续（年前）各部分进度安排 </vt:lpstr>
      <vt:lpstr>后续（年前）各部分进度安排 </vt:lpstr>
      <vt:lpstr>后续（年前）各部分进度安排 </vt:lpstr>
      <vt:lpstr>后续（年前）各部分进度安排 </vt:lpstr>
      <vt:lpstr>目录 Contents</vt:lpstr>
      <vt:lpstr>小组负责人以及考评办法  </vt:lpstr>
      <vt:lpstr>小组负责人以及考评办法  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徐小辉</cp:lastModifiedBy>
  <cp:revision>110</cp:revision>
  <dcterms:created xsi:type="dcterms:W3CDTF">2016-01-21T16:32:22Z</dcterms:created>
  <dcterms:modified xsi:type="dcterms:W3CDTF">2018-01-11T13:53:22Z</dcterms:modified>
</cp:coreProperties>
</file>