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1"/>
  </p:notesMasterIdLst>
  <p:sldIdLst>
    <p:sldId id="261" r:id="rId2"/>
    <p:sldId id="289" r:id="rId3"/>
    <p:sldId id="260" r:id="rId4"/>
    <p:sldId id="305" r:id="rId5"/>
    <p:sldId id="279" r:id="rId6"/>
    <p:sldId id="306" r:id="rId7"/>
    <p:sldId id="294" r:id="rId8"/>
    <p:sldId id="307" r:id="rId9"/>
    <p:sldId id="259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FE2F3"/>
    <a:srgbClr val="C31823"/>
    <a:srgbClr val="C9151E"/>
    <a:srgbClr val="E9CBBC"/>
    <a:srgbClr val="E0A487"/>
    <a:srgbClr val="D97C5B"/>
    <a:srgbClr val="CC141E"/>
    <a:srgbClr val="D05035"/>
    <a:srgbClr val="C8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7" autoAdjust="0"/>
    <p:restoredTop sz="94785" autoAdjust="0"/>
  </p:normalViewPr>
  <p:slideViewPr>
    <p:cSldViewPr snapToGrid="0" snapToObjects="1">
      <p:cViewPr varScale="1">
        <p:scale>
          <a:sx n="110" d="100"/>
          <a:sy n="110" d="100"/>
        </p:scale>
        <p:origin x="-16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此页可以删除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09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16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  <p15:guide id="3" pos="51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107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solidFill>
                  <a:schemeClr val="accent1"/>
                </a:solidFill>
              </a:rPr>
              <a:t>单击此处编辑母版标题样式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accent1"/>
                </a:solidFill>
              </a:rPr>
              <a:t>单击此处编辑母版标题样式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3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uyu.com/81639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4614081"/>
            <a:ext cx="7886700" cy="89951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ICRA2018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RoboMaster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挑战赛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288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徐小辉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19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41535" y="2098845"/>
            <a:ext cx="5460930" cy="472042"/>
            <a:chOff x="1841535" y="2003959"/>
            <a:chExt cx="5460930" cy="472042"/>
          </a:xfrm>
        </p:grpSpPr>
        <p:grpSp>
          <p:nvGrpSpPr>
            <p:cNvPr id="3" name="组合 2"/>
            <p:cNvGrpSpPr/>
            <p:nvPr/>
          </p:nvGrpSpPr>
          <p:grpSpPr>
            <a:xfrm>
              <a:off x="1841535" y="2032775"/>
              <a:ext cx="843427" cy="443226"/>
              <a:chOff x="666810" y="2586037"/>
              <a:chExt cx="468000" cy="245937"/>
            </a:xfrm>
          </p:grpSpPr>
          <p:sp>
            <p:nvSpPr>
              <p:cNvPr id="4" name="Freeform 10"/>
              <p:cNvSpPr>
                <a:spLocks/>
              </p:cNvSpPr>
              <p:nvPr userDrawn="1"/>
            </p:nvSpPr>
            <p:spPr bwMode="auto">
              <a:xfrm>
                <a:off x="666810" y="2621442"/>
                <a:ext cx="468000" cy="190800"/>
              </a:xfrm>
              <a:custGeom>
                <a:avLst/>
                <a:gdLst>
                  <a:gd name="T0" fmla="*/ 3120 w 3800"/>
                  <a:gd name="T1" fmla="*/ 0 h 1532"/>
                  <a:gd name="T2" fmla="*/ 682 w 3800"/>
                  <a:gd name="T3" fmla="*/ 0 h 1532"/>
                  <a:gd name="T4" fmla="*/ 682 w 3800"/>
                  <a:gd name="T5" fmla="*/ 284 h 1532"/>
                  <a:gd name="T6" fmla="*/ 0 w 3800"/>
                  <a:gd name="T7" fmla="*/ 766 h 1532"/>
                  <a:gd name="T8" fmla="*/ 682 w 3800"/>
                  <a:gd name="T9" fmla="*/ 1248 h 1532"/>
                  <a:gd name="T10" fmla="*/ 682 w 3800"/>
                  <a:gd name="T11" fmla="*/ 1532 h 1532"/>
                  <a:gd name="T12" fmla="*/ 3120 w 3800"/>
                  <a:gd name="T13" fmla="*/ 1532 h 1532"/>
                  <a:gd name="T14" fmla="*/ 3120 w 3800"/>
                  <a:gd name="T15" fmla="*/ 1248 h 1532"/>
                  <a:gd name="T16" fmla="*/ 3800 w 3800"/>
                  <a:gd name="T17" fmla="*/ 766 h 1532"/>
                  <a:gd name="T18" fmla="*/ 3120 w 3800"/>
                  <a:gd name="T19" fmla="*/ 284 h 1532"/>
                  <a:gd name="T20" fmla="*/ 3120 w 3800"/>
                  <a:gd name="T21" fmla="*/ 0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00" h="1532">
                    <a:moveTo>
                      <a:pt x="3120" y="0"/>
                    </a:moveTo>
                    <a:lnTo>
                      <a:pt x="682" y="0"/>
                    </a:lnTo>
                    <a:lnTo>
                      <a:pt x="682" y="284"/>
                    </a:lnTo>
                    <a:lnTo>
                      <a:pt x="0" y="766"/>
                    </a:lnTo>
                    <a:lnTo>
                      <a:pt x="682" y="1248"/>
                    </a:lnTo>
                    <a:lnTo>
                      <a:pt x="682" y="1532"/>
                    </a:lnTo>
                    <a:lnTo>
                      <a:pt x="3120" y="1532"/>
                    </a:lnTo>
                    <a:lnTo>
                      <a:pt x="3120" y="1248"/>
                    </a:lnTo>
                    <a:lnTo>
                      <a:pt x="3800" y="766"/>
                    </a:lnTo>
                    <a:lnTo>
                      <a:pt x="3120" y="284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rgbClr val="CC141E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200" b="1"/>
              </a:p>
            </p:txBody>
          </p:sp>
          <p:sp>
            <p:nvSpPr>
              <p:cNvPr id="5" name="文本框 4"/>
              <p:cNvSpPr txBox="1"/>
              <p:nvPr userDrawn="1"/>
            </p:nvSpPr>
            <p:spPr>
              <a:xfrm>
                <a:off x="794494" y="2586037"/>
                <a:ext cx="212633" cy="245937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>
              <a:stCxn id="4" idx="6"/>
            </p:cNvCxnSpPr>
            <p:nvPr/>
          </p:nvCxnSpPr>
          <p:spPr>
            <a:xfrm>
              <a:off x="2534033" y="2440440"/>
              <a:ext cx="450000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2915073" y="2003959"/>
              <a:ext cx="438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官方</a:t>
              </a:r>
              <a:r>
                <a:rPr lang="zh-CN" altLang="en-US" sz="2400" dirty="0" smtClean="0"/>
                <a:t>组委会直播</a:t>
              </a:r>
              <a:r>
                <a:rPr lang="en-US" altLang="zh-CN" sz="2400" dirty="0" smtClean="0"/>
                <a:t>-AI</a:t>
              </a:r>
              <a:r>
                <a:rPr lang="zh-CN" altLang="en-US" sz="2400" dirty="0" smtClean="0"/>
                <a:t>机器人设计</a:t>
              </a:r>
              <a:endParaRPr lang="zh-CN" altLang="en-US" sz="24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841535" y="3355379"/>
            <a:ext cx="5460930" cy="472042"/>
            <a:chOff x="1841535" y="2923932"/>
            <a:chExt cx="5460930" cy="472042"/>
          </a:xfrm>
        </p:grpSpPr>
        <p:grpSp>
          <p:nvGrpSpPr>
            <p:cNvPr id="12" name="组合 11"/>
            <p:cNvGrpSpPr/>
            <p:nvPr/>
          </p:nvGrpSpPr>
          <p:grpSpPr>
            <a:xfrm>
              <a:off x="1841535" y="2952748"/>
              <a:ext cx="843427" cy="443226"/>
              <a:chOff x="666810" y="2586037"/>
              <a:chExt cx="468000" cy="245937"/>
            </a:xfrm>
          </p:grpSpPr>
          <p:sp>
            <p:nvSpPr>
              <p:cNvPr id="13" name="Freeform 10"/>
              <p:cNvSpPr>
                <a:spLocks/>
              </p:cNvSpPr>
              <p:nvPr userDrawn="1"/>
            </p:nvSpPr>
            <p:spPr bwMode="auto">
              <a:xfrm>
                <a:off x="666810" y="2621442"/>
                <a:ext cx="468000" cy="190800"/>
              </a:xfrm>
              <a:custGeom>
                <a:avLst/>
                <a:gdLst>
                  <a:gd name="T0" fmla="*/ 3120 w 3800"/>
                  <a:gd name="T1" fmla="*/ 0 h 1532"/>
                  <a:gd name="T2" fmla="*/ 682 w 3800"/>
                  <a:gd name="T3" fmla="*/ 0 h 1532"/>
                  <a:gd name="T4" fmla="*/ 682 w 3800"/>
                  <a:gd name="T5" fmla="*/ 284 h 1532"/>
                  <a:gd name="T6" fmla="*/ 0 w 3800"/>
                  <a:gd name="T7" fmla="*/ 766 h 1532"/>
                  <a:gd name="T8" fmla="*/ 682 w 3800"/>
                  <a:gd name="T9" fmla="*/ 1248 h 1532"/>
                  <a:gd name="T10" fmla="*/ 682 w 3800"/>
                  <a:gd name="T11" fmla="*/ 1532 h 1532"/>
                  <a:gd name="T12" fmla="*/ 3120 w 3800"/>
                  <a:gd name="T13" fmla="*/ 1532 h 1532"/>
                  <a:gd name="T14" fmla="*/ 3120 w 3800"/>
                  <a:gd name="T15" fmla="*/ 1248 h 1532"/>
                  <a:gd name="T16" fmla="*/ 3800 w 3800"/>
                  <a:gd name="T17" fmla="*/ 766 h 1532"/>
                  <a:gd name="T18" fmla="*/ 3120 w 3800"/>
                  <a:gd name="T19" fmla="*/ 284 h 1532"/>
                  <a:gd name="T20" fmla="*/ 3120 w 3800"/>
                  <a:gd name="T21" fmla="*/ 0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00" h="1532">
                    <a:moveTo>
                      <a:pt x="3120" y="0"/>
                    </a:moveTo>
                    <a:lnTo>
                      <a:pt x="682" y="0"/>
                    </a:lnTo>
                    <a:lnTo>
                      <a:pt x="682" y="284"/>
                    </a:lnTo>
                    <a:lnTo>
                      <a:pt x="0" y="766"/>
                    </a:lnTo>
                    <a:lnTo>
                      <a:pt x="682" y="1248"/>
                    </a:lnTo>
                    <a:lnTo>
                      <a:pt x="682" y="1532"/>
                    </a:lnTo>
                    <a:lnTo>
                      <a:pt x="3120" y="1532"/>
                    </a:lnTo>
                    <a:lnTo>
                      <a:pt x="3120" y="1248"/>
                    </a:lnTo>
                    <a:lnTo>
                      <a:pt x="3800" y="766"/>
                    </a:lnTo>
                    <a:lnTo>
                      <a:pt x="3120" y="284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rgbClr val="CC141E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200" b="1"/>
              </a:p>
            </p:txBody>
          </p:sp>
          <p:sp>
            <p:nvSpPr>
              <p:cNvPr id="14" name="文本框 13"/>
              <p:cNvSpPr txBox="1"/>
              <p:nvPr userDrawn="1"/>
            </p:nvSpPr>
            <p:spPr>
              <a:xfrm>
                <a:off x="794494" y="2586037"/>
                <a:ext cx="212633" cy="245937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5" name="直接连接符 14"/>
            <p:cNvCxnSpPr>
              <a:stCxn id="13" idx="6"/>
            </p:cNvCxnSpPr>
            <p:nvPr/>
          </p:nvCxnSpPr>
          <p:spPr>
            <a:xfrm>
              <a:off x="2534033" y="3360413"/>
              <a:ext cx="450000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915073" y="2923932"/>
              <a:ext cx="438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各个部分目前进度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791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41535" y="2098845"/>
            <a:ext cx="5460930" cy="472042"/>
            <a:chOff x="1841535" y="2003959"/>
            <a:chExt cx="5460930" cy="472042"/>
          </a:xfrm>
        </p:grpSpPr>
        <p:grpSp>
          <p:nvGrpSpPr>
            <p:cNvPr id="3" name="组合 2"/>
            <p:cNvGrpSpPr/>
            <p:nvPr/>
          </p:nvGrpSpPr>
          <p:grpSpPr>
            <a:xfrm>
              <a:off x="1841535" y="2032775"/>
              <a:ext cx="843427" cy="443226"/>
              <a:chOff x="666810" y="2586037"/>
              <a:chExt cx="468000" cy="245937"/>
            </a:xfrm>
          </p:grpSpPr>
          <p:sp>
            <p:nvSpPr>
              <p:cNvPr id="4" name="Freeform 10"/>
              <p:cNvSpPr>
                <a:spLocks/>
              </p:cNvSpPr>
              <p:nvPr userDrawn="1"/>
            </p:nvSpPr>
            <p:spPr bwMode="auto">
              <a:xfrm>
                <a:off x="666810" y="2621442"/>
                <a:ext cx="468000" cy="190800"/>
              </a:xfrm>
              <a:custGeom>
                <a:avLst/>
                <a:gdLst>
                  <a:gd name="T0" fmla="*/ 3120 w 3800"/>
                  <a:gd name="T1" fmla="*/ 0 h 1532"/>
                  <a:gd name="T2" fmla="*/ 682 w 3800"/>
                  <a:gd name="T3" fmla="*/ 0 h 1532"/>
                  <a:gd name="T4" fmla="*/ 682 w 3800"/>
                  <a:gd name="T5" fmla="*/ 284 h 1532"/>
                  <a:gd name="T6" fmla="*/ 0 w 3800"/>
                  <a:gd name="T7" fmla="*/ 766 h 1532"/>
                  <a:gd name="T8" fmla="*/ 682 w 3800"/>
                  <a:gd name="T9" fmla="*/ 1248 h 1532"/>
                  <a:gd name="T10" fmla="*/ 682 w 3800"/>
                  <a:gd name="T11" fmla="*/ 1532 h 1532"/>
                  <a:gd name="T12" fmla="*/ 3120 w 3800"/>
                  <a:gd name="T13" fmla="*/ 1532 h 1532"/>
                  <a:gd name="T14" fmla="*/ 3120 w 3800"/>
                  <a:gd name="T15" fmla="*/ 1248 h 1532"/>
                  <a:gd name="T16" fmla="*/ 3800 w 3800"/>
                  <a:gd name="T17" fmla="*/ 766 h 1532"/>
                  <a:gd name="T18" fmla="*/ 3120 w 3800"/>
                  <a:gd name="T19" fmla="*/ 284 h 1532"/>
                  <a:gd name="T20" fmla="*/ 3120 w 3800"/>
                  <a:gd name="T21" fmla="*/ 0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00" h="1532">
                    <a:moveTo>
                      <a:pt x="3120" y="0"/>
                    </a:moveTo>
                    <a:lnTo>
                      <a:pt x="682" y="0"/>
                    </a:lnTo>
                    <a:lnTo>
                      <a:pt x="682" y="284"/>
                    </a:lnTo>
                    <a:lnTo>
                      <a:pt x="0" y="766"/>
                    </a:lnTo>
                    <a:lnTo>
                      <a:pt x="682" y="1248"/>
                    </a:lnTo>
                    <a:lnTo>
                      <a:pt x="682" y="1532"/>
                    </a:lnTo>
                    <a:lnTo>
                      <a:pt x="3120" y="1532"/>
                    </a:lnTo>
                    <a:lnTo>
                      <a:pt x="3120" y="1248"/>
                    </a:lnTo>
                    <a:lnTo>
                      <a:pt x="3800" y="766"/>
                    </a:lnTo>
                    <a:lnTo>
                      <a:pt x="3120" y="284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rgbClr val="CC141E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200" b="1"/>
              </a:p>
            </p:txBody>
          </p:sp>
          <p:sp>
            <p:nvSpPr>
              <p:cNvPr id="5" name="文本框 4"/>
              <p:cNvSpPr txBox="1"/>
              <p:nvPr userDrawn="1"/>
            </p:nvSpPr>
            <p:spPr>
              <a:xfrm>
                <a:off x="794494" y="2586037"/>
                <a:ext cx="212633" cy="245937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>
              <a:stCxn id="4" idx="6"/>
            </p:cNvCxnSpPr>
            <p:nvPr/>
          </p:nvCxnSpPr>
          <p:spPr>
            <a:xfrm>
              <a:off x="2534033" y="2440440"/>
              <a:ext cx="450000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2915073" y="2003959"/>
              <a:ext cx="438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官方</a:t>
              </a:r>
              <a:r>
                <a:rPr lang="zh-CN" altLang="en-US" sz="2400" dirty="0" smtClean="0"/>
                <a:t>组委会直播</a:t>
              </a:r>
              <a:r>
                <a:rPr lang="en-US" altLang="zh-CN" sz="2400" dirty="0" smtClean="0"/>
                <a:t>-AI</a:t>
              </a:r>
              <a:r>
                <a:rPr lang="zh-CN" altLang="en-US" sz="2400" dirty="0" smtClean="0"/>
                <a:t>机器人设计</a:t>
              </a:r>
              <a:endParaRPr lang="zh-CN" altLang="en-US" sz="24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841535" y="3384195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3791860"/>
            <a:ext cx="45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3355379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</a:rPr>
              <a:t>各个部分目前进度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98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186988" cy="492149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直播内容：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19:00 - 19:45   AI</a:t>
            </a:r>
            <a:r>
              <a:rPr lang="zh-CN" altLang="en-US" sz="1600" dirty="0"/>
              <a:t>机器人框架</a:t>
            </a:r>
            <a:r>
              <a:rPr lang="zh-CN" altLang="en-US" sz="1600" dirty="0" smtClean="0"/>
              <a:t>介绍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19:45 </a:t>
            </a:r>
            <a:r>
              <a:rPr lang="en-US" altLang="zh-CN" sz="1600" dirty="0"/>
              <a:t>- 19:57   </a:t>
            </a:r>
            <a:r>
              <a:rPr lang="zh-CN" altLang="en-US" sz="1600" dirty="0"/>
              <a:t>自由提问交流</a:t>
            </a:r>
            <a:r>
              <a:rPr lang="zh-CN" altLang="en-US" sz="1600" dirty="0" smtClean="0"/>
              <a:t>环节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19:57 </a:t>
            </a:r>
            <a:r>
              <a:rPr lang="en-US" altLang="zh-CN" sz="1600" dirty="0"/>
              <a:t>- 20:00   </a:t>
            </a:r>
            <a:r>
              <a:rPr lang="zh-CN" altLang="en-US" sz="1600" dirty="0"/>
              <a:t>抽奖</a:t>
            </a:r>
            <a:r>
              <a:rPr lang="zh-CN" altLang="en-US" sz="1600" dirty="0" smtClean="0"/>
              <a:t>环节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直播地址：</a:t>
            </a:r>
            <a:r>
              <a:rPr lang="en-US" altLang="zh-CN" sz="1600" dirty="0">
                <a:hlinkClick r:id="rId2"/>
              </a:rPr>
              <a:t>https://www.douyu.com/816396</a:t>
            </a:r>
            <a:endParaRPr lang="en-US" altLang="zh-CN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官方组委会直播</a:t>
            </a:r>
            <a:r>
              <a:rPr lang="en-US" altLang="zh-CN" dirty="0"/>
              <a:t>-AI</a:t>
            </a:r>
            <a:r>
              <a:rPr lang="zh-CN" altLang="en-US" dirty="0"/>
              <a:t>机器人设计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74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41535" y="2098845"/>
            <a:ext cx="5460930" cy="472042"/>
            <a:chOff x="1841535" y="2003959"/>
            <a:chExt cx="5460930" cy="472042"/>
          </a:xfrm>
        </p:grpSpPr>
        <p:grpSp>
          <p:nvGrpSpPr>
            <p:cNvPr id="3" name="组合 2"/>
            <p:cNvGrpSpPr/>
            <p:nvPr/>
          </p:nvGrpSpPr>
          <p:grpSpPr>
            <a:xfrm>
              <a:off x="1841535" y="2032775"/>
              <a:ext cx="843427" cy="443226"/>
              <a:chOff x="666810" y="2586037"/>
              <a:chExt cx="468000" cy="245937"/>
            </a:xfrm>
          </p:grpSpPr>
          <p:sp>
            <p:nvSpPr>
              <p:cNvPr id="4" name="Freeform 10"/>
              <p:cNvSpPr>
                <a:spLocks/>
              </p:cNvSpPr>
              <p:nvPr userDrawn="1"/>
            </p:nvSpPr>
            <p:spPr bwMode="auto">
              <a:xfrm>
                <a:off x="666810" y="2621442"/>
                <a:ext cx="468000" cy="190800"/>
              </a:xfrm>
              <a:custGeom>
                <a:avLst/>
                <a:gdLst>
                  <a:gd name="T0" fmla="*/ 3120 w 3800"/>
                  <a:gd name="T1" fmla="*/ 0 h 1532"/>
                  <a:gd name="T2" fmla="*/ 682 w 3800"/>
                  <a:gd name="T3" fmla="*/ 0 h 1532"/>
                  <a:gd name="T4" fmla="*/ 682 w 3800"/>
                  <a:gd name="T5" fmla="*/ 284 h 1532"/>
                  <a:gd name="T6" fmla="*/ 0 w 3800"/>
                  <a:gd name="T7" fmla="*/ 766 h 1532"/>
                  <a:gd name="T8" fmla="*/ 682 w 3800"/>
                  <a:gd name="T9" fmla="*/ 1248 h 1532"/>
                  <a:gd name="T10" fmla="*/ 682 w 3800"/>
                  <a:gd name="T11" fmla="*/ 1532 h 1532"/>
                  <a:gd name="T12" fmla="*/ 3120 w 3800"/>
                  <a:gd name="T13" fmla="*/ 1532 h 1532"/>
                  <a:gd name="T14" fmla="*/ 3120 w 3800"/>
                  <a:gd name="T15" fmla="*/ 1248 h 1532"/>
                  <a:gd name="T16" fmla="*/ 3800 w 3800"/>
                  <a:gd name="T17" fmla="*/ 766 h 1532"/>
                  <a:gd name="T18" fmla="*/ 3120 w 3800"/>
                  <a:gd name="T19" fmla="*/ 284 h 1532"/>
                  <a:gd name="T20" fmla="*/ 3120 w 3800"/>
                  <a:gd name="T21" fmla="*/ 0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00" h="1532">
                    <a:moveTo>
                      <a:pt x="3120" y="0"/>
                    </a:moveTo>
                    <a:lnTo>
                      <a:pt x="682" y="0"/>
                    </a:lnTo>
                    <a:lnTo>
                      <a:pt x="682" y="284"/>
                    </a:lnTo>
                    <a:lnTo>
                      <a:pt x="0" y="766"/>
                    </a:lnTo>
                    <a:lnTo>
                      <a:pt x="682" y="1248"/>
                    </a:lnTo>
                    <a:lnTo>
                      <a:pt x="682" y="1532"/>
                    </a:lnTo>
                    <a:lnTo>
                      <a:pt x="3120" y="1532"/>
                    </a:lnTo>
                    <a:lnTo>
                      <a:pt x="3120" y="1248"/>
                    </a:lnTo>
                    <a:lnTo>
                      <a:pt x="3800" y="766"/>
                    </a:lnTo>
                    <a:lnTo>
                      <a:pt x="3120" y="284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200" b="1"/>
              </a:p>
            </p:txBody>
          </p:sp>
          <p:sp>
            <p:nvSpPr>
              <p:cNvPr id="5" name="文本框 4"/>
              <p:cNvSpPr txBox="1"/>
              <p:nvPr userDrawn="1"/>
            </p:nvSpPr>
            <p:spPr>
              <a:xfrm>
                <a:off x="794494" y="2586037"/>
                <a:ext cx="212633" cy="245937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>
              <a:stCxn id="4" idx="6"/>
            </p:cNvCxnSpPr>
            <p:nvPr/>
          </p:nvCxnSpPr>
          <p:spPr>
            <a:xfrm>
              <a:off x="2534033" y="2440440"/>
              <a:ext cx="45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2915073" y="2003959"/>
              <a:ext cx="438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65000"/>
                    </a:schemeClr>
                  </a:solidFill>
                </a:rPr>
                <a:t>官方</a:t>
              </a:r>
              <a:r>
                <a:rPr lang="zh-CN" altLang="en-US" sz="2400" dirty="0" smtClean="0">
                  <a:solidFill>
                    <a:schemeClr val="bg1">
                      <a:lumMod val="65000"/>
                    </a:schemeClr>
                  </a:solidFill>
                </a:rPr>
                <a:t>组委会直播</a:t>
              </a:r>
              <a:r>
                <a:rPr lang="en-US" altLang="zh-CN" sz="2400" dirty="0" smtClean="0">
                  <a:solidFill>
                    <a:schemeClr val="bg1">
                      <a:lumMod val="65000"/>
                    </a:schemeClr>
                  </a:solidFill>
                </a:rPr>
                <a:t>-AI</a:t>
              </a:r>
              <a:r>
                <a:rPr lang="zh-CN" altLang="en-US" sz="2400" dirty="0" smtClean="0">
                  <a:solidFill>
                    <a:schemeClr val="bg1">
                      <a:lumMod val="65000"/>
                    </a:schemeClr>
                  </a:solidFill>
                </a:rPr>
                <a:t>机器人设计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841535" y="3355379"/>
            <a:ext cx="5460930" cy="472042"/>
            <a:chOff x="1841535" y="2923932"/>
            <a:chExt cx="5460930" cy="472042"/>
          </a:xfrm>
        </p:grpSpPr>
        <p:grpSp>
          <p:nvGrpSpPr>
            <p:cNvPr id="12" name="组合 11"/>
            <p:cNvGrpSpPr/>
            <p:nvPr/>
          </p:nvGrpSpPr>
          <p:grpSpPr>
            <a:xfrm>
              <a:off x="1841535" y="2952748"/>
              <a:ext cx="843427" cy="443226"/>
              <a:chOff x="666810" y="2586037"/>
              <a:chExt cx="468000" cy="245937"/>
            </a:xfrm>
          </p:grpSpPr>
          <p:sp>
            <p:nvSpPr>
              <p:cNvPr id="13" name="Freeform 10"/>
              <p:cNvSpPr>
                <a:spLocks/>
              </p:cNvSpPr>
              <p:nvPr userDrawn="1"/>
            </p:nvSpPr>
            <p:spPr bwMode="auto">
              <a:xfrm>
                <a:off x="666810" y="2621442"/>
                <a:ext cx="468000" cy="190800"/>
              </a:xfrm>
              <a:custGeom>
                <a:avLst/>
                <a:gdLst>
                  <a:gd name="T0" fmla="*/ 3120 w 3800"/>
                  <a:gd name="T1" fmla="*/ 0 h 1532"/>
                  <a:gd name="T2" fmla="*/ 682 w 3800"/>
                  <a:gd name="T3" fmla="*/ 0 h 1532"/>
                  <a:gd name="T4" fmla="*/ 682 w 3800"/>
                  <a:gd name="T5" fmla="*/ 284 h 1532"/>
                  <a:gd name="T6" fmla="*/ 0 w 3800"/>
                  <a:gd name="T7" fmla="*/ 766 h 1532"/>
                  <a:gd name="T8" fmla="*/ 682 w 3800"/>
                  <a:gd name="T9" fmla="*/ 1248 h 1532"/>
                  <a:gd name="T10" fmla="*/ 682 w 3800"/>
                  <a:gd name="T11" fmla="*/ 1532 h 1532"/>
                  <a:gd name="T12" fmla="*/ 3120 w 3800"/>
                  <a:gd name="T13" fmla="*/ 1532 h 1532"/>
                  <a:gd name="T14" fmla="*/ 3120 w 3800"/>
                  <a:gd name="T15" fmla="*/ 1248 h 1532"/>
                  <a:gd name="T16" fmla="*/ 3800 w 3800"/>
                  <a:gd name="T17" fmla="*/ 766 h 1532"/>
                  <a:gd name="T18" fmla="*/ 3120 w 3800"/>
                  <a:gd name="T19" fmla="*/ 284 h 1532"/>
                  <a:gd name="T20" fmla="*/ 3120 w 3800"/>
                  <a:gd name="T21" fmla="*/ 0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00" h="1532">
                    <a:moveTo>
                      <a:pt x="3120" y="0"/>
                    </a:moveTo>
                    <a:lnTo>
                      <a:pt x="682" y="0"/>
                    </a:lnTo>
                    <a:lnTo>
                      <a:pt x="682" y="284"/>
                    </a:lnTo>
                    <a:lnTo>
                      <a:pt x="0" y="766"/>
                    </a:lnTo>
                    <a:lnTo>
                      <a:pt x="682" y="1248"/>
                    </a:lnTo>
                    <a:lnTo>
                      <a:pt x="682" y="1532"/>
                    </a:lnTo>
                    <a:lnTo>
                      <a:pt x="3120" y="1532"/>
                    </a:lnTo>
                    <a:lnTo>
                      <a:pt x="3120" y="1248"/>
                    </a:lnTo>
                    <a:lnTo>
                      <a:pt x="3800" y="766"/>
                    </a:lnTo>
                    <a:lnTo>
                      <a:pt x="3120" y="284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rgbClr val="CC141E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200" b="1"/>
              </a:p>
            </p:txBody>
          </p:sp>
          <p:sp>
            <p:nvSpPr>
              <p:cNvPr id="14" name="文本框 13"/>
              <p:cNvSpPr txBox="1"/>
              <p:nvPr userDrawn="1"/>
            </p:nvSpPr>
            <p:spPr>
              <a:xfrm>
                <a:off x="794494" y="2586037"/>
                <a:ext cx="212633" cy="245937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5" name="直接连接符 14"/>
            <p:cNvCxnSpPr>
              <a:stCxn id="13" idx="6"/>
            </p:cNvCxnSpPr>
            <p:nvPr/>
          </p:nvCxnSpPr>
          <p:spPr>
            <a:xfrm>
              <a:off x="2534033" y="3360413"/>
              <a:ext cx="450000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915073" y="2923932"/>
              <a:ext cx="438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各个部分目前进度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0413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68101" y="1678330"/>
            <a:ext cx="7998088" cy="4328931"/>
          </a:xfrm>
        </p:spPr>
        <p:txBody>
          <a:bodyPr/>
          <a:lstStyle/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机械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改装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测试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版整车雏形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嵌入式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——  ICRA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版本框架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视觉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——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装甲板、雷达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策略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环境、状态机雏形、强化学习雏形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各个部分目前</a:t>
            </a:r>
            <a:r>
              <a:rPr lang="zh-CN" altLang="en-US" dirty="0" smtClean="0"/>
              <a:t>进度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已做部分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48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68101" y="1678330"/>
            <a:ext cx="7998088" cy="4328931"/>
          </a:xfrm>
        </p:spPr>
        <p:txBody>
          <a:bodyPr/>
          <a:lstStyle/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机械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——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测试版机器人完善能运行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&amp;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第一版机器人模型（发射）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嵌入式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——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测试版机器人嵌入式硬件齐全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&amp;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与视觉联调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视觉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—— 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装甲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板识别上机测试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&amp;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雷达算法完善，上机测试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策略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——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两种策略完善，争取上机测试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各个部分目前</a:t>
            </a:r>
            <a:r>
              <a:rPr lang="zh-CN" altLang="en-US" dirty="0" smtClean="0"/>
              <a:t>进度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年前剩余部分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68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3348" y="1816797"/>
            <a:ext cx="2419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</a:rPr>
              <a:t>谢 谢！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2163</TotalTime>
  <Words>197</Words>
  <Application>Microsoft Office PowerPoint</Application>
  <PresentationFormat>全屏显示(4:3)</PresentationFormat>
  <Paragraphs>44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2016-VI主题</vt:lpstr>
      <vt:lpstr>ICRA2018 RoboMaster AI挑战赛</vt:lpstr>
      <vt:lpstr>PowerPoint 演示文稿</vt:lpstr>
      <vt:lpstr>目录 Contents</vt:lpstr>
      <vt:lpstr>目录 Contents</vt:lpstr>
      <vt:lpstr>官方组委会直播-AI机器人设计  </vt:lpstr>
      <vt:lpstr>目录 Contents</vt:lpstr>
      <vt:lpstr>各个部分目前进度—已做部分</vt:lpstr>
      <vt:lpstr>各个部分目前进度—年前剩余部分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徐小辉</cp:lastModifiedBy>
  <cp:revision>112</cp:revision>
  <dcterms:created xsi:type="dcterms:W3CDTF">2016-01-21T16:32:22Z</dcterms:created>
  <dcterms:modified xsi:type="dcterms:W3CDTF">2018-01-19T10:33:58Z</dcterms:modified>
</cp:coreProperties>
</file>