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61" r:id="rId2"/>
    <p:sldId id="260" r:id="rId3"/>
    <p:sldId id="308" r:id="rId4"/>
    <p:sldId id="279" r:id="rId5"/>
    <p:sldId id="312" r:id="rId6"/>
    <p:sldId id="316" r:id="rId7"/>
    <p:sldId id="314" r:id="rId8"/>
    <p:sldId id="311" r:id="rId9"/>
    <p:sldId id="315" r:id="rId10"/>
    <p:sldId id="294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 snapToObjects="1">
      <p:cViewPr>
        <p:scale>
          <a:sx n="100" d="100"/>
          <a:sy n="100" d="100"/>
        </p:scale>
        <p:origin x="-200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614081"/>
            <a:ext cx="78867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ICRA2018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4"/>
          <p:cNvSpPr>
            <a:spLocks noGrp="1"/>
          </p:cNvSpPr>
          <p:nvPr>
            <p:ph type="subTitle" idx="1"/>
          </p:nvPr>
        </p:nvSpPr>
        <p:spPr>
          <a:xfrm>
            <a:off x="469125" y="5521473"/>
            <a:ext cx="5820358" cy="993627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zh-CN" altLang="en-US" sz="1800" dirty="0" smtClean="0"/>
              <a:t>徐小辉</a:t>
            </a:r>
            <a:endParaRPr lang="en-US" altLang="zh-CN" sz="1800" dirty="0" smtClean="0"/>
          </a:p>
          <a:p>
            <a:pPr algn="l">
              <a:spcBef>
                <a:spcPts val="0"/>
              </a:spcBef>
            </a:pPr>
            <a:r>
              <a:rPr lang="en-US" altLang="zh-CN" sz="1800" dirty="0" smtClean="0"/>
              <a:t>2018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40938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比赛最终名单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人，随队比赛人数（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人）根据赞助商以及队员意愿确定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比赛机器人及设备运输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签证（护照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澳大利亚签证）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差旅费（自己承担一部分，比赛奖金承担一部分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大疆差旅费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$1000)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，赞助商赞助待定）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？*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 =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￥？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住宿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饮食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400+100)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 =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3500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ICRA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参会费：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$495 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 —— 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技术报告通过后可申请免除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比赛准备工作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4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42" name="组合 41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5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46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>
              <a:stCxn id="45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目前进度 </a:t>
              </a:r>
              <a:r>
                <a:rPr lang="en-US" altLang="zh-CN" sz="2400" dirty="0" smtClean="0"/>
                <a:t>&amp; </a:t>
              </a:r>
              <a:r>
                <a:rPr lang="zh-CN" altLang="en-US" sz="2400" dirty="0" smtClean="0"/>
                <a:t>技术报告</a:t>
              </a:r>
              <a:endParaRPr lang="zh-CN" altLang="en-US" sz="24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1535" y="3148174"/>
            <a:ext cx="5460930" cy="472042"/>
            <a:chOff x="1841535" y="2923932"/>
            <a:chExt cx="5460930" cy="472042"/>
          </a:xfrm>
        </p:grpSpPr>
        <p:grpSp>
          <p:nvGrpSpPr>
            <p:cNvPr id="48" name="组合 47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2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连接符 48"/>
            <p:cNvCxnSpPr>
              <a:stCxn id="51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后续进度安排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41535" y="4228361"/>
            <a:ext cx="5460930" cy="830997"/>
            <a:chOff x="1841535" y="2923932"/>
            <a:chExt cx="5460930" cy="830997"/>
          </a:xfrm>
        </p:grpSpPr>
        <p:grpSp>
          <p:nvGrpSpPr>
            <p:cNvPr id="54" name="组合 53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7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8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5" name="直接连接符 54"/>
            <p:cNvCxnSpPr>
              <a:stCxn id="57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"/>
            <p:cNvSpPr txBox="1"/>
            <p:nvPr/>
          </p:nvSpPr>
          <p:spPr>
            <a:xfrm>
              <a:off x="2915073" y="2923932"/>
              <a:ext cx="4387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比赛</a:t>
              </a:r>
              <a:r>
                <a:rPr lang="zh-CN" altLang="en-US" sz="2400" dirty="0"/>
                <a:t>准备工作</a:t>
              </a:r>
            </a:p>
            <a:p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42" name="组合 41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5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46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>
              <a:stCxn id="45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目前进度 </a:t>
              </a:r>
              <a:r>
                <a:rPr lang="en-US" altLang="zh-CN" sz="2400" dirty="0" smtClean="0"/>
                <a:t>&amp; </a:t>
              </a:r>
              <a:r>
                <a:rPr lang="zh-CN" altLang="en-US" sz="2400" dirty="0" smtClean="0"/>
                <a:t>技术报告</a:t>
              </a:r>
              <a:endParaRPr lang="zh-CN" altLang="en-US" sz="24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1535" y="3148174"/>
            <a:ext cx="5460930" cy="830997"/>
            <a:chOff x="1841535" y="2923932"/>
            <a:chExt cx="5460930" cy="830997"/>
          </a:xfrm>
        </p:grpSpPr>
        <p:grpSp>
          <p:nvGrpSpPr>
            <p:cNvPr id="48" name="组合 47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2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连接符 48"/>
            <p:cNvCxnSpPr>
              <a:stCxn id="51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5"/>
            <p:cNvSpPr txBox="1"/>
            <p:nvPr/>
          </p:nvSpPr>
          <p:spPr>
            <a:xfrm>
              <a:off x="2915073" y="2923932"/>
              <a:ext cx="4387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2">
                      <a:lumMod val="75000"/>
                    </a:schemeClr>
                  </a:solidFill>
                </a:rPr>
                <a:t>后续</a:t>
              </a:r>
              <a:r>
                <a:rPr lang="zh-CN" altLang="en-US" sz="2400" dirty="0">
                  <a:solidFill>
                    <a:schemeClr val="bg2">
                      <a:lumMod val="75000"/>
                    </a:schemeClr>
                  </a:solidFill>
                </a:rPr>
                <a:t>进度安排</a:t>
              </a:r>
            </a:p>
            <a:p>
              <a:endParaRPr lang="zh-CN" alt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41535" y="4228361"/>
            <a:ext cx="5460930" cy="472042"/>
            <a:chOff x="1841535" y="2923932"/>
            <a:chExt cx="5460930" cy="4720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7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8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5" name="直接连接符 54"/>
            <p:cNvCxnSpPr>
              <a:stCxn id="57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2">
                      <a:lumMod val="75000"/>
                    </a:schemeClr>
                  </a:solidFill>
                </a:rPr>
                <a:t>比赛准备工作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9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5090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 smtClean="0"/>
              <a:t>目前进度</a:t>
            </a:r>
            <a:endParaRPr lang="en-US" altLang="zh-CN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机械</a:t>
            </a:r>
            <a:r>
              <a:rPr lang="zh-CN" altLang="en-US" sz="1800" dirty="0"/>
              <a:t>：</a:t>
            </a:r>
            <a:r>
              <a:rPr lang="zh-CN" altLang="en-US" sz="1200" dirty="0" smtClean="0"/>
              <a:t>测试版机器人完整，裁判系统未安装</a:t>
            </a:r>
            <a:endParaRPr lang="en-US" altLang="zh-CN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比赛机器人开始加工，外购件已下单，预计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3-31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开始安装，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4-3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完成安装（含裁判系统）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/>
              <a:t>嵌入式</a:t>
            </a:r>
            <a:r>
              <a:rPr lang="zh-CN" altLang="en-US" sz="1800" dirty="0" smtClean="0"/>
              <a:t>：</a:t>
            </a:r>
            <a:r>
              <a:rPr lang="en-US" altLang="zh-CN" sz="1200" dirty="0"/>
              <a:t>1.Wifi</a:t>
            </a:r>
            <a:r>
              <a:rPr lang="zh-CN" altLang="en-US" sz="1200" dirty="0"/>
              <a:t>通讯搭建完成；</a:t>
            </a:r>
            <a:r>
              <a:rPr lang="en-US" altLang="zh-CN" sz="1200" dirty="0"/>
              <a:t>2.</a:t>
            </a:r>
            <a:r>
              <a:rPr lang="zh-CN" altLang="en-US" sz="1200" dirty="0"/>
              <a:t>软硬件接口调试基本完成；</a:t>
            </a:r>
            <a:r>
              <a:rPr lang="en-US" altLang="zh-CN" sz="1200" dirty="0"/>
              <a:t>3.</a:t>
            </a:r>
            <a:r>
              <a:rPr lang="zh-CN" altLang="en-US" sz="1200" dirty="0"/>
              <a:t>妙算与主控协议制定初步完成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smtClean="0"/>
              <a:t>                            4</a:t>
            </a:r>
            <a:r>
              <a:rPr lang="en-US" altLang="zh-CN" sz="1200" dirty="0"/>
              <a:t>.</a:t>
            </a:r>
            <a:r>
              <a:rPr lang="zh-CN" altLang="en-US" sz="1200" dirty="0"/>
              <a:t>无遥控器主控版本初步修改中；</a:t>
            </a:r>
            <a:r>
              <a:rPr lang="en-US" altLang="zh-CN" sz="1200" dirty="0"/>
              <a:t>5.</a:t>
            </a:r>
            <a:r>
              <a:rPr lang="zh-CN" altLang="en-US" sz="1200" dirty="0"/>
              <a:t>自动步兵</a:t>
            </a:r>
            <a:r>
              <a:rPr lang="en-US" altLang="zh-CN" sz="1200" dirty="0"/>
              <a:t>PID</a:t>
            </a:r>
            <a:r>
              <a:rPr lang="zh-CN" altLang="en-US" sz="1200" dirty="0"/>
              <a:t>调试软件</a:t>
            </a:r>
            <a:r>
              <a:rPr lang="en-US" altLang="zh-CN" sz="1200" dirty="0"/>
              <a:t>(</a:t>
            </a:r>
            <a:r>
              <a:rPr lang="zh-CN" altLang="en-US" sz="1200" dirty="0"/>
              <a:t>调节所有电机</a:t>
            </a:r>
            <a:r>
              <a:rPr lang="en-US" altLang="zh-CN" sz="1200" dirty="0"/>
              <a:t>PID</a:t>
            </a:r>
            <a:r>
              <a:rPr lang="zh-CN" altLang="en-US" sz="1200" dirty="0"/>
              <a:t>参数</a:t>
            </a:r>
            <a:r>
              <a:rPr lang="en-US" altLang="zh-CN" sz="1200" dirty="0"/>
              <a:t>)</a:t>
            </a:r>
            <a:r>
              <a:rPr lang="zh-CN" altLang="en-US" sz="1200" dirty="0" smtClean="0"/>
              <a:t>完成</a:t>
            </a:r>
            <a:endParaRPr lang="en-US" altLang="zh-CN" sz="12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/>
              <a:t>	 </a:t>
            </a:r>
            <a:r>
              <a:rPr lang="en-US" altLang="zh-CN" sz="1200" dirty="0" smtClean="0"/>
              <a:t>    </a:t>
            </a:r>
            <a:r>
              <a:rPr lang="en-US" altLang="zh-CN" sz="1200" b="1" dirty="0">
                <a:solidFill>
                  <a:srgbClr val="FF0000"/>
                </a:solidFill>
              </a:rPr>
              <a:t>1.</a:t>
            </a:r>
            <a:r>
              <a:rPr lang="zh-CN" altLang="en-US" sz="1200" b="1" dirty="0">
                <a:solidFill>
                  <a:srgbClr val="FF0000"/>
                </a:solidFill>
              </a:rPr>
              <a:t>添加里程计并调试成功；</a:t>
            </a:r>
            <a:r>
              <a:rPr lang="en-US" altLang="zh-CN" sz="1200" b="1" dirty="0">
                <a:solidFill>
                  <a:srgbClr val="FF0000"/>
                </a:solidFill>
              </a:rPr>
              <a:t>2.</a:t>
            </a:r>
            <a:r>
              <a:rPr lang="zh-CN" altLang="en-US" sz="1200" b="1" dirty="0">
                <a:solidFill>
                  <a:srgbClr val="FF0000"/>
                </a:solidFill>
              </a:rPr>
              <a:t>完善自动打击逻辑的相关代码；</a:t>
            </a:r>
            <a:r>
              <a:rPr lang="en-US" altLang="zh-CN" sz="1200" b="1" dirty="0">
                <a:solidFill>
                  <a:srgbClr val="FF0000"/>
                </a:solidFill>
              </a:rPr>
              <a:t>3.</a:t>
            </a:r>
            <a:r>
              <a:rPr lang="zh-CN" altLang="en-US" sz="1200" b="1" dirty="0">
                <a:solidFill>
                  <a:srgbClr val="FF0000"/>
                </a:solidFill>
              </a:rPr>
              <a:t>拨盘的硬件改造和软件调试；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                           4.</a:t>
            </a:r>
            <a:r>
              <a:rPr lang="zh-CN" altLang="en-US" sz="1200" b="1" dirty="0">
                <a:solidFill>
                  <a:srgbClr val="FF0000"/>
                </a:solidFill>
              </a:rPr>
              <a:t>底盘电机</a:t>
            </a:r>
            <a:r>
              <a:rPr lang="en-US" altLang="zh-CN" sz="1200" b="1" dirty="0">
                <a:solidFill>
                  <a:srgbClr val="FF0000"/>
                </a:solidFill>
              </a:rPr>
              <a:t>PID</a:t>
            </a:r>
            <a:r>
              <a:rPr lang="zh-CN" altLang="en-US" sz="1200" b="1" dirty="0">
                <a:solidFill>
                  <a:srgbClr val="FF0000"/>
                </a:solidFill>
              </a:rPr>
              <a:t>参数的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调试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视觉：</a:t>
            </a:r>
            <a:r>
              <a:rPr lang="zh-CN" altLang="en-US" sz="1200" dirty="0"/>
              <a:t>自动打击，装甲板</a:t>
            </a:r>
            <a:r>
              <a:rPr lang="zh-CN" altLang="en-US" sz="1200" dirty="0" smtClean="0"/>
              <a:t>识别，雷达定位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200" dirty="0"/>
              <a:t>                     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里程计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node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待测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/>
              <a:t>策略</a:t>
            </a:r>
            <a:r>
              <a:rPr lang="zh-CN" altLang="en-US" sz="1800" dirty="0" smtClean="0"/>
              <a:t>：</a:t>
            </a:r>
            <a:r>
              <a:rPr lang="zh-CN" altLang="en-US" sz="1200" dirty="0"/>
              <a:t>选用</a:t>
            </a:r>
            <a:r>
              <a:rPr lang="zh-CN" altLang="en-US" sz="1200" dirty="0" smtClean="0"/>
              <a:t>状态机。攻击性状态机已完成，包括巡逻、站桩输出、追击，寻路算法速度慢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200" dirty="0"/>
              <a:t>                     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逃跑策略和均势策略，强化学习环境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bug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 </a:t>
            </a:r>
            <a:r>
              <a:rPr lang="en-US" altLang="zh-CN" dirty="0"/>
              <a:t>&amp; </a:t>
            </a:r>
            <a:r>
              <a:rPr lang="zh-CN" altLang="en-US" dirty="0"/>
              <a:t>技术</a:t>
            </a:r>
            <a:r>
              <a:rPr lang="zh-CN" altLang="en-US" dirty="0" smtClean="0"/>
              <a:t>报告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3817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技术</a:t>
            </a:r>
            <a:r>
              <a:rPr lang="zh-CN" altLang="en-US" b="1" dirty="0" smtClean="0"/>
              <a:t>报告</a:t>
            </a: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 smtClean="0"/>
              <a:t>时间：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2018-4-10</a:t>
            </a:r>
            <a:r>
              <a:rPr lang="en-US" altLang="zh-CN" sz="1600" b="1" dirty="0" smtClean="0"/>
              <a:t>    </a:t>
            </a:r>
            <a:r>
              <a:rPr lang="en-US" altLang="zh-CN" sz="1600" dirty="0" smtClean="0"/>
              <a:t>                                         </a:t>
            </a:r>
            <a:r>
              <a:rPr lang="zh-CN" altLang="en-US" sz="1600" dirty="0" smtClean="0"/>
              <a:t>提交</a:t>
            </a:r>
            <a:r>
              <a:rPr lang="zh-CN" altLang="en-US" sz="1600" dirty="0"/>
              <a:t>内容要求：</a:t>
            </a:r>
            <a:r>
              <a:rPr lang="zh-CN" altLang="en-US" sz="1500" b="1" dirty="0">
                <a:solidFill>
                  <a:srgbClr val="FF0000"/>
                </a:solidFill>
              </a:rPr>
              <a:t>视频 </a:t>
            </a:r>
            <a:r>
              <a:rPr lang="en-US" altLang="zh-CN" sz="1500" b="1" dirty="0">
                <a:solidFill>
                  <a:srgbClr val="FF0000"/>
                </a:solidFill>
              </a:rPr>
              <a:t>+ </a:t>
            </a:r>
            <a:r>
              <a:rPr lang="zh-CN" altLang="en-US" sz="1500" b="1" dirty="0" smtClean="0">
                <a:solidFill>
                  <a:srgbClr val="FF0000"/>
                </a:solidFill>
              </a:rPr>
              <a:t>文字</a:t>
            </a:r>
            <a:endParaRPr lang="en-US" altLang="zh-CN" sz="15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5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 smtClean="0"/>
              <a:t>视频</a:t>
            </a:r>
            <a:r>
              <a:rPr lang="en-US" altLang="zh-CN" sz="1600" dirty="0" smtClean="0"/>
              <a:t>——</a:t>
            </a:r>
            <a:r>
              <a:rPr lang="en-US" altLang="zh-CN" sz="1600" dirty="0"/>
              <a:t>Video Requirements:</a:t>
            </a:r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Basic </a:t>
            </a:r>
            <a:r>
              <a:rPr lang="en-US" altLang="zh-CN" sz="1600" dirty="0"/>
              <a:t>information such as school </a:t>
            </a:r>
            <a:r>
              <a:rPr lang="en-US" altLang="zh-CN" sz="1600" dirty="0" smtClean="0"/>
              <a:t>name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etc.</a:t>
            </a:r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Videos </a:t>
            </a:r>
            <a:r>
              <a:rPr lang="en-US" altLang="zh-CN" sz="1600" dirty="0"/>
              <a:t>should be shot in places with the good illuminating </a:t>
            </a:r>
            <a:r>
              <a:rPr lang="en-US" altLang="zh-CN" sz="1600" dirty="0" smtClean="0"/>
              <a:t>condition</a:t>
            </a:r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Do </a:t>
            </a:r>
            <a:r>
              <a:rPr lang="en-US" altLang="zh-CN" sz="1600" dirty="0"/>
              <a:t>not demonstrate </a:t>
            </a:r>
            <a:r>
              <a:rPr lang="en-US" altLang="zh-CN" sz="1600" dirty="0" smtClean="0"/>
              <a:t> and  </a:t>
            </a:r>
            <a:r>
              <a:rPr lang="en-US" altLang="zh-CN" sz="1600" b="1" dirty="0">
                <a:solidFill>
                  <a:srgbClr val="FF0000"/>
                </a:solidFill>
              </a:rPr>
              <a:t>no more than 5 minutes</a:t>
            </a:r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On </a:t>
            </a:r>
            <a:r>
              <a:rPr lang="en-US" altLang="zh-CN" sz="1600" dirty="0"/>
              <a:t>each </a:t>
            </a:r>
            <a:r>
              <a:rPr lang="en-US" altLang="zh-CN" sz="1600" dirty="0" smtClean="0"/>
              <a:t>part covers critical technology such as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mechanical, detection, localization, planning, decision making</a:t>
            </a:r>
            <a:r>
              <a:rPr lang="en-US" altLang="zh-CN" sz="1600" b="1" dirty="0">
                <a:solidFill>
                  <a:srgbClr val="FF0000"/>
                </a:solidFill>
              </a:rPr>
              <a:t>, launching projectiles</a:t>
            </a:r>
          </a:p>
          <a:p>
            <a:pPr>
              <a:spcBef>
                <a:spcPts val="0"/>
              </a:spcBef>
            </a:pPr>
            <a:r>
              <a:rPr lang="en-US" altLang="zh-CN" sz="1600" dirty="0"/>
              <a:t>Each procedure needs to come with subtitles or notes and </a:t>
            </a:r>
            <a:r>
              <a:rPr lang="en-US" altLang="zh-CN" sz="1600" dirty="0" smtClean="0"/>
              <a:t>explained</a:t>
            </a:r>
          </a:p>
          <a:p>
            <a:pPr>
              <a:spcBef>
                <a:spcPts val="0"/>
              </a:spcBef>
            </a:pP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根据技术报告，最终国内外一共选择</a:t>
            </a:r>
            <a:r>
              <a:rPr lang="en-US" altLang="zh-CN" b="1" dirty="0" smtClean="0">
                <a:solidFill>
                  <a:srgbClr val="FF0000"/>
                </a:solidFill>
              </a:rPr>
              <a:t>20-30</a:t>
            </a:r>
            <a:r>
              <a:rPr lang="zh-CN" altLang="en-US" b="1" dirty="0" smtClean="0">
                <a:solidFill>
                  <a:srgbClr val="FF0000"/>
                </a:solidFill>
              </a:rPr>
              <a:t>支队伍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 </a:t>
            </a:r>
            <a:r>
              <a:rPr lang="en-US" altLang="zh-CN" dirty="0"/>
              <a:t>&amp; </a:t>
            </a:r>
            <a:r>
              <a:rPr lang="zh-CN" altLang="en-US" dirty="0"/>
              <a:t>技术</a:t>
            </a:r>
            <a:r>
              <a:rPr lang="zh-CN" altLang="en-US" dirty="0" smtClean="0"/>
              <a:t>报告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186988" cy="487704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技术</a:t>
            </a:r>
            <a:r>
              <a:rPr lang="zh-CN" altLang="en-US" b="1" dirty="0" smtClean="0"/>
              <a:t>报告</a:t>
            </a:r>
            <a:endParaRPr lang="en-US" altLang="zh-CN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 smtClean="0"/>
              <a:t>时间：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2018-4-10</a:t>
            </a:r>
            <a:r>
              <a:rPr lang="en-US" altLang="zh-CN" sz="1600" b="1" dirty="0" smtClean="0"/>
              <a:t>    </a:t>
            </a:r>
            <a:r>
              <a:rPr lang="en-US" altLang="zh-CN" sz="1600" dirty="0" smtClean="0"/>
              <a:t>                                         </a:t>
            </a:r>
            <a:r>
              <a:rPr lang="zh-CN" altLang="en-US" sz="1600" dirty="0" smtClean="0"/>
              <a:t>提交</a:t>
            </a:r>
            <a:r>
              <a:rPr lang="zh-CN" altLang="en-US" sz="1600" dirty="0"/>
              <a:t>内容要求：</a:t>
            </a:r>
            <a:r>
              <a:rPr lang="zh-CN" altLang="en-US" sz="1500" b="1" dirty="0">
                <a:solidFill>
                  <a:srgbClr val="FF0000"/>
                </a:solidFill>
              </a:rPr>
              <a:t>视频 </a:t>
            </a:r>
            <a:r>
              <a:rPr lang="en-US" altLang="zh-CN" sz="1500" b="1" dirty="0">
                <a:solidFill>
                  <a:srgbClr val="FF0000"/>
                </a:solidFill>
              </a:rPr>
              <a:t>+ </a:t>
            </a:r>
            <a:r>
              <a:rPr lang="zh-CN" altLang="en-US" sz="1500" b="1" dirty="0" smtClean="0">
                <a:solidFill>
                  <a:srgbClr val="FF0000"/>
                </a:solidFill>
              </a:rPr>
              <a:t>文字</a:t>
            </a:r>
            <a:endParaRPr lang="en-US" altLang="zh-CN" sz="15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5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/>
              <a:t>文字</a:t>
            </a:r>
            <a:r>
              <a:rPr lang="en-US" altLang="zh-CN" sz="1600" dirty="0" smtClean="0"/>
              <a:t>——</a:t>
            </a:r>
            <a:r>
              <a:rPr lang="en-US" altLang="zh-CN" sz="1600" dirty="0"/>
              <a:t>Report Requirements</a:t>
            </a:r>
            <a:r>
              <a:rPr lang="en-US" altLang="zh-CN" sz="1600" dirty="0" smtClean="0"/>
              <a:t>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 </a:t>
            </a:r>
            <a:r>
              <a:rPr lang="en-US" altLang="zh-CN" dirty="0"/>
              <a:t>&amp; </a:t>
            </a:r>
            <a:r>
              <a:rPr lang="zh-CN" altLang="en-US" dirty="0"/>
              <a:t>技术</a:t>
            </a:r>
            <a:r>
              <a:rPr lang="zh-CN" altLang="en-US" dirty="0" smtClean="0"/>
              <a:t>报告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14826"/>
              </p:ext>
            </p:extLst>
          </p:nvPr>
        </p:nvGraphicFramePr>
        <p:xfrm>
          <a:off x="865499" y="3114675"/>
          <a:ext cx="7202176" cy="2560320"/>
        </p:xfrm>
        <a:graphic>
          <a:graphicData uri="http://schemas.openxmlformats.org/drawingml/2006/table">
            <a:tbl>
              <a:tblPr/>
              <a:tblGrid>
                <a:gridCol w="2506351"/>
                <a:gridCol w="4695825"/>
              </a:tblGrid>
              <a:tr h="243840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dirty="0" smtClean="0"/>
                        <a:t>·</a:t>
                      </a:r>
                      <a:r>
                        <a:rPr lang="en-US" altLang="zh-CN" sz="1800" b="1" dirty="0" smtClean="0"/>
                        <a:t>Hardware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a) Mechanical Design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b) Sensors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c) Computer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d) Others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800" b="1" dirty="0" smtClean="0"/>
                        <a:t>Software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In the beginning, use a system diagram to describe the software framework.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a) Detection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b) Localization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c) Planning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d) Launching Projectiles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dirty="0" smtClean="0"/>
                        <a:t>e) Decision-Making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1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42" name="组合 41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5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46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>
              <a:stCxn id="45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目前进度 </a:t>
              </a:r>
              <a:r>
                <a:rPr lang="en-US" altLang="zh-CN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&amp; </a:t>
              </a:r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技术报告</a:t>
              </a:r>
              <a:endPara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1535" y="3148174"/>
            <a:ext cx="5460930" cy="472042"/>
            <a:chOff x="1841535" y="2923932"/>
            <a:chExt cx="5460930" cy="472042"/>
          </a:xfrm>
        </p:grpSpPr>
        <p:grpSp>
          <p:nvGrpSpPr>
            <p:cNvPr id="48" name="组合 47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2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连接符 48"/>
            <p:cNvCxnSpPr>
              <a:stCxn id="51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后续进度安排</a:t>
              </a:r>
              <a:endParaRPr lang="zh-CN" altLang="en-US" sz="24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41535" y="4228361"/>
            <a:ext cx="5460930" cy="472042"/>
            <a:chOff x="1841535" y="2923932"/>
            <a:chExt cx="5460930" cy="472042"/>
          </a:xfrm>
        </p:grpSpPr>
        <p:grpSp>
          <p:nvGrpSpPr>
            <p:cNvPr id="54" name="组合 53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7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8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5" name="直接连接符 54"/>
            <p:cNvCxnSpPr>
              <a:stCxn id="57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比赛准备工作</a:t>
              </a:r>
              <a:endPara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68101" y="1678330"/>
            <a:ext cx="7998088" cy="3779495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目前的进度：距离比赛有较大差距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后续进度安排：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4-6~4-9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加班赶进度，制作出一辆初版机器人，完成整个基本功能，技术报告提交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比赛初版机器人 ，机械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4-5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完成（欧政熠），嵌入式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4-6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完成（叶龙，杨刚），视觉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4-9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完成（潘光华、张彪），策略（王涌壮、余天依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、刘文通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4-30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两辆参赛机器人完成，软件各个部分确定，开始在场地中测试。比赛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人名单确定，随队名单（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人左右）确定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5-18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东西打包，准备出发；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5-19~5-26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比赛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后续进度安排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41535" y="2098845"/>
            <a:ext cx="5460930" cy="472042"/>
            <a:chOff x="1841535" y="2003959"/>
            <a:chExt cx="5460930" cy="472042"/>
          </a:xfrm>
        </p:grpSpPr>
        <p:grpSp>
          <p:nvGrpSpPr>
            <p:cNvPr id="42" name="组合 41"/>
            <p:cNvGrpSpPr/>
            <p:nvPr/>
          </p:nvGrpSpPr>
          <p:grpSpPr>
            <a:xfrm>
              <a:off x="1841535" y="2032775"/>
              <a:ext cx="843427" cy="443226"/>
              <a:chOff x="666810" y="2586037"/>
              <a:chExt cx="468000" cy="245937"/>
            </a:xfrm>
          </p:grpSpPr>
          <p:sp>
            <p:nvSpPr>
              <p:cNvPr id="45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46" name="文本框 4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直接连接符 42"/>
            <p:cNvCxnSpPr>
              <a:stCxn id="45" idx="6"/>
            </p:cNvCxnSpPr>
            <p:nvPr/>
          </p:nvCxnSpPr>
          <p:spPr>
            <a:xfrm>
              <a:off x="2534033" y="2440440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0"/>
            <p:cNvSpPr txBox="1"/>
            <p:nvPr/>
          </p:nvSpPr>
          <p:spPr>
            <a:xfrm>
              <a:off x="2915073" y="2003959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目前进度 </a:t>
              </a:r>
              <a:r>
                <a:rPr lang="en-US" altLang="zh-CN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&amp; </a:t>
              </a:r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技术报告</a:t>
              </a:r>
              <a:endPara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41535" y="3148174"/>
            <a:ext cx="5460930" cy="472042"/>
            <a:chOff x="1841535" y="2923932"/>
            <a:chExt cx="5460930" cy="472042"/>
          </a:xfrm>
        </p:grpSpPr>
        <p:grpSp>
          <p:nvGrpSpPr>
            <p:cNvPr id="48" name="组合 47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2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9" name="直接连接符 48"/>
            <p:cNvCxnSpPr>
              <a:stCxn id="51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5"/>
            <p:cNvSpPr txBox="1"/>
            <p:nvPr/>
          </p:nvSpPr>
          <p:spPr>
            <a:xfrm>
              <a:off x="2915073" y="2923932"/>
              <a:ext cx="4387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后续</a:t>
              </a:r>
              <a:r>
                <a:rPr lang="zh-CN" altLang="en-US" sz="2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进度安排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841535" y="4228361"/>
            <a:ext cx="5460930" cy="830997"/>
            <a:chOff x="1841535" y="2923932"/>
            <a:chExt cx="5460930" cy="830997"/>
          </a:xfrm>
        </p:grpSpPr>
        <p:grpSp>
          <p:nvGrpSpPr>
            <p:cNvPr id="54" name="组合 53"/>
            <p:cNvGrpSpPr/>
            <p:nvPr/>
          </p:nvGrpSpPr>
          <p:grpSpPr>
            <a:xfrm>
              <a:off x="1841535" y="2952748"/>
              <a:ext cx="843427" cy="443226"/>
              <a:chOff x="666810" y="2586037"/>
              <a:chExt cx="468000" cy="245937"/>
            </a:xfrm>
          </p:grpSpPr>
          <p:sp>
            <p:nvSpPr>
              <p:cNvPr id="57" name="Freeform 10"/>
              <p:cNvSpPr>
                <a:spLocks/>
              </p:cNvSpPr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CC141E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200" b="1"/>
              </a:p>
            </p:txBody>
          </p:sp>
          <p:sp>
            <p:nvSpPr>
              <p:cNvPr id="58" name="文本框 13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5" name="直接连接符 54"/>
            <p:cNvCxnSpPr>
              <a:stCxn id="57" idx="6"/>
            </p:cNvCxnSpPr>
            <p:nvPr/>
          </p:nvCxnSpPr>
          <p:spPr>
            <a:xfrm>
              <a:off x="2534033" y="3360413"/>
              <a:ext cx="45000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15"/>
            <p:cNvSpPr txBox="1"/>
            <p:nvPr/>
          </p:nvSpPr>
          <p:spPr>
            <a:xfrm>
              <a:off x="2915073" y="2923932"/>
              <a:ext cx="4387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比赛</a:t>
              </a:r>
              <a:r>
                <a:rPr lang="zh-CN" altLang="en-US" sz="2400" dirty="0"/>
                <a:t>准备工作</a:t>
              </a:r>
            </a:p>
            <a:p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7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2353</TotalTime>
  <Words>552</Words>
  <Application>Microsoft Office PowerPoint</Application>
  <PresentationFormat>全屏显示(4:3)</PresentationFormat>
  <Paragraphs>95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2016-VI主题</vt:lpstr>
      <vt:lpstr>ICRA2018 RoboMaster AI挑战赛</vt:lpstr>
      <vt:lpstr>目录 Contents</vt:lpstr>
      <vt:lpstr>目录 Contents</vt:lpstr>
      <vt:lpstr>目前进度 &amp; 技术报告 </vt:lpstr>
      <vt:lpstr>目前进度 &amp; 技术报告 </vt:lpstr>
      <vt:lpstr>目前进度 &amp; 技术报告 </vt:lpstr>
      <vt:lpstr>目录 Contents</vt:lpstr>
      <vt:lpstr>后续进度安排</vt:lpstr>
      <vt:lpstr>目录 Contents</vt:lpstr>
      <vt:lpstr>比赛准备工作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徐小辉</cp:lastModifiedBy>
  <cp:revision>131</cp:revision>
  <dcterms:created xsi:type="dcterms:W3CDTF">2016-01-21T16:32:22Z</dcterms:created>
  <dcterms:modified xsi:type="dcterms:W3CDTF">2018-03-22T12:12:41Z</dcterms:modified>
</cp:coreProperties>
</file>