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48.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2"/>
  </p:notesMasterIdLst>
  <p:sldIdLst>
    <p:sldId id="659" r:id="rId3"/>
    <p:sldId id="1039" r:id="rId4"/>
    <p:sldId id="1268" r:id="rId5"/>
    <p:sldId id="1404" r:id="rId6"/>
    <p:sldId id="1405" r:id="rId7"/>
    <p:sldId id="1522" r:id="rId8"/>
    <p:sldId id="1407" r:id="rId9"/>
    <p:sldId id="1137" r:id="rId10"/>
    <p:sldId id="1318" r:id="rId11"/>
    <p:sldId id="1539" r:id="rId13"/>
    <p:sldId id="1536" r:id="rId14"/>
    <p:sldId id="1535" r:id="rId15"/>
    <p:sldId id="1534" r:id="rId16"/>
    <p:sldId id="1523" r:id="rId17"/>
    <p:sldId id="1524" r:id="rId18"/>
    <p:sldId id="1525" r:id="rId19"/>
    <p:sldId id="1526" r:id="rId20"/>
    <p:sldId id="1527" r:id="rId21"/>
    <p:sldId id="1528" r:id="rId22"/>
    <p:sldId id="1529" r:id="rId23"/>
    <p:sldId id="1530" r:id="rId24"/>
    <p:sldId id="1532" r:id="rId25"/>
    <p:sldId id="1413" r:id="rId26"/>
    <p:sldId id="1079" r:id="rId27"/>
    <p:sldId id="1515" r:id="rId28"/>
    <p:sldId id="1431" r:id="rId29"/>
    <p:sldId id="1510" r:id="rId30"/>
    <p:sldId id="1508" r:id="rId31"/>
    <p:sldId id="1507" r:id="rId32"/>
    <p:sldId id="1486" r:id="rId33"/>
    <p:sldId id="1484" r:id="rId34"/>
  </p:sldIdLst>
  <p:sldSz cx="12192000" cy="6858000"/>
  <p:notesSz cx="6858000" cy="9144000"/>
  <p:custDataLst>
    <p:tags r:id="rId41"/>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FFC000"/>
    <a:srgbClr val="E38C8C"/>
    <a:srgbClr val="D96666"/>
    <a:srgbClr val="D04040"/>
    <a:srgbClr val="C51F21"/>
    <a:srgbClr val="E2603C"/>
    <a:srgbClr val="C26D5C"/>
    <a:srgbClr val="F8A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87516" autoAdjust="0"/>
  </p:normalViewPr>
  <p:slideViewPr>
    <p:cSldViewPr snapToObjects="1">
      <p:cViewPr varScale="1">
        <p:scale>
          <a:sx n="89" d="100"/>
          <a:sy n="89" d="100"/>
        </p:scale>
        <p:origin x="312" y="72"/>
      </p:cViewPr>
      <p:guideLst>
        <p:guide orient="horz" pos="2063"/>
        <p:guide pos="3988"/>
      </p:guideLst>
    </p:cSldViewPr>
  </p:slideViewPr>
  <p:notesTextViewPr>
    <p:cViewPr>
      <p:scale>
        <a:sx n="1" d="1"/>
        <a:sy n="1" d="1"/>
      </p:scale>
      <p:origin x="0" y="0"/>
    </p:cViewPr>
  </p:notesTextViewPr>
  <p:sorterViewPr>
    <p:cViewPr>
      <p:scale>
        <a:sx n="100" d="100"/>
        <a:sy n="100" d="100"/>
      </p:scale>
      <p:origin x="0" y="-31746"/>
    </p:cViewPr>
  </p:sorterViewPr>
  <p:gridSpacing cx="45000" cy="45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149.xml"/><Relationship Id="rId40" Type="http://schemas.openxmlformats.org/officeDocument/2006/relationships/customXml" Target="../customXml/item1.xml"/><Relationship Id="rId4" Type="http://schemas.openxmlformats.org/officeDocument/2006/relationships/slide" Target="slides/slide2.xml"/><Relationship Id="rId39" Type="http://schemas.openxmlformats.org/officeDocument/2006/relationships/customXmlProps" Target="../customXml/itemProps148.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founq\Downloads\&#28192;&#36947;2022&#24180;&#19978;&#21322;&#24180;&#25968;&#25454;&#24635;&#32467;.xlsx" TargetMode="External"/></Relationships>
</file>

<file path=ppt/charts/_rels/chart2.xml.rels><?xml version="1.0" encoding="UTF-8" standalone="yes"?>
<Relationships xmlns="http://schemas.openxmlformats.org/package/2006/relationships"><Relationship Id="rId5" Type="http://schemas.microsoft.com/office/2011/relationships/chartColorStyle" Target="colors2.xml"/><Relationship Id="rId4" Type="http://schemas.microsoft.com/office/2011/relationships/chartStyle" Target="style2.xml"/><Relationship Id="rId3" Type="http://schemas.openxmlformats.org/officeDocument/2006/relationships/image" Target="../media/image15.png"/><Relationship Id="rId2" Type="http://schemas.openxmlformats.org/officeDocument/2006/relationships/themeOverride" Target="../theme/themeOverride1.xml"/><Relationship Id="rId1" Type="http://schemas.openxmlformats.org/officeDocument/2006/relationships/oleObject" Target="file:///C:\Users\founq\Desktop\&#26032;&#24314;%20XLS%20&#24037;&#20316;&#34920;.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渠道新增</a:t>
            </a:r>
            <a:r>
              <a:rPr lang="en-US" altLang="zh-CN"/>
              <a:t>&amp;</a:t>
            </a:r>
            <a:r>
              <a:rPr altLang="en-US"/>
              <a:t>流水表</a:t>
            </a:r>
            <a:endParaRPr lang="en-US" altLang="zh-CN"/>
          </a:p>
        </c:rich>
      </c:tx>
      <c:layout/>
      <c:overlay val="0"/>
      <c:spPr>
        <a:noFill/>
        <a:ln>
          <a:noFill/>
        </a:ln>
        <a:effectLst/>
      </c:spPr>
    </c:title>
    <c:autoTitleDeleted val="0"/>
    <c:plotArea>
      <c:layout/>
      <c:barChart>
        <c:barDir val="col"/>
        <c:grouping val="clustered"/>
        <c:varyColors val="0"/>
        <c:ser>
          <c:idx val="0"/>
          <c:order val="0"/>
          <c:tx>
            <c:strRef>
              <c:f>'WPS Cloud:\[【新】渠道数据统计3.xlsx]上半年-表格'!$A$5</c:f>
              <c:strCache>
                <c:ptCount val="1"/>
                <c:pt idx="0">
                  <c:v>总流水</c:v>
                </c:pt>
              </c:strCache>
            </c:strRef>
          </c:tx>
          <c:spPr>
            <a:solidFill>
              <a:schemeClr val="accent1"/>
            </a:solidFill>
            <a:ln>
              <a:noFill/>
            </a:ln>
            <a:effectLst/>
          </c:spPr>
          <c:invertIfNegative val="0"/>
          <c:dLbls>
            <c:delete val="1"/>
          </c:dLbls>
          <c:cat>
            <c:strRef>
              <c:f>'WPS Cloud:\[【新】渠道数据统计3.xlsx]上半年-表格'!$B$7:$G$7</c:f>
              <c:strCache>
                <c:ptCount val="6"/>
                <c:pt idx="0">
                  <c:v>1月</c:v>
                </c:pt>
                <c:pt idx="1">
                  <c:v>2月</c:v>
                </c:pt>
                <c:pt idx="2">
                  <c:v>3月</c:v>
                </c:pt>
                <c:pt idx="3">
                  <c:v>4月</c:v>
                </c:pt>
                <c:pt idx="4">
                  <c:v>5月</c:v>
                </c:pt>
                <c:pt idx="5">
                  <c:v>6月</c:v>
                </c:pt>
              </c:strCache>
            </c:strRef>
          </c:cat>
          <c:val>
            <c:numRef>
              <c:f>'WPS Cloud:\[【新】渠道数据统计3.xlsx]上半年-表格'!$B$5:$G$5</c:f>
              <c:numCache>
                <c:formatCode>General</c:formatCode>
                <c:ptCount val="6"/>
                <c:pt idx="0">
                  <c:v>14057494</c:v>
                </c:pt>
                <c:pt idx="1">
                  <c:v>13535195</c:v>
                </c:pt>
                <c:pt idx="2">
                  <c:v>15099327</c:v>
                </c:pt>
                <c:pt idx="3">
                  <c:v>16271144</c:v>
                </c:pt>
                <c:pt idx="4">
                  <c:v>15419204</c:v>
                </c:pt>
                <c:pt idx="5">
                  <c:v>12131457</c:v>
                </c:pt>
              </c:numCache>
            </c:numRef>
          </c:val>
        </c:ser>
        <c:dLbls>
          <c:showLegendKey val="0"/>
          <c:showVal val="0"/>
          <c:showCatName val="0"/>
          <c:showSerName val="0"/>
          <c:showPercent val="0"/>
          <c:showBubbleSize val="0"/>
        </c:dLbls>
        <c:gapWidth val="75"/>
        <c:overlap val="-25"/>
        <c:axId val="355969546"/>
        <c:axId val="847249991"/>
      </c:barChart>
      <c:lineChart>
        <c:grouping val="standard"/>
        <c:varyColors val="0"/>
        <c:ser>
          <c:idx val="1"/>
          <c:order val="1"/>
          <c:tx>
            <c:strRef>
              <c:f>'WPS Cloud:\[【新】渠道数据统计3.xlsx]上半年-表格'!$A$3</c:f>
              <c:strCache>
                <c:ptCount val="1"/>
                <c:pt idx="0">
                  <c:v>总新增</c:v>
                </c:pt>
              </c:strCache>
            </c:strRef>
          </c:tx>
          <c:spPr>
            <a:ln w="28575" cap="rnd">
              <a:solidFill>
                <a:schemeClr val="accent2"/>
              </a:solidFill>
              <a:round/>
            </a:ln>
            <a:effectLst/>
          </c:spPr>
          <c:marker>
            <c:symbol val="none"/>
          </c:marker>
          <c:dLbls>
            <c:delete val="1"/>
          </c:dLbls>
          <c:cat>
            <c:strRef>
              <c:f>'WPS Cloud:\[【新】渠道数据统计3.xlsx]上半年-表格'!$B$7:$G$7</c:f>
              <c:strCache>
                <c:ptCount val="6"/>
                <c:pt idx="0">
                  <c:v>1月</c:v>
                </c:pt>
                <c:pt idx="1">
                  <c:v>2月</c:v>
                </c:pt>
                <c:pt idx="2">
                  <c:v>3月</c:v>
                </c:pt>
                <c:pt idx="3">
                  <c:v>4月</c:v>
                </c:pt>
                <c:pt idx="4">
                  <c:v>5月</c:v>
                </c:pt>
                <c:pt idx="5">
                  <c:v>6月</c:v>
                </c:pt>
              </c:strCache>
            </c:strRef>
          </c:cat>
          <c:val>
            <c:numRef>
              <c:f>'WPS Cloud:\[【新】渠道数据统计3.xlsx]上半年-表格'!$B$3:$G$3</c:f>
              <c:numCache>
                <c:formatCode>General</c:formatCode>
                <c:ptCount val="6"/>
                <c:pt idx="0">
                  <c:v>91050</c:v>
                </c:pt>
                <c:pt idx="1">
                  <c:v>79032</c:v>
                </c:pt>
                <c:pt idx="2">
                  <c:v>114880</c:v>
                </c:pt>
                <c:pt idx="3">
                  <c:v>103768</c:v>
                </c:pt>
                <c:pt idx="4">
                  <c:v>91693</c:v>
                </c:pt>
                <c:pt idx="5">
                  <c:v>73895</c:v>
                </c:pt>
              </c:numCache>
            </c:numRef>
          </c:val>
          <c:smooth val="0"/>
        </c:ser>
        <c:dLbls>
          <c:showLegendKey val="0"/>
          <c:showVal val="0"/>
          <c:showCatName val="0"/>
          <c:showSerName val="0"/>
          <c:showPercent val="0"/>
          <c:showBubbleSize val="0"/>
        </c:dLbls>
        <c:marker val="0"/>
        <c:smooth val="0"/>
        <c:axId val="443513597"/>
        <c:axId val="668758178"/>
      </c:lineChart>
      <c:catAx>
        <c:axId val="35596954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847249991"/>
        <c:crosses val="autoZero"/>
        <c:auto val="1"/>
        <c:lblAlgn val="ctr"/>
        <c:lblOffset val="100"/>
        <c:noMultiLvlLbl val="0"/>
      </c:catAx>
      <c:valAx>
        <c:axId val="8472499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55969546"/>
        <c:crosses val="autoZero"/>
        <c:crossBetween val="between"/>
      </c:valAx>
      <c:catAx>
        <c:axId val="443513597"/>
        <c:scaling>
          <c:orientation val="minMax"/>
        </c:scaling>
        <c:delete val="1"/>
        <c:axPos val="b"/>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68758178"/>
        <c:crosses val="autoZero"/>
        <c:auto val="1"/>
        <c:lblAlgn val="ctr"/>
        <c:lblOffset val="100"/>
        <c:noMultiLvlLbl val="0"/>
      </c:catAx>
      <c:valAx>
        <c:axId val="668758178"/>
        <c:scaling>
          <c:orientation val="minMax"/>
        </c:scaling>
        <c:delete val="0"/>
        <c:axPos val="r"/>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43513597"/>
        <c:crosses val="max"/>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1" i="0" u="none" strike="noStrike" kern="1200" spc="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r>
              <a:rPr b="1"/>
              <a:t>各渠道每月消耗占比</a:t>
            </a:r>
            <a:endParaRPr b="1"/>
          </a:p>
        </c:rich>
      </c:tx>
      <c:layout>
        <c:manualLayout>
          <c:xMode val="edge"/>
          <c:yMode val="edge"/>
          <c:x val="0.401228116017768"/>
          <c:y val="0.0396912899669239"/>
        </c:manualLayout>
      </c:layout>
      <c:overlay val="0"/>
      <c:spPr>
        <a:noFill/>
        <a:ln>
          <a:noFill/>
        </a:ln>
        <a:effectLst/>
      </c:spPr>
    </c:title>
    <c:autoTitleDeleted val="0"/>
    <c:plotArea>
      <c:layout>
        <c:manualLayout>
          <c:layoutTarget val="inner"/>
          <c:xMode val="edge"/>
          <c:yMode val="edge"/>
          <c:x val="0.315651946694539"/>
          <c:y val="0.282910694597574"/>
          <c:w val="0.383982231512934"/>
          <c:h val="0.648070562293275"/>
        </c:manualLayout>
      </c:layout>
      <c:pieChart>
        <c:varyColors val="1"/>
        <c:ser>
          <c:idx val="0"/>
          <c:order val="0"/>
          <c:spPr>
            <a:effectLst>
              <a:outerShdw blurRad="63500" sx="102000" sy="102000" algn="ctr" rotWithShape="0">
                <a:prstClr val="black">
                  <a:alpha val="20000"/>
                </a:prstClr>
              </a:outerShdw>
            </a:effectLst>
          </c:spPr>
          <c:explosion val="0"/>
          <c:dPt>
            <c:idx val="0"/>
            <c:bubble3D val="0"/>
            <c:explosion val="6"/>
            <c:spPr>
              <a:solidFill>
                <a:srgbClr val="EC4233"/>
              </a:solidFill>
              <a:ln w="19050">
                <a:solidFill>
                  <a:schemeClr val="lt1"/>
                </a:solidFill>
              </a:ln>
              <a:effectLst>
                <a:outerShdw blurRad="63500" sx="102000" sy="102000" algn="ctr" rotWithShape="0">
                  <a:prstClr val="black">
                    <a:alpha val="20000"/>
                  </a:prstClr>
                </a:outerShdw>
              </a:effectLst>
            </c:spPr>
          </c:dPt>
          <c:dPt>
            <c:idx val="1"/>
            <c:bubble3D val="0"/>
            <c:explosion val="4"/>
            <c:spPr>
              <a:solidFill>
                <a:srgbClr val="70AD47"/>
              </a:solidFill>
              <a:ln w="19050">
                <a:solidFill>
                  <a:schemeClr val="lt1"/>
                </a:solidFill>
              </a:ln>
              <a:effectLst>
                <a:outerShdw blurRad="63500" sx="102000" sy="102000" algn="ctr" rotWithShape="0">
                  <a:prstClr val="black">
                    <a:alpha val="20000"/>
                  </a:prstClr>
                </a:outerShdw>
              </a:effectLst>
            </c:spPr>
          </c:dPt>
          <c:dPt>
            <c:idx val="2"/>
            <c:bubble3D val="0"/>
            <c:explosion val="6"/>
            <c:spPr>
              <a:solidFill>
                <a:srgbClr val="3F3F3F"/>
              </a:solidFill>
              <a:ln w="19050">
                <a:solidFill>
                  <a:schemeClr val="lt1"/>
                </a:solidFill>
              </a:ln>
              <a:effectLst>
                <a:outerShdw blurRad="63500" sx="102000" sy="102000" algn="ctr" rotWithShape="0">
                  <a:prstClr val="black">
                    <a:alpha val="20000"/>
                  </a:prstClr>
                </a:outerShdw>
              </a:effectLst>
            </c:spPr>
          </c:dPt>
          <c:dPt>
            <c:idx val="3"/>
            <c:bubble3D val="0"/>
            <c:spPr>
              <a:solidFill>
                <a:schemeClr val="accent4"/>
              </a:solidFill>
              <a:ln w="19050">
                <a:solidFill>
                  <a:schemeClr val="lt1"/>
                </a:solidFill>
              </a:ln>
              <a:effectLst>
                <a:outerShdw blurRad="63500" sx="102000" sy="102000" algn="ctr" rotWithShape="0">
                  <a:prstClr val="black">
                    <a:alpha val="20000"/>
                  </a:prstClr>
                </a:outerShdw>
              </a:effectLst>
            </c:spPr>
          </c:dPt>
          <c:dLbls>
            <c:numFmt formatCode="General" sourceLinked="1"/>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bg1"/>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dLblPos val="ct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'[新建 XLS 工作表.xls]Sheet1'!$A$1:$A$4</c:f>
              <c:strCache>
                <c:ptCount val="4"/>
                <c:pt idx="0">
                  <c:v>信息流 1000W</c:v>
                </c:pt>
                <c:pt idx="1">
                  <c:v>直播（商业+自孵化+玩家主播） 800W</c:v>
                </c:pt>
                <c:pt idx="2">
                  <c:v>短视频 100W</c:v>
                </c:pt>
                <c:pt idx="3">
                  <c:v>硬核&amp;搜索&amp;Tap&amp;苹果 100W</c:v>
                </c:pt>
              </c:strCache>
            </c:strRef>
          </c:cat>
          <c:val>
            <c:numRef>
              <c:f>'[新建 XLS 工作表.xls]Sheet1'!$B$1:$B$4</c:f>
              <c:numCache>
                <c:formatCode>General</c:formatCode>
                <c:ptCount val="4"/>
                <c:pt idx="0">
                  <c:v>1000</c:v>
                </c:pt>
                <c:pt idx="1">
                  <c:v>800</c:v>
                </c:pt>
                <c:pt idx="2">
                  <c:v>100</c:v>
                </c:pt>
                <c:pt idx="3">
                  <c:v>100</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zh-CN" sz="10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Entry>
      <c:legendEntry>
        <c:idx val="1"/>
        <c:txPr>
          <a:bodyPr rot="0" spcFirstLastPara="0" vertOverflow="ellipsis" vert="horz" wrap="square" anchor="ctr" anchorCtr="1"/>
          <a:lstStyle/>
          <a:p>
            <a:pPr>
              <a:defRPr lang="zh-CN" sz="10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Entry>
      <c:legendEntry>
        <c:idx val="2"/>
        <c:txPr>
          <a:bodyPr rot="0" spcFirstLastPara="0" vertOverflow="ellipsis" vert="horz" wrap="square" anchor="ctr" anchorCtr="1"/>
          <a:lstStyle/>
          <a:p>
            <a:pPr>
              <a:defRPr lang="zh-CN" sz="10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Entry>
      <c:legendEntry>
        <c:idx val="3"/>
        <c:txPr>
          <a:bodyPr rot="0" spcFirstLastPara="0" vertOverflow="ellipsis" vert="horz" wrap="square" anchor="ctr" anchorCtr="1"/>
          <a:lstStyle/>
          <a:p>
            <a:pPr>
              <a:defRPr lang="zh-CN" sz="10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Entry>
      <c:layout>
        <c:manualLayout>
          <c:xMode val="edge"/>
          <c:yMode val="edge"/>
          <c:x val="0.66822553886289"/>
          <c:y val="0.32242259098719"/>
          <c:w val="0.316996440102657"/>
          <c:h val="0.549295774647887"/>
        </c:manualLayout>
      </c:layout>
      <c:overlay val="0"/>
      <c:spPr>
        <a:noFill/>
        <a:ln>
          <a:noFill/>
        </a:ln>
        <a:effectLst/>
      </c:spPr>
      <c:txPr>
        <a:bodyPr rot="0" spcFirstLastPara="0" vertOverflow="ellipsis" vert="horz" wrap="square" anchor="ctr" anchorCtr="1" forceAA="0"/>
        <a:lstStyle/>
        <a:p>
          <a:pPr>
            <a:defRPr lang="zh-CN" sz="1000" b="1" i="0" u="none" strike="noStrike" kern="1200" baseline="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legend>
    <c:plotVisOnly val="1"/>
    <c:dispBlanksAs val="gap"/>
    <c:showDLblsOverMax val="0"/>
  </c:chart>
  <c:spPr>
    <a:blipFill rotWithShape="1">
      <a:blip xmlns:r="http://schemas.openxmlformats.org/officeDocument/2006/relationships" r:embed="rId3"/>
      <a:stretch>
        <a:fillRect/>
      </a:stretch>
    </a:blipFill>
    <a:ln w="9525" cap="flat" cmpd="sng" algn="ctr">
      <a:solidFill>
        <a:srgbClr val="C00000"/>
      </a:solidFill>
      <a:round/>
    </a:ln>
    <a:effectLst/>
  </c:spPr>
  <c:txPr>
    <a:bodyPr/>
    <a:lstStyle/>
    <a:p>
      <a:pPr>
        <a:defRPr lang="zh-CN">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D0BEB-11F2-44D5-B21C-17EE7394A82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DD0F27-281A-436C-B9EC-115700714D9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至今</a:t>
            </a:r>
            <a:r>
              <a:rPr lang="en-US" altLang="zh-CN"/>
              <a:t>ROI</a:t>
            </a:r>
            <a:r>
              <a:rPr lang="zh-CN" altLang="en-US"/>
              <a:t>：截至</a:t>
            </a:r>
            <a:r>
              <a:rPr lang="en-US" altLang="zh-CN"/>
              <a:t>2022</a:t>
            </a:r>
            <a:r>
              <a:rPr lang="zh-CN" altLang="en-US"/>
              <a:t>年</a:t>
            </a:r>
            <a:r>
              <a:rPr lang="en-US" altLang="zh-CN"/>
              <a:t>1</a:t>
            </a:r>
            <a:r>
              <a:rPr lang="zh-CN" altLang="en-US"/>
              <a:t>月</a:t>
            </a:r>
            <a:r>
              <a:rPr lang="en-US" altLang="zh-CN"/>
              <a:t>31</a:t>
            </a:r>
            <a:r>
              <a:rPr lang="zh-CN" altLang="en-US"/>
              <a:t>号统计</a:t>
            </a:r>
            <a:r>
              <a:rPr lang="zh-CN" altLang="en-US"/>
              <a:t>得出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文本占位符 1"/>
          <p:cNvSpPr txBox="1">
            <a:spLocks noGrp="1"/>
          </p:cNvSpPr>
          <p:nvPr>
            <p:ph type="ctrTitle"/>
          </p:nvPr>
        </p:nvSpPr>
        <p:spPr>
          <a:xfrm>
            <a:off x="1524000" y="1122680"/>
            <a:ext cx="9144635" cy="2388235"/>
          </a:xfrm>
          <a:prstGeom prst="rect">
            <a:avLst/>
          </a:prstGeom>
        </p:spPr>
        <p:txBody>
          <a:bodyPr vert="horz" wrap="square" lIns="91440" tIns="45720" rIns="91440" bIns="45720" anchor="b">
            <a:noAutofit/>
          </a:bodyPr>
          <a:lstStyle/>
          <a:p>
            <a:pPr marL="914400" indent="-914400" algn="ctr" defTabSz="914400" eaLnBrk="0" fontAlgn="auto">
              <a:lnSpc>
                <a:spcPct val="90000"/>
              </a:lnSpc>
              <a:spcBef>
                <a:spcPts val="0"/>
              </a:spcBef>
              <a:spcAft>
                <a:spcPts val="0"/>
              </a:spcAft>
              <a:buFontTx/>
              <a:buNone/>
            </a:pPr>
            <a:r>
              <a:rPr lang="en-US" altLang="ko-KR" sz="60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6000" b="0" cap="none" dirty="0">
              <a:solidFill>
                <a:srgbClr val="000000"/>
              </a:solidFill>
              <a:latin typeface="宋体" panose="02010600030101010101" pitchFamily="2" charset="-122"/>
              <a:ea typeface="宋体" panose="02010600030101010101" pitchFamily="2" charset="-122"/>
            </a:endParaRPr>
          </a:p>
        </p:txBody>
      </p:sp>
      <p:sp>
        <p:nvSpPr>
          <p:cNvPr id="3" name="副标题 2"/>
          <p:cNvSpPr txBox="1">
            <a:spLocks noGrp="1"/>
          </p:cNvSpPr>
          <p:nvPr>
            <p:ph type="subTitle"/>
          </p:nvPr>
        </p:nvSpPr>
        <p:spPr>
          <a:xfrm>
            <a:off x="1524000" y="3602355"/>
            <a:ext cx="9144635" cy="1656080"/>
          </a:xfrm>
          <a:prstGeom prst="rect">
            <a:avLst/>
          </a:prstGeom>
          <a:noFill/>
          <a:ln w="0">
            <a:noFill/>
          </a:ln>
        </p:spPr>
        <p:txBody>
          <a:bodyPr vert="horz" wrap="square" lIns="91440" tIns="45720" rIns="91440" bIns="45720" anchor="t">
            <a:noAutofit/>
          </a:bodyPr>
          <a:lstStyle/>
          <a:p>
            <a:pPr marL="0" indent="0" algn="ctr" defTabSz="914400" eaLnBrk="0" fontAlgn="auto">
              <a:lnSpc>
                <a:spcPct val="90000"/>
              </a:lnSpc>
              <a:spcBef>
                <a:spcPts val="1000"/>
              </a:spcBef>
              <a:spcAft>
                <a:spcPts val="0"/>
              </a:spcAft>
              <a:buFontTx/>
              <a:buNone/>
            </a:pPr>
            <a:r>
              <a:rPr lang="en-US" altLang="ko-KR" sz="2400" b="0" cap="none" dirty="0">
                <a:solidFill>
                  <a:srgbClr val="000000"/>
                </a:solidFill>
                <a:latin typeface="宋体" panose="02010600030101010101" pitchFamily="2" charset="-122"/>
                <a:ea typeface="宋体" panose="02010600030101010101" pitchFamily="2" charset="-122"/>
              </a:rPr>
              <a:t>单击此处编辑母版副标题样式</a:t>
            </a:r>
            <a:endParaRPr lang="en-US" altLang="ko-KR" sz="2400" b="0" cap="none" dirty="0">
              <a:solidFill>
                <a:srgbClr val="000000"/>
              </a:solidFill>
              <a:latin typeface="宋体" panose="02010600030101010101" pitchFamily="2" charset="-122"/>
              <a:ea typeface="宋体" panose="02010600030101010101" pitchFamily="2" charset="-122"/>
            </a:endParaRPr>
          </a:p>
        </p:txBody>
      </p:sp>
      <p:sp>
        <p:nvSpPr>
          <p:cNvPr id="4" name="日期占位符 3"/>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5" name="页脚占位符 4"/>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6" name="幻灯片编号占位符 5"/>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垂直排列标题与 文本">
    <p:spTree>
      <p:nvGrpSpPr>
        <p:cNvPr id="1" name=""/>
        <p:cNvGrpSpPr/>
        <p:nvPr/>
      </p:nvGrpSpPr>
      <p:grpSpPr>
        <a:xfrm>
          <a:off x="0" y="0"/>
          <a:ext cx="0" cy="0"/>
          <a:chOff x="0" y="0"/>
          <a:chExt cx="0" cy="0"/>
        </a:xfrm>
      </p:grpSpPr>
      <p:sp>
        <p:nvSpPr>
          <p:cNvPr id="2" name="竖排标题 1"/>
          <p:cNvSpPr txBox="1">
            <a:spLocks noGrp="1"/>
          </p:cNvSpPr>
          <p:nvPr>
            <p:ph type="title" orient="vert"/>
          </p:nvPr>
        </p:nvSpPr>
        <p:spPr>
          <a:xfrm>
            <a:off x="8724900" y="365125"/>
            <a:ext cx="2629535" cy="5812790"/>
          </a:xfrm>
          <a:prstGeom prst="rect">
            <a:avLst/>
          </a:prstGeom>
          <a:noFill/>
          <a:ln w="0">
            <a:noFill/>
          </a:ln>
        </p:spPr>
        <p:txBody>
          <a:bodyPr vert="eaVert"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文本占位符（竖排） 2"/>
          <p:cNvSpPr txBox="1">
            <a:spLocks noGrp="1"/>
          </p:cNvSpPr>
          <p:nvPr>
            <p:ph type="body" orient="vert"/>
          </p:nvPr>
        </p:nvSpPr>
        <p:spPr>
          <a:xfrm>
            <a:off x="838200" y="365125"/>
            <a:ext cx="7734935" cy="5812790"/>
          </a:xfrm>
          <a:prstGeom prst="rect">
            <a:avLst/>
          </a:prstGeom>
          <a:noFill/>
          <a:ln w="0">
            <a:noFill/>
          </a:ln>
        </p:spPr>
        <p:txBody>
          <a:bodyPr vert="eaVert"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4" name="日期占位符 3"/>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5" name="页脚占位符 4"/>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6" name="幻灯片编号占位符 5"/>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38200"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日期占位符 2"/>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4" name="页脚占位符 3"/>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5" name="幻灯片编号占位符 4"/>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05E5FCB2-4254-4A16-9BBC-F5F28A7A0A85}"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20BD02B-ED95-4C64-B62A-290EC81A55E6}" type="slidenum">
              <a:rPr lang="zh-CN" altLang="en-US"/>
            </a:fld>
            <a:endParaRPr lang="zh-CN" altLang="en-US" sz="1800">
              <a:solidFill>
                <a:schemeClr val="tx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fld id="{AE3559B8-AE2C-4AF6-B9CE-6A4C0AB72C15}" type="datetime1">
              <a:rPr lang="zh-CN" altLang="en-US"/>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4EDBCF2-32C1-4A60-9742-D4FA83FF5531}" type="slidenum">
              <a:rPr lang="zh-CN" altLang="en-US"/>
            </a:fld>
            <a:endParaRPr lang="zh-CN" altLang="en-US" sz="1800">
              <a:solidFill>
                <a:schemeClr val="tx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38200"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内容占位符 2"/>
          <p:cNvSpPr txBox="1">
            <a:spLocks noGrp="1"/>
          </p:cNvSpPr>
          <p:nvPr>
            <p:ph/>
          </p:nvPr>
        </p:nvSpPr>
        <p:spPr>
          <a:xfrm>
            <a:off x="838200" y="1825625"/>
            <a:ext cx="10516235" cy="435229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4" name="日期占位符 3"/>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5" name="页脚占位符 4"/>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6" name="幻灯片编号占位符 5"/>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31850" y="1710055"/>
            <a:ext cx="10516235" cy="2853055"/>
          </a:xfrm>
          <a:prstGeom prst="rect">
            <a:avLst/>
          </a:prstGeom>
          <a:noFill/>
          <a:ln w="0">
            <a:noFill/>
          </a:ln>
        </p:spPr>
        <p:txBody>
          <a:bodyPr vert="horz" wrap="square" lIns="91440" tIns="45720" rIns="91440" bIns="45720" anchor="b">
            <a:noAutofit/>
          </a:bodyPr>
          <a:lstStyle/>
          <a:p>
            <a:pPr marL="914400" indent="-914400" algn="l" defTabSz="914400" eaLnBrk="0" fontAlgn="auto">
              <a:lnSpc>
                <a:spcPct val="90000"/>
              </a:lnSpc>
              <a:spcBef>
                <a:spcPts val="0"/>
              </a:spcBef>
              <a:spcAft>
                <a:spcPts val="0"/>
              </a:spcAft>
              <a:buFontTx/>
              <a:buNone/>
            </a:pPr>
            <a:r>
              <a:rPr lang="en-US" altLang="ko-KR" sz="60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6000" b="0" cap="none" dirty="0">
              <a:solidFill>
                <a:srgbClr val="000000"/>
              </a:solidFill>
              <a:latin typeface="宋体" panose="02010600030101010101" pitchFamily="2" charset="-122"/>
              <a:ea typeface="宋体" panose="02010600030101010101" pitchFamily="2" charset="-122"/>
            </a:endParaRPr>
          </a:p>
        </p:txBody>
      </p:sp>
      <p:sp>
        <p:nvSpPr>
          <p:cNvPr id="3" name="文本占位符 2"/>
          <p:cNvSpPr txBox="1">
            <a:spLocks noGrp="1"/>
          </p:cNvSpPr>
          <p:nvPr>
            <p:ph type="body"/>
          </p:nvPr>
        </p:nvSpPr>
        <p:spPr>
          <a:xfrm>
            <a:off x="831850" y="4589780"/>
            <a:ext cx="10516235" cy="1500505"/>
          </a:xfrm>
          <a:prstGeom prst="rect">
            <a:avLst/>
          </a:prstGeom>
          <a:noFill/>
          <a:ln w="0">
            <a:noFill/>
          </a:ln>
        </p:spPr>
        <p:txBody>
          <a:bodyPr vert="horz" wrap="square" lIns="91440" tIns="45720" rIns="91440" bIns="45720" anchor="t">
            <a:noAutofit/>
          </a:bodyPr>
          <a:lstStyle/>
          <a:p>
            <a:pPr marL="0" indent="0" algn="l" defTabSz="914400" eaLnBrk="0" fontAlgn="auto">
              <a:lnSpc>
                <a:spcPct val="90000"/>
              </a:lnSpc>
              <a:spcBef>
                <a:spcPts val="1000"/>
              </a:spcBef>
              <a:spcAft>
                <a:spcPts val="0"/>
              </a:spcAft>
              <a:buFontTx/>
              <a:buNone/>
            </a:pPr>
            <a:r>
              <a:rPr lang="en-US" altLang="ko-KR" sz="24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400" b="0" cap="none" dirty="0">
              <a:solidFill>
                <a:srgbClr val="000000"/>
              </a:solidFill>
              <a:latin typeface="宋体" panose="02010600030101010101" pitchFamily="2" charset="-122"/>
              <a:ea typeface="宋体" panose="02010600030101010101" pitchFamily="2" charset="-122"/>
            </a:endParaRPr>
          </a:p>
        </p:txBody>
      </p:sp>
      <p:sp>
        <p:nvSpPr>
          <p:cNvPr id="4" name="日期占位符 3"/>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5" name="页脚占位符 4"/>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6" name="幻灯片编号占位符 5"/>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38200"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内容占位符 2"/>
          <p:cNvSpPr txBox="1">
            <a:spLocks noGrp="1"/>
          </p:cNvSpPr>
          <p:nvPr>
            <p:ph/>
          </p:nvPr>
        </p:nvSpPr>
        <p:spPr>
          <a:xfrm>
            <a:off x="838200" y="1825625"/>
            <a:ext cx="5182235" cy="435229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4" name="内容占位符 3"/>
          <p:cNvSpPr txBox="1">
            <a:spLocks noGrp="1"/>
          </p:cNvSpPr>
          <p:nvPr>
            <p:ph/>
          </p:nvPr>
        </p:nvSpPr>
        <p:spPr>
          <a:xfrm>
            <a:off x="6172200" y="1825625"/>
            <a:ext cx="5182235" cy="435229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5" name="日期占位符 4"/>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6" name="页脚占位符 5"/>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7" name="幻灯片编号占位符 6"/>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40105"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文本占位符 2"/>
          <p:cNvSpPr txBox="1">
            <a:spLocks noGrp="1"/>
          </p:cNvSpPr>
          <p:nvPr>
            <p:ph type="body"/>
          </p:nvPr>
        </p:nvSpPr>
        <p:spPr>
          <a:xfrm>
            <a:off x="840105" y="1681480"/>
            <a:ext cx="5158105" cy="824230"/>
          </a:xfrm>
          <a:prstGeom prst="rect">
            <a:avLst/>
          </a:prstGeom>
          <a:noFill/>
          <a:ln w="0">
            <a:noFill/>
          </a:ln>
        </p:spPr>
        <p:txBody>
          <a:bodyPr vert="horz" wrap="square" lIns="91440" tIns="45720" rIns="91440" bIns="45720" anchor="b">
            <a:noAutofit/>
          </a:bodyPr>
          <a:lstStyle/>
          <a:p>
            <a:pPr marL="0" indent="0" algn="l" defTabSz="914400" eaLnBrk="0" fontAlgn="auto">
              <a:lnSpc>
                <a:spcPct val="90000"/>
              </a:lnSpc>
              <a:spcBef>
                <a:spcPts val="1000"/>
              </a:spcBef>
              <a:spcAft>
                <a:spcPts val="0"/>
              </a:spcAft>
              <a:buFontTx/>
              <a:buNone/>
            </a:pPr>
            <a:r>
              <a:rPr lang="en-US" altLang="ko-KR" sz="2400" b="1"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400" b="1" cap="none" dirty="0">
              <a:solidFill>
                <a:srgbClr val="000000"/>
              </a:solidFill>
              <a:latin typeface="宋体" panose="02010600030101010101" pitchFamily="2" charset="-122"/>
              <a:ea typeface="宋体" panose="02010600030101010101" pitchFamily="2" charset="-122"/>
            </a:endParaRPr>
          </a:p>
        </p:txBody>
      </p:sp>
      <p:sp>
        <p:nvSpPr>
          <p:cNvPr id="4" name="内容占位符 3"/>
          <p:cNvSpPr txBox="1">
            <a:spLocks noGrp="1"/>
          </p:cNvSpPr>
          <p:nvPr>
            <p:ph/>
          </p:nvPr>
        </p:nvSpPr>
        <p:spPr>
          <a:xfrm>
            <a:off x="840105" y="2505075"/>
            <a:ext cx="5158105" cy="368554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5" name="文本占位符 4"/>
          <p:cNvSpPr txBox="1">
            <a:spLocks noGrp="1"/>
          </p:cNvSpPr>
          <p:nvPr>
            <p:ph type="body"/>
          </p:nvPr>
        </p:nvSpPr>
        <p:spPr>
          <a:xfrm>
            <a:off x="6172200" y="1681480"/>
            <a:ext cx="5184140" cy="824230"/>
          </a:xfrm>
          <a:prstGeom prst="rect">
            <a:avLst/>
          </a:prstGeom>
          <a:noFill/>
          <a:ln w="0">
            <a:noFill/>
          </a:ln>
        </p:spPr>
        <p:txBody>
          <a:bodyPr vert="horz" wrap="square" lIns="91440" tIns="45720" rIns="91440" bIns="45720" anchor="b">
            <a:noAutofit/>
          </a:bodyPr>
          <a:lstStyle/>
          <a:p>
            <a:pPr marL="0" indent="0" algn="l" defTabSz="914400" eaLnBrk="0" fontAlgn="auto">
              <a:lnSpc>
                <a:spcPct val="90000"/>
              </a:lnSpc>
              <a:spcBef>
                <a:spcPts val="1000"/>
              </a:spcBef>
              <a:spcAft>
                <a:spcPts val="0"/>
              </a:spcAft>
              <a:buFontTx/>
              <a:buNone/>
            </a:pPr>
            <a:r>
              <a:rPr lang="en-US" altLang="ko-KR" sz="2400" b="1"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400" b="1" cap="none" dirty="0">
              <a:solidFill>
                <a:srgbClr val="000000"/>
              </a:solidFill>
              <a:latin typeface="宋体" panose="02010600030101010101" pitchFamily="2" charset="-122"/>
              <a:ea typeface="宋体" panose="02010600030101010101" pitchFamily="2" charset="-122"/>
            </a:endParaRPr>
          </a:p>
        </p:txBody>
      </p:sp>
      <p:sp>
        <p:nvSpPr>
          <p:cNvPr id="6" name="内容占位符 5"/>
          <p:cNvSpPr txBox="1">
            <a:spLocks noGrp="1"/>
          </p:cNvSpPr>
          <p:nvPr>
            <p:ph/>
          </p:nvPr>
        </p:nvSpPr>
        <p:spPr>
          <a:xfrm>
            <a:off x="6172200" y="2505075"/>
            <a:ext cx="5184140" cy="368554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7" name="日期占位符 6"/>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8" name="页脚占位符 7"/>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9" name="幻灯片编号占位符 8"/>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38200"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日期占位符 2"/>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4" name="页脚占位符 3"/>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5" name="幻灯片编号占位符 4"/>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3" name="页脚占位符 2"/>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4" name="幻灯片编号占位符 3"/>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40105" y="457200"/>
            <a:ext cx="3932555" cy="1600835"/>
          </a:xfrm>
          <a:prstGeom prst="rect">
            <a:avLst/>
          </a:prstGeom>
          <a:noFill/>
          <a:ln w="0">
            <a:noFill/>
          </a:ln>
        </p:spPr>
        <p:txBody>
          <a:bodyPr vert="horz" wrap="square" lIns="91440" tIns="45720" rIns="91440" bIns="45720" anchor="b">
            <a:noAutofit/>
          </a:bodyPr>
          <a:lstStyle/>
          <a:p>
            <a:pPr marL="914400" indent="-914400" algn="l" defTabSz="914400" eaLnBrk="0" fontAlgn="auto">
              <a:lnSpc>
                <a:spcPct val="90000"/>
              </a:lnSpc>
              <a:spcBef>
                <a:spcPts val="0"/>
              </a:spcBef>
              <a:spcAft>
                <a:spcPts val="0"/>
              </a:spcAft>
              <a:buFontTx/>
              <a:buNone/>
            </a:pPr>
            <a:r>
              <a:rPr lang="en-US" altLang="ko-KR" sz="32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3200" b="0" cap="none" dirty="0">
              <a:solidFill>
                <a:srgbClr val="000000"/>
              </a:solidFill>
              <a:latin typeface="宋体" panose="02010600030101010101" pitchFamily="2" charset="-122"/>
              <a:ea typeface="宋体" panose="02010600030101010101" pitchFamily="2" charset="-122"/>
            </a:endParaRPr>
          </a:p>
        </p:txBody>
      </p:sp>
      <p:sp>
        <p:nvSpPr>
          <p:cNvPr id="3" name="内容占位符 2"/>
          <p:cNvSpPr txBox="1">
            <a:spLocks noGrp="1"/>
          </p:cNvSpPr>
          <p:nvPr>
            <p:ph/>
          </p:nvPr>
        </p:nvSpPr>
        <p:spPr>
          <a:xfrm>
            <a:off x="5183505" y="987425"/>
            <a:ext cx="6172835" cy="487426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32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32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第二级</a:t>
            </a:r>
            <a:endParaRPr lang="en-US" altLang="ko-KR" sz="28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第三级</a:t>
            </a:r>
            <a:endParaRPr lang="en-US" altLang="ko-KR" sz="24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pPr>
            <a:r>
              <a:rPr lang="en-US" altLang="ko-KR" sz="2000" b="0" cap="none" dirty="0">
                <a:solidFill>
                  <a:srgbClr val="000000"/>
                </a:solidFill>
                <a:latin typeface="宋体" panose="02010600030101010101" pitchFamily="2" charset="-122"/>
                <a:ea typeface="宋体" panose="02010600030101010101" pitchFamily="2" charset="-122"/>
              </a:rPr>
              <a:t>第四级</a:t>
            </a:r>
            <a:endParaRPr lang="en-US" altLang="ko-KR" sz="20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pPr>
            <a:r>
              <a:rPr lang="en-US" altLang="ko-KR" sz="2000" b="0" cap="none" dirty="0">
                <a:solidFill>
                  <a:srgbClr val="000000"/>
                </a:solidFill>
                <a:latin typeface="宋体" panose="02010600030101010101" pitchFamily="2" charset="-122"/>
                <a:ea typeface="宋体" panose="02010600030101010101" pitchFamily="2" charset="-122"/>
              </a:rPr>
              <a:t>第五级</a:t>
            </a:r>
            <a:endParaRPr lang="en-US" altLang="ko-KR" sz="2000" b="0" cap="none" dirty="0">
              <a:solidFill>
                <a:srgbClr val="000000"/>
              </a:solidFill>
              <a:latin typeface="宋体" panose="02010600030101010101" pitchFamily="2" charset="-122"/>
              <a:ea typeface="宋体" panose="02010600030101010101" pitchFamily="2" charset="-122"/>
            </a:endParaRPr>
          </a:p>
        </p:txBody>
      </p:sp>
      <p:sp>
        <p:nvSpPr>
          <p:cNvPr id="4" name="文本占位符 3"/>
          <p:cNvSpPr txBox="1">
            <a:spLocks noGrp="1"/>
          </p:cNvSpPr>
          <p:nvPr>
            <p:ph type="body"/>
          </p:nvPr>
        </p:nvSpPr>
        <p:spPr>
          <a:xfrm>
            <a:off x="840105" y="2057400"/>
            <a:ext cx="3932555" cy="3812540"/>
          </a:xfrm>
          <a:prstGeom prst="rect">
            <a:avLst/>
          </a:prstGeom>
          <a:noFill/>
          <a:ln w="0">
            <a:noFill/>
          </a:ln>
        </p:spPr>
        <p:txBody>
          <a:bodyPr vert="horz" wrap="square" lIns="91440" tIns="45720" rIns="91440" bIns="45720" anchor="t">
            <a:noAutofit/>
          </a:bodyPr>
          <a:lstStyle/>
          <a:p>
            <a:pPr marL="0" indent="0" algn="l" defTabSz="914400" eaLnBrk="0" fontAlgn="auto">
              <a:lnSpc>
                <a:spcPct val="90000"/>
              </a:lnSpc>
              <a:spcBef>
                <a:spcPts val="1000"/>
              </a:spcBef>
              <a:spcAft>
                <a:spcPts val="0"/>
              </a:spcAft>
              <a:buFontTx/>
              <a:buNone/>
            </a:pPr>
            <a:r>
              <a:rPr lang="en-US" altLang="ko-KR" sz="16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1600" b="0" cap="none" dirty="0">
              <a:solidFill>
                <a:srgbClr val="000000"/>
              </a:solidFill>
              <a:latin typeface="宋体" panose="02010600030101010101" pitchFamily="2" charset="-122"/>
              <a:ea typeface="宋体" panose="02010600030101010101" pitchFamily="2" charset="-122"/>
            </a:endParaRPr>
          </a:p>
        </p:txBody>
      </p:sp>
      <p:sp>
        <p:nvSpPr>
          <p:cNvPr id="5" name="日期占位符 4"/>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6" name="页脚占位符 5"/>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7" name="幻灯片编号占位符 6"/>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40105" y="457200"/>
            <a:ext cx="3932555" cy="1600835"/>
          </a:xfrm>
          <a:prstGeom prst="rect">
            <a:avLst/>
          </a:prstGeom>
          <a:noFill/>
          <a:ln w="0">
            <a:noFill/>
          </a:ln>
        </p:spPr>
        <p:txBody>
          <a:bodyPr vert="horz" wrap="square" lIns="91440" tIns="45720" rIns="91440" bIns="45720" anchor="b">
            <a:noAutofit/>
          </a:bodyPr>
          <a:lstStyle/>
          <a:p>
            <a:pPr marL="914400" indent="-914400" algn="l" defTabSz="914400" eaLnBrk="0" fontAlgn="auto">
              <a:lnSpc>
                <a:spcPct val="90000"/>
              </a:lnSpc>
              <a:spcBef>
                <a:spcPts val="0"/>
              </a:spcBef>
              <a:spcAft>
                <a:spcPts val="0"/>
              </a:spcAft>
              <a:buFontTx/>
              <a:buNone/>
            </a:pPr>
            <a:r>
              <a:rPr lang="en-US" altLang="ko-KR" sz="32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3200" b="0" cap="none" dirty="0">
              <a:solidFill>
                <a:srgbClr val="000000"/>
              </a:solidFill>
              <a:latin typeface="宋体" panose="02010600030101010101" pitchFamily="2" charset="-122"/>
              <a:ea typeface="宋体" panose="02010600030101010101" pitchFamily="2" charset="-122"/>
            </a:endParaRPr>
          </a:p>
        </p:txBody>
      </p:sp>
      <p:sp>
        <p:nvSpPr>
          <p:cNvPr id="3" name="图片占位符 2"/>
          <p:cNvSpPr txBox="1">
            <a:spLocks noGrp="1"/>
          </p:cNvSpPr>
          <p:nvPr>
            <p:ph type="pic"/>
          </p:nvPr>
        </p:nvSpPr>
        <p:spPr>
          <a:xfrm>
            <a:off x="5183505" y="987425"/>
            <a:ext cx="6172835" cy="4874260"/>
          </a:xfrm>
          <a:prstGeom prst="rect">
            <a:avLst/>
          </a:prstGeom>
          <a:noFill/>
          <a:ln w="0">
            <a:noFill/>
          </a:ln>
        </p:spPr>
        <p:txBody>
          <a:bodyPr vert="horz" wrap="square" lIns="91440" tIns="45720" rIns="91440" bIns="45720" anchor="t">
            <a:noAutofit/>
          </a:bodyPr>
          <a:lstStyle/>
          <a:p>
            <a:pPr marL="0" indent="0" algn="l" defTabSz="914400" eaLnBrk="0" fontAlgn="auto">
              <a:lnSpc>
                <a:spcPct val="90000"/>
              </a:lnSpc>
              <a:spcBef>
                <a:spcPts val="1000"/>
              </a:spcBef>
              <a:spcAft>
                <a:spcPts val="0"/>
              </a:spcAft>
              <a:buFontTx/>
              <a:buNone/>
            </a:pPr>
          </a:p>
        </p:txBody>
      </p:sp>
      <p:sp>
        <p:nvSpPr>
          <p:cNvPr id="4" name="文本占位符 3"/>
          <p:cNvSpPr txBox="1">
            <a:spLocks noGrp="1"/>
          </p:cNvSpPr>
          <p:nvPr>
            <p:ph type="body"/>
          </p:nvPr>
        </p:nvSpPr>
        <p:spPr>
          <a:xfrm>
            <a:off x="840105" y="2057400"/>
            <a:ext cx="3932555" cy="3812540"/>
          </a:xfrm>
          <a:prstGeom prst="rect">
            <a:avLst/>
          </a:prstGeom>
          <a:noFill/>
          <a:ln w="0">
            <a:noFill/>
          </a:ln>
        </p:spPr>
        <p:txBody>
          <a:bodyPr vert="horz" wrap="square" lIns="91440" tIns="45720" rIns="91440" bIns="45720" anchor="t">
            <a:noAutofit/>
          </a:bodyPr>
          <a:lstStyle/>
          <a:p>
            <a:pPr marL="0" indent="0" algn="l" defTabSz="914400" eaLnBrk="0" fontAlgn="auto">
              <a:lnSpc>
                <a:spcPct val="90000"/>
              </a:lnSpc>
              <a:spcBef>
                <a:spcPts val="1000"/>
              </a:spcBef>
              <a:spcAft>
                <a:spcPts val="0"/>
              </a:spcAft>
              <a:buFontTx/>
              <a:buNone/>
            </a:pPr>
            <a:r>
              <a:rPr lang="en-US" altLang="ko-KR" sz="16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1600" b="0" cap="none" dirty="0">
              <a:solidFill>
                <a:srgbClr val="000000"/>
              </a:solidFill>
              <a:latin typeface="宋体" panose="02010600030101010101" pitchFamily="2" charset="-122"/>
              <a:ea typeface="宋体" panose="02010600030101010101" pitchFamily="2" charset="-122"/>
            </a:endParaRPr>
          </a:p>
        </p:txBody>
      </p:sp>
      <p:sp>
        <p:nvSpPr>
          <p:cNvPr id="5" name="日期占位符 4"/>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6" name="页脚占位符 5"/>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7" name="幻灯片编号占位符 6"/>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2" name="文本占位符 1"/>
          <p:cNvSpPr txBox="1">
            <a:spLocks noGrp="1"/>
          </p:cNvSpPr>
          <p:nvPr>
            <p:ph type="title"/>
          </p:nvPr>
        </p:nvSpPr>
        <p:spPr>
          <a:xfrm>
            <a:off x="838200"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3" name="文本占位符（竖排） 2"/>
          <p:cNvSpPr txBox="1">
            <a:spLocks noGrp="1"/>
          </p:cNvSpPr>
          <p:nvPr>
            <p:ph type="body" orient="vert"/>
          </p:nvPr>
        </p:nvSpPr>
        <p:spPr>
          <a:xfrm>
            <a:off x="838200" y="1825625"/>
            <a:ext cx="10516235" cy="4352290"/>
          </a:xfrm>
          <a:prstGeom prst="rect">
            <a:avLst/>
          </a:prstGeom>
          <a:noFill/>
          <a:ln w="0">
            <a:noFill/>
          </a:ln>
        </p:spPr>
        <p:txBody>
          <a:bodyPr vert="eaVert"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4" name="日期占位符 3"/>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5" name="页脚占位符 4"/>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6" name="幻灯片编号占位符 5"/>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rotWithShape="1">
          <a:blip r:embed="rId15" cstate="hqprint">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026" name="文本占位符 1025"/>
          <p:cNvSpPr txBox="1">
            <a:spLocks noGrp="1"/>
          </p:cNvSpPr>
          <p:nvPr>
            <p:ph type="title"/>
          </p:nvPr>
        </p:nvSpPr>
        <p:spPr>
          <a:xfrm>
            <a:off x="838200" y="365125"/>
            <a:ext cx="10516235" cy="1326515"/>
          </a:xfrm>
          <a:prstGeom prst="rect">
            <a:avLst/>
          </a:prstGeom>
          <a:noFill/>
          <a:ln w="0">
            <a:noFill/>
          </a:ln>
        </p:spPr>
        <p:txBody>
          <a:bodyPr vert="horz" wrap="square" lIns="91440" tIns="45720" rIns="91440" bIns="45720" anchor="ctr">
            <a:noAutofit/>
          </a:bodyPr>
          <a:lstStyle/>
          <a:p>
            <a:pPr marL="914400" indent="-914400" algn="l" defTabSz="914400" eaLnBrk="0" fontAlgn="auto">
              <a:lnSpc>
                <a:spcPct val="90000"/>
              </a:lnSpc>
              <a:spcBef>
                <a:spcPts val="0"/>
              </a:spcBef>
              <a:spcAft>
                <a:spcPts val="0"/>
              </a:spcAft>
              <a:buFontTx/>
              <a:buNone/>
            </a:pPr>
            <a:r>
              <a:rPr lang="en-US" altLang="ko-KR" sz="4400" b="0" cap="none" dirty="0">
                <a:solidFill>
                  <a:srgbClr val="000000"/>
                </a:solidFill>
                <a:latin typeface="宋体" panose="02010600030101010101" pitchFamily="2" charset="-122"/>
                <a:ea typeface="宋体" panose="02010600030101010101" pitchFamily="2" charset="-122"/>
              </a:rPr>
              <a:t>单击此处编辑母版标题样式</a:t>
            </a:r>
            <a:endParaRPr lang="en-US" altLang="ko-KR" sz="4400" b="0" cap="none" dirty="0">
              <a:solidFill>
                <a:srgbClr val="000000"/>
              </a:solidFill>
              <a:latin typeface="宋体" panose="02010600030101010101" pitchFamily="2" charset="-122"/>
              <a:ea typeface="宋体" panose="02010600030101010101" pitchFamily="2" charset="-122"/>
            </a:endParaRPr>
          </a:p>
        </p:txBody>
      </p:sp>
      <p:sp>
        <p:nvSpPr>
          <p:cNvPr id="1027" name="文本占位符 1026"/>
          <p:cNvSpPr txBox="1">
            <a:spLocks noGrp="1"/>
          </p:cNvSpPr>
          <p:nvPr>
            <p:ph type="body"/>
          </p:nvPr>
        </p:nvSpPr>
        <p:spPr>
          <a:xfrm>
            <a:off x="838200" y="1825625"/>
            <a:ext cx="10516235" cy="4352290"/>
          </a:xfrm>
          <a:prstGeom prst="rect">
            <a:avLst/>
          </a:prstGeom>
          <a:noFill/>
          <a:ln w="0">
            <a:noFill/>
          </a:ln>
        </p:spPr>
        <p:txBody>
          <a:bodyPr vert="horz" wrap="square" lIns="91440" tIns="45720" rIns="91440" bIns="45720" anchor="t">
            <a:noAutofit/>
          </a:bodyPr>
          <a:lstStyle/>
          <a:p>
            <a:pPr marL="228600" indent="-228600" algn="l" defTabSz="914400" eaLnBrk="0" fontAlgn="auto">
              <a:lnSpc>
                <a:spcPct val="90000"/>
              </a:lnSpc>
              <a:spcBef>
                <a:spcPts val="1000"/>
              </a:spcBef>
              <a:spcAft>
                <a:spcPts val="0"/>
              </a:spcAft>
              <a:buClr>
                <a:srgbClr val="000000"/>
              </a:buClr>
              <a:buFont typeface="Arial" panose="020B0604020202020204"/>
              <a:buChar char="•"/>
            </a:pPr>
            <a:r>
              <a:rPr lang="en-US" altLang="ko-KR" sz="2800" b="0" cap="none" dirty="0">
                <a:solidFill>
                  <a:srgbClr val="000000"/>
                </a:solidFill>
                <a:latin typeface="宋体" panose="02010600030101010101" pitchFamily="2" charset="-122"/>
                <a:ea typeface="宋体" panose="02010600030101010101" pitchFamily="2" charset="-122"/>
              </a:rPr>
              <a:t>单击此处编辑母版文本样式</a:t>
            </a:r>
            <a:endParaRPr lang="en-US" altLang="ko-KR" sz="2800" b="0" cap="none" dirty="0">
              <a:solidFill>
                <a:srgbClr val="000000"/>
              </a:solidFill>
              <a:latin typeface="宋体" panose="02010600030101010101" pitchFamily="2" charset="-122"/>
              <a:ea typeface="宋体" panose="02010600030101010101" pitchFamily="2" charset="-122"/>
            </a:endParaRPr>
          </a:p>
          <a:p>
            <a:pPr marL="6858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400" b="0" cap="none" dirty="0">
                <a:solidFill>
                  <a:srgbClr val="000000"/>
                </a:solidFill>
                <a:latin typeface="宋体" panose="02010600030101010101" pitchFamily="2" charset="-122"/>
                <a:ea typeface="宋体" panose="02010600030101010101" pitchFamily="2" charset="-122"/>
              </a:rPr>
              <a:t>第二级</a:t>
            </a:r>
            <a:endParaRPr lang="en-US" altLang="ko-KR" sz="2400" b="0" cap="none" dirty="0">
              <a:solidFill>
                <a:srgbClr val="000000"/>
              </a:solidFill>
              <a:latin typeface="宋体" panose="02010600030101010101" pitchFamily="2" charset="-122"/>
              <a:ea typeface="宋体" panose="02010600030101010101" pitchFamily="2" charset="-122"/>
            </a:endParaRPr>
          </a:p>
          <a:p>
            <a:pPr marL="11430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2000" b="0" cap="none" dirty="0">
                <a:solidFill>
                  <a:srgbClr val="000000"/>
                </a:solidFill>
                <a:latin typeface="宋体" panose="02010600030101010101" pitchFamily="2" charset="-122"/>
                <a:ea typeface="宋体" panose="02010600030101010101" pitchFamily="2" charset="-122"/>
              </a:rPr>
              <a:t>第三级</a:t>
            </a:r>
            <a:endParaRPr lang="en-US" altLang="ko-KR" sz="2000" b="0" cap="none" dirty="0">
              <a:solidFill>
                <a:srgbClr val="000000"/>
              </a:solidFill>
              <a:latin typeface="宋体" panose="02010600030101010101" pitchFamily="2" charset="-122"/>
              <a:ea typeface="宋体" panose="02010600030101010101" pitchFamily="2" charset="-122"/>
            </a:endParaRPr>
          </a:p>
          <a:p>
            <a:pPr marL="16002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第四级</a:t>
            </a:r>
            <a:endParaRPr lang="en-US" altLang="ko-KR" sz="1800" b="0" cap="none" dirty="0">
              <a:solidFill>
                <a:srgbClr val="000000"/>
              </a:solidFill>
              <a:latin typeface="宋体" panose="02010600030101010101" pitchFamily="2" charset="-122"/>
              <a:ea typeface="宋体" panose="02010600030101010101" pitchFamily="2" charset="-122"/>
            </a:endParaRPr>
          </a:p>
          <a:p>
            <a:pPr marL="2057400" indent="-228600" algn="l" defTabSz="914400" eaLnBrk="0" fontAlgn="auto">
              <a:lnSpc>
                <a:spcPct val="90000"/>
              </a:lnSpc>
              <a:spcBef>
                <a:spcPts val="500"/>
              </a:spcBef>
              <a:spcAft>
                <a:spcPts val="0"/>
              </a:spcAft>
              <a:buClr>
                <a:srgbClr val="000000"/>
              </a:buClr>
              <a:buFont typeface="Arial" panose="020B0604020202020204"/>
              <a:buChar char="•"/>
            </a:pPr>
            <a:r>
              <a:rPr lang="en-US" altLang="ko-KR" sz="1800" b="0" cap="none" dirty="0">
                <a:solidFill>
                  <a:srgbClr val="000000"/>
                </a:solidFill>
                <a:latin typeface="宋体" panose="02010600030101010101" pitchFamily="2" charset="-122"/>
                <a:ea typeface="宋体" panose="02010600030101010101" pitchFamily="2" charset="-122"/>
              </a:rPr>
              <a:t>第五级</a:t>
            </a:r>
            <a:endParaRPr lang="en-US" altLang="ko-KR" sz="1800" b="0" cap="none" dirty="0">
              <a:solidFill>
                <a:srgbClr val="000000"/>
              </a:solidFill>
              <a:latin typeface="宋体" panose="02010600030101010101" pitchFamily="2" charset="-122"/>
              <a:ea typeface="宋体" panose="02010600030101010101" pitchFamily="2" charset="-122"/>
            </a:endParaRPr>
          </a:p>
        </p:txBody>
      </p:sp>
      <p:sp>
        <p:nvSpPr>
          <p:cNvPr id="1028" name="日期占位符 1027"/>
          <p:cNvSpPr txBox="1">
            <a:spLocks noGrp="1"/>
          </p:cNvSpPr>
          <p:nvPr>
            <p:ph type="dt"/>
          </p:nvPr>
        </p:nvSpPr>
        <p:spPr>
          <a:xfrm>
            <a:off x="838200" y="6356350"/>
            <a:ext cx="2743835" cy="365760"/>
          </a:xfrm>
          <a:prstGeom prst="rect">
            <a:avLst/>
          </a:prstGeom>
          <a:noFill/>
          <a:ln w="0">
            <a:noFill/>
          </a:ln>
        </p:spPr>
        <p:txBody>
          <a:bodyPr vert="horz" wrap="square" lIns="91440" tIns="45720" rIns="91440" bIns="45720" anchor="ctr">
            <a:noAutofit/>
          </a:bodyPr>
          <a:lstStyle/>
          <a:p>
            <a:pPr marL="0" indent="0" algn="l" defTabSz="914400" eaLnBrk="0" fontAlgn="auto">
              <a:lnSpc>
                <a:spcPct val="100000"/>
              </a:lnSpc>
              <a:spcBef>
                <a:spcPts val="0"/>
              </a:spcBef>
              <a:spcAft>
                <a:spcPts val="0"/>
              </a:spcAft>
              <a:buFontTx/>
              <a:buNone/>
            </a:pPr>
            <a:fld id="{B9320F77-B9A0-41C5-862A-B4B631284C64}" type="datetime1">
              <a:rPr lang="zh-CN" altLang="en-US"/>
            </a:fld>
            <a:endParaRPr lang="zh-CN" altLang="en-US"/>
          </a:p>
        </p:txBody>
      </p:sp>
      <p:sp>
        <p:nvSpPr>
          <p:cNvPr id="1029" name="页脚占位符 1028"/>
          <p:cNvSpPr txBox="1">
            <a:spLocks noGrp="1"/>
          </p:cNvSpPr>
          <p:nvPr>
            <p:ph type="ftr"/>
          </p:nvPr>
        </p:nvSpPr>
        <p:spPr>
          <a:xfrm>
            <a:off x="4038600" y="6356350"/>
            <a:ext cx="4115435" cy="365760"/>
          </a:xfrm>
          <a:prstGeom prst="rect">
            <a:avLst/>
          </a:prstGeom>
          <a:no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p>
        </p:txBody>
      </p:sp>
      <p:sp>
        <p:nvSpPr>
          <p:cNvPr id="1030" name="幻灯片编号占位符 1029"/>
          <p:cNvSpPr txBox="1">
            <a:spLocks noGrp="1"/>
          </p:cNvSpPr>
          <p:nvPr>
            <p:ph type="sldNum"/>
          </p:nvPr>
        </p:nvSpPr>
        <p:spPr>
          <a:xfrm>
            <a:off x="8610600" y="6356350"/>
            <a:ext cx="2743835" cy="365760"/>
          </a:xfrm>
          <a:prstGeom prst="rect">
            <a:avLst/>
          </a:prstGeom>
          <a:noFill/>
          <a:ln w="0">
            <a:noFill/>
          </a:ln>
        </p:spPr>
        <p:txBody>
          <a:bodyPr vert="horz" wrap="square" lIns="91440" tIns="45720" rIns="91440" bIns="45720" anchor="ctr">
            <a:noAutofit/>
          </a:bodyPr>
          <a:lstStyle/>
          <a:p>
            <a:pPr marL="0" indent="0" algn="r" defTabSz="914400" eaLnBrk="0" fontAlgn="auto">
              <a:lnSpc>
                <a:spcPct val="100000"/>
              </a:lnSpc>
              <a:spcBef>
                <a:spcPts val="0"/>
              </a:spcBef>
              <a:spcAft>
                <a:spcPts val="0"/>
              </a:spcAft>
              <a:buFontTx/>
              <a:buNone/>
            </a:pPr>
            <a:fld id="{B9320F77-B9A0-41C5-862A-B4B631284C64}"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0" indent="0" algn="ctr" defTabSz="914400" latinLnBrk="1">
        <a:buNone/>
        <a:defRPr lang="ko-KR" sz="4400" baseline="0" smtClean="0">
          <a:solidFill>
            <a:srgbClr val="000000"/>
          </a:solidFill>
          <a:latin typeface="±¼¸²"/>
          <a:ea typeface="±¼¸²"/>
        </a:defRPr>
      </a:lvl1pPr>
    </p:titleStyle>
    <p:bodyStyle>
      <a:lvl1pPr marL="342900" indent="-342900" algn="l" defTabSz="914400" latinLnBrk="1">
        <a:spcBef>
          <a:spcPct val="20000"/>
        </a:spcBef>
        <a:buFont typeface="±¼¸²"/>
        <a:buChar char="•"/>
        <a:defRPr lang="ko-KR" sz="2800" baseline="0" smtClean="0">
          <a:solidFill>
            <a:srgbClr val="000000"/>
          </a:solidFill>
          <a:latin typeface="±¼¸²"/>
          <a:ea typeface="±¼¸²"/>
        </a:defRPr>
      </a:lvl1pPr>
      <a:lvl2pPr marL="742950" lvl="1" indent="-285750" defTabSz="914400" latinLnBrk="1">
        <a:buChar char="-"/>
        <a:defRPr lang="ko-KR" sz="2400" smtClean="0"/>
      </a:lvl2pPr>
      <a:lvl3pPr marL="1143000" lvl="2" indent="-228600" defTabSz="914400" latinLnBrk="1">
        <a:buChar char="●"/>
        <a:defRPr lang="ko-KR" sz="2000" smtClean="0"/>
      </a:lvl3pPr>
      <a:lvl4pPr marL="1600200" lvl="3" indent="-228600" defTabSz="914400" latinLnBrk="1">
        <a:buChar char="-"/>
        <a:defRPr lang="ko-KR" sz="1800" smtClean="0"/>
      </a:lvl4pPr>
      <a:lvl5pPr marL="2057400" lvl="4" indent="-228600" defTabSz="914400" latinLnBrk="1">
        <a:buChar char="»"/>
        <a:defRPr lang="ko-KR" sz="1800" smtClean="0"/>
      </a:lvl5pPr>
    </p:bodyStyle>
    <p:otherStyle>
      <a:lvl1pPr marL="0" indent="0" algn="l" defTabSz="914400" latinLnBrk="1">
        <a:buNone/>
        <a:defRPr lang="ko-KR" sz="1800" baseline="0" smtClean="0">
          <a:solidFill>
            <a:srgbClr val="000000"/>
          </a:solidFill>
          <a:latin typeface="±¼¸²"/>
          <a:ea typeface="±¼¸²"/>
        </a:defRPr>
      </a:lvl1pPr>
      <a:lvl2pPr marL="457200" lvl="1" indent="0" defTabSz="914400" latinLnBrk="1">
        <a:defRPr lang="ko-KR" smtClean="0"/>
      </a:lvl2pPr>
      <a:lvl3pPr marL="914400" lvl="2" indent="0" defTabSz="914400" latinLnBrk="1">
        <a:defRPr lang="ko-KR" smtClean="0"/>
      </a:lvl3pPr>
      <a:lvl4pPr marL="1371600" lvl="3" indent="0" defTabSz="914400" latinLnBrk="1">
        <a:defRPr lang="ko-KR" smtClean="0"/>
      </a:lvl4pPr>
      <a:lvl5pPr marL="1828800" lvl="4" indent="0" defTabSz="914400" latinLnBrk="1">
        <a:defRPr lang="ko-KR" smtClean="0"/>
      </a:lvl5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6.png"/><Relationship Id="rId2" Type="http://schemas.openxmlformats.org/officeDocument/2006/relationships/image" Target="file:///C:\Users\founq\AppData\Local\Temp\wps\INetCache\bf58a945646aa8d08853b7c28c4d443d" TargetMode="Externa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chart" Target="../charts/chart1.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image" Target="../media/image14.png"/><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0" Type="http://schemas.openxmlformats.org/officeDocument/2006/relationships/slideLayout" Target="../slideLayouts/slideLayout11.xml"/><Relationship Id="rId1" Type="http://schemas.openxmlformats.org/officeDocument/2006/relationships/chart" Target="../charts/chart2.xml"/></Relationships>
</file>

<file path=ppt/slides/_rels/slide26.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1" Type="http://schemas.openxmlformats.org/officeDocument/2006/relationships/slideLayout" Target="../slideLayouts/slideLayout11.xml"/><Relationship Id="rId20" Type="http://schemas.openxmlformats.org/officeDocument/2006/relationships/tags" Target="../tags/tag83.xml"/><Relationship Id="rId2" Type="http://schemas.openxmlformats.org/officeDocument/2006/relationships/tags" Target="../tags/tag65.xml"/><Relationship Id="rId19" Type="http://schemas.openxmlformats.org/officeDocument/2006/relationships/tags" Target="../tags/tag82.xml"/><Relationship Id="rId18" Type="http://schemas.openxmlformats.org/officeDocument/2006/relationships/tags" Target="../tags/tag81.xml"/><Relationship Id="rId17" Type="http://schemas.openxmlformats.org/officeDocument/2006/relationships/tags" Target="../tags/tag80.xml"/><Relationship Id="rId16" Type="http://schemas.openxmlformats.org/officeDocument/2006/relationships/tags" Target="../tags/tag79.xml"/><Relationship Id="rId15" Type="http://schemas.openxmlformats.org/officeDocument/2006/relationships/tags" Target="../tags/tag78.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4.xml"/></Relationships>
</file>

<file path=ppt/slides/_rels/slide27.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3" Type="http://schemas.openxmlformats.org/officeDocument/2006/relationships/slideLayout" Target="../slideLayouts/slideLayout11.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28.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3" Type="http://schemas.openxmlformats.org/officeDocument/2006/relationships/slideLayout" Target="../slideLayouts/slideLayout11.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6.xml"/></Relationships>
</file>

<file path=ppt/slides/_rels/slide29.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1" Type="http://schemas.openxmlformats.org/officeDocument/2006/relationships/slideLayout" Target="../slideLayouts/slideLayout11.xml"/><Relationship Id="rId40" Type="http://schemas.openxmlformats.org/officeDocument/2006/relationships/tags" Target="../tags/tag147.xml"/><Relationship Id="rId4" Type="http://schemas.openxmlformats.org/officeDocument/2006/relationships/tags" Target="../tags/tag111.xml"/><Relationship Id="rId39" Type="http://schemas.openxmlformats.org/officeDocument/2006/relationships/tags" Target="../tags/tag146.xml"/><Relationship Id="rId38" Type="http://schemas.openxmlformats.org/officeDocument/2006/relationships/tags" Target="../tags/tag145.xml"/><Relationship Id="rId37" Type="http://schemas.openxmlformats.org/officeDocument/2006/relationships/tags" Target="../tags/tag144.xml"/><Relationship Id="rId36" Type="http://schemas.openxmlformats.org/officeDocument/2006/relationships/tags" Target="../tags/tag143.xml"/><Relationship Id="rId35" Type="http://schemas.openxmlformats.org/officeDocument/2006/relationships/tags" Target="../tags/tag142.xml"/><Relationship Id="rId34" Type="http://schemas.openxmlformats.org/officeDocument/2006/relationships/tags" Target="../tags/tag141.xml"/><Relationship Id="rId33" Type="http://schemas.openxmlformats.org/officeDocument/2006/relationships/tags" Target="../tags/tag140.xml"/><Relationship Id="rId32" Type="http://schemas.openxmlformats.org/officeDocument/2006/relationships/tags" Target="../tags/tag139.xml"/><Relationship Id="rId31" Type="http://schemas.openxmlformats.org/officeDocument/2006/relationships/tags" Target="../tags/tag138.xml"/><Relationship Id="rId30" Type="http://schemas.openxmlformats.org/officeDocument/2006/relationships/tags" Target="../tags/tag137.xml"/><Relationship Id="rId3" Type="http://schemas.openxmlformats.org/officeDocument/2006/relationships/tags" Target="../tags/tag110.xml"/><Relationship Id="rId29" Type="http://schemas.openxmlformats.org/officeDocument/2006/relationships/tags" Target="../tags/tag136.xml"/><Relationship Id="rId28" Type="http://schemas.openxmlformats.org/officeDocument/2006/relationships/tags" Target="../tags/tag135.xml"/><Relationship Id="rId27" Type="http://schemas.openxmlformats.org/officeDocument/2006/relationships/tags" Target="../tags/tag134.xml"/><Relationship Id="rId26" Type="http://schemas.openxmlformats.org/officeDocument/2006/relationships/tags" Target="../tags/tag133.xml"/><Relationship Id="rId25" Type="http://schemas.openxmlformats.org/officeDocument/2006/relationships/tags" Target="../tags/tag132.xml"/><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tags" Target="../tags/tag109.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tags" Target="../tags/tag10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2" Type="http://schemas.openxmlformats.org/officeDocument/2006/relationships/slideLayout" Target="../slideLayouts/slideLayout12.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4" Type="http://schemas.openxmlformats.org/officeDocument/2006/relationships/slideLayout" Target="../slideLayouts/slideLayout12.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4" Type="http://schemas.openxmlformats.org/officeDocument/2006/relationships/slideLayout" Target="../slideLayouts/slideLayout12.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tags" Target="../tags/tag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形状 3073"/>
          <p:cNvSpPr/>
          <p:nvPr/>
        </p:nvSpPr>
        <p:spPr>
          <a:xfrm rot="18900000">
            <a:off x="7921625" y="4264025"/>
            <a:ext cx="2356485" cy="3369310"/>
          </a:xfrm>
          <a:custGeom>
            <a:avLst/>
            <a:gdLst>
              <a:gd name="TX0" fmla="*/ 188585 w 3050480"/>
              <a:gd name="TY0" fmla="*/ 0 h 3941471"/>
              <a:gd name="TX1" fmla="*/ 3050479 w 3050480"/>
              <a:gd name="TY1" fmla="*/ 0 h 3941471"/>
              <a:gd name="TX2" fmla="*/ 3050479 w 3050480"/>
              <a:gd name="TY2" fmla="*/ 3941470 h 3941471"/>
              <a:gd name="TX3" fmla="*/ 0 w 3050480"/>
              <a:gd name="TY3" fmla="*/ 1741307 h 3941471"/>
              <a:gd name="TX4" fmla="*/ 188585 w 3050480"/>
              <a:gd name="TY4" fmla="*/ 0 h 3941471"/>
            </a:gdLst>
            <a:ahLst/>
            <a:cxnLst>
              <a:cxn ang="0">
                <a:pos x="TX0" y="TY0"/>
              </a:cxn>
              <a:cxn ang="0">
                <a:pos x="TX1" y="TY1"/>
              </a:cxn>
              <a:cxn ang="0">
                <a:pos x="TX2" y="TY2"/>
              </a:cxn>
              <a:cxn ang="0">
                <a:pos x="TX3" y="TY3"/>
              </a:cxn>
              <a:cxn ang="0">
                <a:pos x="TX4" y="TY4"/>
              </a:cxn>
            </a:cxnLst>
            <a:rect l="l" t="t" r="r" b="b"/>
            <a:pathLst>
              <a:path w="3050480" h="3941471">
                <a:moveTo>
                  <a:pt x="188585" y="0"/>
                </a:moveTo>
                <a:lnTo>
                  <a:pt x="3050479" y="0"/>
                </a:lnTo>
                <a:lnTo>
                  <a:pt x="3050479" y="3941470"/>
                </a:lnTo>
                <a:cubicBezTo>
                  <a:pt x="2111482" y="3285911"/>
                  <a:pt x="2241133" y="4004331"/>
                  <a:pt x="0" y="1741307"/>
                </a:cubicBezTo>
                <a:lnTo>
                  <a:pt x="188585" y="0"/>
                </a:lnTo>
                <a:close/>
              </a:path>
            </a:pathLst>
          </a:custGeom>
          <a:solidFill>
            <a:srgbClr val="C51F21"/>
          </a:solid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lang="ko-KR" altLang="en-US" sz="1800" b="0" cap="none" dirty="0">
              <a:solidFill>
                <a:srgbClr val="CFE8CC"/>
              </a:solidFill>
              <a:latin typeface="宋体" panose="02010600030101010101" pitchFamily="2" charset="-122"/>
              <a:ea typeface="宋体" panose="02010600030101010101" pitchFamily="2" charset="-122"/>
            </a:endParaRPr>
          </a:p>
        </p:txBody>
      </p:sp>
      <p:cxnSp>
        <p:nvCxnSpPr>
          <p:cNvPr id="3075" name="形状 3074"/>
          <p:cNvCxnSpPr/>
          <p:nvPr/>
        </p:nvCxnSpPr>
        <p:spPr>
          <a:xfrm>
            <a:off x="0" y="4338955"/>
            <a:ext cx="8124190" cy="17780"/>
          </a:xfrm>
          <a:prstGeom prst="line">
            <a:avLst/>
          </a:prstGeom>
          <a:noFill/>
          <a:ln w="57150" cap="flat" cmpd="sng">
            <a:solidFill>
              <a:srgbClr val="C51F21">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076" name="形状 3075"/>
          <p:cNvCxnSpPr/>
          <p:nvPr/>
        </p:nvCxnSpPr>
        <p:spPr>
          <a:xfrm flipV="1">
            <a:off x="8117567" y="3765187"/>
            <a:ext cx="579484" cy="597898"/>
          </a:xfrm>
          <a:prstGeom prst="line">
            <a:avLst/>
          </a:prstGeom>
          <a:noFill/>
          <a:ln w="57150" cap="flat" cmpd="sng">
            <a:solidFill>
              <a:srgbClr val="C51F21">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3077" name="形状 3076"/>
          <p:cNvCxnSpPr/>
          <p:nvPr/>
        </p:nvCxnSpPr>
        <p:spPr>
          <a:xfrm>
            <a:off x="8670925" y="3778250"/>
            <a:ext cx="3550285" cy="635"/>
          </a:xfrm>
          <a:prstGeom prst="line">
            <a:avLst/>
          </a:prstGeom>
          <a:noFill/>
          <a:ln w="57150" cap="flat" cmpd="sng">
            <a:solidFill>
              <a:srgbClr val="C51F21">
                <a:alpha val="100000"/>
              </a:srgbClr>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3078" name="组合 3077"/>
          <p:cNvGrpSpPr/>
          <p:nvPr/>
        </p:nvGrpSpPr>
        <p:grpSpPr>
          <a:xfrm>
            <a:off x="635" y="3922395"/>
            <a:ext cx="12192635" cy="2989580"/>
            <a:chOff x="0" y="3959860"/>
            <a:chExt cx="12192635" cy="2989580"/>
          </a:xfrm>
        </p:grpSpPr>
        <p:sp>
          <p:nvSpPr>
            <p:cNvPr id="3079" name="形状 3078"/>
            <p:cNvSpPr/>
            <p:nvPr/>
          </p:nvSpPr>
          <p:spPr>
            <a:xfrm>
              <a:off x="0" y="4538345"/>
              <a:ext cx="8223250" cy="2402205"/>
            </a:xfrm>
            <a:prstGeom prst="rect">
              <a:avLst/>
            </a:prstGeom>
            <a:solidFill>
              <a:srgbClr val="C51F21"/>
            </a:solid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lang="ko-KR" altLang="en-US" sz="1800" b="0" cap="none" dirty="0">
                <a:solidFill>
                  <a:srgbClr val="CFE8CC"/>
                </a:solidFill>
                <a:latin typeface="宋体" panose="02010600030101010101" pitchFamily="2" charset="-122"/>
                <a:ea typeface="宋体" panose="02010600030101010101" pitchFamily="2" charset="-122"/>
              </a:endParaRPr>
            </a:p>
          </p:txBody>
        </p:sp>
        <p:sp>
          <p:nvSpPr>
            <p:cNvPr id="3080" name="形状 3079"/>
            <p:cNvSpPr/>
            <p:nvPr/>
          </p:nvSpPr>
          <p:spPr>
            <a:xfrm>
              <a:off x="8750300" y="3959860"/>
              <a:ext cx="3442335" cy="2935605"/>
            </a:xfrm>
            <a:prstGeom prst="rect">
              <a:avLst/>
            </a:prstGeom>
            <a:solidFill>
              <a:srgbClr val="C51F21"/>
            </a:solid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lang="ko-KR" altLang="en-US" sz="1800" b="0" cap="none" dirty="0">
                <a:solidFill>
                  <a:srgbClr val="CFE8CC"/>
                </a:solidFill>
                <a:latin typeface="宋体" panose="02010600030101010101" pitchFamily="2" charset="-122"/>
                <a:ea typeface="宋体" panose="02010600030101010101" pitchFamily="2" charset="-122"/>
              </a:endParaRPr>
            </a:p>
          </p:txBody>
        </p:sp>
        <p:sp>
          <p:nvSpPr>
            <p:cNvPr id="3081" name="形状 3080"/>
            <p:cNvSpPr/>
            <p:nvPr/>
          </p:nvSpPr>
          <p:spPr>
            <a:xfrm>
              <a:off x="7143115" y="5000625"/>
              <a:ext cx="3386455" cy="1948815"/>
            </a:xfrm>
            <a:prstGeom prst="rect">
              <a:avLst/>
            </a:prstGeom>
            <a:solidFill>
              <a:srgbClr val="C51F21"/>
            </a:solidFill>
            <a:ln w="0">
              <a:noFill/>
            </a:ln>
          </p:spPr>
          <p:txBody>
            <a:bodyPr vert="horz" wrap="square" lIns="91440" tIns="45720" rIns="91440" bIns="45720" anchor="ctr">
              <a:noAutofit/>
            </a:bodyPr>
            <a:lstStyle/>
            <a:p>
              <a:pPr marL="0" indent="0" algn="ctr" defTabSz="914400" eaLnBrk="0" fontAlgn="auto">
                <a:lnSpc>
                  <a:spcPct val="100000"/>
                </a:lnSpc>
                <a:spcBef>
                  <a:spcPts val="0"/>
                </a:spcBef>
                <a:spcAft>
                  <a:spcPts val="0"/>
                </a:spcAft>
                <a:buFontTx/>
                <a:buNone/>
              </a:pPr>
              <a:endParaRPr lang="ko-KR" altLang="en-US" sz="1800" b="0" cap="none" dirty="0">
                <a:solidFill>
                  <a:srgbClr val="CFE8CC"/>
                </a:solidFill>
                <a:latin typeface="宋体" panose="02010600030101010101" pitchFamily="2" charset="-122"/>
                <a:ea typeface="宋体" panose="02010600030101010101" pitchFamily="2" charset="-122"/>
              </a:endParaRPr>
            </a:p>
          </p:txBody>
        </p:sp>
      </p:grpSp>
      <p:pic>
        <p:nvPicPr>
          <p:cNvPr id="2" name="图片 1" descr="C:/Users/a/AppData/Roaming/JisuOffice/ETemp/23780_13393856/fImage4361525368467.png"/>
          <p:cNvPicPr>
            <a:picLocks noChangeAspect="1"/>
          </p:cNvPicPr>
          <p:nvPr/>
        </p:nvPicPr>
        <p:blipFill rotWithShape="1">
          <a:blip r:embed="rId1" cstate="screen">
            <a:extLst>
              <a:ext uri="{28A0092B-C50C-407E-A947-70E740481C1C}">
                <a14:useLocalDpi xmlns:a14="http://schemas.microsoft.com/office/drawing/2010/main" val="0"/>
              </a:ext>
            </a:extLst>
          </a:blip>
          <a:srcRect/>
          <a:stretch>
            <a:fillRect/>
          </a:stretch>
        </p:blipFill>
        <p:spPr>
          <a:xfrm>
            <a:off x="4077970" y="1395095"/>
            <a:ext cx="3604260" cy="2762250"/>
          </a:xfrm>
          <a:prstGeom prst="rect">
            <a:avLst/>
          </a:prstGeom>
          <a:noFill/>
        </p:spPr>
      </p:pic>
      <p:sp>
        <p:nvSpPr>
          <p:cNvPr id="11" name="文本框 10"/>
          <p:cNvSpPr txBox="1"/>
          <p:nvPr/>
        </p:nvSpPr>
        <p:spPr>
          <a:xfrm>
            <a:off x="6205855" y="6174105"/>
            <a:ext cx="6017260" cy="460375"/>
          </a:xfrm>
          <a:prstGeom prst="rect">
            <a:avLst/>
          </a:prstGeom>
          <a:noFill/>
        </p:spPr>
        <p:txBody>
          <a:bodyPr vert="horz" wrap="square" lIns="91440" tIns="45720" rIns="91440" bIns="45720" anchor="t">
            <a:spAutoFit/>
          </a:bodyPr>
          <a:lstStyle/>
          <a:p>
            <a:pPr marL="0" indent="0" algn="l" defTabSz="914400" eaLnBrk="0" fontAlgn="auto">
              <a:lnSpc>
                <a:spcPct val="100000"/>
              </a:lnSpc>
              <a:spcBef>
                <a:spcPts val="0"/>
              </a:spcBef>
              <a:spcAft>
                <a:spcPts val="0"/>
              </a:spcAft>
              <a:buFontTx/>
              <a:buNone/>
            </a:pPr>
            <a:r>
              <a:rPr lang="en-US" altLang="zh-CN" sz="2400" b="1" dirty="0">
                <a:solidFill>
                  <a:schemeClr val="bg1"/>
                </a:solidFill>
                <a:latin typeface="微软雅黑" panose="020B0503020204020204" charset="-122"/>
                <a:ea typeface="微软雅黑" panose="020B0503020204020204" charset="-122"/>
              </a:rPr>
              <a:t>2022</a:t>
            </a:r>
            <a:r>
              <a:rPr lang="zh-CN" altLang="en-US" sz="2400" b="1" dirty="0">
                <a:solidFill>
                  <a:schemeClr val="bg1"/>
                </a:solidFill>
                <a:latin typeface="微软雅黑" panose="020B0503020204020204" charset="-122"/>
                <a:ea typeface="微软雅黑" panose="020B0503020204020204" charset="-122"/>
              </a:rPr>
              <a:t>年方</a:t>
            </a:r>
            <a:r>
              <a:rPr lang="zh-CN" altLang="en-US" sz="2400" b="1" dirty="0" smtClean="0">
                <a:solidFill>
                  <a:schemeClr val="bg1"/>
                </a:solidFill>
                <a:latin typeface="微软雅黑" panose="020B0503020204020204" charset="-122"/>
                <a:ea typeface="微软雅黑" panose="020B0503020204020204" charset="-122"/>
              </a:rPr>
              <a:t>趣市场年</a:t>
            </a:r>
            <a:r>
              <a:rPr lang="zh-CN" altLang="en-US" sz="2400" b="1" dirty="0" smtClean="0">
                <a:solidFill>
                  <a:schemeClr val="bg1"/>
                </a:solidFill>
                <a:latin typeface="微软雅黑" panose="020B0503020204020204" charset="-122"/>
                <a:ea typeface="微软雅黑" panose="020B0503020204020204" charset="-122"/>
              </a:rPr>
              <a:t>中工作小结</a:t>
            </a:r>
            <a:endParaRPr lang="zh-CN" altLang="en-US" sz="2400" b="1" cap="none" dirty="0" smtClean="0">
              <a:solidFill>
                <a:schemeClr val="bg1"/>
              </a:solidFill>
              <a:latin typeface="微软雅黑" panose="020B0503020204020204" charset="-122"/>
              <a:ea typeface="微软雅黑" panose="020B0503020204020204" charset="-122"/>
            </a:endParaRPr>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4384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2021</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年信息流数据</a:t>
            </a:r>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巨量</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头条系</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p:nvPr>
            <p:custDataLst>
              <p:tags r:id="rId1"/>
            </p:custDataLst>
          </p:nvPr>
        </p:nvGraphicFramePr>
        <p:xfrm>
          <a:off x="335915" y="1584325"/>
          <a:ext cx="7324725" cy="3862705"/>
        </p:xfrm>
        <a:graphic>
          <a:graphicData uri="http://schemas.openxmlformats.org/drawingml/2006/table">
            <a:tbl>
              <a:tblPr firstRow="1" bandRow="1">
                <a:tableStyleId>{5C22544A-7EE6-4342-B048-85BDC9FD1C3A}</a:tableStyleId>
              </a:tblPr>
              <a:tblGrid>
                <a:gridCol w="574040"/>
                <a:gridCol w="1179195"/>
                <a:gridCol w="747395"/>
                <a:gridCol w="869950"/>
                <a:gridCol w="1094105"/>
                <a:gridCol w="840105"/>
                <a:gridCol w="1180465"/>
                <a:gridCol w="839470"/>
              </a:tblGrid>
              <a:tr h="311785">
                <a:tc>
                  <a:txBody>
                    <a:bodyPr/>
                    <a:p>
                      <a:pPr algn="ctr">
                        <a:buNone/>
                      </a:pPr>
                      <a:r>
                        <a:rPr lang="zh-CN" sz="1400" b="1">
                          <a:solidFill>
                            <a:srgbClr val="646464"/>
                          </a:solidFill>
                          <a:latin typeface="Arial" panose="020B0604020202020204" pitchFamily="34" charset="0"/>
                          <a:ea typeface="微软雅黑" panose="020B0503020204020204" charset="-122"/>
                        </a:rPr>
                        <a:t>月度</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实际消耗</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激活数</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成本</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首日付费</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首日roi</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至今付费</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646464"/>
                          </a:solidFill>
                          <a:latin typeface="Arial" panose="020B0604020202020204" pitchFamily="34" charset="0"/>
                          <a:ea typeface="微软雅黑" panose="020B0503020204020204" charset="-122"/>
                        </a:rPr>
                        <a:t>至今roi</a:t>
                      </a:r>
                      <a:endParaRPr lang="zh-CN" altLang="en-US" sz="14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273685">
                <a:tc>
                  <a:txBody>
                    <a:bodyPr/>
                    <a:p>
                      <a:pPr algn="ctr">
                        <a:buNone/>
                      </a:pPr>
                      <a:r>
                        <a:rPr lang="zh-CN" sz="1400" b="0">
                          <a:solidFill>
                            <a:srgbClr val="646464"/>
                          </a:solidFill>
                          <a:latin typeface="Arial" panose="020B0604020202020204" pitchFamily="34" charset="0"/>
                          <a:ea typeface="微软雅黑" panose="020B0503020204020204" charset="-122"/>
                        </a:rPr>
                        <a:t>1月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￥828,854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8,485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￥97.68</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￥16,130</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1.95%</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￥293,479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35.41%</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271145">
                <a:tc>
                  <a:txBody>
                    <a:bodyPr/>
                    <a:p>
                      <a:pPr algn="ctr">
                        <a:buNone/>
                      </a:pPr>
                      <a:r>
                        <a:rPr lang="zh-CN" sz="1400" b="0">
                          <a:solidFill>
                            <a:srgbClr val="646464"/>
                          </a:solidFill>
                          <a:latin typeface="Arial" panose="020B0604020202020204" pitchFamily="34" charset="0"/>
                          <a:ea typeface="微软雅黑" panose="020B0503020204020204" charset="-122"/>
                        </a:rPr>
                        <a:t>2月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￥1,120,779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17,331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￥64.67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￥37,698</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3.36%</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￥935,830</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83.50%</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73685">
                <a:tc>
                  <a:txBody>
                    <a:bodyPr/>
                    <a:p>
                      <a:pPr algn="ctr">
                        <a:buNone/>
                      </a:pPr>
                      <a:r>
                        <a:rPr lang="zh-CN" sz="1400" b="0">
                          <a:solidFill>
                            <a:srgbClr val="646464"/>
                          </a:solidFill>
                          <a:latin typeface="Arial" panose="020B0604020202020204" pitchFamily="34" charset="0"/>
                          <a:ea typeface="微软雅黑" panose="020B0503020204020204" charset="-122"/>
                        </a:rPr>
                        <a:t>3月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￥3,035,212</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35,544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￥85.39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￥153,456</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5.06%</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￥4,810,532</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158.49%</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73685">
                <a:tc>
                  <a:txBody>
                    <a:bodyPr/>
                    <a:p>
                      <a:pPr algn="ctr">
                        <a:buNone/>
                      </a:pPr>
                      <a:r>
                        <a:rPr lang="zh-CN" sz="1400" b="0">
                          <a:solidFill>
                            <a:srgbClr val="646464"/>
                          </a:solidFill>
                          <a:latin typeface="Arial" panose="020B0604020202020204" pitchFamily="34" charset="0"/>
                          <a:ea typeface="微软雅黑" panose="020B0503020204020204" charset="-122"/>
                        </a:rPr>
                        <a:t>4月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￥2,001,327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22,841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￥87.62</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￥69,039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3.45%</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￥2,135,100</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106.68%</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71780">
                <a:tc>
                  <a:txBody>
                    <a:bodyPr/>
                    <a:p>
                      <a:pPr algn="ctr">
                        <a:buNone/>
                      </a:pPr>
                      <a:r>
                        <a:rPr lang="zh-CN" sz="1400" b="0">
                          <a:solidFill>
                            <a:srgbClr val="646464"/>
                          </a:solidFill>
                          <a:latin typeface="Arial" panose="020B0604020202020204" pitchFamily="34" charset="0"/>
                          <a:ea typeface="微软雅黑" panose="020B0503020204020204" charset="-122"/>
                        </a:rPr>
                        <a:t>5月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￥2,270,579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19,114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￥118.79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￥110,414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4.86%</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￥2,163,460</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95.28%</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75590">
                <a:tc>
                  <a:txBody>
                    <a:bodyPr/>
                    <a:p>
                      <a:pPr algn="ctr">
                        <a:buNone/>
                      </a:pPr>
                      <a:r>
                        <a:rPr lang="zh-CN" sz="1400" b="0">
                          <a:solidFill>
                            <a:srgbClr val="646464"/>
                          </a:solidFill>
                          <a:latin typeface="Arial" panose="020B0604020202020204" pitchFamily="34" charset="0"/>
                          <a:ea typeface="微软雅黑" panose="020B0503020204020204" charset="-122"/>
                        </a:rPr>
                        <a:t>6月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￥3,156,797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22,147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￥142.54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￥216,723</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6.87%</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￥4,381,954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138.81%</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71780">
                <a:tc>
                  <a:txBody>
                    <a:bodyPr/>
                    <a:p>
                      <a:pPr algn="ctr">
                        <a:buNone/>
                      </a:pPr>
                      <a:r>
                        <a:rPr lang="zh-CN" sz="1400" b="0">
                          <a:solidFill>
                            <a:srgbClr val="646464"/>
                          </a:solidFill>
                          <a:latin typeface="Arial" panose="020B0604020202020204" pitchFamily="34" charset="0"/>
                          <a:ea typeface="微软雅黑" panose="020B0503020204020204" charset="-122"/>
                        </a:rPr>
                        <a:t>7月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￥5,080,649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31,446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￥161.57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￥217,300</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4.28%</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￥8,139,382</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160.20%</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74320">
                <a:tc>
                  <a:txBody>
                    <a:bodyPr/>
                    <a:p>
                      <a:pPr algn="ctr">
                        <a:buNone/>
                      </a:pPr>
                      <a:r>
                        <a:rPr lang="zh-CN" sz="1400" b="0">
                          <a:solidFill>
                            <a:srgbClr val="646464"/>
                          </a:solidFill>
                          <a:latin typeface="Arial" panose="020B0604020202020204" pitchFamily="34" charset="0"/>
                          <a:ea typeface="微软雅黑" panose="020B0503020204020204" charset="-122"/>
                        </a:rPr>
                        <a:t>8月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￥5,533,905</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31,458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￥175.91</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￥343,527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6.21%</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￥10,823,463</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195.58%</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72415">
                <a:tc>
                  <a:txBody>
                    <a:bodyPr/>
                    <a:p>
                      <a:pPr algn="ctr">
                        <a:buNone/>
                      </a:pPr>
                      <a:r>
                        <a:rPr lang="zh-CN" sz="1400" b="0">
                          <a:solidFill>
                            <a:srgbClr val="646464"/>
                          </a:solidFill>
                          <a:latin typeface="Arial" panose="020B0604020202020204" pitchFamily="34" charset="0"/>
                          <a:ea typeface="微软雅黑" panose="020B0503020204020204" charset="-122"/>
                        </a:rPr>
                        <a:t>9月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￥7,721,454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36,680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￥210.51</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￥432,709</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5.60%</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￥11,028,717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142.83%</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73050">
                <a:tc>
                  <a:txBody>
                    <a:bodyPr/>
                    <a:p>
                      <a:pPr algn="ctr">
                        <a:buNone/>
                      </a:pPr>
                      <a:r>
                        <a:rPr lang="zh-CN" sz="1400" b="0">
                          <a:solidFill>
                            <a:srgbClr val="646464"/>
                          </a:solidFill>
                          <a:latin typeface="Arial" panose="020B0604020202020204" pitchFamily="34" charset="0"/>
                          <a:ea typeface="微软雅黑" panose="020B0503020204020204" charset="-122"/>
                        </a:rPr>
                        <a:t>10月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￥8,940,750</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34,070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￥262.42</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￥475,861</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5.32%</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￥9,975,813</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111.58%</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73050">
                <a:tc>
                  <a:txBody>
                    <a:bodyPr/>
                    <a:p>
                      <a:pPr algn="ctr">
                        <a:buNone/>
                      </a:pPr>
                      <a:r>
                        <a:rPr lang="zh-CN" sz="1400" b="0">
                          <a:solidFill>
                            <a:srgbClr val="646464"/>
                          </a:solidFill>
                          <a:latin typeface="Arial" panose="020B0604020202020204" pitchFamily="34" charset="0"/>
                          <a:ea typeface="微软雅黑" panose="020B0503020204020204" charset="-122"/>
                        </a:rPr>
                        <a:t>11月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￥7,494,097</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30,509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￥245.64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￥325,051</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4.34%</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￥4,988,501</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sz="1400" b="0">
                          <a:solidFill>
                            <a:srgbClr val="404040"/>
                          </a:solidFill>
                          <a:latin typeface="微软雅黑" panose="020B0503020204020204" charset="-122"/>
                        </a:rPr>
                        <a:t>66.57%</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273050">
                <a:tc>
                  <a:txBody>
                    <a:bodyPr/>
                    <a:p>
                      <a:pPr algn="ctr">
                        <a:buNone/>
                      </a:pPr>
                      <a:r>
                        <a:rPr lang="zh-CN" sz="1400" b="0">
                          <a:solidFill>
                            <a:srgbClr val="646464"/>
                          </a:solidFill>
                          <a:latin typeface="Arial" panose="020B0604020202020204" pitchFamily="34" charset="0"/>
                          <a:ea typeface="微软雅黑" panose="020B0503020204020204" charset="-122"/>
                        </a:rPr>
                        <a:t>12月</a:t>
                      </a:r>
                      <a:endParaRPr lang="zh-CN" altLang="en-US" sz="14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￥4,589,428</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14,952 </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￥306.94</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￥205,278</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4.47%</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400" b="0">
                          <a:solidFill>
                            <a:srgbClr val="404040"/>
                          </a:solidFill>
                          <a:latin typeface="Arial" panose="020B0604020202020204" pitchFamily="34" charset="0"/>
                          <a:ea typeface="微软雅黑" panose="020B0503020204020204" charset="-122"/>
                        </a:rPr>
                        <a:t>￥3,239,876</a:t>
                      </a:r>
                      <a:endParaRPr lang="zh-CN" altLang="en-US" sz="14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sz="1400" b="0">
                          <a:solidFill>
                            <a:srgbClr val="404040"/>
                          </a:solidFill>
                          <a:latin typeface="微软雅黑" panose="020B0503020204020204" charset="-122"/>
                        </a:rPr>
                        <a:t>70.59%</a:t>
                      </a:r>
                      <a:endParaRPr lang="en-US" altLang="en-US" sz="14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273685">
                <a:tc>
                  <a:txBody>
                    <a:bodyPr/>
                    <a:p>
                      <a:pPr algn="ctr">
                        <a:buNone/>
                      </a:pPr>
                      <a:r>
                        <a:rPr lang="zh-CN" sz="1400" b="1">
                          <a:solidFill>
                            <a:srgbClr val="C00000"/>
                          </a:solidFill>
                          <a:latin typeface="Arial" panose="020B0604020202020204" pitchFamily="34" charset="0"/>
                          <a:ea typeface="微软雅黑" panose="020B0503020204020204" charset="-122"/>
                        </a:rPr>
                        <a:t>总计</a:t>
                      </a:r>
                      <a:endParaRPr lang="zh-CN" altLang="en-US" sz="14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C00000"/>
                          </a:solidFill>
                          <a:latin typeface="Arial" panose="020B0604020202020204" pitchFamily="34" charset="0"/>
                          <a:ea typeface="微软雅黑" panose="020B0503020204020204" charset="-122"/>
                        </a:rPr>
                        <a:t>￥51,773,831</a:t>
                      </a:r>
                      <a:endParaRPr lang="zh-CN" altLang="en-US" sz="14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sz="1400" b="1">
                          <a:solidFill>
                            <a:srgbClr val="C00000"/>
                          </a:solidFill>
                          <a:latin typeface="微软雅黑" panose="020B0503020204020204" charset="-122"/>
                        </a:rPr>
                        <a:t>304,577 </a:t>
                      </a:r>
                      <a:endParaRPr lang="en-US" altLang="en-US" sz="14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C00000"/>
                          </a:solidFill>
                          <a:latin typeface="Arial" panose="020B0604020202020204" pitchFamily="34" charset="0"/>
                          <a:ea typeface="微软雅黑" panose="020B0503020204020204" charset="-122"/>
                        </a:rPr>
                        <a:t>￥169.99</a:t>
                      </a:r>
                      <a:endParaRPr lang="zh-CN" altLang="en-US" sz="14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C00000"/>
                          </a:solidFill>
                          <a:latin typeface="Arial" panose="020B0604020202020204" pitchFamily="34" charset="0"/>
                          <a:ea typeface="微软雅黑" panose="020B0503020204020204" charset="-122"/>
                        </a:rPr>
                        <a:t>￥2,603,186</a:t>
                      </a:r>
                      <a:endParaRPr lang="zh-CN" altLang="en-US" sz="14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sz="1400" b="1">
                          <a:solidFill>
                            <a:srgbClr val="C00000"/>
                          </a:solidFill>
                          <a:latin typeface="微软雅黑" panose="020B0503020204020204" charset="-122"/>
                        </a:rPr>
                        <a:t>5.03%</a:t>
                      </a:r>
                      <a:endParaRPr lang="en-US" altLang="en-US" sz="14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zh-CN" sz="1400" b="1">
                          <a:solidFill>
                            <a:srgbClr val="C00000"/>
                          </a:solidFill>
                          <a:latin typeface="Arial" panose="020B0604020202020204" pitchFamily="34" charset="0"/>
                          <a:ea typeface="微软雅黑" panose="020B0503020204020204" charset="-122"/>
                        </a:rPr>
                        <a:t>￥62,916,107</a:t>
                      </a:r>
                      <a:endParaRPr lang="zh-CN" altLang="en-US" sz="14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sz="1400" b="1">
                          <a:solidFill>
                            <a:srgbClr val="C00000"/>
                          </a:solidFill>
                          <a:latin typeface="微软雅黑" panose="020B0503020204020204" charset="-122"/>
                        </a:rPr>
                        <a:t>114.00%</a:t>
                      </a:r>
                      <a:endParaRPr lang="en-US" altLang="en-US" sz="14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bl>
          </a:graphicData>
        </a:graphic>
      </p:graphicFrame>
      <p:sp>
        <p:nvSpPr>
          <p:cNvPr id="3074" name="副标题 2"/>
          <p:cNvSpPr>
            <a:spLocks noGrp="1"/>
          </p:cNvSpPr>
          <p:nvPr/>
        </p:nvSpPr>
        <p:spPr>
          <a:xfrm>
            <a:off x="8121015" y="1163955"/>
            <a:ext cx="3562350" cy="5029200"/>
          </a:xfrm>
          <a:prstGeom prst="rect">
            <a:avLst/>
          </a:prstGeom>
          <a:noFill/>
          <a:ln w="9525">
            <a:noFill/>
          </a:ln>
        </p:spPr>
        <p:txBody>
          <a:bodyPr anchor="t" anchorCtr="0"/>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marL="285750" indent="-285750" algn="l" defTabSz="914400">
              <a:lnSpc>
                <a:spcPct val="150000"/>
              </a:lnSpc>
              <a:buClrTx/>
              <a:buSzTx/>
              <a:buFontTx/>
              <a:buChar char="•"/>
            </a:pPr>
            <a:r>
              <a:rPr lang="en-US" altLang="zh-CN" sz="1200" kern="1200" baseline="0">
                <a:latin typeface="微软雅黑" panose="020B0503020204020204" charset="-122"/>
                <a:ea typeface="微软雅黑" panose="020B0503020204020204" charset="-122"/>
                <a:cs typeface="微软雅黑" panose="020B0503020204020204" charset="-122"/>
              </a:rPr>
              <a:t>1</a:t>
            </a:r>
            <a:r>
              <a:rPr lang="zh-CN" altLang="en-US" sz="1200" kern="1200" baseline="0">
                <a:latin typeface="微软雅黑" panose="020B0503020204020204" charset="-122"/>
                <a:ea typeface="微软雅黑" panose="020B0503020204020204" charset="-122"/>
                <a:cs typeface="微软雅黑" panose="020B0503020204020204" charset="-122"/>
              </a:rPr>
              <a:t>月接通安卓</a:t>
            </a:r>
            <a:r>
              <a:rPr lang="en-US" altLang="zh-CN" sz="1200" kern="1200" baseline="0">
                <a:latin typeface="微软雅黑" panose="020B0503020204020204" charset="-122"/>
                <a:ea typeface="微软雅黑" panose="020B0503020204020204" charset="-122"/>
                <a:cs typeface="微软雅黑" panose="020B0503020204020204" charset="-122"/>
              </a:rPr>
              <a:t>sdk</a:t>
            </a:r>
            <a:r>
              <a:rPr lang="zh-CN" altLang="en-US" sz="1200" kern="1200" baseline="0">
                <a:latin typeface="微软雅黑" panose="020B0503020204020204" charset="-122"/>
                <a:ea typeface="微软雅黑" panose="020B0503020204020204" charset="-122"/>
                <a:cs typeface="微软雅黑" panose="020B0503020204020204" charset="-122"/>
              </a:rPr>
              <a:t>付费回传，首日</a:t>
            </a:r>
            <a:r>
              <a:rPr lang="en-US" altLang="zh-CN" sz="1200" kern="1200" baseline="0">
                <a:latin typeface="微软雅黑" panose="020B0503020204020204" charset="-122"/>
                <a:ea typeface="微软雅黑" panose="020B0503020204020204" charset="-122"/>
                <a:cs typeface="微软雅黑" panose="020B0503020204020204" charset="-122"/>
              </a:rPr>
              <a:t>roi</a:t>
            </a:r>
            <a:r>
              <a:rPr lang="zh-CN" altLang="en-US" sz="1200" kern="1200" baseline="0">
                <a:latin typeface="微软雅黑" panose="020B0503020204020204" charset="-122"/>
                <a:ea typeface="微软雅黑" panose="020B0503020204020204" charset="-122"/>
                <a:cs typeface="微软雅黑" panose="020B0503020204020204" charset="-122"/>
              </a:rPr>
              <a:t>环比</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提升</a:t>
            </a:r>
            <a:r>
              <a:rPr lang="en-US" altLang="zh-CN" sz="1200" b="1" kern="1200" baseline="0">
                <a:solidFill>
                  <a:srgbClr val="FF0000"/>
                </a:solidFill>
                <a:latin typeface="微软雅黑" panose="020B0503020204020204" charset="-122"/>
                <a:ea typeface="微软雅黑" panose="020B0503020204020204" charset="-122"/>
                <a:cs typeface="微软雅黑" panose="020B0503020204020204" charset="-122"/>
              </a:rPr>
              <a:t>77%</a:t>
            </a:r>
            <a:endPar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endParaRPr>
          </a:p>
          <a:p>
            <a:pPr marL="285750" indent="-285750" algn="l" defTabSz="914400">
              <a:lnSpc>
                <a:spcPct val="150000"/>
              </a:lnSpc>
              <a:buClrTx/>
              <a:buSzTx/>
              <a:buFontTx/>
              <a:buChar char="•"/>
            </a:pPr>
            <a:r>
              <a:rPr lang="en-US" sz="1200" kern="1200" baseline="0">
                <a:latin typeface="微软雅黑" panose="020B0503020204020204" charset="-122"/>
                <a:ea typeface="微软雅黑" panose="020B0503020204020204" charset="-122"/>
                <a:cs typeface="微软雅黑" panose="020B0503020204020204" charset="-122"/>
              </a:rPr>
              <a:t>3</a:t>
            </a:r>
            <a:r>
              <a:rPr lang="zh-CN" altLang="en-US" sz="1200" kern="1200" baseline="0">
                <a:latin typeface="微软雅黑" panose="020B0503020204020204" charset="-122"/>
                <a:ea typeface="微软雅黑" panose="020B0503020204020204" charset="-122"/>
                <a:cs typeface="微软雅黑" panose="020B0503020204020204" charset="-122"/>
              </a:rPr>
              <a:t>月测试出爆款素材，消耗</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提升</a:t>
            </a:r>
            <a:r>
              <a:rPr lang="en-US" altLang="zh-CN" sz="1200" b="1" kern="1200" baseline="0">
                <a:solidFill>
                  <a:srgbClr val="FF0000"/>
                </a:solidFill>
                <a:latin typeface="微软雅黑" panose="020B0503020204020204" charset="-122"/>
                <a:ea typeface="微软雅黑" panose="020B0503020204020204" charset="-122"/>
                <a:cs typeface="微软雅黑" panose="020B0503020204020204" charset="-122"/>
              </a:rPr>
              <a:t>330%</a:t>
            </a:r>
            <a:r>
              <a:rPr lang="zh-CN" altLang="en-US" sz="1200" kern="1200" baseline="0">
                <a:latin typeface="微软雅黑" panose="020B0503020204020204" charset="-122"/>
                <a:ea typeface="微软雅黑" panose="020B0503020204020204" charset="-122"/>
                <a:cs typeface="微软雅黑" panose="020B0503020204020204" charset="-122"/>
              </a:rPr>
              <a:t>，突破</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月耗</a:t>
            </a:r>
            <a:r>
              <a:rPr lang="en-US" altLang="zh-CN" sz="1200" b="1" kern="1200" baseline="0">
                <a:solidFill>
                  <a:srgbClr val="FF0000"/>
                </a:solidFill>
                <a:latin typeface="微软雅黑" panose="020B0503020204020204" charset="-122"/>
                <a:ea typeface="微软雅黑" panose="020B0503020204020204" charset="-122"/>
                <a:cs typeface="微软雅黑" panose="020B0503020204020204" charset="-122"/>
              </a:rPr>
              <a:t>200W</a:t>
            </a:r>
            <a:r>
              <a:rPr lang="zh-CN" altLang="en-US" sz="1200" kern="1200" baseline="0">
                <a:latin typeface="微软雅黑" panose="020B0503020204020204" charset="-122"/>
                <a:ea typeface="微软雅黑" panose="020B0503020204020204" charset="-122"/>
                <a:cs typeface="微软雅黑" panose="020B0503020204020204" charset="-122"/>
              </a:rPr>
              <a:t>大关，且</a:t>
            </a:r>
            <a:r>
              <a:rPr lang="en-US" altLang="zh-CN" sz="1200" kern="1200" baseline="0">
                <a:latin typeface="微软雅黑" panose="020B0503020204020204" charset="-122"/>
                <a:ea typeface="微软雅黑" panose="020B0503020204020204" charset="-122"/>
                <a:cs typeface="微软雅黑" panose="020B0503020204020204" charset="-122"/>
              </a:rPr>
              <a:t>roi</a:t>
            </a:r>
            <a:r>
              <a:rPr lang="zh-CN" altLang="en-US" sz="1200" kern="1200" baseline="0">
                <a:latin typeface="微软雅黑" panose="020B0503020204020204" charset="-122"/>
                <a:ea typeface="微软雅黑" panose="020B0503020204020204" charset="-122"/>
                <a:cs typeface="微软雅黑" panose="020B0503020204020204" charset="-122"/>
              </a:rPr>
              <a:t>表现优秀</a:t>
            </a:r>
            <a:endParaRPr lang="zh-CN" altLang="en-US" sz="1200" kern="1200" baseline="0">
              <a:latin typeface="微软雅黑" panose="020B0503020204020204" charset="-122"/>
              <a:ea typeface="微软雅黑" panose="020B0503020204020204" charset="-122"/>
              <a:cs typeface="微软雅黑" panose="020B0503020204020204" charset="-122"/>
            </a:endParaRPr>
          </a:p>
          <a:p>
            <a:pPr marL="285750" indent="-285750" algn="l" defTabSz="914400">
              <a:lnSpc>
                <a:spcPct val="150000"/>
              </a:lnSpc>
              <a:buClrTx/>
              <a:buSzTx/>
              <a:buFontTx/>
              <a:buChar char="•"/>
            </a:pPr>
            <a:r>
              <a:rPr lang="en-US" altLang="zh-CN" sz="1200" kern="1200" baseline="0">
                <a:latin typeface="微软雅黑" panose="020B0503020204020204" charset="-122"/>
                <a:ea typeface="微软雅黑" panose="020B0503020204020204" charset="-122"/>
                <a:cs typeface="微软雅黑" panose="020B0503020204020204" charset="-122"/>
              </a:rPr>
              <a:t>4</a:t>
            </a:r>
            <a:r>
              <a:rPr lang="zh-CN" altLang="en-US" sz="1200" kern="1200" baseline="0">
                <a:latin typeface="微软雅黑" panose="020B0503020204020204" charset="-122"/>
                <a:ea typeface="微软雅黑" panose="020B0503020204020204" charset="-122"/>
                <a:cs typeface="微软雅黑" panose="020B0503020204020204" charset="-122"/>
              </a:rPr>
              <a:t>月</a:t>
            </a:r>
            <a:r>
              <a:rPr lang="en-US" altLang="zh-CN" sz="1200" kern="1200" baseline="0">
                <a:latin typeface="微软雅黑" panose="020B0503020204020204" charset="-122"/>
                <a:ea typeface="微软雅黑" panose="020B0503020204020204" charset="-122"/>
                <a:cs typeface="微软雅黑" panose="020B0503020204020204" charset="-122"/>
              </a:rPr>
              <a:t>iOS</a:t>
            </a:r>
            <a:r>
              <a:rPr lang="zh-CN" altLang="en-US" sz="1200" kern="1200" baseline="0">
                <a:latin typeface="微软雅黑" panose="020B0503020204020204" charset="-122"/>
                <a:ea typeface="微软雅黑" panose="020B0503020204020204" charset="-122"/>
                <a:cs typeface="微软雅黑" panose="020B0503020204020204" charset="-122"/>
              </a:rPr>
              <a:t>接通全额付费回传，正式开启</a:t>
            </a:r>
            <a:r>
              <a:rPr lang="en-US" altLang="zh-CN" sz="1200" kern="1200" baseline="0">
                <a:latin typeface="微软雅黑" panose="020B0503020204020204" charset="-122"/>
                <a:ea typeface="微软雅黑" panose="020B0503020204020204" charset="-122"/>
                <a:cs typeface="微软雅黑" panose="020B0503020204020204" charset="-122"/>
              </a:rPr>
              <a:t>iOS</a:t>
            </a:r>
            <a:r>
              <a:rPr lang="zh-CN" altLang="en-US" sz="1200" kern="1200" baseline="0">
                <a:latin typeface="微软雅黑" panose="020B0503020204020204" charset="-122"/>
                <a:ea typeface="微软雅黑" panose="020B0503020204020204" charset="-122"/>
                <a:cs typeface="微软雅黑" panose="020B0503020204020204" charset="-122"/>
              </a:rPr>
              <a:t>付费投放，</a:t>
            </a:r>
            <a:r>
              <a:rPr lang="en-US" altLang="zh-CN" sz="1200" kern="1200" baseline="0">
                <a:latin typeface="微软雅黑" panose="020B0503020204020204" charset="-122"/>
                <a:ea typeface="微软雅黑" panose="020B0503020204020204" charset="-122"/>
                <a:cs typeface="微软雅黑" panose="020B0503020204020204" charset="-122"/>
              </a:rPr>
              <a:t>roi</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提升</a:t>
            </a:r>
            <a:r>
              <a:rPr lang="en-US" altLang="zh-CN" sz="1200" b="1" kern="1200" baseline="0">
                <a:solidFill>
                  <a:srgbClr val="FF0000"/>
                </a:solidFill>
                <a:latin typeface="微软雅黑" panose="020B0503020204020204" charset="-122"/>
                <a:ea typeface="微软雅黑" panose="020B0503020204020204" charset="-122"/>
                <a:cs typeface="微软雅黑" panose="020B0503020204020204" charset="-122"/>
              </a:rPr>
              <a:t>60%</a:t>
            </a:r>
            <a:endParaRPr lang="en-US" altLang="zh-CN" sz="1200" kern="1200" baseline="0">
              <a:latin typeface="微软雅黑" panose="020B0503020204020204" charset="-122"/>
              <a:ea typeface="微软雅黑" panose="020B0503020204020204" charset="-122"/>
              <a:cs typeface="微软雅黑" panose="020B0503020204020204" charset="-122"/>
            </a:endParaRPr>
          </a:p>
          <a:p>
            <a:pPr marL="285750" indent="-285750" algn="l" defTabSz="914400">
              <a:lnSpc>
                <a:spcPct val="150000"/>
              </a:lnSpc>
              <a:buClrTx/>
              <a:buSzTx/>
              <a:buFontTx/>
              <a:buChar char="•"/>
            </a:pPr>
            <a:r>
              <a:rPr lang="en-US" altLang="zh-CN" sz="1200" kern="1200" baseline="0">
                <a:latin typeface="微软雅黑" panose="020B0503020204020204" charset="-122"/>
                <a:ea typeface="微软雅黑" panose="020B0503020204020204" charset="-122"/>
                <a:cs typeface="微软雅黑" panose="020B0503020204020204" charset="-122"/>
              </a:rPr>
              <a:t>6</a:t>
            </a:r>
            <a:r>
              <a:rPr lang="zh-CN" altLang="en-US" sz="1200" kern="1200" baseline="0">
                <a:latin typeface="微软雅黑" panose="020B0503020204020204" charset="-122"/>
                <a:ea typeface="微软雅黑" panose="020B0503020204020204" charset="-122"/>
                <a:cs typeface="微软雅黑" panose="020B0503020204020204" charset="-122"/>
              </a:rPr>
              <a:t>月转到</a:t>
            </a:r>
            <a:r>
              <a:rPr lang="en-US" altLang="zh-CN" sz="1200" kern="1200" baseline="0">
                <a:latin typeface="微软雅黑" panose="020B0503020204020204" charset="-122"/>
                <a:ea typeface="微软雅黑" panose="020B0503020204020204" charset="-122"/>
                <a:cs typeface="微软雅黑" panose="020B0503020204020204" charset="-122"/>
              </a:rPr>
              <a:t>roi</a:t>
            </a:r>
            <a:r>
              <a:rPr lang="zh-CN" altLang="en-US" sz="1200" kern="1200" baseline="0">
                <a:latin typeface="微软雅黑" panose="020B0503020204020204" charset="-122"/>
                <a:ea typeface="微软雅黑" panose="020B0503020204020204" charset="-122"/>
                <a:cs typeface="微软雅黑" panose="020B0503020204020204" charset="-122"/>
              </a:rPr>
              <a:t>出价与每次付费出价占据主导，消耗进一步取得</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突破</a:t>
            </a:r>
            <a:r>
              <a:rPr lang="zh-CN" altLang="en-US" sz="1200" kern="1200" baseline="0">
                <a:latin typeface="微软雅黑" panose="020B0503020204020204" charset="-122"/>
                <a:ea typeface="微软雅黑" panose="020B0503020204020204" charset="-122"/>
                <a:cs typeface="微软雅黑" panose="020B0503020204020204" charset="-122"/>
              </a:rPr>
              <a:t>，且</a:t>
            </a:r>
            <a:r>
              <a:rPr lang="en-US" altLang="zh-CN" sz="1200" kern="1200" baseline="0">
                <a:latin typeface="微软雅黑" panose="020B0503020204020204" charset="-122"/>
                <a:ea typeface="微软雅黑" panose="020B0503020204020204" charset="-122"/>
                <a:cs typeface="微软雅黑" panose="020B0503020204020204" charset="-122"/>
              </a:rPr>
              <a:t>roi</a:t>
            </a:r>
            <a:r>
              <a:rPr lang="zh-CN" altLang="en-US" sz="1200" kern="1200" baseline="0">
                <a:latin typeface="微软雅黑" panose="020B0503020204020204" charset="-122"/>
                <a:ea typeface="微软雅黑" panose="020B0503020204020204" charset="-122"/>
                <a:cs typeface="微软雅黑" panose="020B0503020204020204" charset="-122"/>
              </a:rPr>
              <a:t>数据进一步</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提高</a:t>
            </a:r>
            <a:endParaRPr lang="zh-CN" altLang="en-US" sz="1200" kern="1200" baseline="0">
              <a:latin typeface="微软雅黑" panose="020B0503020204020204" charset="-122"/>
              <a:ea typeface="微软雅黑" panose="020B0503020204020204" charset="-122"/>
              <a:cs typeface="微软雅黑" panose="020B0503020204020204" charset="-122"/>
            </a:endParaRPr>
          </a:p>
          <a:p>
            <a:pPr marL="285750" indent="-285750" algn="l" defTabSz="914400">
              <a:lnSpc>
                <a:spcPct val="150000"/>
              </a:lnSpc>
              <a:buClrTx/>
              <a:buSzTx/>
              <a:buFontTx/>
              <a:buChar char="•"/>
            </a:pPr>
            <a:r>
              <a:rPr lang="en-US" altLang="zh-CN" sz="1200" kern="1200" baseline="0">
                <a:latin typeface="微软雅黑" panose="020B0503020204020204" charset="-122"/>
                <a:ea typeface="微软雅黑" panose="020B0503020204020204" charset="-122"/>
                <a:cs typeface="微软雅黑" panose="020B0503020204020204" charset="-122"/>
              </a:rPr>
              <a:t>10</a:t>
            </a:r>
            <a:r>
              <a:rPr lang="zh-CN" altLang="en-US" sz="1200" kern="1200" baseline="0">
                <a:latin typeface="微软雅黑" panose="020B0503020204020204" charset="-122"/>
                <a:ea typeface="微软雅黑" panose="020B0503020204020204" charset="-122"/>
                <a:cs typeface="微软雅黑" panose="020B0503020204020204" charset="-122"/>
              </a:rPr>
              <a:t>月国庆小长假冲刺，消耗突破</a:t>
            </a:r>
            <a:r>
              <a:rPr lang="en-US" altLang="zh-CN" sz="1200" b="1" kern="1200" baseline="0">
                <a:solidFill>
                  <a:srgbClr val="FF0000"/>
                </a:solidFill>
                <a:latin typeface="微软雅黑" panose="020B0503020204020204" charset="-122"/>
                <a:ea typeface="微软雅黑" panose="020B0503020204020204" charset="-122"/>
                <a:cs typeface="微软雅黑" panose="020B0503020204020204" charset="-122"/>
              </a:rPr>
              <a:t>900W</a:t>
            </a:r>
            <a:r>
              <a:rPr lang="zh-CN" altLang="en-US" sz="1200" kern="1200" baseline="0">
                <a:latin typeface="微软雅黑" panose="020B0503020204020204" charset="-122"/>
                <a:ea typeface="微软雅黑" panose="020B0503020204020204" charset="-122"/>
                <a:cs typeface="微软雅黑" panose="020B0503020204020204" charset="-122"/>
              </a:rPr>
              <a:t>大关，且回本完成</a:t>
            </a:r>
            <a:endParaRPr lang="zh-CN" altLang="en-US" sz="1200" kern="1200" baseline="0">
              <a:latin typeface="微软雅黑" panose="020B0503020204020204" charset="-122"/>
              <a:ea typeface="微软雅黑" panose="020B0503020204020204" charset="-122"/>
              <a:cs typeface="微软雅黑" panose="020B0503020204020204" charset="-122"/>
            </a:endParaRPr>
          </a:p>
          <a:p>
            <a:pPr marL="285750" indent="-285750" algn="l" defTabSz="914400">
              <a:lnSpc>
                <a:spcPct val="150000"/>
              </a:lnSpc>
              <a:buClrTx/>
              <a:buSzTx/>
              <a:buFontTx/>
              <a:buChar char="•"/>
            </a:pPr>
            <a:r>
              <a:rPr lang="en-US" altLang="zh-CN" sz="1200" kern="1200" baseline="0">
                <a:latin typeface="微软雅黑" panose="020B0503020204020204" charset="-122"/>
                <a:ea typeface="微软雅黑" panose="020B0503020204020204" charset="-122"/>
                <a:cs typeface="微软雅黑" panose="020B0503020204020204" charset="-122"/>
              </a:rPr>
              <a:t>11</a:t>
            </a:r>
            <a:r>
              <a:rPr lang="zh-CN" altLang="en-US" sz="1200" kern="1200" baseline="0">
                <a:latin typeface="微软雅黑" panose="020B0503020204020204" charset="-122"/>
                <a:ea typeface="微软雅黑" panose="020B0503020204020204" charset="-122"/>
                <a:cs typeface="微软雅黑" panose="020B0503020204020204" charset="-122"/>
              </a:rPr>
              <a:t>月情怀类素材</a:t>
            </a:r>
            <a:r>
              <a:rPr lang="zh-CN" altLang="en-US" sz="1200" b="1" kern="1200" baseline="0">
                <a:solidFill>
                  <a:schemeClr val="accent6"/>
                </a:solidFill>
                <a:latin typeface="微软雅黑" panose="020B0503020204020204" charset="-122"/>
                <a:ea typeface="微软雅黑" panose="020B0503020204020204" charset="-122"/>
                <a:cs typeface="微软雅黑" panose="020B0503020204020204" charset="-122"/>
              </a:rPr>
              <a:t>获量困难</a:t>
            </a:r>
            <a:r>
              <a:rPr lang="zh-CN" altLang="en-US" sz="1200" kern="1200" baseline="0">
                <a:latin typeface="微软雅黑" panose="020B0503020204020204" charset="-122"/>
                <a:ea typeface="微软雅黑" panose="020B0503020204020204" charset="-122"/>
                <a:cs typeface="微软雅黑" panose="020B0503020204020204" charset="-122"/>
              </a:rPr>
              <a:t>，成本</a:t>
            </a:r>
            <a:r>
              <a:rPr lang="zh-CN" altLang="en-US" sz="1200" b="1" kern="1200" baseline="0">
                <a:solidFill>
                  <a:schemeClr val="accent6"/>
                </a:solidFill>
                <a:latin typeface="微软雅黑" panose="020B0503020204020204" charset="-122"/>
                <a:ea typeface="微软雅黑" panose="020B0503020204020204" charset="-122"/>
                <a:cs typeface="微软雅黑" panose="020B0503020204020204" charset="-122"/>
              </a:rPr>
              <a:t>持续走高</a:t>
            </a:r>
            <a:r>
              <a:rPr lang="zh-CN" altLang="en-US" sz="1200" kern="1200" baseline="0">
                <a:latin typeface="微软雅黑" panose="020B0503020204020204" charset="-122"/>
                <a:ea typeface="微软雅黑" panose="020B0503020204020204" charset="-122"/>
                <a:cs typeface="微软雅黑" panose="020B0503020204020204" charset="-122"/>
              </a:rPr>
              <a:t>，采用了大量</a:t>
            </a:r>
            <a:r>
              <a:rPr lang="en-US" altLang="zh-CN" sz="1200" kern="1200" baseline="0">
                <a:latin typeface="微软雅黑" panose="020B0503020204020204" charset="-122"/>
                <a:ea typeface="微软雅黑" panose="020B0503020204020204" charset="-122"/>
                <a:cs typeface="微软雅黑" panose="020B0503020204020204" charset="-122"/>
              </a:rPr>
              <a:t>MMO</a:t>
            </a:r>
            <a:r>
              <a:rPr lang="zh-CN" altLang="en-US" sz="1200" kern="1200" baseline="0">
                <a:latin typeface="微软雅黑" panose="020B0503020204020204" charset="-122"/>
                <a:ea typeface="微软雅黑" panose="020B0503020204020204" charset="-122"/>
                <a:cs typeface="微软雅黑" panose="020B0503020204020204" charset="-122"/>
              </a:rPr>
              <a:t>类素材，成本小幅下降，</a:t>
            </a:r>
            <a:r>
              <a:rPr lang="en-US" altLang="zh-CN" sz="1200" kern="1200" baseline="0">
                <a:latin typeface="微软雅黑" panose="020B0503020204020204" charset="-122"/>
                <a:ea typeface="微软雅黑" panose="020B0503020204020204" charset="-122"/>
                <a:cs typeface="微软雅黑" panose="020B0503020204020204" charset="-122"/>
              </a:rPr>
              <a:t>ROI</a:t>
            </a:r>
            <a:r>
              <a:rPr lang="zh-CN" altLang="en-US" sz="1200" kern="1200" baseline="0">
                <a:latin typeface="微软雅黑" panose="020B0503020204020204" charset="-122"/>
                <a:ea typeface="微软雅黑" panose="020B0503020204020204" charset="-122"/>
                <a:cs typeface="微软雅黑" panose="020B0503020204020204" charset="-122"/>
              </a:rPr>
              <a:t>数据后续</a:t>
            </a:r>
            <a:r>
              <a:rPr lang="zh-CN" altLang="en-US" sz="1200" b="1" kern="1200" baseline="0">
                <a:solidFill>
                  <a:schemeClr val="accent6"/>
                </a:solidFill>
                <a:latin typeface="微软雅黑" panose="020B0503020204020204" charset="-122"/>
                <a:ea typeface="微软雅黑" panose="020B0503020204020204" charset="-122"/>
                <a:cs typeface="微软雅黑" panose="020B0503020204020204" charset="-122"/>
              </a:rPr>
              <a:t>增长缓慢</a:t>
            </a:r>
            <a:r>
              <a:rPr lang="zh-CN" altLang="en-US" sz="1200" kern="1200" baseline="0">
                <a:latin typeface="微软雅黑" panose="020B0503020204020204" charset="-122"/>
                <a:ea typeface="微软雅黑" panose="020B0503020204020204" charset="-122"/>
                <a:cs typeface="微软雅黑" panose="020B0503020204020204" charset="-122"/>
              </a:rPr>
              <a:t>，同时遇双</a:t>
            </a:r>
            <a:r>
              <a:rPr lang="en-US" altLang="zh-CN" sz="1200" kern="1200" baseline="0">
                <a:latin typeface="微软雅黑" panose="020B0503020204020204" charset="-122"/>
                <a:ea typeface="微软雅黑" panose="020B0503020204020204" charset="-122"/>
                <a:cs typeface="微软雅黑" panose="020B0503020204020204" charset="-122"/>
              </a:rPr>
              <a:t>11</a:t>
            </a:r>
            <a:r>
              <a:rPr lang="zh-CN" altLang="en-US" sz="1200" kern="1200" baseline="0">
                <a:latin typeface="微软雅黑" panose="020B0503020204020204" charset="-122"/>
                <a:ea typeface="微软雅黑" panose="020B0503020204020204" charset="-122"/>
                <a:cs typeface="微软雅黑" panose="020B0503020204020204" charset="-122"/>
              </a:rPr>
              <a:t>电商季，投放模型</a:t>
            </a:r>
            <a:r>
              <a:rPr lang="zh-CN" altLang="en-US" sz="1200" kern="1200" baseline="0">
                <a:latin typeface="微软雅黑" panose="020B0503020204020204" charset="-122"/>
                <a:ea typeface="微软雅黑" panose="020B0503020204020204" charset="-122"/>
                <a:cs typeface="微软雅黑" panose="020B0503020204020204" charset="-122"/>
              </a:rPr>
              <a:t>偏移</a:t>
            </a:r>
            <a:endParaRPr lang="zh-CN" altLang="en-US" sz="1200" kern="1200" baseline="0">
              <a:latin typeface="微软雅黑" panose="020B0503020204020204" charset="-122"/>
              <a:ea typeface="微软雅黑" panose="020B0503020204020204" charset="-122"/>
              <a:cs typeface="微软雅黑" panose="020B0503020204020204" charset="-122"/>
            </a:endParaRPr>
          </a:p>
          <a:p>
            <a:pPr marL="285750" indent="-285750" algn="l" defTabSz="914400">
              <a:lnSpc>
                <a:spcPct val="150000"/>
              </a:lnSpc>
              <a:buClrTx/>
              <a:buSzTx/>
              <a:buFontTx/>
              <a:buChar char="•"/>
            </a:pPr>
            <a:r>
              <a:rPr lang="en-US" altLang="zh-CN" sz="1200" kern="1200" baseline="0">
                <a:latin typeface="微软雅黑" panose="020B0503020204020204" charset="-122"/>
                <a:ea typeface="微软雅黑" panose="020B0503020204020204" charset="-122"/>
                <a:cs typeface="微软雅黑" panose="020B0503020204020204" charset="-122"/>
              </a:rPr>
              <a:t>12</a:t>
            </a:r>
            <a:r>
              <a:rPr lang="zh-CN" altLang="en-US" sz="1200" kern="1200" baseline="0">
                <a:latin typeface="微软雅黑" panose="020B0503020204020204" charset="-122"/>
                <a:ea typeface="微软雅黑" panose="020B0503020204020204" charset="-122"/>
                <a:cs typeface="微软雅黑" panose="020B0503020204020204" charset="-122"/>
              </a:rPr>
              <a:t>月全面暂停泛类用户导入，</a:t>
            </a:r>
            <a:r>
              <a:rPr lang="zh-CN" altLang="en-US" sz="1200" kern="1200" baseline="0">
                <a:latin typeface="微软雅黑" panose="020B0503020204020204" charset="-122"/>
                <a:ea typeface="微软雅黑" panose="020B0503020204020204" charset="-122"/>
                <a:cs typeface="微软雅黑" panose="020B0503020204020204" charset="-122"/>
              </a:rPr>
              <a:t>且安卓马甲包工程正式完成，首次开启</a:t>
            </a:r>
            <a:r>
              <a:rPr lang="zh-CN" altLang="en-US" sz="1200" b="1" kern="1200" baseline="0">
                <a:solidFill>
                  <a:srgbClr val="FF0000"/>
                </a:solidFill>
                <a:latin typeface="微软雅黑" panose="020B0503020204020204" charset="-122"/>
                <a:ea typeface="微软雅黑" panose="020B0503020204020204" charset="-122"/>
                <a:cs typeface="微软雅黑" panose="020B0503020204020204" charset="-122"/>
              </a:rPr>
              <a:t>马甲包投放</a:t>
            </a:r>
            <a:r>
              <a:rPr lang="zh-CN" altLang="en-US" sz="1200" kern="1200" baseline="0">
                <a:latin typeface="微软雅黑" panose="020B0503020204020204" charset="-122"/>
                <a:ea typeface="微软雅黑" panose="020B0503020204020204" charset="-122"/>
                <a:cs typeface="微软雅黑" panose="020B0503020204020204" charset="-122"/>
              </a:rPr>
              <a:t>测试，重新累投放</a:t>
            </a:r>
            <a:r>
              <a:rPr lang="zh-CN" altLang="en-US" sz="1200" kern="1200" baseline="0">
                <a:latin typeface="微软雅黑" panose="020B0503020204020204" charset="-122"/>
                <a:ea typeface="微软雅黑" panose="020B0503020204020204" charset="-122"/>
                <a:cs typeface="微软雅黑" panose="020B0503020204020204" charset="-122"/>
              </a:rPr>
              <a:t>模型</a:t>
            </a:r>
            <a:endParaRPr lang="zh-CN" altLang="en-US" sz="1200" kern="1200" baseline="0">
              <a:latin typeface="微软雅黑" panose="020B0503020204020204" charset="-122"/>
              <a:ea typeface="微软雅黑" panose="020B0503020204020204" charset="-122"/>
              <a:cs typeface="微软雅黑" panose="020B0503020204020204" charset="-122"/>
            </a:endParaRPr>
          </a:p>
        </p:txBody>
      </p:sp>
      <p:cxnSp>
        <p:nvCxnSpPr>
          <p:cNvPr id="2" name="直接连接符 1"/>
          <p:cNvCxnSpPr/>
          <p:nvPr/>
        </p:nvCxnSpPr>
        <p:spPr>
          <a:xfrm>
            <a:off x="7985760" y="1123950"/>
            <a:ext cx="635" cy="474345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144145"/>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2022</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信息流数据</a:t>
            </a:r>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巨量</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头条系</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3074" name="副标题 2"/>
          <p:cNvSpPr>
            <a:spLocks noGrp="1"/>
          </p:cNvSpPr>
          <p:nvPr/>
        </p:nvSpPr>
        <p:spPr>
          <a:xfrm>
            <a:off x="8121015" y="1163955"/>
            <a:ext cx="3562350" cy="4703445"/>
          </a:xfrm>
          <a:prstGeom prst="rect">
            <a:avLst/>
          </a:prstGeom>
          <a:noFill/>
          <a:ln w="9525">
            <a:noFill/>
          </a:ln>
        </p:spPr>
        <p:txBody>
          <a:bodyPr anchor="t" anchorCtr="0"/>
          <a:lstStyle>
            <a:lvl1pPr marL="0" lvl="0" indent="0" algn="ctr" defTabSz="914400" eaLnBrk="1" fontAlgn="base" latinLnBrk="0" hangingPunct="1">
              <a:lnSpc>
                <a:spcPct val="100000"/>
              </a:lnSpc>
              <a:spcBef>
                <a:spcPct val="20000"/>
              </a:spcBef>
              <a:spcAft>
                <a:spcPct val="0"/>
              </a:spcAft>
              <a:buNone/>
              <a:defRPr sz="1800" b="0" i="0" u="none" kern="1200" baseline="0">
                <a:solidFill>
                  <a:schemeClr val="tx1"/>
                </a:solidFill>
                <a:latin typeface="+mn-lt"/>
                <a:ea typeface="+mn-ea"/>
                <a:cs typeface="+mn-cs"/>
              </a:defRPr>
            </a:lvl1pPr>
            <a:lvl2pPr marL="342900" lvl="1" indent="0" algn="ctr" defTabSz="914400" eaLnBrk="1" fontAlgn="base" latinLnBrk="0" hangingPunct="1">
              <a:lnSpc>
                <a:spcPct val="100000"/>
              </a:lnSpc>
              <a:spcBef>
                <a:spcPct val="20000"/>
              </a:spcBef>
              <a:spcAft>
                <a:spcPct val="0"/>
              </a:spcAft>
              <a:buNone/>
              <a:defRPr sz="1500" b="0" i="0" u="none" kern="1200" baseline="0">
                <a:solidFill>
                  <a:schemeClr val="tx1"/>
                </a:solidFill>
                <a:latin typeface="+mn-lt"/>
                <a:ea typeface="+mn-ea"/>
                <a:cs typeface="+mn-cs"/>
              </a:defRPr>
            </a:lvl2pPr>
            <a:lvl3pPr marL="685800" lvl="2" indent="0" algn="ctr" defTabSz="914400" eaLnBrk="1" fontAlgn="base" latinLnBrk="0" hangingPunct="1">
              <a:lnSpc>
                <a:spcPct val="100000"/>
              </a:lnSpc>
              <a:spcBef>
                <a:spcPct val="20000"/>
              </a:spcBef>
              <a:spcAft>
                <a:spcPct val="0"/>
              </a:spcAft>
              <a:buNone/>
              <a:defRPr sz="1350" b="0" i="0" u="none" kern="1200" baseline="0">
                <a:solidFill>
                  <a:schemeClr val="tx1"/>
                </a:solidFill>
                <a:latin typeface="+mn-lt"/>
                <a:ea typeface="+mn-ea"/>
                <a:cs typeface="+mn-cs"/>
              </a:defRPr>
            </a:lvl3pPr>
            <a:lvl4pPr marL="1028700" lvl="3"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4pPr>
            <a:lvl5pPr marL="1371600" lvl="4"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5pPr>
            <a:lvl6pPr marL="1714500" lvl="5"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6pPr>
            <a:lvl7pPr marL="2057400" lvl="6"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7pPr>
            <a:lvl8pPr marL="2400300" lvl="7"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8pPr>
            <a:lvl9pPr marL="2743200" lvl="8" indent="0" algn="ctr" defTabSz="914400" eaLnBrk="1" fontAlgn="base" latinLnBrk="0" hangingPunct="1">
              <a:lnSpc>
                <a:spcPct val="100000"/>
              </a:lnSpc>
              <a:spcBef>
                <a:spcPct val="20000"/>
              </a:spcBef>
              <a:spcAft>
                <a:spcPct val="0"/>
              </a:spcAft>
              <a:buNone/>
              <a:defRPr sz="1200" b="0" i="0" u="none" kern="1200" baseline="0">
                <a:solidFill>
                  <a:schemeClr val="tx1"/>
                </a:solidFill>
                <a:latin typeface="+mn-lt"/>
                <a:ea typeface="+mn-ea"/>
                <a:cs typeface="+mn-cs"/>
              </a:defRPr>
            </a:lvl9pPr>
          </a:lstStyle>
          <a:p>
            <a:pPr marL="285750" indent="-285750" algn="l" defTabSz="914400">
              <a:lnSpc>
                <a:spcPct val="150000"/>
              </a:lnSpc>
              <a:buClrTx/>
              <a:buSzTx/>
              <a:buFontTx/>
              <a:buChar char="•"/>
            </a:pPr>
            <a:endParaRPr lang="zh-CN" altLang="en-US" sz="1200" kern="1200" baseline="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66040" y="1584325"/>
            <a:ext cx="9025890" cy="2591435"/>
          </a:xfrm>
          <a:prstGeom prst="rect">
            <a:avLst/>
          </a:prstGeom>
        </p:spPr>
      </p:pic>
      <p:sp>
        <p:nvSpPr>
          <p:cNvPr id="9" name="文本框 8"/>
          <p:cNvSpPr txBox="1"/>
          <p:nvPr/>
        </p:nvSpPr>
        <p:spPr>
          <a:xfrm>
            <a:off x="9605645" y="683895"/>
            <a:ext cx="2357120" cy="6185535"/>
          </a:xfrm>
          <a:prstGeom prst="rect">
            <a:avLst/>
          </a:prstGeom>
          <a:solidFill>
            <a:schemeClr val="bg2">
              <a:lumMod val="90000"/>
            </a:schemeClr>
          </a:solidFill>
        </p:spPr>
        <p:style>
          <a:lnRef idx="2">
            <a:schemeClr val="accent2"/>
          </a:lnRef>
          <a:fillRef idx="1">
            <a:schemeClr val="lt1"/>
          </a:fillRef>
          <a:effectRef idx="0">
            <a:schemeClr val="accent2"/>
          </a:effectRef>
          <a:fontRef idx="minor">
            <a:schemeClr val="dk1"/>
          </a:fontRef>
        </p:style>
        <p:txBody>
          <a:bodyPr wrap="square" rtlCol="0">
            <a:spAutoFit/>
          </a:bodyPr>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2022</a:t>
            </a:r>
            <a:r>
              <a:rPr lang="zh-CN" altLang="en-US" sz="1100">
                <a:latin typeface="微软雅黑" panose="020B0503020204020204" charset="-122"/>
                <a:ea typeface="微软雅黑" panose="020B0503020204020204" charset="-122"/>
                <a:cs typeface="微软雅黑" panose="020B0503020204020204" charset="-122"/>
              </a:rPr>
              <a:t>年下半年使用</a:t>
            </a:r>
            <a:r>
              <a:rPr lang="en-US" altLang="zh-CN" sz="1100">
                <a:latin typeface="微软雅黑" panose="020B0503020204020204" charset="-122"/>
                <a:ea typeface="微软雅黑" panose="020B0503020204020204" charset="-122"/>
                <a:cs typeface="微软雅黑" panose="020B0503020204020204" charset="-122"/>
              </a:rPr>
              <a:t>IP</a:t>
            </a:r>
            <a:r>
              <a:rPr lang="zh-CN" altLang="en-US" sz="1100">
                <a:latin typeface="微软雅黑" panose="020B0503020204020204" charset="-122"/>
                <a:ea typeface="微软雅黑" panose="020B0503020204020204" charset="-122"/>
                <a:cs typeface="微软雅黑" panose="020B0503020204020204" charset="-122"/>
              </a:rPr>
              <a:t>情怀素材吸量，用户</a:t>
            </a:r>
            <a:r>
              <a:rPr lang="zh-CN" altLang="en-US" sz="1100" b="1">
                <a:solidFill>
                  <a:srgbClr val="FF0000"/>
                </a:solidFill>
                <a:latin typeface="微软雅黑" panose="020B0503020204020204" charset="-122"/>
                <a:ea typeface="微软雅黑" panose="020B0503020204020204" charset="-122"/>
                <a:cs typeface="微软雅黑" panose="020B0503020204020204" charset="-122"/>
              </a:rPr>
              <a:t>质量高</a:t>
            </a:r>
            <a:r>
              <a:rPr lang="zh-CN" altLang="en-US" sz="1100">
                <a:latin typeface="微软雅黑" panose="020B0503020204020204" charset="-122"/>
                <a:ea typeface="微软雅黑" panose="020B0503020204020204" charset="-122"/>
                <a:cs typeface="微软雅黑" panose="020B0503020204020204" charset="-122"/>
              </a:rPr>
              <a:t>，</a:t>
            </a:r>
            <a:r>
              <a:rPr lang="en-US" altLang="zh-CN" sz="1100">
                <a:latin typeface="微软雅黑" panose="020B0503020204020204" charset="-122"/>
                <a:ea typeface="微软雅黑" panose="020B0503020204020204" charset="-122"/>
                <a:cs typeface="微软雅黑" panose="020B0503020204020204" charset="-122"/>
              </a:rPr>
              <a:t>LTV90</a:t>
            </a:r>
            <a:r>
              <a:rPr lang="zh-CN" altLang="en-US" sz="1100">
                <a:latin typeface="微软雅黑" panose="020B0503020204020204" charset="-122"/>
                <a:ea typeface="微软雅黑" panose="020B0503020204020204" charset="-122"/>
                <a:cs typeface="微软雅黑" panose="020B0503020204020204" charset="-122"/>
              </a:rPr>
              <a:t>达到了</a:t>
            </a:r>
            <a:r>
              <a:rPr lang="en-US" altLang="zh-CN" sz="1100">
                <a:latin typeface="微软雅黑" panose="020B0503020204020204" charset="-122"/>
                <a:ea typeface="微软雅黑" panose="020B0503020204020204" charset="-122"/>
                <a:cs typeface="微软雅黑" panose="020B0503020204020204" charset="-122"/>
              </a:rPr>
              <a:t>250-300</a:t>
            </a:r>
            <a:r>
              <a:rPr lang="zh-CN" altLang="en-US" sz="1100">
                <a:latin typeface="微软雅黑" panose="020B0503020204020204" charset="-122"/>
                <a:ea typeface="微软雅黑" panose="020B0503020204020204" charset="-122"/>
                <a:cs typeface="微软雅黑" panose="020B0503020204020204" charset="-122"/>
              </a:rPr>
              <a:t>之间</a:t>
            </a: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11</a:t>
            </a:r>
            <a:r>
              <a:rPr lang="zh-CN" altLang="en-US" sz="1100">
                <a:latin typeface="微软雅黑" panose="020B0503020204020204" charset="-122"/>
                <a:ea typeface="微软雅黑" panose="020B0503020204020204" charset="-122"/>
                <a:cs typeface="微软雅黑" panose="020B0503020204020204" charset="-122"/>
              </a:rPr>
              <a:t>月</a:t>
            </a:r>
            <a:r>
              <a:rPr lang="en-US" altLang="zh-CN" sz="1100">
                <a:latin typeface="微软雅黑" panose="020B0503020204020204" charset="-122"/>
                <a:ea typeface="微软雅黑" panose="020B0503020204020204" charset="-122"/>
                <a:cs typeface="微软雅黑" panose="020B0503020204020204" charset="-122"/>
              </a:rPr>
              <a:t>MMO</a:t>
            </a:r>
            <a:r>
              <a:rPr lang="zh-CN" altLang="en-US" sz="1100">
                <a:latin typeface="微软雅黑" panose="020B0503020204020204" charset="-122"/>
                <a:ea typeface="微软雅黑" panose="020B0503020204020204" charset="-122"/>
                <a:cs typeface="微软雅黑" panose="020B0503020204020204" charset="-122"/>
              </a:rPr>
              <a:t>类素材推荐玩百花（职业推荐）起量，主要吸量为</a:t>
            </a:r>
            <a:r>
              <a:rPr lang="en-US" altLang="zh-CN" sz="1100">
                <a:latin typeface="微软雅黑" panose="020B0503020204020204" charset="-122"/>
                <a:ea typeface="微软雅黑" panose="020B0503020204020204" charset="-122"/>
                <a:cs typeface="微软雅黑" panose="020B0503020204020204" charset="-122"/>
              </a:rPr>
              <a:t>MMO</a:t>
            </a:r>
            <a:r>
              <a:rPr lang="zh-CN" altLang="en-US" sz="1100">
                <a:latin typeface="微软雅黑" panose="020B0503020204020204" charset="-122"/>
                <a:ea typeface="微软雅黑" panose="020B0503020204020204" charset="-122"/>
                <a:cs typeface="微软雅黑" panose="020B0503020204020204" charset="-122"/>
              </a:rPr>
              <a:t>类玩家，用户质量出现了</a:t>
            </a:r>
            <a:r>
              <a:rPr lang="zh-CN" altLang="en-US" sz="1100" b="1">
                <a:solidFill>
                  <a:schemeClr val="accent6"/>
                </a:solidFill>
                <a:latin typeface="微软雅黑" panose="020B0503020204020204" charset="-122"/>
                <a:ea typeface="微软雅黑" panose="020B0503020204020204" charset="-122"/>
                <a:cs typeface="微软雅黑" panose="020B0503020204020204" charset="-122"/>
              </a:rPr>
              <a:t>明显下滑</a:t>
            </a:r>
            <a:r>
              <a:rPr lang="en-US" altLang="zh-CN" sz="1100" b="1">
                <a:solidFill>
                  <a:schemeClr val="accent6"/>
                </a:solidFill>
                <a:latin typeface="微软雅黑" panose="020B0503020204020204" charset="-122"/>
                <a:ea typeface="微软雅黑" panose="020B0503020204020204" charset="-122"/>
                <a:cs typeface="微软雅黑" panose="020B0503020204020204" charset="-122"/>
              </a:rPr>
              <a:t>LTV90</a:t>
            </a:r>
            <a:r>
              <a:rPr lang="zh-CN" altLang="en-US" sz="1100" b="1">
                <a:solidFill>
                  <a:schemeClr val="accent6"/>
                </a:solidFill>
                <a:latin typeface="微软雅黑" panose="020B0503020204020204" charset="-122"/>
                <a:ea typeface="微软雅黑" panose="020B0503020204020204" charset="-122"/>
                <a:cs typeface="微软雅黑" panose="020B0503020204020204" charset="-122"/>
              </a:rPr>
              <a:t>为</a:t>
            </a:r>
            <a:r>
              <a:rPr lang="en-US" altLang="zh-CN" sz="1100" b="1">
                <a:solidFill>
                  <a:schemeClr val="accent6"/>
                </a:solidFill>
                <a:latin typeface="微软雅黑" panose="020B0503020204020204" charset="-122"/>
                <a:ea typeface="微软雅黑" panose="020B0503020204020204" charset="-122"/>
                <a:cs typeface="微软雅黑" panose="020B0503020204020204" charset="-122"/>
              </a:rPr>
              <a:t>182</a:t>
            </a:r>
            <a:endParaRPr lang="en-US" altLang="zh-CN" sz="1100" b="1">
              <a:solidFill>
                <a:schemeClr val="accent6"/>
              </a:solidFill>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endParaRPr lang="en-US" altLang="zh-CN"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12</a:t>
            </a:r>
            <a:r>
              <a:rPr lang="zh-CN" altLang="en-US" sz="1100">
                <a:latin typeface="微软雅黑" panose="020B0503020204020204" charset="-122"/>
                <a:ea typeface="微软雅黑" panose="020B0503020204020204" charset="-122"/>
                <a:cs typeface="微软雅黑" panose="020B0503020204020204" charset="-122"/>
              </a:rPr>
              <a:t>月开始暂停泛类玩家导入，在</a:t>
            </a:r>
            <a:r>
              <a:rPr lang="en-US" altLang="zh-CN" sz="1100">
                <a:latin typeface="微软雅黑" panose="020B0503020204020204" charset="-122"/>
                <a:ea typeface="微软雅黑" panose="020B0503020204020204" charset="-122"/>
                <a:cs typeface="微软雅黑" panose="020B0503020204020204" charset="-122"/>
              </a:rPr>
              <a:t>12</a:t>
            </a:r>
            <a:r>
              <a:rPr lang="zh-CN" altLang="en-US" sz="1100">
                <a:latin typeface="微软雅黑" panose="020B0503020204020204" charset="-122"/>
                <a:ea typeface="微软雅黑" panose="020B0503020204020204" charset="-122"/>
                <a:cs typeface="微软雅黑" panose="020B0503020204020204" charset="-122"/>
              </a:rPr>
              <a:t>月用户</a:t>
            </a:r>
            <a:r>
              <a:rPr lang="zh-CN" altLang="en-US" sz="1100" b="1">
                <a:solidFill>
                  <a:srgbClr val="FF0000"/>
                </a:solidFill>
                <a:latin typeface="微软雅黑" panose="020B0503020204020204" charset="-122"/>
                <a:ea typeface="微软雅黑" panose="020B0503020204020204" charset="-122"/>
                <a:cs typeface="微软雅黑" panose="020B0503020204020204" charset="-122"/>
              </a:rPr>
              <a:t>质量回归</a:t>
            </a:r>
            <a:r>
              <a:rPr lang="zh-CN" altLang="en-US" sz="1100">
                <a:latin typeface="微软雅黑" panose="020B0503020204020204" charset="-122"/>
                <a:ea typeface="微软雅黑" panose="020B0503020204020204" charset="-122"/>
                <a:cs typeface="微软雅黑" panose="020B0503020204020204" charset="-122"/>
              </a:rPr>
              <a:t>，但是</a:t>
            </a:r>
            <a:r>
              <a:rPr lang="zh-CN" altLang="en-US" sz="1100" b="1">
                <a:solidFill>
                  <a:schemeClr val="accent6"/>
                </a:solidFill>
                <a:latin typeface="微软雅黑" panose="020B0503020204020204" charset="-122"/>
                <a:ea typeface="微软雅黑" panose="020B0503020204020204" charset="-122"/>
                <a:cs typeface="微软雅黑" panose="020B0503020204020204" charset="-122"/>
              </a:rPr>
              <a:t>量级骤减，成本上涨到</a:t>
            </a:r>
            <a:r>
              <a:rPr lang="en-US" altLang="zh-CN" sz="1100" b="1">
                <a:solidFill>
                  <a:schemeClr val="accent6"/>
                </a:solidFill>
                <a:latin typeface="微软雅黑" panose="020B0503020204020204" charset="-122"/>
                <a:ea typeface="微软雅黑" panose="020B0503020204020204" charset="-122"/>
                <a:cs typeface="微软雅黑" panose="020B0503020204020204" charset="-122"/>
              </a:rPr>
              <a:t>300/A</a:t>
            </a: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zh-CN" altLang="en-US" sz="1100">
                <a:latin typeface="微软雅黑" panose="020B0503020204020204" charset="-122"/>
                <a:ea typeface="微软雅黑" panose="020B0503020204020204" charset="-122"/>
                <a:cs typeface="微软雅黑" panose="020B0503020204020204" charset="-122"/>
              </a:rPr>
              <a:t>进入</a:t>
            </a:r>
            <a:r>
              <a:rPr lang="en-US" altLang="zh-CN" sz="1100">
                <a:latin typeface="微软雅黑" panose="020B0503020204020204" charset="-122"/>
                <a:ea typeface="微软雅黑" panose="020B0503020204020204" charset="-122"/>
                <a:cs typeface="微软雅黑" panose="020B0503020204020204" charset="-122"/>
              </a:rPr>
              <a:t>2022</a:t>
            </a:r>
            <a:r>
              <a:rPr lang="zh-CN" altLang="en-US" sz="1100">
                <a:latin typeface="微软雅黑" panose="020B0503020204020204" charset="-122"/>
                <a:ea typeface="微软雅黑" panose="020B0503020204020204" charset="-122"/>
                <a:cs typeface="微软雅黑" panose="020B0503020204020204" charset="-122"/>
              </a:rPr>
              <a:t>年</a:t>
            </a:r>
            <a:r>
              <a:rPr lang="en-US" altLang="zh-CN" sz="1100">
                <a:latin typeface="微软雅黑" panose="020B0503020204020204" charset="-122"/>
                <a:ea typeface="微软雅黑" panose="020B0503020204020204" charset="-122"/>
                <a:cs typeface="微软雅黑" panose="020B0503020204020204" charset="-122"/>
              </a:rPr>
              <a:t>1</a:t>
            </a:r>
            <a:r>
              <a:rPr lang="zh-CN" altLang="en-US" sz="1100">
                <a:latin typeface="微软雅黑" panose="020B0503020204020204" charset="-122"/>
                <a:ea typeface="微软雅黑" panose="020B0503020204020204" charset="-122"/>
                <a:cs typeface="微软雅黑" panose="020B0503020204020204" charset="-122"/>
              </a:rPr>
              <a:t>月因为</a:t>
            </a:r>
            <a:r>
              <a:rPr lang="en-US" altLang="zh-CN" sz="1100">
                <a:latin typeface="微软雅黑" panose="020B0503020204020204" charset="-122"/>
                <a:ea typeface="微软雅黑" panose="020B0503020204020204" charset="-122"/>
                <a:cs typeface="微软雅黑" panose="020B0503020204020204" charset="-122"/>
              </a:rPr>
              <a:t>IP</a:t>
            </a:r>
            <a:r>
              <a:rPr lang="zh-CN" altLang="en-US" sz="1100">
                <a:latin typeface="微软雅黑" panose="020B0503020204020204" charset="-122"/>
                <a:ea typeface="微软雅黑" panose="020B0503020204020204" charset="-122"/>
                <a:cs typeface="微软雅黑" panose="020B0503020204020204" charset="-122"/>
              </a:rPr>
              <a:t>素材跑不出量，使用马甲包控制成本，导入泛类</a:t>
            </a:r>
            <a:r>
              <a:rPr lang="en-US" altLang="zh-CN" sz="1100">
                <a:latin typeface="微软雅黑" panose="020B0503020204020204" charset="-122"/>
                <a:ea typeface="微软雅黑" panose="020B0503020204020204" charset="-122"/>
                <a:cs typeface="微软雅黑" panose="020B0503020204020204" charset="-122"/>
              </a:rPr>
              <a:t>MMO</a:t>
            </a:r>
            <a:r>
              <a:rPr lang="zh-CN" altLang="en-US" sz="1100">
                <a:latin typeface="微软雅黑" panose="020B0503020204020204" charset="-122"/>
                <a:ea typeface="微软雅黑" panose="020B0503020204020204" charset="-122"/>
                <a:cs typeface="微软雅黑" panose="020B0503020204020204" charset="-122"/>
              </a:rPr>
              <a:t>用户，用户</a:t>
            </a:r>
            <a:r>
              <a:rPr lang="en-US" altLang="zh-CN" sz="1100">
                <a:latin typeface="微软雅黑" panose="020B0503020204020204" charset="-122"/>
                <a:ea typeface="微软雅黑" panose="020B0503020204020204" charset="-122"/>
                <a:cs typeface="微软雅黑" panose="020B0503020204020204" charset="-122"/>
              </a:rPr>
              <a:t>LTV</a:t>
            </a:r>
            <a:r>
              <a:rPr lang="zh-CN" altLang="en-US" sz="1100">
                <a:latin typeface="微软雅黑" panose="020B0503020204020204" charset="-122"/>
                <a:ea typeface="微软雅黑" panose="020B0503020204020204" charset="-122"/>
                <a:cs typeface="微软雅黑" panose="020B0503020204020204" charset="-122"/>
              </a:rPr>
              <a:t>数据开始和</a:t>
            </a:r>
            <a:r>
              <a:rPr lang="en-US" altLang="zh-CN" sz="1100">
                <a:latin typeface="微软雅黑" panose="020B0503020204020204" charset="-122"/>
                <a:ea typeface="微软雅黑" panose="020B0503020204020204" charset="-122"/>
                <a:cs typeface="微软雅黑" panose="020B0503020204020204" charset="-122"/>
              </a:rPr>
              <a:t>11</a:t>
            </a:r>
            <a:r>
              <a:rPr lang="zh-CN" altLang="en-US" sz="1100">
                <a:latin typeface="微软雅黑" panose="020B0503020204020204" charset="-122"/>
                <a:ea typeface="微软雅黑" panose="020B0503020204020204" charset="-122"/>
                <a:cs typeface="微软雅黑" panose="020B0503020204020204" charset="-122"/>
              </a:rPr>
              <a:t>月接近，需</a:t>
            </a:r>
            <a:r>
              <a:rPr lang="en-US" altLang="zh-CN" sz="1100">
                <a:latin typeface="微软雅黑" panose="020B0503020204020204" charset="-122"/>
                <a:ea typeface="微软雅黑" panose="020B0503020204020204" charset="-122"/>
                <a:cs typeface="微软雅黑" panose="020B0503020204020204" charset="-122"/>
              </a:rPr>
              <a:t>90-180</a:t>
            </a:r>
            <a:r>
              <a:rPr lang="zh-CN" altLang="en-US" sz="1100">
                <a:latin typeface="微软雅黑" panose="020B0503020204020204" charset="-122"/>
                <a:ea typeface="微软雅黑" panose="020B0503020204020204" charset="-122"/>
                <a:cs typeface="微软雅黑" panose="020B0503020204020204" charset="-122"/>
              </a:rPr>
              <a:t>天回本</a:t>
            </a:r>
            <a:r>
              <a:rPr lang="en-US" altLang="zh-CN" sz="1100">
                <a:latin typeface="微软雅黑" panose="020B0503020204020204" charset="-122"/>
                <a:ea typeface="微软雅黑" panose="020B0503020204020204" charset="-122"/>
                <a:cs typeface="微软雅黑" panose="020B0503020204020204" charset="-122"/>
              </a:rPr>
              <a:t>80%</a:t>
            </a:r>
            <a:endParaRPr lang="en-US" altLang="zh-CN"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endParaRPr lang="en-US" altLang="zh-CN"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3</a:t>
            </a:r>
            <a:r>
              <a:rPr lang="zh-CN" altLang="en-US" sz="1100">
                <a:latin typeface="微软雅黑" panose="020B0503020204020204" charset="-122"/>
                <a:ea typeface="微软雅黑" panose="020B0503020204020204" charset="-122"/>
                <a:cs typeface="微软雅黑" panose="020B0503020204020204" charset="-122"/>
              </a:rPr>
              <a:t>月加大了副本爆装类素材投放，体量</a:t>
            </a:r>
            <a:r>
              <a:rPr lang="zh-CN" altLang="en-US" sz="1100" b="1">
                <a:solidFill>
                  <a:srgbClr val="FF0000"/>
                </a:solidFill>
                <a:latin typeface="微软雅黑" panose="020B0503020204020204" charset="-122"/>
                <a:ea typeface="微软雅黑" panose="020B0503020204020204" charset="-122"/>
                <a:cs typeface="微软雅黑" panose="020B0503020204020204" charset="-122"/>
              </a:rPr>
              <a:t>有所上升</a:t>
            </a:r>
            <a:r>
              <a:rPr lang="zh-CN" altLang="en-US" sz="1100">
                <a:latin typeface="微软雅黑" panose="020B0503020204020204" charset="-122"/>
                <a:ea typeface="微软雅黑" panose="020B0503020204020204" charset="-122"/>
                <a:cs typeface="微软雅黑" panose="020B0503020204020204" charset="-122"/>
              </a:rPr>
              <a:t>，但是用户依然为</a:t>
            </a:r>
            <a:r>
              <a:rPr lang="en-US" altLang="zh-CN" sz="1100">
                <a:latin typeface="微软雅黑" panose="020B0503020204020204" charset="-122"/>
                <a:ea typeface="微软雅黑" panose="020B0503020204020204" charset="-122"/>
                <a:cs typeface="微软雅黑" panose="020B0503020204020204" charset="-122"/>
              </a:rPr>
              <a:t>MMO</a:t>
            </a:r>
            <a:r>
              <a:rPr lang="zh-CN" altLang="en-US" sz="1100">
                <a:latin typeface="微软雅黑" panose="020B0503020204020204" charset="-122"/>
                <a:ea typeface="微软雅黑" panose="020B0503020204020204" charset="-122"/>
                <a:cs typeface="微软雅黑" panose="020B0503020204020204" charset="-122"/>
              </a:rPr>
              <a:t>类玩家，</a:t>
            </a:r>
            <a:r>
              <a:rPr lang="en-US" altLang="zh-CN" sz="1100">
                <a:latin typeface="微软雅黑" panose="020B0503020204020204" charset="-122"/>
                <a:ea typeface="微软雅黑" panose="020B0503020204020204" charset="-122"/>
                <a:cs typeface="微软雅黑" panose="020B0503020204020204" charset="-122"/>
              </a:rPr>
              <a:t>LTV</a:t>
            </a:r>
            <a:r>
              <a:rPr lang="zh-CN" altLang="en-US" sz="1100">
                <a:latin typeface="微软雅黑" panose="020B0503020204020204" charset="-122"/>
                <a:ea typeface="微软雅黑" panose="020B0503020204020204" charset="-122"/>
                <a:cs typeface="微软雅黑" panose="020B0503020204020204" charset="-122"/>
              </a:rPr>
              <a:t>数据</a:t>
            </a:r>
            <a:r>
              <a:rPr lang="en-US" sz="1100">
                <a:latin typeface="微软雅黑" panose="020B0503020204020204" charset="-122"/>
                <a:ea typeface="微软雅黑" panose="020B0503020204020204" charset="-122"/>
                <a:cs typeface="微软雅黑" panose="020B0503020204020204" charset="-122"/>
              </a:rPr>
              <a:t>30</a:t>
            </a:r>
            <a:r>
              <a:rPr lang="zh-CN" altLang="en-US" sz="1100">
                <a:latin typeface="微软雅黑" panose="020B0503020204020204" charset="-122"/>
                <a:ea typeface="微软雅黑" panose="020B0503020204020204" charset="-122"/>
                <a:cs typeface="微软雅黑" panose="020B0503020204020204" charset="-122"/>
              </a:rPr>
              <a:t>内较正常，</a:t>
            </a:r>
            <a:r>
              <a:rPr lang="en-US" altLang="zh-CN" sz="1100">
                <a:latin typeface="微软雅黑" panose="020B0503020204020204" charset="-122"/>
                <a:ea typeface="微软雅黑" panose="020B0503020204020204" charset="-122"/>
                <a:cs typeface="微软雅黑" panose="020B0503020204020204" charset="-122"/>
              </a:rPr>
              <a:t>30-90</a:t>
            </a:r>
            <a:r>
              <a:rPr lang="zh-CN" altLang="en-US" sz="1100">
                <a:latin typeface="微软雅黑" panose="020B0503020204020204" charset="-122"/>
                <a:ea typeface="微软雅黑" panose="020B0503020204020204" charset="-122"/>
                <a:cs typeface="微软雅黑" panose="020B0503020204020204" charset="-122"/>
              </a:rPr>
              <a:t>天增长较</a:t>
            </a:r>
            <a:r>
              <a:rPr lang="en-US" altLang="zh-CN" sz="1100">
                <a:latin typeface="微软雅黑" panose="020B0503020204020204" charset="-122"/>
                <a:ea typeface="微软雅黑" panose="020B0503020204020204" charset="-122"/>
                <a:cs typeface="微软雅黑" panose="020B0503020204020204" charset="-122"/>
              </a:rPr>
              <a:t>1-2</a:t>
            </a:r>
            <a:r>
              <a:rPr lang="zh-CN" altLang="en-US" sz="1100">
                <a:latin typeface="微软雅黑" panose="020B0503020204020204" charset="-122"/>
                <a:ea typeface="微软雅黑" panose="020B0503020204020204" charset="-122"/>
                <a:cs typeface="微软雅黑" panose="020B0503020204020204" charset="-122"/>
              </a:rPr>
              <a:t>月有</a:t>
            </a:r>
            <a:r>
              <a:rPr lang="zh-CN" altLang="en-US" sz="1100" b="1">
                <a:solidFill>
                  <a:schemeClr val="accent6"/>
                </a:solidFill>
                <a:latin typeface="微软雅黑" panose="020B0503020204020204" charset="-122"/>
                <a:ea typeface="微软雅黑" panose="020B0503020204020204" charset="-122"/>
                <a:cs typeface="微软雅黑" panose="020B0503020204020204" charset="-122"/>
              </a:rPr>
              <a:t>明显放缓</a:t>
            </a:r>
            <a:r>
              <a:rPr lang="zh-CN" altLang="en-US" sz="1100">
                <a:latin typeface="微软雅黑" panose="020B0503020204020204" charset="-122"/>
                <a:ea typeface="微软雅黑" panose="020B0503020204020204" charset="-122"/>
                <a:cs typeface="微软雅黑" panose="020B0503020204020204" charset="-122"/>
              </a:rPr>
              <a:t>，运营判断为</a:t>
            </a:r>
            <a:r>
              <a:rPr lang="en-US" altLang="zh-CN" sz="1100">
                <a:latin typeface="微软雅黑" panose="020B0503020204020204" charset="-122"/>
                <a:ea typeface="微软雅黑" panose="020B0503020204020204" charset="-122"/>
                <a:cs typeface="微软雅黑" panose="020B0503020204020204" charset="-122"/>
              </a:rPr>
              <a:t>3</a:t>
            </a:r>
            <a:r>
              <a:rPr lang="zh-CN" altLang="en-US" sz="1100">
                <a:latin typeface="微软雅黑" panose="020B0503020204020204" charset="-122"/>
                <a:ea typeface="微软雅黑" panose="020B0503020204020204" charset="-122"/>
                <a:cs typeface="微软雅黑" panose="020B0503020204020204" charset="-122"/>
              </a:rPr>
              <a:t>月</a:t>
            </a:r>
            <a:r>
              <a:rPr lang="en-US" altLang="zh-CN" sz="1100">
                <a:latin typeface="微软雅黑" panose="020B0503020204020204" charset="-122"/>
                <a:ea typeface="微软雅黑" panose="020B0503020204020204" charset="-122"/>
                <a:cs typeface="微软雅黑" panose="020B0503020204020204" charset="-122"/>
              </a:rPr>
              <a:t>-6</a:t>
            </a:r>
            <a:r>
              <a:rPr lang="zh-CN" altLang="en-US" sz="1100">
                <a:latin typeface="微软雅黑" panose="020B0503020204020204" charset="-122"/>
                <a:ea typeface="微软雅黑" panose="020B0503020204020204" charset="-122"/>
                <a:cs typeface="微软雅黑" panose="020B0503020204020204" charset="-122"/>
              </a:rPr>
              <a:t>月期间后期无任何大型拉收活动</a:t>
            </a: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endParaRPr lang="en-US" altLang="zh-CN"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5</a:t>
            </a:r>
            <a:r>
              <a:rPr lang="zh-CN" altLang="en-US" sz="1100">
                <a:latin typeface="微软雅黑" panose="020B0503020204020204" charset="-122"/>
                <a:ea typeface="微软雅黑" panose="020B0503020204020204" charset="-122"/>
                <a:cs typeface="微软雅黑" panose="020B0503020204020204" charset="-122"/>
              </a:rPr>
              <a:t>月新测自有交易和搬砖类素材方向，</a:t>
            </a:r>
            <a:r>
              <a:rPr lang="en-US" altLang="zh-CN" sz="1100">
                <a:latin typeface="微软雅黑" panose="020B0503020204020204" charset="-122"/>
                <a:ea typeface="微软雅黑" panose="020B0503020204020204" charset="-122"/>
                <a:cs typeface="微软雅黑" panose="020B0503020204020204" charset="-122"/>
              </a:rPr>
              <a:t>5</a:t>
            </a:r>
            <a:r>
              <a:rPr lang="zh-CN" altLang="en-US" sz="1100">
                <a:latin typeface="微软雅黑" panose="020B0503020204020204" charset="-122"/>
                <a:ea typeface="微软雅黑" panose="020B0503020204020204" charset="-122"/>
                <a:cs typeface="微软雅黑" panose="020B0503020204020204" charset="-122"/>
              </a:rPr>
              <a:t>月用户质量出现</a:t>
            </a:r>
            <a:r>
              <a:rPr lang="zh-CN" altLang="en-US" sz="1100" b="1">
                <a:solidFill>
                  <a:schemeClr val="accent6"/>
                </a:solidFill>
                <a:latin typeface="微软雅黑" panose="020B0503020204020204" charset="-122"/>
                <a:ea typeface="微软雅黑" panose="020B0503020204020204" charset="-122"/>
                <a:cs typeface="微软雅黑" panose="020B0503020204020204" charset="-122"/>
              </a:rPr>
              <a:t>明显下滑</a:t>
            </a:r>
            <a:r>
              <a:rPr lang="zh-CN" altLang="en-US" sz="1100">
                <a:latin typeface="微软雅黑" panose="020B0503020204020204" charset="-122"/>
                <a:ea typeface="微软雅黑" panose="020B0503020204020204" charset="-122"/>
                <a:cs typeface="微软雅黑" panose="020B0503020204020204" charset="-122"/>
              </a:rPr>
              <a:t>，故在</a:t>
            </a:r>
            <a:r>
              <a:rPr lang="en-US" altLang="zh-CN" sz="1100">
                <a:latin typeface="微软雅黑" panose="020B0503020204020204" charset="-122"/>
                <a:ea typeface="微软雅黑" panose="020B0503020204020204" charset="-122"/>
                <a:cs typeface="微软雅黑" panose="020B0503020204020204" charset="-122"/>
              </a:rPr>
              <a:t>5</a:t>
            </a:r>
            <a:r>
              <a:rPr lang="zh-CN" altLang="en-US" sz="1100">
                <a:latin typeface="微软雅黑" panose="020B0503020204020204" charset="-122"/>
                <a:ea typeface="微软雅黑" panose="020B0503020204020204" charset="-122"/>
                <a:cs typeface="微软雅黑" panose="020B0503020204020204" charset="-122"/>
              </a:rPr>
              <a:t>月底及时暂时该类素材。</a:t>
            </a: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6</a:t>
            </a:r>
            <a:r>
              <a:rPr lang="zh-CN" altLang="en-US" sz="1100">
                <a:latin typeface="微软雅黑" panose="020B0503020204020204" charset="-122"/>
                <a:ea typeface="微软雅黑" panose="020B0503020204020204" charset="-122"/>
                <a:cs typeface="微软雅黑" panose="020B0503020204020204" charset="-122"/>
              </a:rPr>
              <a:t>月开始重新投放职业展示和副本类素材，用户质量</a:t>
            </a:r>
            <a:r>
              <a:rPr lang="zh-CN" altLang="en-US" sz="1100" b="1">
                <a:solidFill>
                  <a:srgbClr val="FF0000"/>
                </a:solidFill>
                <a:latin typeface="微软雅黑" panose="020B0503020204020204" charset="-122"/>
                <a:ea typeface="微软雅黑" panose="020B0503020204020204" charset="-122"/>
                <a:cs typeface="微软雅黑" panose="020B0503020204020204" charset="-122"/>
              </a:rPr>
              <a:t>开始回升</a:t>
            </a:r>
            <a:r>
              <a:rPr lang="zh-CN" altLang="en-US" sz="1100">
                <a:latin typeface="微软雅黑" panose="020B0503020204020204" charset="-122"/>
                <a:ea typeface="微软雅黑" panose="020B0503020204020204" charset="-122"/>
                <a:cs typeface="微软雅黑" panose="020B0503020204020204" charset="-122"/>
              </a:rPr>
              <a:t>至</a:t>
            </a:r>
            <a:r>
              <a:rPr lang="en-US" altLang="zh-CN" sz="1100">
                <a:latin typeface="微软雅黑" panose="020B0503020204020204" charset="-122"/>
                <a:ea typeface="微软雅黑" panose="020B0503020204020204" charset="-122"/>
                <a:cs typeface="微软雅黑" panose="020B0503020204020204" charset="-122"/>
              </a:rPr>
              <a:t>1-3</a:t>
            </a:r>
            <a:r>
              <a:rPr lang="zh-CN" altLang="en-US" sz="1100">
                <a:latin typeface="微软雅黑" panose="020B0503020204020204" charset="-122"/>
                <a:ea typeface="微软雅黑" panose="020B0503020204020204" charset="-122"/>
                <a:cs typeface="微软雅黑" panose="020B0503020204020204" charset="-122"/>
              </a:rPr>
              <a:t>月水平，但</a:t>
            </a:r>
            <a:r>
              <a:rPr lang="en-US" altLang="zh-CN" sz="1100">
                <a:latin typeface="微软雅黑" panose="020B0503020204020204" charset="-122"/>
                <a:ea typeface="微软雅黑" panose="020B0503020204020204" charset="-122"/>
                <a:cs typeface="微软雅黑" panose="020B0503020204020204" charset="-122"/>
              </a:rPr>
              <a:t>6</a:t>
            </a:r>
            <a:r>
              <a:rPr lang="zh-CN" altLang="en-US" sz="1100">
                <a:latin typeface="微软雅黑" panose="020B0503020204020204" charset="-122"/>
                <a:ea typeface="微软雅黑" panose="020B0503020204020204" charset="-122"/>
                <a:cs typeface="微软雅黑" panose="020B0503020204020204" charset="-122"/>
              </a:rPr>
              <a:t>因</a:t>
            </a:r>
            <a:r>
              <a:rPr lang="en-US" altLang="zh-CN" sz="1100">
                <a:latin typeface="微软雅黑" panose="020B0503020204020204" charset="-122"/>
                <a:ea typeface="微软雅黑" panose="020B0503020204020204" charset="-122"/>
                <a:cs typeface="微软雅黑" panose="020B0503020204020204" charset="-122"/>
              </a:rPr>
              <a:t>6</a:t>
            </a:r>
            <a:r>
              <a:rPr lang="zh-CN" altLang="en-US" sz="1100">
                <a:latin typeface="微软雅黑" panose="020B0503020204020204" charset="-122"/>
                <a:ea typeface="微软雅黑" panose="020B0503020204020204" charset="-122"/>
                <a:cs typeface="微软雅黑" panose="020B0503020204020204" charset="-122"/>
              </a:rPr>
              <a:t>月是电商季，起量较困难，后续数据有待</a:t>
            </a:r>
            <a:r>
              <a:rPr lang="zh-CN" altLang="en-US" sz="1100">
                <a:latin typeface="微软雅黑" panose="020B0503020204020204" charset="-122"/>
                <a:ea typeface="微软雅黑" panose="020B0503020204020204" charset="-122"/>
                <a:cs typeface="微软雅黑" panose="020B0503020204020204" charset="-122"/>
              </a:rPr>
              <a:t>观察</a:t>
            </a:r>
            <a:endParaRPr lang="zh-CN" altLang="en-US" sz="1100">
              <a:latin typeface="微软雅黑" panose="020B0503020204020204" charset="-122"/>
              <a:ea typeface="微软雅黑" panose="020B0503020204020204" charset="-122"/>
              <a:cs typeface="微软雅黑" panose="020B0503020204020204" charset="-122"/>
            </a:endParaRPr>
          </a:p>
          <a:p>
            <a:pPr marL="171450" indent="-171450">
              <a:buFont typeface="Arial" panose="020B0604020202020204" pitchFamily="34" charset="0"/>
              <a:buChar char="•"/>
            </a:pPr>
            <a:r>
              <a:rPr lang="en-US" altLang="zh-CN" sz="1100">
                <a:latin typeface="微软雅黑" panose="020B0503020204020204" charset="-122"/>
                <a:ea typeface="微软雅黑" panose="020B0503020204020204" charset="-122"/>
                <a:cs typeface="微软雅黑" panose="020B0503020204020204" charset="-122"/>
              </a:rPr>
              <a:t> </a:t>
            </a:r>
            <a:endParaRPr lang="en-US" altLang="zh-CN" sz="1100">
              <a:latin typeface="微软雅黑" panose="020B0503020204020204" charset="-122"/>
              <a:ea typeface="微软雅黑" panose="020B0503020204020204" charset="-122"/>
              <a:cs typeface="微软雅黑" panose="020B0503020204020204" charset="-122"/>
            </a:endParaRPr>
          </a:p>
        </p:txBody>
      </p:sp>
      <p:cxnSp>
        <p:nvCxnSpPr>
          <p:cNvPr id="10" name="直接连接符 9"/>
          <p:cNvCxnSpPr/>
          <p:nvPr/>
        </p:nvCxnSpPr>
        <p:spPr>
          <a:xfrm>
            <a:off x="9268460" y="1629410"/>
            <a:ext cx="0" cy="5169535"/>
          </a:xfrm>
          <a:prstGeom prst="line">
            <a:avLst/>
          </a:prstGeom>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346200" y="6708140"/>
            <a:ext cx="309880" cy="368300"/>
          </a:xfrm>
          <a:prstGeom prst="rect">
            <a:avLst/>
          </a:prstGeom>
          <a:noFill/>
        </p:spPr>
        <p:txBody>
          <a:bodyPr wrap="none" rtlCol="0">
            <a:spAutoFit/>
          </a:bodyPr>
          <a:p>
            <a:endParaRPr lang="zh-CN" altLang="en-US"/>
          </a:p>
        </p:txBody>
      </p:sp>
      <p:pic>
        <p:nvPicPr>
          <p:cNvPr id="2" name="图片 1"/>
          <p:cNvPicPr>
            <a:picLocks noChangeAspect="1"/>
          </p:cNvPicPr>
          <p:nvPr/>
        </p:nvPicPr>
        <p:blipFill>
          <a:blip r:embed="rId2"/>
          <a:stretch>
            <a:fillRect/>
          </a:stretch>
        </p:blipFill>
        <p:spPr>
          <a:xfrm>
            <a:off x="156210" y="4464050"/>
            <a:ext cx="9057005" cy="1835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8"/>
          <p:cNvSpPr/>
          <p:nvPr/>
        </p:nvSpPr>
        <p:spPr bwMode="auto">
          <a:xfrm>
            <a:off x="4034186" y="1537268"/>
            <a:ext cx="2129187" cy="4039917"/>
          </a:xfrm>
          <a:custGeom>
            <a:avLst/>
            <a:gdLst>
              <a:gd name="T0" fmla="*/ 126 w 126"/>
              <a:gd name="T1" fmla="*/ 49 h 239"/>
              <a:gd name="T2" fmla="*/ 63 w 126"/>
              <a:gd name="T3" fmla="*/ 0 h 239"/>
              <a:gd name="T4" fmla="*/ 26 w 126"/>
              <a:gd name="T5" fmla="*/ 29 h 239"/>
              <a:gd name="T6" fmla="*/ 26 w 126"/>
              <a:gd name="T7" fmla="*/ 30 h 239"/>
              <a:gd name="T8" fmla="*/ 0 w 126"/>
              <a:gd name="T9" fmla="*/ 50 h 239"/>
              <a:gd name="T10" fmla="*/ 0 w 126"/>
              <a:gd name="T11" fmla="*/ 108 h 239"/>
              <a:gd name="T12" fmla="*/ 28 w 126"/>
              <a:gd name="T13" fmla="*/ 87 h 239"/>
              <a:gd name="T14" fmla="*/ 28 w 126"/>
              <a:gd name="T15" fmla="*/ 239 h 239"/>
              <a:gd name="T16" fmla="*/ 102 w 126"/>
              <a:gd name="T17" fmla="*/ 239 h 239"/>
              <a:gd name="T18" fmla="*/ 102 w 126"/>
              <a:gd name="T19" fmla="*/ 88 h 239"/>
              <a:gd name="T20" fmla="*/ 102 w 126"/>
              <a:gd name="T21" fmla="*/ 88 h 239"/>
              <a:gd name="T22" fmla="*/ 126 w 126"/>
              <a:gd name="T23" fmla="*/ 107 h 239"/>
              <a:gd name="T24" fmla="*/ 126 w 126"/>
              <a:gd name="T25" fmla="*/ 49 h 239"/>
              <a:gd name="connsiteX0" fmla="*/ 10000 w 10000"/>
              <a:gd name="connsiteY0" fmla="*/ 2050 h 10000"/>
              <a:gd name="connsiteX1" fmla="*/ 5000 w 10000"/>
              <a:gd name="connsiteY1" fmla="*/ 0 h 10000"/>
              <a:gd name="connsiteX2" fmla="*/ 2063 w 10000"/>
              <a:gd name="connsiteY2" fmla="*/ 1213 h 10000"/>
              <a:gd name="connsiteX3" fmla="*/ 0 w 10000"/>
              <a:gd name="connsiteY3" fmla="*/ 2092 h 10000"/>
              <a:gd name="connsiteX4" fmla="*/ 0 w 10000"/>
              <a:gd name="connsiteY4" fmla="*/ 4519 h 10000"/>
              <a:gd name="connsiteX5" fmla="*/ 2222 w 10000"/>
              <a:gd name="connsiteY5" fmla="*/ 3640 h 10000"/>
              <a:gd name="connsiteX6" fmla="*/ 2222 w 10000"/>
              <a:gd name="connsiteY6" fmla="*/ 10000 h 10000"/>
              <a:gd name="connsiteX7" fmla="*/ 8095 w 10000"/>
              <a:gd name="connsiteY7" fmla="*/ 10000 h 10000"/>
              <a:gd name="connsiteX8" fmla="*/ 8095 w 10000"/>
              <a:gd name="connsiteY8" fmla="*/ 3682 h 10000"/>
              <a:gd name="connsiteX9" fmla="*/ 8095 w 10000"/>
              <a:gd name="connsiteY9" fmla="*/ 3682 h 10000"/>
              <a:gd name="connsiteX10" fmla="*/ 10000 w 10000"/>
              <a:gd name="connsiteY10" fmla="*/ 4477 h 10000"/>
              <a:gd name="connsiteX11" fmla="*/ 10000 w 10000"/>
              <a:gd name="connsiteY11" fmla="*/ 2050 h 10000"/>
              <a:gd name="connsiteX0-1" fmla="*/ 10000 w 10000"/>
              <a:gd name="connsiteY0-2" fmla="*/ 2050 h 10000"/>
              <a:gd name="connsiteX1-3" fmla="*/ 5000 w 10000"/>
              <a:gd name="connsiteY1-4" fmla="*/ 0 h 10000"/>
              <a:gd name="connsiteX2-5" fmla="*/ 0 w 10000"/>
              <a:gd name="connsiteY2-6" fmla="*/ 2092 h 10000"/>
              <a:gd name="connsiteX3-7" fmla="*/ 0 w 10000"/>
              <a:gd name="connsiteY3-8" fmla="*/ 4519 h 10000"/>
              <a:gd name="connsiteX4-9" fmla="*/ 2222 w 10000"/>
              <a:gd name="connsiteY4-10" fmla="*/ 3640 h 10000"/>
              <a:gd name="connsiteX5-11" fmla="*/ 2222 w 10000"/>
              <a:gd name="connsiteY5-12" fmla="*/ 10000 h 10000"/>
              <a:gd name="connsiteX6-13" fmla="*/ 8095 w 10000"/>
              <a:gd name="connsiteY6-14" fmla="*/ 10000 h 10000"/>
              <a:gd name="connsiteX7-15" fmla="*/ 8095 w 10000"/>
              <a:gd name="connsiteY7-16" fmla="*/ 3682 h 10000"/>
              <a:gd name="connsiteX8-17" fmla="*/ 8095 w 10000"/>
              <a:gd name="connsiteY8-18" fmla="*/ 3682 h 10000"/>
              <a:gd name="connsiteX9-19" fmla="*/ 10000 w 10000"/>
              <a:gd name="connsiteY9-20" fmla="*/ 4477 h 10000"/>
              <a:gd name="connsiteX10-21" fmla="*/ 10000 w 10000"/>
              <a:gd name="connsiteY10-22" fmla="*/ 205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618C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lt1"/>
              </a:solidFill>
            </a:endParaRPr>
          </a:p>
        </p:txBody>
      </p:sp>
      <p:sp>
        <p:nvSpPr>
          <p:cNvPr id="12" name="Oval 12"/>
          <p:cNvSpPr>
            <a:spLocks noChangeArrowheads="1"/>
          </p:cNvSpPr>
          <p:nvPr/>
        </p:nvSpPr>
        <p:spPr bwMode="auto">
          <a:xfrm>
            <a:off x="4632867" y="2044649"/>
            <a:ext cx="963420" cy="963419"/>
          </a:xfrm>
          <a:prstGeom prst="ellipse">
            <a:avLst/>
          </a:prstGeom>
          <a:solidFill>
            <a:schemeClr val="bg1"/>
          </a:solidFill>
          <a:ln>
            <a:noFill/>
          </a:ln>
        </p:spPr>
        <p:txBody>
          <a:bodyPr vert="horz" wrap="square" lIns="45720" tIns="22860" rIns="45720" bIns="22860" numCol="1" anchor="t" anchorCtr="0" compatLnSpc="1"/>
          <a:lstStyle/>
          <a:p>
            <a:endParaRPr lang="th-TH" sz="900"/>
          </a:p>
        </p:txBody>
      </p:sp>
      <p:sp>
        <p:nvSpPr>
          <p:cNvPr id="22" name="Freeform 8"/>
          <p:cNvSpPr/>
          <p:nvPr/>
        </p:nvSpPr>
        <p:spPr bwMode="auto">
          <a:xfrm rot="10800000">
            <a:off x="6096000" y="1759750"/>
            <a:ext cx="2129187" cy="4039917"/>
          </a:xfrm>
          <a:custGeom>
            <a:avLst/>
            <a:gdLst>
              <a:gd name="T0" fmla="*/ 126 w 126"/>
              <a:gd name="T1" fmla="*/ 49 h 239"/>
              <a:gd name="T2" fmla="*/ 63 w 126"/>
              <a:gd name="T3" fmla="*/ 0 h 239"/>
              <a:gd name="T4" fmla="*/ 26 w 126"/>
              <a:gd name="T5" fmla="*/ 29 h 239"/>
              <a:gd name="T6" fmla="*/ 26 w 126"/>
              <a:gd name="T7" fmla="*/ 30 h 239"/>
              <a:gd name="T8" fmla="*/ 0 w 126"/>
              <a:gd name="T9" fmla="*/ 50 h 239"/>
              <a:gd name="T10" fmla="*/ 0 w 126"/>
              <a:gd name="T11" fmla="*/ 108 h 239"/>
              <a:gd name="T12" fmla="*/ 28 w 126"/>
              <a:gd name="T13" fmla="*/ 87 h 239"/>
              <a:gd name="T14" fmla="*/ 28 w 126"/>
              <a:gd name="T15" fmla="*/ 239 h 239"/>
              <a:gd name="T16" fmla="*/ 102 w 126"/>
              <a:gd name="T17" fmla="*/ 239 h 239"/>
              <a:gd name="T18" fmla="*/ 102 w 126"/>
              <a:gd name="T19" fmla="*/ 88 h 239"/>
              <a:gd name="T20" fmla="*/ 102 w 126"/>
              <a:gd name="T21" fmla="*/ 88 h 239"/>
              <a:gd name="T22" fmla="*/ 126 w 126"/>
              <a:gd name="T23" fmla="*/ 107 h 239"/>
              <a:gd name="T24" fmla="*/ 126 w 126"/>
              <a:gd name="T25" fmla="*/ 49 h 239"/>
              <a:gd name="connsiteX0" fmla="*/ 10000 w 10000"/>
              <a:gd name="connsiteY0" fmla="*/ 2050 h 10000"/>
              <a:gd name="connsiteX1" fmla="*/ 5000 w 10000"/>
              <a:gd name="connsiteY1" fmla="*/ 0 h 10000"/>
              <a:gd name="connsiteX2" fmla="*/ 2063 w 10000"/>
              <a:gd name="connsiteY2" fmla="*/ 1213 h 10000"/>
              <a:gd name="connsiteX3" fmla="*/ 0 w 10000"/>
              <a:gd name="connsiteY3" fmla="*/ 2092 h 10000"/>
              <a:gd name="connsiteX4" fmla="*/ 0 w 10000"/>
              <a:gd name="connsiteY4" fmla="*/ 4519 h 10000"/>
              <a:gd name="connsiteX5" fmla="*/ 2222 w 10000"/>
              <a:gd name="connsiteY5" fmla="*/ 3640 h 10000"/>
              <a:gd name="connsiteX6" fmla="*/ 2222 w 10000"/>
              <a:gd name="connsiteY6" fmla="*/ 10000 h 10000"/>
              <a:gd name="connsiteX7" fmla="*/ 8095 w 10000"/>
              <a:gd name="connsiteY7" fmla="*/ 10000 h 10000"/>
              <a:gd name="connsiteX8" fmla="*/ 8095 w 10000"/>
              <a:gd name="connsiteY8" fmla="*/ 3682 h 10000"/>
              <a:gd name="connsiteX9" fmla="*/ 8095 w 10000"/>
              <a:gd name="connsiteY9" fmla="*/ 3682 h 10000"/>
              <a:gd name="connsiteX10" fmla="*/ 10000 w 10000"/>
              <a:gd name="connsiteY10" fmla="*/ 4477 h 10000"/>
              <a:gd name="connsiteX11" fmla="*/ 10000 w 10000"/>
              <a:gd name="connsiteY11" fmla="*/ 2050 h 10000"/>
              <a:gd name="connsiteX0-1" fmla="*/ 10000 w 10000"/>
              <a:gd name="connsiteY0-2" fmla="*/ 2050 h 10000"/>
              <a:gd name="connsiteX1-3" fmla="*/ 5000 w 10000"/>
              <a:gd name="connsiteY1-4" fmla="*/ 0 h 10000"/>
              <a:gd name="connsiteX2-5" fmla="*/ 0 w 10000"/>
              <a:gd name="connsiteY2-6" fmla="*/ 2092 h 10000"/>
              <a:gd name="connsiteX3-7" fmla="*/ 0 w 10000"/>
              <a:gd name="connsiteY3-8" fmla="*/ 4519 h 10000"/>
              <a:gd name="connsiteX4-9" fmla="*/ 2222 w 10000"/>
              <a:gd name="connsiteY4-10" fmla="*/ 3640 h 10000"/>
              <a:gd name="connsiteX5-11" fmla="*/ 2222 w 10000"/>
              <a:gd name="connsiteY5-12" fmla="*/ 10000 h 10000"/>
              <a:gd name="connsiteX6-13" fmla="*/ 8095 w 10000"/>
              <a:gd name="connsiteY6-14" fmla="*/ 10000 h 10000"/>
              <a:gd name="connsiteX7-15" fmla="*/ 8095 w 10000"/>
              <a:gd name="connsiteY7-16" fmla="*/ 3682 h 10000"/>
              <a:gd name="connsiteX8-17" fmla="*/ 8095 w 10000"/>
              <a:gd name="connsiteY8-18" fmla="*/ 3682 h 10000"/>
              <a:gd name="connsiteX9-19" fmla="*/ 10000 w 10000"/>
              <a:gd name="connsiteY9-20" fmla="*/ 4477 h 10000"/>
              <a:gd name="connsiteX10-21" fmla="*/ 10000 w 10000"/>
              <a:gd name="connsiteY10-22" fmla="*/ 205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10000" h="10000">
                <a:moveTo>
                  <a:pt x="10000" y="2050"/>
                </a:moveTo>
                <a:lnTo>
                  <a:pt x="5000" y="0"/>
                </a:lnTo>
                <a:lnTo>
                  <a:pt x="0" y="2092"/>
                </a:lnTo>
                <a:lnTo>
                  <a:pt x="0" y="4519"/>
                </a:lnTo>
                <a:lnTo>
                  <a:pt x="2222" y="3640"/>
                </a:lnTo>
                <a:lnTo>
                  <a:pt x="2222" y="10000"/>
                </a:lnTo>
                <a:lnTo>
                  <a:pt x="8095" y="10000"/>
                </a:lnTo>
                <a:lnTo>
                  <a:pt x="8095" y="3682"/>
                </a:lnTo>
                <a:lnTo>
                  <a:pt x="8095" y="3682"/>
                </a:lnTo>
                <a:lnTo>
                  <a:pt x="10000" y="4477"/>
                </a:lnTo>
                <a:lnTo>
                  <a:pt x="10000" y="2050"/>
                </a:lnTo>
                <a:close/>
              </a:path>
            </a:pathLst>
          </a:custGeom>
          <a:solidFill>
            <a:srgbClr val="F6C6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solidFill>
                <a:schemeClr val="lt1"/>
              </a:solidFill>
            </a:endParaRPr>
          </a:p>
        </p:txBody>
      </p:sp>
      <p:sp>
        <p:nvSpPr>
          <p:cNvPr id="23" name="Oval 12"/>
          <p:cNvSpPr>
            <a:spLocks noChangeArrowheads="1"/>
          </p:cNvSpPr>
          <p:nvPr/>
        </p:nvSpPr>
        <p:spPr bwMode="auto">
          <a:xfrm rot="10800000">
            <a:off x="6708078" y="4328867"/>
            <a:ext cx="963420" cy="963419"/>
          </a:xfrm>
          <a:prstGeom prst="ellipse">
            <a:avLst/>
          </a:prstGeom>
          <a:solidFill>
            <a:schemeClr val="bg1"/>
          </a:solidFill>
          <a:ln>
            <a:noFill/>
          </a:ln>
        </p:spPr>
        <p:txBody>
          <a:bodyPr vert="horz" wrap="square" lIns="45720" tIns="22860" rIns="45720" bIns="22860" numCol="1" anchor="t" anchorCtr="0" compatLnSpc="1"/>
          <a:lstStyle/>
          <a:p>
            <a:endParaRPr lang="th-TH" sz="900"/>
          </a:p>
        </p:txBody>
      </p:sp>
      <p:sp>
        <p:nvSpPr>
          <p:cNvPr id="24" name="Freeform 18"/>
          <p:cNvSpPr>
            <a:spLocks noEditPoints="1"/>
          </p:cNvSpPr>
          <p:nvPr/>
        </p:nvSpPr>
        <p:spPr bwMode="auto">
          <a:xfrm>
            <a:off x="4812792" y="2273300"/>
            <a:ext cx="579443" cy="480110"/>
          </a:xfrm>
          <a:custGeom>
            <a:avLst/>
            <a:gdLst>
              <a:gd name="T0" fmla="*/ 802586282 w 99"/>
              <a:gd name="T1" fmla="*/ 2147483646 h 82"/>
              <a:gd name="T2" fmla="*/ 802586282 w 99"/>
              <a:gd name="T3" fmla="*/ 2147483646 h 82"/>
              <a:gd name="T4" fmla="*/ 987799105 w 99"/>
              <a:gd name="T5" fmla="*/ 2147483646 h 82"/>
              <a:gd name="T6" fmla="*/ 1358224751 w 99"/>
              <a:gd name="T7" fmla="*/ 2147483646 h 82"/>
              <a:gd name="T8" fmla="*/ 1543437574 w 99"/>
              <a:gd name="T9" fmla="*/ 2147483646 h 82"/>
              <a:gd name="T10" fmla="*/ 1543437574 w 99"/>
              <a:gd name="T11" fmla="*/ 2147483646 h 82"/>
              <a:gd name="T12" fmla="*/ 1358224751 w 99"/>
              <a:gd name="T13" fmla="*/ 2147483646 h 82"/>
              <a:gd name="T14" fmla="*/ 987799105 w 99"/>
              <a:gd name="T15" fmla="*/ 2147483646 h 82"/>
              <a:gd name="T16" fmla="*/ 802586282 w 99"/>
              <a:gd name="T17" fmla="*/ 2147483646 h 82"/>
              <a:gd name="T18" fmla="*/ 2147483646 w 99"/>
              <a:gd name="T19" fmla="*/ 2100538415 h 82"/>
              <a:gd name="T20" fmla="*/ 2037341056 w 99"/>
              <a:gd name="T21" fmla="*/ 2147483646 h 82"/>
              <a:gd name="T22" fmla="*/ 2037341056 w 99"/>
              <a:gd name="T23" fmla="*/ 2147483646 h 82"/>
              <a:gd name="T24" fmla="*/ 2147483646 w 99"/>
              <a:gd name="T25" fmla="*/ 2147483646 h 82"/>
              <a:gd name="T26" fmla="*/ 2147483646 w 99"/>
              <a:gd name="T27" fmla="*/ 2147483646 h 82"/>
              <a:gd name="T28" fmla="*/ 2147483646 w 99"/>
              <a:gd name="T29" fmla="*/ 2147483646 h 82"/>
              <a:gd name="T30" fmla="*/ 2147483646 w 99"/>
              <a:gd name="T31" fmla="*/ 2147483646 h 82"/>
              <a:gd name="T32" fmla="*/ 2147483646 w 99"/>
              <a:gd name="T33" fmla="*/ 2100538415 h 82"/>
              <a:gd name="T34" fmla="*/ 2147483646 w 99"/>
              <a:gd name="T35" fmla="*/ 2100538415 h 82"/>
              <a:gd name="T36" fmla="*/ 2147483646 w 99"/>
              <a:gd name="T37" fmla="*/ 1668077860 h 82"/>
              <a:gd name="T38" fmla="*/ 2147483646 w 99"/>
              <a:gd name="T39" fmla="*/ 1853418098 h 82"/>
              <a:gd name="T40" fmla="*/ 2147483646 w 99"/>
              <a:gd name="T41" fmla="*/ 2147483646 h 82"/>
              <a:gd name="T42" fmla="*/ 2147483646 w 99"/>
              <a:gd name="T43" fmla="*/ 2147483646 h 82"/>
              <a:gd name="T44" fmla="*/ 2147483646 w 99"/>
              <a:gd name="T45" fmla="*/ 2147483646 h 82"/>
              <a:gd name="T46" fmla="*/ 2147483646 w 99"/>
              <a:gd name="T47" fmla="*/ 2147483646 h 82"/>
              <a:gd name="T48" fmla="*/ 2147483646 w 99"/>
              <a:gd name="T49" fmla="*/ 1853418098 h 82"/>
              <a:gd name="T50" fmla="*/ 2147483646 w 99"/>
              <a:gd name="T51" fmla="*/ 1668077860 h 82"/>
              <a:gd name="T52" fmla="*/ 2147483646 w 99"/>
              <a:gd name="T53" fmla="*/ 1668077860 h 82"/>
              <a:gd name="T54" fmla="*/ 2147483646 w 99"/>
              <a:gd name="T55" fmla="*/ 1235609445 h 82"/>
              <a:gd name="T56" fmla="*/ 2147483646 w 99"/>
              <a:gd name="T57" fmla="*/ 1420949683 h 82"/>
              <a:gd name="T58" fmla="*/ 2147483646 w 99"/>
              <a:gd name="T59" fmla="*/ 2147483646 h 82"/>
              <a:gd name="T60" fmla="*/ 2147483646 w 99"/>
              <a:gd name="T61" fmla="*/ 2147483646 h 82"/>
              <a:gd name="T62" fmla="*/ 2147483646 w 99"/>
              <a:gd name="T63" fmla="*/ 2147483646 h 82"/>
              <a:gd name="T64" fmla="*/ 2147483646 w 99"/>
              <a:gd name="T65" fmla="*/ 2147483646 h 82"/>
              <a:gd name="T66" fmla="*/ 2147483646 w 99"/>
              <a:gd name="T67" fmla="*/ 1420949683 h 82"/>
              <a:gd name="T68" fmla="*/ 2147483646 w 99"/>
              <a:gd name="T69" fmla="*/ 1235609445 h 82"/>
              <a:gd name="T70" fmla="*/ 2147483646 w 99"/>
              <a:gd name="T71" fmla="*/ 1235609445 h 82"/>
              <a:gd name="T72" fmla="*/ 926064116 w 99"/>
              <a:gd name="T73" fmla="*/ 2038758336 h 82"/>
              <a:gd name="T74" fmla="*/ 2147483646 w 99"/>
              <a:gd name="T75" fmla="*/ 679588732 h 82"/>
              <a:gd name="T76" fmla="*/ 2147483646 w 99"/>
              <a:gd name="T77" fmla="*/ 864928970 h 82"/>
              <a:gd name="T78" fmla="*/ 2147483646 w 99"/>
              <a:gd name="T79" fmla="*/ 247120317 h 82"/>
              <a:gd name="T80" fmla="*/ 2147483646 w 99"/>
              <a:gd name="T81" fmla="*/ 185340238 h 82"/>
              <a:gd name="T82" fmla="*/ 2147483646 w 99"/>
              <a:gd name="T83" fmla="*/ 432460555 h 82"/>
              <a:gd name="T84" fmla="*/ 864329128 w 99"/>
              <a:gd name="T85" fmla="*/ 1729857940 h 82"/>
              <a:gd name="T86" fmla="*/ 926064116 w 99"/>
              <a:gd name="T87" fmla="*/ 2038758336 h 82"/>
              <a:gd name="T88" fmla="*/ 2147483646 w 99"/>
              <a:gd name="T89" fmla="*/ 2147483646 h 82"/>
              <a:gd name="T90" fmla="*/ 2147483646 w 99"/>
              <a:gd name="T91" fmla="*/ 2147483646 h 82"/>
              <a:gd name="T92" fmla="*/ 2147483646 w 99"/>
              <a:gd name="T93" fmla="*/ 2147483646 h 82"/>
              <a:gd name="T94" fmla="*/ 493903481 w 99"/>
              <a:gd name="T95" fmla="*/ 2147483646 h 82"/>
              <a:gd name="T96" fmla="*/ 493903481 w 99"/>
              <a:gd name="T97" fmla="*/ 617808653 h 82"/>
              <a:gd name="T98" fmla="*/ 679116304 w 99"/>
              <a:gd name="T99" fmla="*/ 617808653 h 82"/>
              <a:gd name="T100" fmla="*/ 370425646 w 99"/>
              <a:gd name="T101" fmla="*/ 0 h 82"/>
              <a:gd name="T102" fmla="*/ 0 w 99"/>
              <a:gd name="T103" fmla="*/ 617808653 h 82"/>
              <a:gd name="T104" fmla="*/ 185212823 w 99"/>
              <a:gd name="T105" fmla="*/ 617808653 h 82"/>
              <a:gd name="T106" fmla="*/ 185212823 w 99"/>
              <a:gd name="T107" fmla="*/ 2147483646 h 82"/>
              <a:gd name="T108" fmla="*/ 185212823 w 99"/>
              <a:gd name="T109" fmla="*/ 2147483646 h 82"/>
              <a:gd name="T110" fmla="*/ 185212823 w 99"/>
              <a:gd name="T111" fmla="*/ 2147483646 h 82"/>
              <a:gd name="T112" fmla="*/ 2147483646 w 99"/>
              <a:gd name="T113" fmla="*/ 2147483646 h 82"/>
              <a:gd name="T114" fmla="*/ 2147483646 w 99"/>
              <a:gd name="T115" fmla="*/ 2147483646 h 82"/>
              <a:gd name="T116" fmla="*/ 2147483646 w 99"/>
              <a:gd name="T117" fmla="*/ 2147483646 h 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99" h="82">
                <a:moveTo>
                  <a:pt x="13" y="67"/>
                </a:moveTo>
                <a:cubicBezTo>
                  <a:pt x="13" y="45"/>
                  <a:pt x="13" y="45"/>
                  <a:pt x="13" y="45"/>
                </a:cubicBezTo>
                <a:cubicBezTo>
                  <a:pt x="13" y="43"/>
                  <a:pt x="14" y="41"/>
                  <a:pt x="16" y="41"/>
                </a:cubicBezTo>
                <a:cubicBezTo>
                  <a:pt x="22" y="41"/>
                  <a:pt x="22" y="41"/>
                  <a:pt x="22" y="41"/>
                </a:cubicBezTo>
                <a:cubicBezTo>
                  <a:pt x="24" y="41"/>
                  <a:pt x="25" y="43"/>
                  <a:pt x="25" y="45"/>
                </a:cubicBezTo>
                <a:cubicBezTo>
                  <a:pt x="25" y="67"/>
                  <a:pt x="25" y="67"/>
                  <a:pt x="25" y="67"/>
                </a:cubicBezTo>
                <a:cubicBezTo>
                  <a:pt x="25" y="69"/>
                  <a:pt x="24" y="70"/>
                  <a:pt x="22" y="70"/>
                </a:cubicBezTo>
                <a:cubicBezTo>
                  <a:pt x="16" y="70"/>
                  <a:pt x="16" y="70"/>
                  <a:pt x="16" y="70"/>
                </a:cubicBezTo>
                <a:cubicBezTo>
                  <a:pt x="14" y="70"/>
                  <a:pt x="13" y="69"/>
                  <a:pt x="13" y="67"/>
                </a:cubicBezTo>
                <a:close/>
                <a:moveTo>
                  <a:pt x="36" y="34"/>
                </a:moveTo>
                <a:cubicBezTo>
                  <a:pt x="34" y="34"/>
                  <a:pt x="33" y="35"/>
                  <a:pt x="33" y="37"/>
                </a:cubicBezTo>
                <a:cubicBezTo>
                  <a:pt x="33" y="67"/>
                  <a:pt x="33" y="67"/>
                  <a:pt x="33" y="67"/>
                </a:cubicBezTo>
                <a:cubicBezTo>
                  <a:pt x="33" y="69"/>
                  <a:pt x="34" y="70"/>
                  <a:pt x="36" y="70"/>
                </a:cubicBezTo>
                <a:cubicBezTo>
                  <a:pt x="42" y="70"/>
                  <a:pt x="42" y="70"/>
                  <a:pt x="42" y="70"/>
                </a:cubicBezTo>
                <a:cubicBezTo>
                  <a:pt x="43" y="70"/>
                  <a:pt x="45" y="69"/>
                  <a:pt x="45" y="67"/>
                </a:cubicBezTo>
                <a:cubicBezTo>
                  <a:pt x="45" y="37"/>
                  <a:pt x="45" y="37"/>
                  <a:pt x="45" y="37"/>
                </a:cubicBezTo>
                <a:cubicBezTo>
                  <a:pt x="45" y="35"/>
                  <a:pt x="43" y="34"/>
                  <a:pt x="42" y="34"/>
                </a:cubicBezTo>
                <a:lnTo>
                  <a:pt x="36" y="34"/>
                </a:lnTo>
                <a:close/>
                <a:moveTo>
                  <a:pt x="56" y="27"/>
                </a:moveTo>
                <a:cubicBezTo>
                  <a:pt x="54" y="27"/>
                  <a:pt x="53" y="28"/>
                  <a:pt x="53" y="30"/>
                </a:cubicBezTo>
                <a:cubicBezTo>
                  <a:pt x="53" y="67"/>
                  <a:pt x="53" y="67"/>
                  <a:pt x="53" y="67"/>
                </a:cubicBezTo>
                <a:cubicBezTo>
                  <a:pt x="53" y="69"/>
                  <a:pt x="54" y="70"/>
                  <a:pt x="56" y="70"/>
                </a:cubicBezTo>
                <a:cubicBezTo>
                  <a:pt x="61" y="70"/>
                  <a:pt x="61" y="70"/>
                  <a:pt x="61" y="70"/>
                </a:cubicBezTo>
                <a:cubicBezTo>
                  <a:pt x="63" y="70"/>
                  <a:pt x="65" y="69"/>
                  <a:pt x="65" y="67"/>
                </a:cubicBezTo>
                <a:cubicBezTo>
                  <a:pt x="65" y="30"/>
                  <a:pt x="65" y="30"/>
                  <a:pt x="65" y="30"/>
                </a:cubicBezTo>
                <a:cubicBezTo>
                  <a:pt x="65" y="28"/>
                  <a:pt x="63" y="27"/>
                  <a:pt x="61" y="27"/>
                </a:cubicBezTo>
                <a:lnTo>
                  <a:pt x="56" y="27"/>
                </a:lnTo>
                <a:close/>
                <a:moveTo>
                  <a:pt x="76" y="20"/>
                </a:moveTo>
                <a:cubicBezTo>
                  <a:pt x="74" y="20"/>
                  <a:pt x="72" y="21"/>
                  <a:pt x="72" y="23"/>
                </a:cubicBezTo>
                <a:cubicBezTo>
                  <a:pt x="72" y="67"/>
                  <a:pt x="72" y="67"/>
                  <a:pt x="72" y="67"/>
                </a:cubicBezTo>
                <a:cubicBezTo>
                  <a:pt x="72" y="69"/>
                  <a:pt x="74" y="70"/>
                  <a:pt x="76" y="70"/>
                </a:cubicBezTo>
                <a:cubicBezTo>
                  <a:pt x="81" y="70"/>
                  <a:pt x="81" y="70"/>
                  <a:pt x="81" y="70"/>
                </a:cubicBezTo>
                <a:cubicBezTo>
                  <a:pt x="83" y="70"/>
                  <a:pt x="84" y="69"/>
                  <a:pt x="84" y="67"/>
                </a:cubicBezTo>
                <a:cubicBezTo>
                  <a:pt x="84" y="23"/>
                  <a:pt x="84" y="23"/>
                  <a:pt x="84" y="23"/>
                </a:cubicBezTo>
                <a:cubicBezTo>
                  <a:pt x="84" y="21"/>
                  <a:pt x="83" y="20"/>
                  <a:pt x="81" y="20"/>
                </a:cubicBezTo>
                <a:lnTo>
                  <a:pt x="76" y="20"/>
                </a:lnTo>
                <a:close/>
                <a:moveTo>
                  <a:pt x="15" y="33"/>
                </a:moveTo>
                <a:cubicBezTo>
                  <a:pt x="36" y="29"/>
                  <a:pt x="55" y="21"/>
                  <a:pt x="73" y="11"/>
                </a:cubicBezTo>
                <a:cubicBezTo>
                  <a:pt x="75" y="14"/>
                  <a:pt x="75" y="14"/>
                  <a:pt x="75" y="14"/>
                </a:cubicBezTo>
                <a:cubicBezTo>
                  <a:pt x="81" y="4"/>
                  <a:pt x="81" y="4"/>
                  <a:pt x="81" y="4"/>
                </a:cubicBezTo>
                <a:cubicBezTo>
                  <a:pt x="70" y="3"/>
                  <a:pt x="70" y="3"/>
                  <a:pt x="70" y="3"/>
                </a:cubicBezTo>
                <a:cubicBezTo>
                  <a:pt x="71" y="7"/>
                  <a:pt x="71" y="7"/>
                  <a:pt x="71" y="7"/>
                </a:cubicBezTo>
                <a:cubicBezTo>
                  <a:pt x="54" y="17"/>
                  <a:pt x="34" y="25"/>
                  <a:pt x="14" y="28"/>
                </a:cubicBezTo>
                <a:lnTo>
                  <a:pt x="15" y="33"/>
                </a:lnTo>
                <a:close/>
                <a:moveTo>
                  <a:pt x="99" y="77"/>
                </a:moveTo>
                <a:cubicBezTo>
                  <a:pt x="89" y="71"/>
                  <a:pt x="89" y="71"/>
                  <a:pt x="89" y="71"/>
                </a:cubicBezTo>
                <a:cubicBezTo>
                  <a:pt x="89" y="74"/>
                  <a:pt x="89" y="74"/>
                  <a:pt x="89" y="74"/>
                </a:cubicBezTo>
                <a:cubicBezTo>
                  <a:pt x="8" y="74"/>
                  <a:pt x="8" y="74"/>
                  <a:pt x="8" y="74"/>
                </a:cubicBezTo>
                <a:cubicBezTo>
                  <a:pt x="8" y="10"/>
                  <a:pt x="8" y="10"/>
                  <a:pt x="8" y="10"/>
                </a:cubicBezTo>
                <a:cubicBezTo>
                  <a:pt x="11" y="10"/>
                  <a:pt x="11" y="10"/>
                  <a:pt x="11" y="10"/>
                </a:cubicBezTo>
                <a:cubicBezTo>
                  <a:pt x="6" y="0"/>
                  <a:pt x="6" y="0"/>
                  <a:pt x="6" y="0"/>
                </a:cubicBezTo>
                <a:cubicBezTo>
                  <a:pt x="0" y="10"/>
                  <a:pt x="0" y="10"/>
                  <a:pt x="0" y="10"/>
                </a:cubicBezTo>
                <a:cubicBezTo>
                  <a:pt x="3" y="10"/>
                  <a:pt x="3" y="10"/>
                  <a:pt x="3" y="10"/>
                </a:cubicBezTo>
                <a:cubicBezTo>
                  <a:pt x="3" y="74"/>
                  <a:pt x="3" y="74"/>
                  <a:pt x="3" y="74"/>
                </a:cubicBezTo>
                <a:cubicBezTo>
                  <a:pt x="3" y="77"/>
                  <a:pt x="3" y="77"/>
                  <a:pt x="3" y="77"/>
                </a:cubicBezTo>
                <a:cubicBezTo>
                  <a:pt x="3" y="79"/>
                  <a:pt x="3" y="79"/>
                  <a:pt x="3" y="79"/>
                </a:cubicBezTo>
                <a:cubicBezTo>
                  <a:pt x="89" y="79"/>
                  <a:pt x="89" y="79"/>
                  <a:pt x="89" y="79"/>
                </a:cubicBezTo>
                <a:cubicBezTo>
                  <a:pt x="89" y="82"/>
                  <a:pt x="89" y="82"/>
                  <a:pt x="89" y="82"/>
                </a:cubicBezTo>
                <a:lnTo>
                  <a:pt x="99" y="77"/>
                </a:lnTo>
                <a:close/>
              </a:path>
            </a:pathLst>
          </a:custGeom>
          <a:solidFill>
            <a:schemeClr val="tx1">
              <a:lumMod val="65000"/>
              <a:lumOff val="35000"/>
            </a:schemeClr>
          </a:solidFill>
          <a:ln>
            <a:noFill/>
          </a:ln>
        </p:spPr>
        <p:txBody>
          <a:bodyPr/>
          <a:lstStyle/>
          <a:p>
            <a:endParaRPr lang="en-US"/>
          </a:p>
        </p:txBody>
      </p:sp>
      <p:sp>
        <p:nvSpPr>
          <p:cNvPr id="25" name="loss-chart_64690"/>
          <p:cNvSpPr>
            <a:spLocks noChangeAspect="1"/>
          </p:cNvSpPr>
          <p:nvPr/>
        </p:nvSpPr>
        <p:spPr bwMode="auto">
          <a:xfrm>
            <a:off x="6950242" y="4566906"/>
            <a:ext cx="488076" cy="487341"/>
          </a:xfrm>
          <a:custGeom>
            <a:avLst/>
            <a:gdLst>
              <a:gd name="connsiteX0" fmla="*/ 157465 w 608415"/>
              <a:gd name="connsiteY0" fmla="*/ 128853 h 607498"/>
              <a:gd name="connsiteX1" fmla="*/ 253810 w 608415"/>
              <a:gd name="connsiteY1" fmla="*/ 253560 h 607498"/>
              <a:gd name="connsiteX2" fmla="*/ 383401 w 608415"/>
              <a:gd name="connsiteY2" fmla="*/ 178319 h 607498"/>
              <a:gd name="connsiteX3" fmla="*/ 504517 w 608415"/>
              <a:gd name="connsiteY3" fmla="*/ 351452 h 607498"/>
              <a:gd name="connsiteX4" fmla="*/ 536327 w 608415"/>
              <a:gd name="connsiteY4" fmla="*/ 329192 h 607498"/>
              <a:gd name="connsiteX5" fmla="*/ 547800 w 608415"/>
              <a:gd name="connsiteY5" fmla="*/ 461710 h 607498"/>
              <a:gd name="connsiteX6" fmla="*/ 427206 w 608415"/>
              <a:gd name="connsiteY6" fmla="*/ 405344 h 607498"/>
              <a:gd name="connsiteX7" fmla="*/ 459017 w 608415"/>
              <a:gd name="connsiteY7" fmla="*/ 383215 h 607498"/>
              <a:gd name="connsiteX8" fmla="*/ 367104 w 608415"/>
              <a:gd name="connsiteY8" fmla="*/ 251998 h 607498"/>
              <a:gd name="connsiteX9" fmla="*/ 239600 w 608415"/>
              <a:gd name="connsiteY9" fmla="*/ 326068 h 607498"/>
              <a:gd name="connsiteX10" fmla="*/ 113399 w 608415"/>
              <a:gd name="connsiteY10" fmla="*/ 162698 h 607498"/>
              <a:gd name="connsiteX11" fmla="*/ 0 w 608415"/>
              <a:gd name="connsiteY11" fmla="*/ 0 h 607498"/>
              <a:gd name="connsiteX12" fmla="*/ 69484 w 608415"/>
              <a:gd name="connsiteY12" fmla="*/ 0 h 607498"/>
              <a:gd name="connsiteX13" fmla="*/ 69484 w 608415"/>
              <a:gd name="connsiteY13" fmla="*/ 537988 h 607498"/>
              <a:gd name="connsiteX14" fmla="*/ 608415 w 608415"/>
              <a:gd name="connsiteY14" fmla="*/ 537988 h 607498"/>
              <a:gd name="connsiteX15" fmla="*/ 608415 w 608415"/>
              <a:gd name="connsiteY15" fmla="*/ 607498 h 607498"/>
              <a:gd name="connsiteX16" fmla="*/ 0 w 608415"/>
              <a:gd name="connsiteY16" fmla="*/ 607498 h 607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8415" h="607498">
                <a:moveTo>
                  <a:pt x="157465" y="128853"/>
                </a:moveTo>
                <a:lnTo>
                  <a:pt x="253810" y="253560"/>
                </a:lnTo>
                <a:lnTo>
                  <a:pt x="383401" y="178319"/>
                </a:lnTo>
                <a:lnTo>
                  <a:pt x="504517" y="351452"/>
                </a:lnTo>
                <a:lnTo>
                  <a:pt x="536327" y="329192"/>
                </a:lnTo>
                <a:lnTo>
                  <a:pt x="547800" y="461710"/>
                </a:lnTo>
                <a:lnTo>
                  <a:pt x="427206" y="405344"/>
                </a:lnTo>
                <a:lnTo>
                  <a:pt x="459017" y="383215"/>
                </a:lnTo>
                <a:lnTo>
                  <a:pt x="367104" y="251998"/>
                </a:lnTo>
                <a:lnTo>
                  <a:pt x="239600" y="326068"/>
                </a:lnTo>
                <a:lnTo>
                  <a:pt x="113399" y="162698"/>
                </a:lnTo>
                <a:close/>
                <a:moveTo>
                  <a:pt x="0" y="0"/>
                </a:moveTo>
                <a:lnTo>
                  <a:pt x="69484" y="0"/>
                </a:lnTo>
                <a:lnTo>
                  <a:pt x="69484" y="537988"/>
                </a:lnTo>
                <a:lnTo>
                  <a:pt x="608415" y="537988"/>
                </a:lnTo>
                <a:lnTo>
                  <a:pt x="608415" y="607498"/>
                </a:lnTo>
                <a:lnTo>
                  <a:pt x="0" y="607498"/>
                </a:lnTo>
                <a:close/>
              </a:path>
            </a:pathLst>
          </a:custGeom>
          <a:solidFill>
            <a:schemeClr val="tx1">
              <a:lumMod val="65000"/>
              <a:lumOff val="35000"/>
            </a:schemeClr>
          </a:solidFill>
          <a:ln>
            <a:noFill/>
          </a:ln>
        </p:spPr>
      </p:sp>
      <p:sp>
        <p:nvSpPr>
          <p:cNvPr id="27" name="1"/>
          <p:cNvSpPr txBox="1">
            <a:spLocks noChangeArrowheads="1"/>
          </p:cNvSpPr>
          <p:nvPr/>
        </p:nvSpPr>
        <p:spPr bwMode="auto">
          <a:xfrm>
            <a:off x="1377089" y="3960472"/>
            <a:ext cx="2150071"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pPr>
            <a:r>
              <a:rPr lang="zh-CN" altLang="en-US" sz="1200" dirty="0">
                <a:solidFill>
                  <a:schemeClr val="tx1">
                    <a:lumMod val="65000"/>
                    <a:lumOff val="35000"/>
                  </a:schemeClr>
                </a:solidFill>
                <a:latin typeface="微软雅黑" panose="020B0503020204020204" charset="-122"/>
                <a:cs typeface="+mn-ea"/>
                <a:sym typeface="+mn-lt"/>
              </a:rPr>
              <a:t>同比去年</a:t>
            </a:r>
            <a:r>
              <a:rPr lang="en-US" altLang="zh-CN" sz="1200" dirty="0">
                <a:solidFill>
                  <a:schemeClr val="tx1">
                    <a:lumMod val="65000"/>
                    <a:lumOff val="35000"/>
                  </a:schemeClr>
                </a:solidFill>
                <a:latin typeface="微软雅黑" panose="020B0503020204020204" charset="-122"/>
                <a:cs typeface="+mn-ea"/>
                <a:sym typeface="+mn-lt"/>
              </a:rPr>
              <a:t>H1</a:t>
            </a:r>
            <a:r>
              <a:rPr lang="zh-CN" altLang="en-US" sz="1200" dirty="0">
                <a:solidFill>
                  <a:schemeClr val="tx1">
                    <a:lumMod val="65000"/>
                    <a:lumOff val="35000"/>
                  </a:schemeClr>
                </a:solidFill>
                <a:latin typeface="微软雅黑" panose="020B0503020204020204" charset="-122"/>
                <a:cs typeface="+mn-ea"/>
                <a:sym typeface="+mn-lt"/>
              </a:rPr>
              <a:t>消耗</a:t>
            </a:r>
            <a:endParaRPr lang="zh-CN" altLang="en-US" sz="1200" dirty="0">
              <a:solidFill>
                <a:schemeClr val="tx1">
                  <a:lumMod val="65000"/>
                  <a:lumOff val="35000"/>
                </a:schemeClr>
              </a:solidFill>
              <a:latin typeface="微软雅黑" panose="020B0503020204020204" charset="-122"/>
              <a:cs typeface="+mn-ea"/>
              <a:sym typeface="+mn-lt"/>
            </a:endParaRPr>
          </a:p>
        </p:txBody>
      </p:sp>
      <p:sp>
        <p:nvSpPr>
          <p:cNvPr id="28" name="1"/>
          <p:cNvSpPr txBox="1">
            <a:spLocks noChangeArrowheads="1"/>
          </p:cNvSpPr>
          <p:nvPr/>
        </p:nvSpPr>
        <p:spPr bwMode="auto">
          <a:xfrm>
            <a:off x="1283970" y="2690495"/>
            <a:ext cx="229171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spcBef>
                <a:spcPct val="20000"/>
              </a:spcBef>
            </a:pPr>
            <a:r>
              <a:rPr lang="en-US" altLang="zh-CN" sz="4800" b="1" dirty="0" smtClean="0">
                <a:solidFill>
                  <a:srgbClr val="FF0000"/>
                </a:solidFill>
                <a:latin typeface="微软雅黑" panose="020B0503020204020204" charset="-122"/>
                <a:cs typeface="+mn-ea"/>
                <a:sym typeface="+mn-lt"/>
              </a:rPr>
              <a:t>+148%</a:t>
            </a:r>
            <a:endParaRPr lang="en-US" altLang="zh-CN" sz="4800" b="1" dirty="0" smtClean="0">
              <a:solidFill>
                <a:srgbClr val="FF0000"/>
              </a:solidFill>
              <a:latin typeface="微软雅黑" panose="020B0503020204020204" charset="-122"/>
              <a:cs typeface="+mn-ea"/>
              <a:sym typeface="+mn-lt"/>
            </a:endParaRPr>
          </a:p>
        </p:txBody>
      </p:sp>
      <p:sp>
        <p:nvSpPr>
          <p:cNvPr id="30" name="1"/>
          <p:cNvSpPr txBox="1">
            <a:spLocks noChangeArrowheads="1"/>
          </p:cNvSpPr>
          <p:nvPr/>
        </p:nvSpPr>
        <p:spPr bwMode="auto">
          <a:xfrm>
            <a:off x="8776957" y="3960472"/>
            <a:ext cx="2150071"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nSpc>
                <a:spcPct val="150000"/>
              </a:lnSpc>
            </a:pPr>
            <a:r>
              <a:rPr lang="zh-CN" altLang="en-US" sz="1200" dirty="0">
                <a:solidFill>
                  <a:schemeClr val="tx1">
                    <a:lumMod val="65000"/>
                    <a:lumOff val="35000"/>
                  </a:schemeClr>
                </a:solidFill>
                <a:latin typeface="微软雅黑" panose="020B0503020204020204" charset="-122"/>
                <a:cs typeface="+mn-ea"/>
                <a:sym typeface="+mn-lt"/>
              </a:rPr>
              <a:t>环比</a:t>
            </a:r>
            <a:r>
              <a:rPr lang="en-US" altLang="zh-CN" sz="1200" dirty="0">
                <a:solidFill>
                  <a:schemeClr val="tx1">
                    <a:lumMod val="65000"/>
                    <a:lumOff val="35000"/>
                  </a:schemeClr>
                </a:solidFill>
                <a:latin typeface="微软雅黑" panose="020B0503020204020204" charset="-122"/>
                <a:cs typeface="+mn-ea"/>
                <a:sym typeface="+mn-lt"/>
              </a:rPr>
              <a:t>21</a:t>
            </a:r>
            <a:r>
              <a:rPr lang="zh-CN" altLang="en-US" sz="1200" dirty="0">
                <a:solidFill>
                  <a:schemeClr val="tx1">
                    <a:lumMod val="65000"/>
                    <a:lumOff val="35000"/>
                  </a:schemeClr>
                </a:solidFill>
                <a:latin typeface="微软雅黑" panose="020B0503020204020204" charset="-122"/>
                <a:cs typeface="+mn-ea"/>
                <a:sym typeface="+mn-lt"/>
              </a:rPr>
              <a:t>年</a:t>
            </a:r>
            <a:r>
              <a:rPr lang="en-US" altLang="zh-CN" sz="1200" dirty="0">
                <a:solidFill>
                  <a:schemeClr val="tx1">
                    <a:lumMod val="65000"/>
                    <a:lumOff val="35000"/>
                  </a:schemeClr>
                </a:solidFill>
                <a:latin typeface="微软雅黑" panose="020B0503020204020204" charset="-122"/>
                <a:cs typeface="+mn-ea"/>
                <a:sym typeface="+mn-lt"/>
              </a:rPr>
              <a:t>H2</a:t>
            </a:r>
            <a:r>
              <a:rPr lang="zh-CN" altLang="en-US" sz="1200" dirty="0">
                <a:solidFill>
                  <a:schemeClr val="tx1">
                    <a:lumMod val="65000"/>
                    <a:lumOff val="35000"/>
                  </a:schemeClr>
                </a:solidFill>
                <a:latin typeface="微软雅黑" panose="020B0503020204020204" charset="-122"/>
                <a:cs typeface="+mn-ea"/>
                <a:sym typeface="+mn-lt"/>
              </a:rPr>
              <a:t>消耗</a:t>
            </a:r>
            <a:endParaRPr lang="zh-CN" altLang="en-US" sz="1200" dirty="0">
              <a:solidFill>
                <a:schemeClr val="tx1">
                  <a:lumMod val="65000"/>
                  <a:lumOff val="35000"/>
                </a:schemeClr>
              </a:solidFill>
              <a:latin typeface="微软雅黑" panose="020B0503020204020204" charset="-122"/>
              <a:cs typeface="+mn-ea"/>
              <a:sym typeface="+mn-lt"/>
            </a:endParaRPr>
          </a:p>
        </p:txBody>
      </p:sp>
      <p:sp>
        <p:nvSpPr>
          <p:cNvPr id="31" name="1"/>
          <p:cNvSpPr txBox="1">
            <a:spLocks noChangeArrowheads="1"/>
          </p:cNvSpPr>
          <p:nvPr/>
        </p:nvSpPr>
        <p:spPr bwMode="auto">
          <a:xfrm>
            <a:off x="8770620" y="2690495"/>
            <a:ext cx="198183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eaLnBrk="1" hangingPunct="1">
              <a:spcBef>
                <a:spcPct val="20000"/>
              </a:spcBef>
            </a:pPr>
            <a:r>
              <a:rPr lang="en-US" altLang="zh-CN" sz="4800" b="1" dirty="0" smtClean="0">
                <a:solidFill>
                  <a:srgbClr val="00B050"/>
                </a:solidFill>
                <a:latin typeface="微软雅黑" panose="020B0503020204020204" charset="-122"/>
                <a:cs typeface="+mn-ea"/>
                <a:sym typeface="+mn-lt"/>
              </a:rPr>
              <a:t>-22%</a:t>
            </a:r>
            <a:endParaRPr lang="en-US" altLang="zh-CN" sz="4800" b="1" dirty="0" smtClean="0">
              <a:solidFill>
                <a:srgbClr val="00B050"/>
              </a:solidFill>
              <a:latin typeface="微软雅黑" panose="020B0503020204020204" charset="-122"/>
              <a:cs typeface="+mn-ea"/>
              <a:sym typeface="+mn-lt"/>
            </a:endParaRPr>
          </a:p>
        </p:txBody>
      </p:sp>
      <p:sp>
        <p:nvSpPr>
          <p:cNvPr id="33" name="1"/>
          <p:cNvSpPr txBox="1">
            <a:spLocks noChangeArrowheads="1"/>
          </p:cNvSpPr>
          <p:nvPr/>
        </p:nvSpPr>
        <p:spPr bwMode="auto">
          <a:xfrm>
            <a:off x="4601203" y="4144201"/>
            <a:ext cx="9950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spcBef>
                <a:spcPct val="20000"/>
              </a:spcBef>
            </a:pPr>
            <a:r>
              <a:rPr lang="zh-CN" altLang="en-US" sz="3200" dirty="0">
                <a:solidFill>
                  <a:schemeClr val="bg1"/>
                </a:solidFill>
                <a:latin typeface="微软雅黑" panose="020B0503020204020204" charset="-122"/>
                <a:cs typeface="+mn-ea"/>
                <a:sym typeface="+mn-lt"/>
              </a:rPr>
              <a:t>上升</a:t>
            </a:r>
            <a:endParaRPr lang="zh-CN" altLang="en-US" sz="3200" dirty="0">
              <a:solidFill>
                <a:schemeClr val="bg1"/>
              </a:solidFill>
              <a:latin typeface="微软雅黑" panose="020B0503020204020204" charset="-122"/>
              <a:cs typeface="+mn-ea"/>
              <a:sym typeface="+mn-lt"/>
            </a:endParaRPr>
          </a:p>
        </p:txBody>
      </p:sp>
      <p:sp>
        <p:nvSpPr>
          <p:cNvPr id="34" name="1"/>
          <p:cNvSpPr txBox="1">
            <a:spLocks noChangeArrowheads="1"/>
          </p:cNvSpPr>
          <p:nvPr/>
        </p:nvSpPr>
        <p:spPr bwMode="auto">
          <a:xfrm>
            <a:off x="6621763" y="2823402"/>
            <a:ext cx="995084"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charset="-122"/>
              </a:defRPr>
            </a:lvl1pPr>
            <a:lvl2pPr marL="742950" indent="-285750" defTabSz="1216025">
              <a:defRPr>
                <a:solidFill>
                  <a:schemeClr val="tx1"/>
                </a:solidFill>
                <a:latin typeface="Arial" panose="020B0604020202020204" pitchFamily="34" charset="0"/>
                <a:ea typeface="微软雅黑" panose="020B0503020204020204" charset="-122"/>
              </a:defRPr>
            </a:lvl2pPr>
            <a:lvl3pPr marL="1143000" indent="-228600" defTabSz="1216025">
              <a:defRPr>
                <a:solidFill>
                  <a:schemeClr val="tx1"/>
                </a:solidFill>
                <a:latin typeface="Arial" panose="020B0604020202020204" pitchFamily="34" charset="0"/>
                <a:ea typeface="微软雅黑" panose="020B0503020204020204" charset="-122"/>
              </a:defRPr>
            </a:lvl3pPr>
            <a:lvl4pPr marL="1600200" indent="-228600" defTabSz="1216025">
              <a:defRPr>
                <a:solidFill>
                  <a:schemeClr val="tx1"/>
                </a:solidFill>
                <a:latin typeface="Arial" panose="020B0604020202020204" pitchFamily="34" charset="0"/>
                <a:ea typeface="微软雅黑" panose="020B0503020204020204" charset="-122"/>
              </a:defRPr>
            </a:lvl4pPr>
            <a:lvl5pPr marL="2057400" indent="-228600" defTabSz="1216025">
              <a:defRPr>
                <a:solidFill>
                  <a:schemeClr val="tx1"/>
                </a:solidFill>
                <a:latin typeface="Arial" panose="020B0604020202020204" pitchFamily="34" charset="0"/>
                <a:ea typeface="微软雅黑" panose="020B050302020402020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charset="-122"/>
              </a:defRPr>
            </a:lvl9pPr>
          </a:lstStyle>
          <a:p>
            <a:pPr algn="ctr" eaLnBrk="1" hangingPunct="1">
              <a:spcBef>
                <a:spcPct val="20000"/>
              </a:spcBef>
            </a:pPr>
            <a:r>
              <a:rPr lang="zh-CN" altLang="en-US" sz="3200" dirty="0" smtClean="0">
                <a:solidFill>
                  <a:schemeClr val="bg1"/>
                </a:solidFill>
                <a:latin typeface="微软雅黑" panose="020B0503020204020204" charset="-122"/>
                <a:cs typeface="+mn-ea"/>
                <a:sym typeface="+mn-lt"/>
              </a:rPr>
              <a:t>下降</a:t>
            </a:r>
            <a:endParaRPr lang="zh-CN" altLang="en-US" sz="3200" dirty="0" smtClean="0">
              <a:solidFill>
                <a:schemeClr val="bg1"/>
              </a:solidFill>
              <a:latin typeface="微软雅黑" panose="020B0503020204020204" charset="-122"/>
              <a:cs typeface="+mn-ea"/>
              <a:sym typeface="+mn-lt"/>
            </a:endParaRPr>
          </a:p>
        </p:txBody>
      </p:sp>
      <p:sp>
        <p:nvSpPr>
          <p:cNvPr id="2" name="标题 1"/>
          <p:cNvSpPr txBox="1"/>
          <p:nvPr/>
        </p:nvSpPr>
        <p:spPr>
          <a:xfrm>
            <a:off x="2136140" y="24384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信息流数据</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汇总</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nvPicPr>
        <p:blipFill>
          <a:blip r:embed="rId1" r:link="rId2"/>
          <a:stretch>
            <a:fillRect/>
          </a:stretch>
        </p:blipFill>
        <p:spPr>
          <a:xfrm>
            <a:off x="3295650" y="2130425"/>
            <a:ext cx="5600700" cy="2597150"/>
          </a:xfrm>
          <a:prstGeom prst="rect">
            <a:avLst/>
          </a:prstGeom>
          <a:noFill/>
          <a:ln w="9525">
            <a:noFill/>
          </a:ln>
        </p:spPr>
      </p:pic>
      <p:pic>
        <p:nvPicPr>
          <p:cNvPr id="3" name="图片 2"/>
          <p:cNvPicPr>
            <a:picLocks noChangeAspect="1"/>
          </p:cNvPicPr>
          <p:nvPr/>
        </p:nvPicPr>
        <p:blipFill>
          <a:blip r:embed="rId3"/>
          <a:stretch>
            <a:fillRect/>
          </a:stretch>
        </p:blipFill>
        <p:spPr>
          <a:xfrm>
            <a:off x="1280795" y="1449070"/>
            <a:ext cx="8047990" cy="3520440"/>
          </a:xfrm>
          <a:prstGeom prst="rect">
            <a:avLst/>
          </a:prstGeom>
        </p:spPr>
      </p:pic>
      <p:sp>
        <p:nvSpPr>
          <p:cNvPr id="65" name="矩形 64"/>
          <p:cNvSpPr/>
          <p:nvPr/>
        </p:nvSpPr>
        <p:spPr>
          <a:xfrm>
            <a:off x="2270760" y="504169"/>
            <a:ext cx="5262880" cy="706755"/>
          </a:xfrm>
          <a:prstGeom prst="rect">
            <a:avLst/>
          </a:prstGeom>
        </p:spPr>
        <p:txBody>
          <a:bodyPr wrap="non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uLnTx/>
                <a:uFillTx/>
                <a:ea typeface="微软雅黑" panose="020B0503020204020204" charset="-122"/>
                <a:cs typeface="+mn-cs"/>
              </a:rPr>
              <a:t>商业达人投放数据</a:t>
            </a:r>
            <a:r>
              <a:rPr kumimoji="0" lang="zh-CN" altLang="en-US" sz="4000" b="1" i="0" u="none" strike="noStrike" kern="1200" cap="none" spc="0" normalizeH="0" baseline="0" noProof="0" dirty="0">
                <a:ln>
                  <a:noFill/>
                </a:ln>
                <a:solidFill>
                  <a:srgbClr val="C00000"/>
                </a:solidFill>
                <a:effectLst/>
                <a:uLnTx/>
                <a:uFillTx/>
                <a:ea typeface="微软雅黑" panose="020B0503020204020204" charset="-122"/>
                <a:cs typeface="+mn-cs"/>
              </a:rPr>
              <a:t>看板</a:t>
            </a:r>
            <a:endParaRPr kumimoji="0" lang="zh-CN" altLang="en-US" sz="4000" b="1" i="0" u="none" strike="noStrike" kern="1200" cap="none" spc="0" normalizeH="0" baseline="0" noProof="0" dirty="0">
              <a:ln>
                <a:noFill/>
              </a:ln>
              <a:solidFill>
                <a:srgbClr val="C00000"/>
              </a:solidFill>
              <a:effectLst/>
              <a:uLnTx/>
              <a:uFillTx/>
              <a:ea typeface="微软雅黑" panose="020B0503020204020204" charset="-122"/>
              <a:cs typeface="+mn-cs"/>
            </a:endParaRPr>
          </a:p>
        </p:txBody>
      </p:sp>
      <p:sp>
        <p:nvSpPr>
          <p:cNvPr id="5" name="文本框 4"/>
          <p:cNvSpPr txBox="1"/>
          <p:nvPr/>
        </p:nvSpPr>
        <p:spPr>
          <a:xfrm>
            <a:off x="1426845" y="5286375"/>
            <a:ext cx="8451850" cy="1168400"/>
          </a:xfrm>
          <a:prstGeom prst="rect">
            <a:avLst/>
          </a:prstGeom>
          <a:noFill/>
        </p:spPr>
        <p:txBody>
          <a:bodyPr wrap="square" rtlCol="0">
            <a:spAutoFit/>
          </a:bodyPr>
          <a:p>
            <a:pPr marL="285750" indent="-285750">
              <a:buFont typeface="Arial" panose="020B0604020202020204" pitchFamily="34" charset="0"/>
              <a:buChar char="•"/>
            </a:pPr>
            <a:r>
              <a:rPr lang="zh-CN" altLang="en-US" sz="1400">
                <a:latin typeface="微软雅黑" panose="020B0503020204020204" charset="-122"/>
                <a:ea typeface="微软雅黑" panose="020B0503020204020204" charset="-122"/>
                <a:cs typeface="微软雅黑" panose="020B0503020204020204" charset="-122"/>
              </a:rPr>
              <a:t>商业主播整体投放数据和信息流持平，相较</a:t>
            </a:r>
            <a:r>
              <a:rPr lang="en-US" altLang="zh-CN" sz="1400">
                <a:latin typeface="微软雅黑" panose="020B0503020204020204" charset="-122"/>
                <a:ea typeface="微软雅黑" panose="020B0503020204020204" charset="-122"/>
                <a:cs typeface="微软雅黑" panose="020B0503020204020204" charset="-122"/>
              </a:rPr>
              <a:t>2021</a:t>
            </a:r>
            <a:r>
              <a:rPr lang="zh-CN" altLang="en-US" sz="1400">
                <a:latin typeface="微软雅黑" panose="020B0503020204020204" charset="-122"/>
                <a:ea typeface="微软雅黑" panose="020B0503020204020204" charset="-122"/>
                <a:cs typeface="微软雅黑" panose="020B0503020204020204" charset="-122"/>
              </a:rPr>
              <a:t>年有所</a:t>
            </a:r>
            <a:r>
              <a:rPr lang="zh-CN" altLang="en-US" sz="1400">
                <a:solidFill>
                  <a:srgbClr val="00B050"/>
                </a:solidFill>
                <a:latin typeface="微软雅黑" panose="020B0503020204020204" charset="-122"/>
                <a:ea typeface="微软雅黑" panose="020B0503020204020204" charset="-122"/>
                <a:cs typeface="微软雅黑" panose="020B0503020204020204" charset="-122"/>
              </a:rPr>
              <a:t>下滑</a:t>
            </a:r>
            <a:r>
              <a:rPr lang="zh-CN" altLang="en-US" sz="1400">
                <a:latin typeface="微软雅黑" panose="020B0503020204020204" charset="-122"/>
                <a:ea typeface="微软雅黑" panose="020B0503020204020204" charset="-122"/>
                <a:cs typeface="微软雅黑" panose="020B0503020204020204" charset="-122"/>
              </a:rPr>
              <a:t>，主要因大盘流量标签倾斜电商，主播游戏内行为约束等多重原因</a:t>
            </a:r>
            <a:endParaRPr lang="zh-CN" altLang="en-US" sz="14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400">
                <a:latin typeface="微软雅黑" panose="020B0503020204020204" charset="-122"/>
                <a:ea typeface="微软雅黑" panose="020B0503020204020204" charset="-122"/>
                <a:cs typeface="微软雅黑" panose="020B0503020204020204" charset="-122"/>
              </a:rPr>
              <a:t>短视频达人业务，量级难以扩大，且数据不稳定，上半年已调研</a:t>
            </a:r>
            <a:r>
              <a:rPr lang="en-US" altLang="zh-CN" sz="1400">
                <a:latin typeface="微软雅黑" panose="020B0503020204020204" charset="-122"/>
                <a:ea typeface="微软雅黑" panose="020B0503020204020204" charset="-122"/>
                <a:cs typeface="微软雅黑" panose="020B0503020204020204" charset="-122"/>
              </a:rPr>
              <a:t>PICK</a:t>
            </a:r>
            <a:r>
              <a:rPr lang="zh-CN" altLang="en-US" sz="1400">
                <a:latin typeface="微软雅黑" panose="020B0503020204020204" charset="-122"/>
                <a:ea typeface="微软雅黑" panose="020B0503020204020204" charset="-122"/>
                <a:cs typeface="微软雅黑" panose="020B0503020204020204" charset="-122"/>
              </a:rPr>
              <a:t>业务和素材准备</a:t>
            </a:r>
            <a:endParaRPr lang="zh-CN" altLang="en-US" sz="14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400">
                <a:latin typeface="微软雅黑" panose="020B0503020204020204" charset="-122"/>
                <a:ea typeface="微软雅黑" panose="020B0503020204020204" charset="-122"/>
                <a:cs typeface="微软雅黑" panose="020B0503020204020204" charset="-122"/>
              </a:rPr>
              <a:t>自孵化直播目前数据较差，且体量较少，还需持续优化主播节奏和帐号标签</a:t>
            </a:r>
            <a:endParaRPr lang="zh-CN" altLang="en-US" sz="1400">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zh-CN" altLang="en-US" sz="1400">
                <a:latin typeface="微软雅黑" panose="020B0503020204020204" charset="-122"/>
                <a:ea typeface="微软雅黑" panose="020B0503020204020204" charset="-122"/>
                <a:cs typeface="微软雅黑" panose="020B0503020204020204" charset="-122"/>
              </a:rPr>
              <a:t>玩家主播在</a:t>
            </a:r>
            <a:r>
              <a:rPr lang="en-US" altLang="zh-CN" sz="1400">
                <a:latin typeface="微软雅黑" panose="020B0503020204020204" charset="-122"/>
                <a:ea typeface="微软雅黑" panose="020B0503020204020204" charset="-122"/>
                <a:cs typeface="微软雅黑" panose="020B0503020204020204" charset="-122"/>
              </a:rPr>
              <a:t>6</a:t>
            </a:r>
            <a:r>
              <a:rPr lang="zh-CN" altLang="en-US" sz="1400">
                <a:latin typeface="微软雅黑" panose="020B0503020204020204" charset="-122"/>
                <a:ea typeface="微软雅黑" panose="020B0503020204020204" charset="-122"/>
                <a:cs typeface="微软雅黑" panose="020B0503020204020204" charset="-122"/>
              </a:rPr>
              <a:t>月逐步筛选小风车主播，财务等合作流程已跑通，后续</a:t>
            </a:r>
            <a:r>
              <a:rPr lang="zh-CN" altLang="en-US" sz="1400">
                <a:latin typeface="微软雅黑" panose="020B0503020204020204" charset="-122"/>
                <a:ea typeface="微软雅黑" panose="020B0503020204020204" charset="-122"/>
                <a:cs typeface="微软雅黑" panose="020B0503020204020204" charset="-122"/>
              </a:rPr>
              <a:t>观察数据</a:t>
            </a:r>
            <a:endParaRPr lang="zh-CN" altLang="en-US" sz="1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045970" y="323829"/>
            <a:ext cx="3230880" cy="70675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uLnTx/>
                <a:uFillTx/>
                <a:ea typeface="微软雅黑" panose="020B0503020204020204" charset="-122"/>
                <a:cs typeface="+mn-cs"/>
              </a:rPr>
              <a:t>商业达人直播</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mn-cs"/>
            </a:endParaRPr>
          </a:p>
        </p:txBody>
      </p:sp>
      <p:cxnSp>
        <p:nvCxnSpPr>
          <p:cNvPr id="66" name="直接连接符 65"/>
          <p:cNvCxnSpPr/>
          <p:nvPr/>
        </p:nvCxnSpPr>
        <p:spPr>
          <a:xfrm>
            <a:off x="5806293" y="912272"/>
            <a:ext cx="579414" cy="0"/>
          </a:xfrm>
          <a:prstGeom prst="line">
            <a:avLst/>
          </a:prstGeom>
          <a:ln w="28575" cap="flat" cmpd="sng" algn="ctr">
            <a:solidFill>
              <a:srgbClr val="D0CECE"/>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35610" y="1939290"/>
            <a:ext cx="3549015" cy="1076325"/>
          </a:xfrm>
          <a:prstGeom prst="rect">
            <a:avLst/>
          </a:prstGeom>
          <a:noFill/>
        </p:spPr>
        <p:txBody>
          <a:bodyPr wrap="square" rtlCol="0" anchor="t">
            <a:spAutoFit/>
          </a:bodyPr>
          <a:p>
            <a:r>
              <a:rPr lang="zh-CN" altLang="en-US" sz="3200" b="1">
                <a:latin typeface="微软雅黑" panose="020B0503020204020204" charset="-122"/>
                <a:ea typeface="微软雅黑" panose="020B0503020204020204" charset="-122"/>
                <a:cs typeface="微软雅黑" panose="020B0503020204020204" charset="-122"/>
              </a:rPr>
              <a:t>总消耗：</a:t>
            </a:r>
            <a:r>
              <a:rPr lang="en-US" altLang="zh-CN" sz="3200" b="1">
                <a:latin typeface="微软雅黑" panose="020B0503020204020204" charset="-122"/>
                <a:ea typeface="微软雅黑" panose="020B0503020204020204" charset="-122"/>
                <a:cs typeface="微软雅黑" panose="020B0503020204020204" charset="-122"/>
              </a:rPr>
              <a:t>10</a:t>
            </a:r>
            <a:r>
              <a:rPr lang="zh-CN" altLang="en-US" sz="3200" b="1">
                <a:latin typeface="微软雅黑" panose="020B0503020204020204" charset="-122"/>
                <a:ea typeface="微软雅黑" panose="020B0503020204020204" charset="-122"/>
                <a:cs typeface="微软雅黑" panose="020B0503020204020204" charset="-122"/>
              </a:rPr>
              <a:t>,0</a:t>
            </a:r>
            <a:r>
              <a:rPr lang="en-US" altLang="zh-CN" sz="3200" b="1">
                <a:latin typeface="微软雅黑" panose="020B0503020204020204" charset="-122"/>
                <a:ea typeface="微软雅黑" panose="020B0503020204020204" charset="-122"/>
                <a:cs typeface="微软雅黑" panose="020B0503020204020204" charset="-122"/>
              </a:rPr>
              <a:t>79</a:t>
            </a:r>
            <a:r>
              <a:rPr lang="zh-CN" altLang="en-US" sz="3200" b="1">
                <a:latin typeface="微软雅黑" panose="020B0503020204020204" charset="-122"/>
                <a:ea typeface="微软雅黑" panose="020B0503020204020204" charset="-122"/>
                <a:cs typeface="微软雅黑" panose="020B0503020204020204" charset="-122"/>
              </a:rPr>
              <a:t>,87</a:t>
            </a:r>
            <a:r>
              <a:rPr lang="en-US" altLang="zh-CN" sz="3200" b="1">
                <a:latin typeface="微软雅黑" panose="020B0503020204020204" charset="-122"/>
                <a:ea typeface="微软雅黑" panose="020B0503020204020204" charset="-122"/>
                <a:cs typeface="微软雅黑" panose="020B0503020204020204" charset="-122"/>
              </a:rPr>
              <a:t>9</a:t>
            </a:r>
            <a:r>
              <a:rPr lang="zh-CN" altLang="en-US" sz="3200" b="1">
                <a:latin typeface="微软雅黑" panose="020B0503020204020204" charset="-122"/>
                <a:ea typeface="微软雅黑" panose="020B0503020204020204" charset="-122"/>
                <a:cs typeface="微软雅黑" panose="020B0503020204020204" charset="-122"/>
              </a:rPr>
              <a:t>元</a:t>
            </a: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435610" y="3444240"/>
            <a:ext cx="3790950" cy="1076325"/>
          </a:xfrm>
          <a:prstGeom prst="rect">
            <a:avLst/>
          </a:prstGeom>
          <a:noFill/>
        </p:spPr>
        <p:txBody>
          <a:bodyPr wrap="square" rtlCol="0" anchor="t">
            <a:spAutoFit/>
          </a:bodyPr>
          <a:p>
            <a:r>
              <a:rPr lang="zh-CN" altLang="en-US" sz="3200" b="1">
                <a:latin typeface="微软雅黑" panose="020B0503020204020204" charset="-122"/>
                <a:ea typeface="微软雅黑" panose="020B0503020204020204" charset="-122"/>
                <a:cs typeface="微软雅黑" panose="020B0503020204020204" charset="-122"/>
              </a:rPr>
              <a:t>至今付费：</a:t>
            </a:r>
            <a:r>
              <a:rPr lang="en-US" altLang="zh-CN" sz="3200" b="1">
                <a:latin typeface="微软雅黑" panose="020B0503020204020204" charset="-122"/>
                <a:ea typeface="微软雅黑" panose="020B0503020204020204" charset="-122"/>
                <a:cs typeface="微软雅黑" panose="020B0503020204020204" charset="-122"/>
              </a:rPr>
              <a:t>7</a:t>
            </a:r>
            <a:r>
              <a:rPr lang="zh-CN" altLang="en-US" sz="3200" b="1">
                <a:latin typeface="微软雅黑" panose="020B0503020204020204" charset="-122"/>
                <a:ea typeface="微软雅黑" panose="020B0503020204020204" charset="-122"/>
                <a:cs typeface="微软雅黑" panose="020B0503020204020204" charset="-122"/>
              </a:rPr>
              <a:t>,</a:t>
            </a:r>
            <a:r>
              <a:rPr lang="en-US" altLang="zh-CN" sz="3200" b="1">
                <a:latin typeface="微软雅黑" panose="020B0503020204020204" charset="-122"/>
                <a:ea typeface="微软雅黑" panose="020B0503020204020204" charset="-122"/>
                <a:cs typeface="微软雅黑" panose="020B0503020204020204" charset="-122"/>
              </a:rPr>
              <a:t>035</a:t>
            </a:r>
            <a:r>
              <a:rPr lang="zh-CN" altLang="en-US" sz="3200" b="1">
                <a:latin typeface="微软雅黑" panose="020B0503020204020204" charset="-122"/>
                <a:ea typeface="微软雅黑" panose="020B0503020204020204" charset="-122"/>
                <a:cs typeface="微软雅黑" panose="020B0503020204020204" charset="-122"/>
              </a:rPr>
              <a:t>,</a:t>
            </a:r>
            <a:r>
              <a:rPr lang="en-US" altLang="zh-CN" sz="3200" b="1">
                <a:latin typeface="微软雅黑" panose="020B0503020204020204" charset="-122"/>
                <a:ea typeface="微软雅黑" panose="020B0503020204020204" charset="-122"/>
                <a:cs typeface="微软雅黑" panose="020B0503020204020204" charset="-122"/>
              </a:rPr>
              <a:t>198</a:t>
            </a:r>
            <a:r>
              <a:rPr lang="zh-CN" altLang="en-US" sz="3200" b="1">
                <a:latin typeface="微软雅黑" panose="020B0503020204020204" charset="-122"/>
                <a:ea typeface="微软雅黑" panose="020B0503020204020204" charset="-122"/>
                <a:cs typeface="微软雅黑" panose="020B0503020204020204" charset="-122"/>
              </a:rPr>
              <a:t>元</a:t>
            </a: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435610" y="5010150"/>
            <a:ext cx="3376930" cy="583565"/>
          </a:xfrm>
          <a:prstGeom prst="rect">
            <a:avLst/>
          </a:prstGeom>
          <a:noFill/>
        </p:spPr>
        <p:txBody>
          <a:bodyPr wrap="square" rtlCol="0" anchor="t">
            <a:spAutoFit/>
          </a:bodyPr>
          <a:p>
            <a:r>
              <a:rPr lang="zh-CN" altLang="en-US" sz="3200" b="1">
                <a:solidFill>
                  <a:srgbClr val="FF0000"/>
                </a:solidFill>
                <a:latin typeface="微软雅黑" panose="020B0503020204020204" charset="-122"/>
                <a:ea typeface="微软雅黑" panose="020B0503020204020204" charset="-122"/>
                <a:cs typeface="微软雅黑" panose="020B0503020204020204" charset="-122"/>
              </a:rPr>
              <a:t>至今</a:t>
            </a:r>
            <a:r>
              <a:rPr lang="en-US" altLang="zh-CN" sz="3200" b="1">
                <a:solidFill>
                  <a:srgbClr val="FF0000"/>
                </a:solidFill>
                <a:latin typeface="微软雅黑" panose="020B0503020204020204" charset="-122"/>
                <a:ea typeface="微软雅黑" panose="020B0503020204020204" charset="-122"/>
                <a:cs typeface="微软雅黑" panose="020B0503020204020204" charset="-122"/>
              </a:rPr>
              <a:t>ROI</a:t>
            </a:r>
            <a:r>
              <a:rPr lang="zh-CN" altLang="en-US" sz="3200" b="1">
                <a:solidFill>
                  <a:srgbClr val="FF0000"/>
                </a:solidFill>
                <a:latin typeface="微软雅黑" panose="020B0503020204020204" charset="-122"/>
                <a:ea typeface="微软雅黑" panose="020B0503020204020204" charset="-122"/>
                <a:cs typeface="微软雅黑" panose="020B0503020204020204" charset="-122"/>
              </a:rPr>
              <a:t>：</a:t>
            </a:r>
            <a:r>
              <a:rPr lang="en-US" altLang="zh-CN" sz="3200" b="1">
                <a:solidFill>
                  <a:srgbClr val="FF0000"/>
                </a:solidFill>
                <a:latin typeface="微软雅黑" panose="020B0503020204020204" charset="-122"/>
                <a:ea typeface="微软雅黑" panose="020B0503020204020204" charset="-122"/>
                <a:cs typeface="微软雅黑" panose="020B0503020204020204" charset="-122"/>
              </a:rPr>
              <a:t>69%</a:t>
            </a:r>
            <a:endParaRPr lang="en-US" altLang="zh-CN" sz="3200" b="1">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48" name="图片 47" descr="upload_post_object_v2_866969364"/>
          <p:cNvPicPr>
            <a:picLocks noChangeAspect="1"/>
          </p:cNvPicPr>
          <p:nvPr/>
        </p:nvPicPr>
        <p:blipFill>
          <a:blip r:embed="rId1"/>
          <a:stretch>
            <a:fillRect/>
          </a:stretch>
        </p:blipFill>
        <p:spPr>
          <a:xfrm>
            <a:off x="3897100" y="1332951"/>
            <a:ext cx="7987528" cy="4049728"/>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136081" y="279349"/>
            <a:ext cx="3230880" cy="70675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noProof="0" dirty="0">
                <a:ln>
                  <a:noFill/>
                </a:ln>
                <a:solidFill>
                  <a:srgbClr val="C00000"/>
                </a:solidFill>
                <a:effectLst/>
                <a:uLnTx/>
                <a:uFillTx/>
                <a:ea typeface="微软雅黑" panose="020B0503020204020204" charset="-122"/>
                <a:sym typeface="+mn-ea"/>
              </a:rPr>
              <a:t>商业达人直播</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mn-cs"/>
              <a:sym typeface="+mn-ea"/>
            </a:endParaRPr>
          </a:p>
        </p:txBody>
      </p:sp>
      <p:cxnSp>
        <p:nvCxnSpPr>
          <p:cNvPr id="66" name="直接连接符 65"/>
          <p:cNvCxnSpPr/>
          <p:nvPr/>
        </p:nvCxnSpPr>
        <p:spPr>
          <a:xfrm>
            <a:off x="5806293" y="912272"/>
            <a:ext cx="579414" cy="0"/>
          </a:xfrm>
          <a:prstGeom prst="line">
            <a:avLst/>
          </a:prstGeom>
          <a:ln w="28575" cap="flat" cmpd="sng" algn="ctr">
            <a:solidFill>
              <a:srgbClr val="D0CECE"/>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58887" y="1694180"/>
            <a:ext cx="11215566" cy="3780790"/>
            <a:chOff x="924596" y="1489469"/>
            <a:chExt cx="7679465" cy="2628332"/>
          </a:xfrm>
        </p:grpSpPr>
        <p:sp>
          <p:nvSpPr>
            <p:cNvPr id="4" name="弧形 3"/>
            <p:cNvSpPr/>
            <p:nvPr/>
          </p:nvSpPr>
          <p:spPr>
            <a:xfrm>
              <a:off x="3246548" y="1489469"/>
              <a:ext cx="2622667" cy="2610846"/>
            </a:xfrm>
            <a:prstGeom prst="arc">
              <a:avLst>
                <a:gd name="adj1" fmla="val 8872451"/>
                <a:gd name="adj2" fmla="val 16231944"/>
              </a:avLst>
            </a:prstGeom>
            <a:noFill/>
            <a:ln w="9525" cap="flat" cmpd="sng" algn="ctr">
              <a:solidFill>
                <a:srgbClr val="C00000"/>
              </a:solidFill>
              <a:prstDash val="sysDash"/>
              <a:headEnd type="oval" w="med" len="med"/>
              <a:tailEnd type="oval" w="med" len="med"/>
            </a:ln>
            <a:effectLst/>
          </p:spPr>
          <p:txBody>
            <a:bodyPr lIns="67391" tIns="33696" rIns="67391" bIns="33696"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5" name="弧形 4"/>
            <p:cNvSpPr/>
            <p:nvPr/>
          </p:nvSpPr>
          <p:spPr>
            <a:xfrm flipH="1" flipV="1">
              <a:off x="3223501" y="1506955"/>
              <a:ext cx="2622667" cy="2610846"/>
            </a:xfrm>
            <a:prstGeom prst="arc">
              <a:avLst>
                <a:gd name="adj1" fmla="val 8622946"/>
                <a:gd name="adj2" fmla="val 16231944"/>
              </a:avLst>
            </a:prstGeom>
            <a:noFill/>
            <a:ln w="9525" cap="flat" cmpd="sng" algn="ctr">
              <a:solidFill>
                <a:srgbClr val="C00000"/>
              </a:solidFill>
              <a:prstDash val="sysDash"/>
              <a:headEnd type="oval" w="med" len="med"/>
              <a:tailEnd type="oval" w="med" len="med"/>
            </a:ln>
            <a:effectLst/>
          </p:spPr>
          <p:txBody>
            <a:bodyPr lIns="67391" tIns="33696" rIns="67391" bIns="33696" rtlCol="0" anchor="ct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cxnSp>
          <p:nvCxnSpPr>
            <p:cNvPr id="6" name="直接连接符 5"/>
            <p:cNvCxnSpPr/>
            <p:nvPr/>
          </p:nvCxnSpPr>
          <p:spPr>
            <a:xfrm>
              <a:off x="5593557" y="2038658"/>
              <a:ext cx="439340" cy="0"/>
            </a:xfrm>
            <a:prstGeom prst="line">
              <a:avLst/>
            </a:prstGeom>
            <a:noFill/>
            <a:ln w="9525" cap="flat" cmpd="sng" algn="ctr">
              <a:solidFill>
                <a:srgbClr val="C00000"/>
              </a:solidFill>
              <a:prstDash val="sysDash"/>
              <a:headEnd type="oval" w="med" len="med"/>
              <a:tailEnd type="oval" w="med" len="med"/>
            </a:ln>
            <a:effectLst/>
          </p:spPr>
        </p:cxnSp>
        <p:cxnSp>
          <p:nvCxnSpPr>
            <p:cNvPr id="7" name="直接连接符 6"/>
            <p:cNvCxnSpPr/>
            <p:nvPr/>
          </p:nvCxnSpPr>
          <p:spPr>
            <a:xfrm>
              <a:off x="3011092" y="3490851"/>
              <a:ext cx="439340" cy="0"/>
            </a:xfrm>
            <a:prstGeom prst="line">
              <a:avLst/>
            </a:prstGeom>
            <a:noFill/>
            <a:ln w="9525" cap="flat" cmpd="sng" algn="ctr">
              <a:solidFill>
                <a:srgbClr val="C00000"/>
              </a:solidFill>
              <a:prstDash val="sysDash"/>
              <a:headEnd type="oval" w="med" len="med"/>
              <a:tailEnd type="oval" w="med" len="med"/>
            </a:ln>
            <a:effectLst/>
          </p:spPr>
        </p:cxnSp>
        <p:sp>
          <p:nvSpPr>
            <p:cNvPr id="8" name="椭圆 7"/>
            <p:cNvSpPr/>
            <p:nvPr/>
          </p:nvSpPr>
          <p:spPr>
            <a:xfrm>
              <a:off x="3517579" y="1770750"/>
              <a:ext cx="2086133" cy="2076730"/>
            </a:xfrm>
            <a:prstGeom prst="ellipse">
              <a:avLst/>
            </a:prstGeom>
            <a:solidFill>
              <a:schemeClr val="tx1">
                <a:lumMod val="50000"/>
                <a:lumOff val="50000"/>
              </a:schemeClr>
            </a:solidFill>
            <a:ln w="25400" cap="flat" cmpd="sng" algn="ctr">
              <a:noFill/>
              <a:prstDash val="solid"/>
            </a:ln>
            <a:effectLst>
              <a:outerShdw blurRad="63500" algn="ctr" rotWithShape="0">
                <a:prstClr val="black">
                  <a:alpha val="40000"/>
                </a:prstClr>
              </a:outerShdw>
            </a:effectLst>
          </p:spPr>
          <p:txBody>
            <a:bodyPr rot="0" spcFirstLastPara="0" vertOverflow="overflow" horzOverflow="overflow" vert="horz" wrap="square" lIns="67391" tIns="33696" rIns="67391" bIns="33696" numCol="1" spcCol="0" rtlCol="0" fromWordArt="0" anchor="ctr" anchorCtr="0" forceAA="0" compatLnSpc="1">
              <a:noAutofit/>
            </a:bodyP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sp>
          <p:nvSpPr>
            <p:cNvPr id="9" name="矩形 8"/>
            <p:cNvSpPr/>
            <p:nvPr/>
          </p:nvSpPr>
          <p:spPr>
            <a:xfrm>
              <a:off x="924596" y="3277121"/>
              <a:ext cx="2087427" cy="388908"/>
            </a:xfrm>
            <a:prstGeom prst="rect">
              <a:avLst/>
            </a:prstGeom>
          </p:spPr>
          <p:txBody>
            <a:bodyPr wrap="square" lIns="67391" tIns="33696" rIns="67391" bIns="33696" anchor="ctr">
              <a:spAutoFit/>
            </a:bodyPr>
            <a:lstStyle/>
            <a:p>
              <a:pPr algn="r" defTabSz="802005"/>
              <a:r>
                <a:rPr lang="zh-CN" altLang="en-US" sz="3200" b="1" dirty="0">
                  <a:solidFill>
                    <a:srgbClr val="C00000"/>
                  </a:solidFill>
                  <a:latin typeface="微软雅黑" panose="020B0503020204020204" charset="-122"/>
                  <a:ea typeface="微软雅黑" panose="020B0503020204020204" charset="-122"/>
                </a:rPr>
                <a:t>内容及风险监控</a:t>
              </a:r>
              <a:endParaRPr lang="zh-CN" altLang="en-US" sz="3200" b="1" dirty="0">
                <a:solidFill>
                  <a:srgbClr val="C00000"/>
                </a:solidFill>
                <a:latin typeface="微软雅黑" panose="020B0503020204020204" charset="-122"/>
                <a:ea typeface="微软雅黑" panose="020B0503020204020204" charset="-122"/>
              </a:endParaRPr>
            </a:p>
          </p:txBody>
        </p:sp>
        <p:sp>
          <p:nvSpPr>
            <p:cNvPr id="10" name="矩形 9"/>
            <p:cNvSpPr/>
            <p:nvPr/>
          </p:nvSpPr>
          <p:spPr>
            <a:xfrm>
              <a:off x="6060603" y="1658799"/>
              <a:ext cx="2256889" cy="731399"/>
            </a:xfrm>
            <a:prstGeom prst="rect">
              <a:avLst/>
            </a:prstGeom>
          </p:spPr>
          <p:txBody>
            <a:bodyPr wrap="square" lIns="67391" tIns="33696" rIns="67391" bIns="33696" anchor="ctr">
              <a:noAutofit/>
            </a:bodyPr>
            <a:lstStyle/>
            <a:p>
              <a:pPr defTabSz="802005"/>
              <a:r>
                <a:rPr lang="en-US" altLang="zh-CN" sz="3200" b="1" dirty="0">
                  <a:solidFill>
                    <a:srgbClr val="C00000"/>
                  </a:solidFill>
                  <a:latin typeface="微软雅黑" panose="020B0503020204020204" charset="-122"/>
                  <a:ea typeface="微软雅黑" panose="020B0503020204020204" charset="-122"/>
                </a:rPr>
                <a:t>MCN</a:t>
              </a:r>
              <a:r>
                <a:rPr lang="zh-CN" altLang="en-US" sz="3200" b="1" dirty="0">
                  <a:solidFill>
                    <a:srgbClr val="C00000"/>
                  </a:solidFill>
                  <a:latin typeface="微软雅黑" panose="020B0503020204020204" charset="-122"/>
                  <a:ea typeface="微软雅黑" panose="020B0503020204020204" charset="-122"/>
                </a:rPr>
                <a:t>及渠道扩新</a:t>
              </a:r>
              <a:endParaRPr lang="zh-CN" altLang="en-US" sz="3200" b="1" dirty="0">
                <a:solidFill>
                  <a:srgbClr val="C00000"/>
                </a:solidFill>
                <a:latin typeface="微软雅黑" panose="020B0503020204020204" charset="-122"/>
                <a:ea typeface="微软雅黑" panose="020B0503020204020204" charset="-122"/>
              </a:endParaRPr>
            </a:p>
          </p:txBody>
        </p:sp>
        <p:sp>
          <p:nvSpPr>
            <p:cNvPr id="11" name="矩形 10"/>
            <p:cNvSpPr/>
            <p:nvPr/>
          </p:nvSpPr>
          <p:spPr>
            <a:xfrm>
              <a:off x="6061067" y="2455008"/>
              <a:ext cx="2542994" cy="813464"/>
            </a:xfrm>
            <a:prstGeom prst="rect">
              <a:avLst/>
            </a:prstGeom>
          </p:spPr>
          <p:txBody>
            <a:bodyPr wrap="square" lIns="67391" tIns="33696" rIns="67391" bIns="33696" anchor="ctr">
              <a:noAutofit/>
            </a:bodyPr>
            <a:lstStyle/>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拓展主播获取渠道</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与</a:t>
              </a:r>
              <a:r>
                <a:rPr lang="en-US" altLang="zh-CN" kern="0" dirty="0">
                  <a:solidFill>
                    <a:prstClr val="black">
                      <a:lumMod val="75000"/>
                      <a:lumOff val="25000"/>
                    </a:prstClr>
                  </a:solidFill>
                  <a:latin typeface="微软雅黑" panose="020B0503020204020204" charset="-122"/>
                  <a:ea typeface="微软雅黑" panose="020B0503020204020204" charset="-122"/>
                </a:rPr>
                <a:t>8</a:t>
              </a:r>
              <a:r>
                <a:rPr lang="zh-CN" altLang="en-US" kern="0" dirty="0">
                  <a:solidFill>
                    <a:prstClr val="black">
                      <a:lumMod val="75000"/>
                      <a:lumOff val="25000"/>
                    </a:prstClr>
                  </a:solidFill>
                  <a:latin typeface="微软雅黑" panose="020B0503020204020204" charset="-122"/>
                  <a:ea typeface="微软雅黑" panose="020B0503020204020204" charset="-122"/>
                </a:rPr>
                <a:t>家</a:t>
              </a:r>
              <a:r>
                <a:rPr lang="en-US" altLang="zh-CN" kern="0" dirty="0">
                  <a:solidFill>
                    <a:prstClr val="black">
                      <a:lumMod val="75000"/>
                      <a:lumOff val="25000"/>
                    </a:prstClr>
                  </a:solidFill>
                  <a:latin typeface="微软雅黑" panose="020B0503020204020204" charset="-122"/>
                  <a:ea typeface="微软雅黑" panose="020B0503020204020204" charset="-122"/>
                </a:rPr>
                <a:t>MCN</a:t>
              </a:r>
              <a:r>
                <a:rPr lang="zh-CN" altLang="en-US" kern="0" dirty="0">
                  <a:solidFill>
                    <a:prstClr val="black">
                      <a:lumMod val="75000"/>
                      <a:lumOff val="25000"/>
                    </a:prstClr>
                  </a:solidFill>
                  <a:latin typeface="微软雅黑" panose="020B0503020204020204" charset="-122"/>
                  <a:ea typeface="微软雅黑" panose="020B0503020204020204" charset="-122"/>
                </a:rPr>
                <a:t>建联合作</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完成</a:t>
              </a:r>
              <a:r>
                <a:rPr lang="en-US" altLang="zh-CN" kern="0" dirty="0">
                  <a:solidFill>
                    <a:prstClr val="black">
                      <a:lumMod val="75000"/>
                      <a:lumOff val="25000"/>
                    </a:prstClr>
                  </a:solidFill>
                  <a:latin typeface="微软雅黑" panose="020B0503020204020204" charset="-122"/>
                  <a:ea typeface="微软雅黑" panose="020B0503020204020204" charset="-122"/>
                </a:rPr>
                <a:t>4</a:t>
              </a:r>
              <a:r>
                <a:rPr lang="zh-CN" altLang="en-US" kern="0" dirty="0">
                  <a:solidFill>
                    <a:prstClr val="black">
                      <a:lumMod val="75000"/>
                      <a:lumOff val="25000"/>
                    </a:prstClr>
                  </a:solidFill>
                  <a:latin typeface="微软雅黑" panose="020B0503020204020204" charset="-122"/>
                  <a:ea typeface="微软雅黑" panose="020B0503020204020204" charset="-122"/>
                </a:rPr>
                <a:t>家直播及短视频业务交流调研</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测试新主播</a:t>
              </a:r>
              <a:r>
                <a:rPr lang="en-US" altLang="zh-CN" kern="0" dirty="0">
                  <a:solidFill>
                    <a:prstClr val="black">
                      <a:lumMod val="75000"/>
                      <a:lumOff val="25000"/>
                    </a:prstClr>
                  </a:solidFill>
                  <a:latin typeface="微软雅黑" panose="020B0503020204020204" charset="-122"/>
                  <a:ea typeface="微软雅黑" panose="020B0503020204020204" charset="-122"/>
                </a:rPr>
                <a:t>62</a:t>
              </a:r>
              <a:r>
                <a:rPr lang="zh-CN" altLang="en-US" kern="0" dirty="0">
                  <a:solidFill>
                    <a:prstClr val="black">
                      <a:lumMod val="75000"/>
                      <a:lumOff val="25000"/>
                    </a:prstClr>
                  </a:solidFill>
                  <a:latin typeface="微软雅黑" panose="020B0503020204020204" charset="-122"/>
                  <a:ea typeface="微软雅黑" panose="020B0503020204020204" charset="-122"/>
                </a:rPr>
                <a:t>位</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endParaRPr lang="zh-CN" altLang="en-US" kern="0" dirty="0">
                <a:solidFill>
                  <a:prstClr val="black">
                    <a:lumMod val="75000"/>
                    <a:lumOff val="25000"/>
                  </a:prstClr>
                </a:solidFill>
                <a:latin typeface="微软雅黑" panose="020B0503020204020204" charset="-122"/>
                <a:ea typeface="微软雅黑" panose="020B0503020204020204" charset="-122"/>
              </a:endParaRPr>
            </a:p>
          </p:txBody>
        </p:sp>
        <p:sp>
          <p:nvSpPr>
            <p:cNvPr id="12" name="矩形 11"/>
            <p:cNvSpPr/>
            <p:nvPr/>
          </p:nvSpPr>
          <p:spPr>
            <a:xfrm>
              <a:off x="955858" y="2287703"/>
              <a:ext cx="2292999" cy="816664"/>
            </a:xfrm>
            <a:prstGeom prst="rect">
              <a:avLst/>
            </a:prstGeom>
          </p:spPr>
          <p:txBody>
            <a:bodyPr wrap="square" lIns="67391" tIns="33696" rIns="67391" bIns="33696" anchor="ctr">
              <a:spAutoFit/>
            </a:bodyPr>
            <a:lstStyle/>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后台监控主播游戏内言行</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钻石发放代替游戏内自充</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游戏交互行为监控下适当放开</a:t>
              </a:r>
              <a:endParaRPr lang="zh-CN" altLang="en-US" kern="0" dirty="0">
                <a:solidFill>
                  <a:prstClr val="black">
                    <a:lumMod val="75000"/>
                    <a:lumOff val="25000"/>
                  </a:prstClr>
                </a:solidFill>
                <a:latin typeface="微软雅黑" panose="020B0503020204020204" charset="-122"/>
                <a:ea typeface="微软雅黑" panose="020B0503020204020204" charset="-122"/>
              </a:endParaRPr>
            </a:p>
            <a:p>
              <a:pPr algn="just" defTabSz="802005">
                <a:defRPr/>
              </a:pPr>
              <a:r>
                <a:rPr lang="zh-CN" altLang="en-US" kern="0" dirty="0">
                  <a:solidFill>
                    <a:prstClr val="black">
                      <a:lumMod val="75000"/>
                      <a:lumOff val="25000"/>
                    </a:prstClr>
                  </a:solidFill>
                  <a:latin typeface="微软雅黑" panose="020B0503020204020204" charset="-122"/>
                  <a:ea typeface="微软雅黑" panose="020B0503020204020204" charset="-122"/>
                </a:rPr>
                <a:t>礼包发放自动化内容多样化</a:t>
              </a:r>
              <a:endParaRPr lang="zh-CN" altLang="en-US" kern="0" dirty="0">
                <a:solidFill>
                  <a:prstClr val="black">
                    <a:lumMod val="75000"/>
                    <a:lumOff val="25000"/>
                  </a:prstClr>
                </a:solidFill>
                <a:latin typeface="微软雅黑" panose="020B0503020204020204" charset="-122"/>
                <a:ea typeface="微软雅黑" panose="020B0503020204020204" charset="-122"/>
              </a:endParaRPr>
            </a:p>
          </p:txBody>
        </p:sp>
        <p:sp>
          <p:nvSpPr>
            <p:cNvPr id="13" name="椭圆 12"/>
            <p:cNvSpPr/>
            <p:nvPr/>
          </p:nvSpPr>
          <p:spPr>
            <a:xfrm>
              <a:off x="3649978" y="1924527"/>
              <a:ext cx="1784376" cy="1776333"/>
            </a:xfrm>
            <a:prstGeom prst="ellipse">
              <a:avLst/>
            </a:prstGeom>
            <a:solidFill>
              <a:srgbClr val="C00000"/>
            </a:solidFill>
            <a:ln w="25400" cap="flat" cmpd="sng" algn="ctr">
              <a:noFill/>
              <a:prstDash val="solid"/>
            </a:ln>
            <a:effectLst>
              <a:outerShdw blurRad="63500" algn="ctr" rotWithShape="0">
                <a:prstClr val="black">
                  <a:alpha val="40000"/>
                </a:prstClr>
              </a:outerShdw>
            </a:effectLst>
          </p:spPr>
          <p:txBody>
            <a:bodyPr rot="0" spcFirstLastPara="0" vertOverflow="overflow" horzOverflow="overflow" vert="horz" wrap="square" lIns="67391" tIns="33696" rIns="67391" bIns="33696" numCol="1" spcCol="0" rtlCol="0" fromWordArt="0" anchor="ctr" anchorCtr="0" forceAA="0" compatLnSpc="1">
              <a:noAutofit/>
            </a:bodyPr>
            <a:lstStyle/>
            <a:p>
              <a:pPr marL="0" marR="0" lvl="0" indent="0" algn="ctr"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white"/>
                </a:solidFill>
                <a:effectLst/>
                <a:uLnTx/>
                <a:uFillTx/>
                <a:latin typeface="微软雅黑" panose="020B0503020204020204" charset="-122"/>
                <a:ea typeface="微软雅黑" panose="020B0503020204020204" charset="-122"/>
              </a:endParaRPr>
            </a:p>
          </p:txBody>
        </p:sp>
        <p:grpSp>
          <p:nvGrpSpPr>
            <p:cNvPr id="14" name="组合 13"/>
            <p:cNvGrpSpPr/>
            <p:nvPr/>
          </p:nvGrpSpPr>
          <p:grpSpPr>
            <a:xfrm>
              <a:off x="3921084" y="2186361"/>
              <a:ext cx="1273596" cy="1271878"/>
              <a:chOff x="8742363" y="4948238"/>
              <a:chExt cx="500063" cy="501650"/>
            </a:xfrm>
            <a:solidFill>
              <a:sysClr val="window" lastClr="FFFFFF"/>
            </a:solidFill>
          </p:grpSpPr>
          <p:sp>
            <p:nvSpPr>
              <p:cNvPr id="15" name="Freeform 14"/>
              <p:cNvSpPr>
                <a:spLocks noEditPoints="1"/>
              </p:cNvSpPr>
              <p:nvPr/>
            </p:nvSpPr>
            <p:spPr bwMode="auto">
              <a:xfrm>
                <a:off x="8742363" y="4948238"/>
                <a:ext cx="500063" cy="501650"/>
              </a:xfrm>
              <a:custGeom>
                <a:avLst/>
                <a:gdLst>
                  <a:gd name="T0" fmla="*/ 74 w 149"/>
                  <a:gd name="T1" fmla="*/ 150 h 150"/>
                  <a:gd name="T2" fmla="*/ 0 w 149"/>
                  <a:gd name="T3" fmla="*/ 75 h 150"/>
                  <a:gd name="T4" fmla="*/ 74 w 149"/>
                  <a:gd name="T5" fmla="*/ 0 h 150"/>
                  <a:gd name="T6" fmla="*/ 149 w 149"/>
                  <a:gd name="T7" fmla="*/ 75 h 150"/>
                  <a:gd name="T8" fmla="*/ 74 w 149"/>
                  <a:gd name="T9" fmla="*/ 150 h 150"/>
                  <a:gd name="T10" fmla="*/ 74 w 149"/>
                  <a:gd name="T11" fmla="*/ 8 h 150"/>
                  <a:gd name="T12" fmla="*/ 8 w 149"/>
                  <a:gd name="T13" fmla="*/ 75 h 150"/>
                  <a:gd name="T14" fmla="*/ 74 w 149"/>
                  <a:gd name="T15" fmla="*/ 142 h 150"/>
                  <a:gd name="T16" fmla="*/ 141 w 149"/>
                  <a:gd name="T17" fmla="*/ 75 h 150"/>
                  <a:gd name="T18" fmla="*/ 74 w 149"/>
                  <a:gd name="T19" fmla="*/ 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50">
                    <a:moveTo>
                      <a:pt x="74" y="150"/>
                    </a:moveTo>
                    <a:cubicBezTo>
                      <a:pt x="33" y="150"/>
                      <a:pt x="0" y="116"/>
                      <a:pt x="0" y="75"/>
                    </a:cubicBezTo>
                    <a:cubicBezTo>
                      <a:pt x="0" y="34"/>
                      <a:pt x="33" y="0"/>
                      <a:pt x="74" y="0"/>
                    </a:cubicBezTo>
                    <a:cubicBezTo>
                      <a:pt x="116" y="0"/>
                      <a:pt x="149" y="34"/>
                      <a:pt x="149" y="75"/>
                    </a:cubicBezTo>
                    <a:cubicBezTo>
                      <a:pt x="149" y="116"/>
                      <a:pt x="116" y="150"/>
                      <a:pt x="74" y="150"/>
                    </a:cubicBezTo>
                    <a:close/>
                    <a:moveTo>
                      <a:pt x="74" y="8"/>
                    </a:moveTo>
                    <a:cubicBezTo>
                      <a:pt x="38" y="8"/>
                      <a:pt x="8" y="38"/>
                      <a:pt x="8" y="75"/>
                    </a:cubicBezTo>
                    <a:cubicBezTo>
                      <a:pt x="8" y="112"/>
                      <a:pt x="38" y="142"/>
                      <a:pt x="74" y="142"/>
                    </a:cubicBezTo>
                    <a:cubicBezTo>
                      <a:pt x="111" y="142"/>
                      <a:pt x="141" y="112"/>
                      <a:pt x="141" y="75"/>
                    </a:cubicBezTo>
                    <a:cubicBezTo>
                      <a:pt x="141" y="38"/>
                      <a:pt x="111" y="8"/>
                      <a:pt x="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6" name="Freeform 15"/>
              <p:cNvSpPr/>
              <p:nvPr/>
            </p:nvSpPr>
            <p:spPr bwMode="auto">
              <a:xfrm>
                <a:off x="8983663" y="4987925"/>
                <a:ext cx="12700" cy="4762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7" name="Freeform 16"/>
              <p:cNvSpPr/>
              <p:nvPr/>
            </p:nvSpPr>
            <p:spPr bwMode="auto">
              <a:xfrm>
                <a:off x="8983663" y="5367338"/>
                <a:ext cx="12700" cy="42863"/>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3"/>
                      <a:pt x="0" y="11"/>
                    </a:cubicBezTo>
                    <a:cubicBezTo>
                      <a:pt x="0" y="2"/>
                      <a:pt x="0" y="2"/>
                      <a:pt x="0" y="2"/>
                    </a:cubicBezTo>
                    <a:cubicBezTo>
                      <a:pt x="0" y="1"/>
                      <a:pt x="1" y="0"/>
                      <a:pt x="2" y="0"/>
                    </a:cubicBezTo>
                    <a:cubicBezTo>
                      <a:pt x="3" y="0"/>
                      <a:pt x="4" y="1"/>
                      <a:pt x="4" y="2"/>
                    </a:cubicBezTo>
                    <a:cubicBezTo>
                      <a:pt x="4" y="11"/>
                      <a:pt x="4" y="11"/>
                      <a:pt x="4" y="11"/>
                    </a:cubicBezTo>
                    <a:cubicBezTo>
                      <a:pt x="4" y="13"/>
                      <a:pt x="3"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8" name="Freeform 17"/>
              <p:cNvSpPr/>
              <p:nvPr/>
            </p:nvSpPr>
            <p:spPr bwMode="auto">
              <a:xfrm>
                <a:off x="9158288" y="5192713"/>
                <a:ext cx="46038"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19" name="Freeform 18"/>
              <p:cNvSpPr/>
              <p:nvPr/>
            </p:nvSpPr>
            <p:spPr bwMode="auto">
              <a:xfrm>
                <a:off x="8778875" y="5192713"/>
                <a:ext cx="47625"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0" name="Freeform 19"/>
              <p:cNvSpPr/>
              <p:nvPr/>
            </p:nvSpPr>
            <p:spPr bwMode="auto">
              <a:xfrm>
                <a:off x="9134475" y="5087938"/>
                <a:ext cx="42863" cy="30163"/>
              </a:xfrm>
              <a:custGeom>
                <a:avLst/>
                <a:gdLst>
                  <a:gd name="T0" fmla="*/ 2 w 13"/>
                  <a:gd name="T1" fmla="*/ 9 h 9"/>
                  <a:gd name="T2" fmla="*/ 1 w 13"/>
                  <a:gd name="T3" fmla="*/ 8 h 9"/>
                  <a:gd name="T4" fmla="*/ 1 w 13"/>
                  <a:gd name="T5" fmla="*/ 5 h 9"/>
                  <a:gd name="T6" fmla="*/ 9 w 13"/>
                  <a:gd name="T7" fmla="*/ 1 h 9"/>
                  <a:gd name="T8" fmla="*/ 12 w 13"/>
                  <a:gd name="T9" fmla="*/ 2 h 9"/>
                  <a:gd name="T10" fmla="*/ 11 w 13"/>
                  <a:gd name="T11" fmla="*/ 4 h 9"/>
                  <a:gd name="T12" fmla="*/ 3 w 13"/>
                  <a:gd name="T13" fmla="*/ 9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9"/>
                      <a:pt x="1" y="8"/>
                    </a:cubicBezTo>
                    <a:cubicBezTo>
                      <a:pt x="0" y="7"/>
                      <a:pt x="0" y="6"/>
                      <a:pt x="1" y="5"/>
                    </a:cubicBezTo>
                    <a:cubicBezTo>
                      <a:pt x="9" y="1"/>
                      <a:pt x="9" y="1"/>
                      <a:pt x="9" y="1"/>
                    </a:cubicBezTo>
                    <a:cubicBezTo>
                      <a:pt x="10" y="0"/>
                      <a:pt x="11" y="1"/>
                      <a:pt x="12" y="2"/>
                    </a:cubicBezTo>
                    <a:cubicBezTo>
                      <a:pt x="13" y="3"/>
                      <a:pt x="12" y="4"/>
                      <a:pt x="11" y="4"/>
                    </a:cubicBezTo>
                    <a:cubicBezTo>
                      <a:pt x="3" y="9"/>
                      <a:pt x="3" y="9"/>
                      <a:pt x="3" y="9"/>
                    </a:cubicBezTo>
                    <a:cubicBezTo>
                      <a:pt x="3" y="9"/>
                      <a:pt x="3"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1" name="Freeform 20"/>
              <p:cNvSpPr/>
              <p:nvPr/>
            </p:nvSpPr>
            <p:spPr bwMode="auto">
              <a:xfrm>
                <a:off x="8805863" y="5280025"/>
                <a:ext cx="44450" cy="30163"/>
              </a:xfrm>
              <a:custGeom>
                <a:avLst/>
                <a:gdLst>
                  <a:gd name="T0" fmla="*/ 2 w 13"/>
                  <a:gd name="T1" fmla="*/ 9 h 9"/>
                  <a:gd name="T2" fmla="*/ 1 w 13"/>
                  <a:gd name="T3" fmla="*/ 8 h 9"/>
                  <a:gd name="T4" fmla="*/ 1 w 13"/>
                  <a:gd name="T5" fmla="*/ 5 h 9"/>
                  <a:gd name="T6" fmla="*/ 10 w 13"/>
                  <a:gd name="T7" fmla="*/ 0 h 9"/>
                  <a:gd name="T8" fmla="*/ 12 w 13"/>
                  <a:gd name="T9" fmla="*/ 1 h 9"/>
                  <a:gd name="T10" fmla="*/ 12 w 13"/>
                  <a:gd name="T11" fmla="*/ 4 h 9"/>
                  <a:gd name="T12" fmla="*/ 3 w 13"/>
                  <a:gd name="T13" fmla="*/ 8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8"/>
                      <a:pt x="1" y="8"/>
                    </a:cubicBezTo>
                    <a:cubicBezTo>
                      <a:pt x="0" y="7"/>
                      <a:pt x="1" y="5"/>
                      <a:pt x="1" y="5"/>
                    </a:cubicBezTo>
                    <a:cubicBezTo>
                      <a:pt x="10" y="0"/>
                      <a:pt x="10" y="0"/>
                      <a:pt x="10" y="0"/>
                    </a:cubicBezTo>
                    <a:cubicBezTo>
                      <a:pt x="10" y="0"/>
                      <a:pt x="12" y="0"/>
                      <a:pt x="12" y="1"/>
                    </a:cubicBezTo>
                    <a:cubicBezTo>
                      <a:pt x="13" y="2"/>
                      <a:pt x="12" y="3"/>
                      <a:pt x="12" y="4"/>
                    </a:cubicBezTo>
                    <a:cubicBezTo>
                      <a:pt x="3" y="8"/>
                      <a:pt x="3" y="8"/>
                      <a:pt x="3" y="8"/>
                    </a:cubicBezTo>
                    <a:cubicBezTo>
                      <a:pt x="3" y="9"/>
                      <a:pt x="3"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2" name="Freeform 21"/>
              <p:cNvSpPr/>
              <p:nvPr/>
            </p:nvSpPr>
            <p:spPr bwMode="auto">
              <a:xfrm>
                <a:off x="9070975" y="5343525"/>
                <a:ext cx="30163" cy="39688"/>
              </a:xfrm>
              <a:custGeom>
                <a:avLst/>
                <a:gdLst>
                  <a:gd name="T0" fmla="*/ 7 w 9"/>
                  <a:gd name="T1" fmla="*/ 12 h 12"/>
                  <a:gd name="T2" fmla="*/ 5 w 9"/>
                  <a:gd name="T3" fmla="*/ 11 h 12"/>
                  <a:gd name="T4" fmla="*/ 1 w 9"/>
                  <a:gd name="T5" fmla="*/ 3 h 12"/>
                  <a:gd name="T6" fmla="*/ 1 w 9"/>
                  <a:gd name="T7" fmla="*/ 0 h 12"/>
                  <a:gd name="T8" fmla="*/ 4 w 9"/>
                  <a:gd name="T9" fmla="*/ 1 h 12"/>
                  <a:gd name="T10" fmla="*/ 9 w 9"/>
                  <a:gd name="T11" fmla="*/ 9 h 12"/>
                  <a:gd name="T12" fmla="*/ 8 w 9"/>
                  <a:gd name="T13" fmla="*/ 12 h 12"/>
                  <a:gd name="T14" fmla="*/ 7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7" y="12"/>
                    </a:moveTo>
                    <a:cubicBezTo>
                      <a:pt x="6" y="12"/>
                      <a:pt x="6" y="12"/>
                      <a:pt x="5" y="11"/>
                    </a:cubicBezTo>
                    <a:cubicBezTo>
                      <a:pt x="1" y="3"/>
                      <a:pt x="1" y="3"/>
                      <a:pt x="1" y="3"/>
                    </a:cubicBezTo>
                    <a:cubicBezTo>
                      <a:pt x="0" y="2"/>
                      <a:pt x="0" y="1"/>
                      <a:pt x="1" y="0"/>
                    </a:cubicBezTo>
                    <a:cubicBezTo>
                      <a:pt x="2" y="0"/>
                      <a:pt x="3" y="0"/>
                      <a:pt x="4" y="1"/>
                    </a:cubicBezTo>
                    <a:cubicBezTo>
                      <a:pt x="9" y="9"/>
                      <a:pt x="9" y="9"/>
                      <a:pt x="9" y="9"/>
                    </a:cubicBezTo>
                    <a:cubicBezTo>
                      <a:pt x="9" y="10"/>
                      <a:pt x="9" y="11"/>
                      <a:pt x="8" y="12"/>
                    </a:cubicBezTo>
                    <a:cubicBezTo>
                      <a:pt x="8" y="12"/>
                      <a:pt x="7" y="12"/>
                      <a:pt x="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3" name="Freeform 22"/>
              <p:cNvSpPr/>
              <p:nvPr/>
            </p:nvSpPr>
            <p:spPr bwMode="auto">
              <a:xfrm>
                <a:off x="8883650" y="5014913"/>
                <a:ext cx="30163" cy="39688"/>
              </a:xfrm>
              <a:custGeom>
                <a:avLst/>
                <a:gdLst>
                  <a:gd name="T0" fmla="*/ 6 w 9"/>
                  <a:gd name="T1" fmla="*/ 12 h 12"/>
                  <a:gd name="T2" fmla="*/ 5 w 9"/>
                  <a:gd name="T3" fmla="*/ 11 h 12"/>
                  <a:gd name="T4" fmla="*/ 0 w 9"/>
                  <a:gd name="T5" fmla="*/ 3 h 12"/>
                  <a:gd name="T6" fmla="*/ 1 w 9"/>
                  <a:gd name="T7" fmla="*/ 0 h 12"/>
                  <a:gd name="T8" fmla="*/ 4 w 9"/>
                  <a:gd name="T9" fmla="*/ 1 h 12"/>
                  <a:gd name="T10" fmla="*/ 8 w 9"/>
                  <a:gd name="T11" fmla="*/ 9 h 12"/>
                  <a:gd name="T12" fmla="*/ 7 w 9"/>
                  <a:gd name="T13" fmla="*/ 12 h 12"/>
                  <a:gd name="T14" fmla="*/ 6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6" y="12"/>
                    </a:moveTo>
                    <a:cubicBezTo>
                      <a:pt x="6" y="12"/>
                      <a:pt x="5" y="12"/>
                      <a:pt x="5" y="11"/>
                    </a:cubicBezTo>
                    <a:cubicBezTo>
                      <a:pt x="0" y="3"/>
                      <a:pt x="0" y="3"/>
                      <a:pt x="0" y="3"/>
                    </a:cubicBezTo>
                    <a:cubicBezTo>
                      <a:pt x="0" y="2"/>
                      <a:pt x="0" y="1"/>
                      <a:pt x="1" y="0"/>
                    </a:cubicBezTo>
                    <a:cubicBezTo>
                      <a:pt x="2" y="0"/>
                      <a:pt x="3" y="0"/>
                      <a:pt x="4" y="1"/>
                    </a:cubicBezTo>
                    <a:cubicBezTo>
                      <a:pt x="8" y="9"/>
                      <a:pt x="8" y="9"/>
                      <a:pt x="8" y="9"/>
                    </a:cubicBezTo>
                    <a:cubicBezTo>
                      <a:pt x="9" y="10"/>
                      <a:pt x="8" y="11"/>
                      <a:pt x="7" y="12"/>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4" name="Freeform 23"/>
              <p:cNvSpPr/>
              <p:nvPr/>
            </p:nvSpPr>
            <p:spPr bwMode="auto">
              <a:xfrm>
                <a:off x="8805863" y="5087938"/>
                <a:ext cx="44450" cy="30163"/>
              </a:xfrm>
              <a:custGeom>
                <a:avLst/>
                <a:gdLst>
                  <a:gd name="T0" fmla="*/ 11 w 13"/>
                  <a:gd name="T1" fmla="*/ 9 h 9"/>
                  <a:gd name="T2" fmla="*/ 10 w 13"/>
                  <a:gd name="T3" fmla="*/ 9 h 9"/>
                  <a:gd name="T4" fmla="*/ 1 w 13"/>
                  <a:gd name="T5" fmla="*/ 4 h 9"/>
                  <a:gd name="T6" fmla="*/ 1 w 13"/>
                  <a:gd name="T7" fmla="*/ 2 h 9"/>
                  <a:gd name="T8" fmla="*/ 3 w 13"/>
                  <a:gd name="T9" fmla="*/ 1 h 9"/>
                  <a:gd name="T10" fmla="*/ 12 w 13"/>
                  <a:gd name="T11" fmla="*/ 5 h 9"/>
                  <a:gd name="T12" fmla="*/ 12 w 13"/>
                  <a:gd name="T13" fmla="*/ 8 h 9"/>
                  <a:gd name="T14" fmla="*/ 11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1" y="9"/>
                    </a:moveTo>
                    <a:cubicBezTo>
                      <a:pt x="10" y="9"/>
                      <a:pt x="10" y="9"/>
                      <a:pt x="10" y="9"/>
                    </a:cubicBezTo>
                    <a:cubicBezTo>
                      <a:pt x="1" y="4"/>
                      <a:pt x="1" y="4"/>
                      <a:pt x="1" y="4"/>
                    </a:cubicBezTo>
                    <a:cubicBezTo>
                      <a:pt x="0" y="4"/>
                      <a:pt x="0" y="3"/>
                      <a:pt x="1" y="2"/>
                    </a:cubicBezTo>
                    <a:cubicBezTo>
                      <a:pt x="1" y="1"/>
                      <a:pt x="2" y="0"/>
                      <a:pt x="3" y="1"/>
                    </a:cubicBezTo>
                    <a:cubicBezTo>
                      <a:pt x="12" y="5"/>
                      <a:pt x="12" y="5"/>
                      <a:pt x="12" y="5"/>
                    </a:cubicBezTo>
                    <a:cubicBezTo>
                      <a:pt x="12" y="6"/>
                      <a:pt x="13" y="7"/>
                      <a:pt x="12" y="8"/>
                    </a:cubicBezTo>
                    <a:cubicBezTo>
                      <a:pt x="12"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5" name="Freeform 24"/>
              <p:cNvSpPr/>
              <p:nvPr/>
            </p:nvSpPr>
            <p:spPr bwMode="auto">
              <a:xfrm>
                <a:off x="9134475" y="5280025"/>
                <a:ext cx="42863" cy="30163"/>
              </a:xfrm>
              <a:custGeom>
                <a:avLst/>
                <a:gdLst>
                  <a:gd name="T0" fmla="*/ 10 w 13"/>
                  <a:gd name="T1" fmla="*/ 9 h 9"/>
                  <a:gd name="T2" fmla="*/ 9 w 13"/>
                  <a:gd name="T3" fmla="*/ 8 h 9"/>
                  <a:gd name="T4" fmla="*/ 1 w 13"/>
                  <a:gd name="T5" fmla="*/ 4 h 9"/>
                  <a:gd name="T6" fmla="*/ 1 w 13"/>
                  <a:gd name="T7" fmla="*/ 1 h 9"/>
                  <a:gd name="T8" fmla="*/ 3 w 13"/>
                  <a:gd name="T9" fmla="*/ 0 h 9"/>
                  <a:gd name="T10" fmla="*/ 11 w 13"/>
                  <a:gd name="T11" fmla="*/ 5 h 9"/>
                  <a:gd name="T12" fmla="*/ 12 w 13"/>
                  <a:gd name="T13" fmla="*/ 8 h 9"/>
                  <a:gd name="T14" fmla="*/ 10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0" y="9"/>
                    </a:moveTo>
                    <a:cubicBezTo>
                      <a:pt x="10" y="9"/>
                      <a:pt x="10" y="9"/>
                      <a:pt x="9" y="8"/>
                    </a:cubicBezTo>
                    <a:cubicBezTo>
                      <a:pt x="1" y="4"/>
                      <a:pt x="1" y="4"/>
                      <a:pt x="1" y="4"/>
                    </a:cubicBezTo>
                    <a:cubicBezTo>
                      <a:pt x="0" y="3"/>
                      <a:pt x="0" y="2"/>
                      <a:pt x="1" y="1"/>
                    </a:cubicBezTo>
                    <a:cubicBezTo>
                      <a:pt x="1" y="0"/>
                      <a:pt x="2" y="0"/>
                      <a:pt x="3" y="0"/>
                    </a:cubicBezTo>
                    <a:cubicBezTo>
                      <a:pt x="11" y="5"/>
                      <a:pt x="11" y="5"/>
                      <a:pt x="11" y="5"/>
                    </a:cubicBezTo>
                    <a:cubicBezTo>
                      <a:pt x="12" y="5"/>
                      <a:pt x="13" y="7"/>
                      <a:pt x="12" y="8"/>
                    </a:cubicBezTo>
                    <a:cubicBezTo>
                      <a:pt x="12" y="8"/>
                      <a:pt x="11" y="9"/>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6" name="Freeform 25"/>
              <p:cNvSpPr/>
              <p:nvPr/>
            </p:nvSpPr>
            <p:spPr bwMode="auto">
              <a:xfrm>
                <a:off x="8883650" y="5343525"/>
                <a:ext cx="30163" cy="39688"/>
              </a:xfrm>
              <a:custGeom>
                <a:avLst/>
                <a:gdLst>
                  <a:gd name="T0" fmla="*/ 2 w 9"/>
                  <a:gd name="T1" fmla="*/ 12 h 12"/>
                  <a:gd name="T2" fmla="*/ 1 w 9"/>
                  <a:gd name="T3" fmla="*/ 12 h 12"/>
                  <a:gd name="T4" fmla="*/ 0 w 9"/>
                  <a:gd name="T5" fmla="*/ 9 h 12"/>
                  <a:gd name="T6" fmla="*/ 5 w 9"/>
                  <a:gd name="T7" fmla="*/ 1 h 12"/>
                  <a:gd name="T8" fmla="*/ 7 w 9"/>
                  <a:gd name="T9" fmla="*/ 0 h 12"/>
                  <a:gd name="T10" fmla="*/ 8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1" y="12"/>
                      <a:pt x="1" y="12"/>
                      <a:pt x="1" y="12"/>
                    </a:cubicBezTo>
                    <a:cubicBezTo>
                      <a:pt x="0" y="11"/>
                      <a:pt x="0" y="10"/>
                      <a:pt x="0" y="9"/>
                    </a:cubicBezTo>
                    <a:cubicBezTo>
                      <a:pt x="5" y="1"/>
                      <a:pt x="5" y="1"/>
                      <a:pt x="5" y="1"/>
                    </a:cubicBezTo>
                    <a:cubicBezTo>
                      <a:pt x="5" y="0"/>
                      <a:pt x="7" y="0"/>
                      <a:pt x="7" y="0"/>
                    </a:cubicBezTo>
                    <a:cubicBezTo>
                      <a:pt x="8" y="1"/>
                      <a:pt x="9" y="2"/>
                      <a:pt x="8" y="3"/>
                    </a:cubicBezTo>
                    <a:cubicBezTo>
                      <a:pt x="4" y="11"/>
                      <a:pt x="4" y="11"/>
                      <a:pt x="4" y="11"/>
                    </a:cubicBezTo>
                    <a:cubicBezTo>
                      <a:pt x="3" y="12"/>
                      <a:pt x="3" y="12"/>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7" name="Freeform 26"/>
              <p:cNvSpPr/>
              <p:nvPr/>
            </p:nvSpPr>
            <p:spPr bwMode="auto">
              <a:xfrm>
                <a:off x="9070975" y="5014913"/>
                <a:ext cx="30163" cy="39688"/>
              </a:xfrm>
              <a:custGeom>
                <a:avLst/>
                <a:gdLst>
                  <a:gd name="T0" fmla="*/ 2 w 9"/>
                  <a:gd name="T1" fmla="*/ 12 h 12"/>
                  <a:gd name="T2" fmla="*/ 1 w 9"/>
                  <a:gd name="T3" fmla="*/ 12 h 12"/>
                  <a:gd name="T4" fmla="*/ 1 w 9"/>
                  <a:gd name="T5" fmla="*/ 9 h 12"/>
                  <a:gd name="T6" fmla="*/ 5 w 9"/>
                  <a:gd name="T7" fmla="*/ 1 h 12"/>
                  <a:gd name="T8" fmla="*/ 8 w 9"/>
                  <a:gd name="T9" fmla="*/ 0 h 12"/>
                  <a:gd name="T10" fmla="*/ 9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2" y="12"/>
                      <a:pt x="2" y="12"/>
                      <a:pt x="1" y="12"/>
                    </a:cubicBezTo>
                    <a:cubicBezTo>
                      <a:pt x="0" y="11"/>
                      <a:pt x="0" y="10"/>
                      <a:pt x="1" y="9"/>
                    </a:cubicBezTo>
                    <a:cubicBezTo>
                      <a:pt x="5" y="1"/>
                      <a:pt x="5" y="1"/>
                      <a:pt x="5" y="1"/>
                    </a:cubicBezTo>
                    <a:cubicBezTo>
                      <a:pt x="6" y="0"/>
                      <a:pt x="7" y="0"/>
                      <a:pt x="8" y="0"/>
                    </a:cubicBezTo>
                    <a:cubicBezTo>
                      <a:pt x="9" y="1"/>
                      <a:pt x="9" y="2"/>
                      <a:pt x="9" y="3"/>
                    </a:cubicBezTo>
                    <a:cubicBezTo>
                      <a:pt x="4" y="11"/>
                      <a:pt x="4" y="11"/>
                      <a:pt x="4" y="11"/>
                    </a:cubicBezTo>
                    <a:cubicBezTo>
                      <a:pt x="4" y="12"/>
                      <a:pt x="3" y="12"/>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8" name="Freeform 27"/>
              <p:cNvSpPr>
                <a:spLocks noEditPoints="1"/>
              </p:cNvSpPr>
              <p:nvPr/>
            </p:nvSpPr>
            <p:spPr bwMode="auto">
              <a:xfrm>
                <a:off x="8970963" y="5175250"/>
                <a:ext cx="42863" cy="47625"/>
              </a:xfrm>
              <a:custGeom>
                <a:avLst/>
                <a:gdLst>
                  <a:gd name="T0" fmla="*/ 6 w 13"/>
                  <a:gd name="T1" fmla="*/ 14 h 14"/>
                  <a:gd name="T2" fmla="*/ 0 w 13"/>
                  <a:gd name="T3" fmla="*/ 7 h 14"/>
                  <a:gd name="T4" fmla="*/ 1 w 13"/>
                  <a:gd name="T5" fmla="*/ 2 h 14"/>
                  <a:gd name="T6" fmla="*/ 6 w 13"/>
                  <a:gd name="T7" fmla="*/ 0 h 14"/>
                  <a:gd name="T8" fmla="*/ 13 w 13"/>
                  <a:gd name="T9" fmla="*/ 7 h 14"/>
                  <a:gd name="T10" fmla="*/ 12 w 13"/>
                  <a:gd name="T11" fmla="*/ 12 h 14"/>
                  <a:gd name="T12" fmla="*/ 6 w 13"/>
                  <a:gd name="T13" fmla="*/ 14 h 14"/>
                  <a:gd name="T14" fmla="*/ 6 w 13"/>
                  <a:gd name="T15" fmla="*/ 4 h 14"/>
                  <a:gd name="T16" fmla="*/ 4 w 13"/>
                  <a:gd name="T17" fmla="*/ 5 h 14"/>
                  <a:gd name="T18" fmla="*/ 4 w 13"/>
                  <a:gd name="T19" fmla="*/ 7 h 14"/>
                  <a:gd name="T20" fmla="*/ 6 w 13"/>
                  <a:gd name="T21" fmla="*/ 10 h 14"/>
                  <a:gd name="T22" fmla="*/ 8 w 13"/>
                  <a:gd name="T23" fmla="*/ 9 h 14"/>
                  <a:gd name="T24" fmla="*/ 9 w 13"/>
                  <a:gd name="T25" fmla="*/ 7 h 14"/>
                  <a:gd name="T26" fmla="*/ 6 w 13"/>
                  <a:gd name="T2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6" y="14"/>
                    </a:moveTo>
                    <a:cubicBezTo>
                      <a:pt x="2" y="14"/>
                      <a:pt x="0" y="11"/>
                      <a:pt x="0" y="7"/>
                    </a:cubicBezTo>
                    <a:cubicBezTo>
                      <a:pt x="0" y="5"/>
                      <a:pt x="0" y="4"/>
                      <a:pt x="1" y="2"/>
                    </a:cubicBezTo>
                    <a:cubicBezTo>
                      <a:pt x="2" y="1"/>
                      <a:pt x="4" y="0"/>
                      <a:pt x="6" y="0"/>
                    </a:cubicBezTo>
                    <a:cubicBezTo>
                      <a:pt x="11" y="0"/>
                      <a:pt x="13" y="4"/>
                      <a:pt x="13" y="7"/>
                    </a:cubicBezTo>
                    <a:cubicBezTo>
                      <a:pt x="13" y="9"/>
                      <a:pt x="13" y="11"/>
                      <a:pt x="12" y="12"/>
                    </a:cubicBezTo>
                    <a:cubicBezTo>
                      <a:pt x="10" y="13"/>
                      <a:pt x="8" y="14"/>
                      <a:pt x="6" y="14"/>
                    </a:cubicBezTo>
                    <a:close/>
                    <a:moveTo>
                      <a:pt x="6" y="4"/>
                    </a:moveTo>
                    <a:cubicBezTo>
                      <a:pt x="5" y="4"/>
                      <a:pt x="5" y="4"/>
                      <a:pt x="4" y="5"/>
                    </a:cubicBezTo>
                    <a:cubicBezTo>
                      <a:pt x="4" y="6"/>
                      <a:pt x="4" y="6"/>
                      <a:pt x="4" y="7"/>
                    </a:cubicBezTo>
                    <a:cubicBezTo>
                      <a:pt x="4" y="7"/>
                      <a:pt x="4" y="10"/>
                      <a:pt x="6" y="10"/>
                    </a:cubicBezTo>
                    <a:cubicBezTo>
                      <a:pt x="7" y="10"/>
                      <a:pt x="8" y="10"/>
                      <a:pt x="8" y="9"/>
                    </a:cubicBezTo>
                    <a:cubicBezTo>
                      <a:pt x="9" y="9"/>
                      <a:pt x="9" y="8"/>
                      <a:pt x="9" y="7"/>
                    </a:cubicBezTo>
                    <a:cubicBezTo>
                      <a:pt x="9" y="7"/>
                      <a:pt x="9" y="4"/>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29" name="Freeform 28"/>
              <p:cNvSpPr/>
              <p:nvPr/>
            </p:nvSpPr>
            <p:spPr bwMode="auto">
              <a:xfrm>
                <a:off x="8983663" y="5105400"/>
                <a:ext cx="33338" cy="100013"/>
              </a:xfrm>
              <a:custGeom>
                <a:avLst/>
                <a:gdLst>
                  <a:gd name="T0" fmla="*/ 2 w 10"/>
                  <a:gd name="T1" fmla="*/ 30 h 30"/>
                  <a:gd name="T2" fmla="*/ 2 w 10"/>
                  <a:gd name="T3" fmla="*/ 30 h 30"/>
                  <a:gd name="T4" fmla="*/ 0 w 10"/>
                  <a:gd name="T5" fmla="*/ 27 h 30"/>
                  <a:gd name="T6" fmla="*/ 5 w 10"/>
                  <a:gd name="T7" fmla="*/ 2 h 30"/>
                  <a:gd name="T8" fmla="*/ 8 w 10"/>
                  <a:gd name="T9" fmla="*/ 0 h 30"/>
                  <a:gd name="T10" fmla="*/ 9 w 10"/>
                  <a:gd name="T11" fmla="*/ 3 h 30"/>
                  <a:gd name="T12" fmla="*/ 4 w 10"/>
                  <a:gd name="T13" fmla="*/ 28 h 30"/>
                  <a:gd name="T14" fmla="*/ 2 w 10"/>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0">
                    <a:moveTo>
                      <a:pt x="2" y="30"/>
                    </a:moveTo>
                    <a:cubicBezTo>
                      <a:pt x="2" y="30"/>
                      <a:pt x="2" y="30"/>
                      <a:pt x="2" y="30"/>
                    </a:cubicBezTo>
                    <a:cubicBezTo>
                      <a:pt x="1" y="30"/>
                      <a:pt x="0" y="29"/>
                      <a:pt x="0" y="27"/>
                    </a:cubicBezTo>
                    <a:cubicBezTo>
                      <a:pt x="5" y="2"/>
                      <a:pt x="5" y="2"/>
                      <a:pt x="5" y="2"/>
                    </a:cubicBezTo>
                    <a:cubicBezTo>
                      <a:pt x="6" y="1"/>
                      <a:pt x="7" y="0"/>
                      <a:pt x="8" y="0"/>
                    </a:cubicBezTo>
                    <a:cubicBezTo>
                      <a:pt x="9" y="1"/>
                      <a:pt x="10" y="2"/>
                      <a:pt x="9" y="3"/>
                    </a:cubicBezTo>
                    <a:cubicBezTo>
                      <a:pt x="4" y="28"/>
                      <a:pt x="4" y="28"/>
                      <a:pt x="4" y="28"/>
                    </a:cubicBezTo>
                    <a:cubicBezTo>
                      <a:pt x="4" y="29"/>
                      <a:pt x="3" y="30"/>
                      <a:pt x="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sp>
            <p:nvSpPr>
              <p:cNvPr id="30" name="Freeform 29"/>
              <p:cNvSpPr/>
              <p:nvPr/>
            </p:nvSpPr>
            <p:spPr bwMode="auto">
              <a:xfrm>
                <a:off x="8983663" y="5192713"/>
                <a:ext cx="153988" cy="12700"/>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80200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prstClr val="black"/>
                  </a:solidFill>
                  <a:effectLst/>
                  <a:uLnTx/>
                  <a:uFillTx/>
                  <a:latin typeface="微软雅黑" panose="020B0503020204020204" charset="-122"/>
                  <a:ea typeface="微软雅黑" panose="020B050302020402020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225676" y="205719"/>
            <a:ext cx="3738880" cy="70675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noProof="0" dirty="0">
                <a:ln>
                  <a:noFill/>
                </a:ln>
                <a:solidFill>
                  <a:srgbClr val="C00000"/>
                </a:solidFill>
                <a:effectLst/>
                <a:uLnTx/>
                <a:uFillTx/>
                <a:latin typeface="Arial" panose="020B0604020202020204"/>
                <a:ea typeface="微软雅黑" panose="020B0503020204020204" charset="-122"/>
                <a:cs typeface="Arial" panose="020B0604020202020204" pitchFamily="34" charset="0"/>
              </a:rPr>
              <a:t>短视频达人合作</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Arial" panose="020B0604020202020204" pitchFamily="34" charset="0"/>
            </a:endParaRPr>
          </a:p>
        </p:txBody>
      </p:sp>
      <p:cxnSp>
        <p:nvCxnSpPr>
          <p:cNvPr id="66" name="直接连接符 65"/>
          <p:cNvCxnSpPr/>
          <p:nvPr/>
        </p:nvCxnSpPr>
        <p:spPr>
          <a:xfrm>
            <a:off x="5806293" y="912272"/>
            <a:ext cx="579414" cy="0"/>
          </a:xfrm>
          <a:prstGeom prst="line">
            <a:avLst/>
          </a:prstGeom>
          <a:ln w="28575" cap="flat" cmpd="sng" algn="ctr">
            <a:solidFill>
              <a:srgbClr val="D0CECE"/>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35610" y="1939290"/>
            <a:ext cx="3549015" cy="1076325"/>
          </a:xfrm>
          <a:prstGeom prst="rect">
            <a:avLst/>
          </a:prstGeom>
          <a:noFill/>
        </p:spPr>
        <p:txBody>
          <a:bodyPr wrap="square" rtlCol="0" anchor="t">
            <a:spAutoFit/>
          </a:bodyPr>
          <a:p>
            <a:r>
              <a:rPr lang="zh-CN" altLang="en-US" sz="3200" b="1">
                <a:latin typeface="微软雅黑" panose="020B0503020204020204" charset="-122"/>
                <a:ea typeface="微软雅黑" panose="020B0503020204020204" charset="-122"/>
                <a:cs typeface="微软雅黑" panose="020B0503020204020204" charset="-122"/>
              </a:rPr>
              <a:t>总消耗：</a:t>
            </a:r>
            <a:endParaRPr lang="zh-CN" altLang="en-US" sz="3200" b="1">
              <a:latin typeface="微软雅黑" panose="020B0503020204020204" charset="-122"/>
              <a:ea typeface="微软雅黑" panose="020B0503020204020204" charset="-122"/>
              <a:cs typeface="微软雅黑" panose="020B0503020204020204" charset="-122"/>
            </a:endParaRPr>
          </a:p>
          <a:p>
            <a:r>
              <a:rPr lang="en-US" altLang="zh-CN" sz="3200" b="1">
                <a:latin typeface="微软雅黑" panose="020B0503020204020204" charset="-122"/>
                <a:ea typeface="微软雅黑" panose="020B0503020204020204" charset="-122"/>
                <a:cs typeface="微软雅黑" panose="020B0503020204020204" charset="-122"/>
              </a:rPr>
              <a:t>156</a:t>
            </a:r>
            <a:r>
              <a:rPr lang="zh-CN" altLang="en-US" sz="3200" b="1">
                <a:latin typeface="微软雅黑" panose="020B0503020204020204" charset="-122"/>
                <a:ea typeface="微软雅黑" panose="020B0503020204020204" charset="-122"/>
                <a:cs typeface="微软雅黑" panose="020B0503020204020204" charset="-122"/>
              </a:rPr>
              <a:t>,</a:t>
            </a:r>
            <a:r>
              <a:rPr lang="en-US" altLang="zh-CN" sz="3200" b="1">
                <a:latin typeface="微软雅黑" panose="020B0503020204020204" charset="-122"/>
                <a:ea typeface="微软雅黑" panose="020B0503020204020204" charset="-122"/>
                <a:cs typeface="微软雅黑" panose="020B0503020204020204" charset="-122"/>
              </a:rPr>
              <a:t>990</a:t>
            </a:r>
            <a:r>
              <a:rPr lang="zh-CN" altLang="en-US" sz="3200" b="1">
                <a:latin typeface="微软雅黑" panose="020B0503020204020204" charset="-122"/>
                <a:ea typeface="微软雅黑" panose="020B0503020204020204" charset="-122"/>
                <a:cs typeface="微软雅黑" panose="020B0503020204020204" charset="-122"/>
              </a:rPr>
              <a:t>元</a:t>
            </a: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435610" y="3444240"/>
            <a:ext cx="3790950" cy="1076325"/>
          </a:xfrm>
          <a:prstGeom prst="rect">
            <a:avLst/>
          </a:prstGeom>
          <a:noFill/>
        </p:spPr>
        <p:txBody>
          <a:bodyPr wrap="square" rtlCol="0" anchor="t">
            <a:spAutoFit/>
          </a:bodyPr>
          <a:p>
            <a:r>
              <a:rPr lang="zh-CN" altLang="en-US" sz="3200" b="1">
                <a:latin typeface="微软雅黑" panose="020B0503020204020204" charset="-122"/>
                <a:ea typeface="微软雅黑" panose="020B0503020204020204" charset="-122"/>
                <a:cs typeface="微软雅黑" panose="020B0503020204020204" charset="-122"/>
              </a:rPr>
              <a:t>至今付费：</a:t>
            </a:r>
            <a:endParaRPr lang="zh-CN" altLang="en-US" sz="3200" b="1">
              <a:latin typeface="微软雅黑" panose="020B0503020204020204" charset="-122"/>
              <a:ea typeface="微软雅黑" panose="020B0503020204020204" charset="-122"/>
              <a:cs typeface="微软雅黑" panose="020B0503020204020204" charset="-122"/>
            </a:endParaRPr>
          </a:p>
          <a:p>
            <a:r>
              <a:rPr lang="en-US" altLang="zh-CN" sz="3200" b="1">
                <a:latin typeface="微软雅黑" panose="020B0503020204020204" charset="-122"/>
                <a:ea typeface="微软雅黑" panose="020B0503020204020204" charset="-122"/>
                <a:cs typeface="微软雅黑" panose="020B0503020204020204" charset="-122"/>
              </a:rPr>
              <a:t>96</a:t>
            </a:r>
            <a:r>
              <a:rPr lang="zh-CN" altLang="en-US" sz="3200" b="1">
                <a:latin typeface="微软雅黑" panose="020B0503020204020204" charset="-122"/>
                <a:ea typeface="微软雅黑" panose="020B0503020204020204" charset="-122"/>
                <a:cs typeface="微软雅黑" panose="020B0503020204020204" charset="-122"/>
              </a:rPr>
              <a:t>,</a:t>
            </a:r>
            <a:r>
              <a:rPr lang="en-US" altLang="zh-CN" sz="3200" b="1">
                <a:latin typeface="微软雅黑" panose="020B0503020204020204" charset="-122"/>
                <a:ea typeface="微软雅黑" panose="020B0503020204020204" charset="-122"/>
                <a:cs typeface="微软雅黑" panose="020B0503020204020204" charset="-122"/>
              </a:rPr>
              <a:t>292</a:t>
            </a:r>
            <a:r>
              <a:rPr lang="zh-CN" altLang="en-US" sz="3200" b="1">
                <a:latin typeface="微软雅黑" panose="020B0503020204020204" charset="-122"/>
                <a:ea typeface="微软雅黑" panose="020B0503020204020204" charset="-122"/>
                <a:cs typeface="微软雅黑" panose="020B0503020204020204" charset="-122"/>
              </a:rPr>
              <a:t>元</a:t>
            </a: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435610" y="5010150"/>
            <a:ext cx="3376930" cy="583565"/>
          </a:xfrm>
          <a:prstGeom prst="rect">
            <a:avLst/>
          </a:prstGeom>
          <a:noFill/>
        </p:spPr>
        <p:txBody>
          <a:bodyPr wrap="square" rtlCol="0" anchor="t">
            <a:spAutoFit/>
          </a:bodyPr>
          <a:p>
            <a:r>
              <a:rPr lang="zh-CN" altLang="en-US" sz="3200" b="1">
                <a:solidFill>
                  <a:srgbClr val="FF0000"/>
                </a:solidFill>
                <a:latin typeface="微软雅黑" panose="020B0503020204020204" charset="-122"/>
                <a:ea typeface="微软雅黑" panose="020B0503020204020204" charset="-122"/>
                <a:cs typeface="微软雅黑" panose="020B0503020204020204" charset="-122"/>
              </a:rPr>
              <a:t>至今</a:t>
            </a:r>
            <a:r>
              <a:rPr lang="en-US" altLang="zh-CN" sz="3200" b="1">
                <a:solidFill>
                  <a:srgbClr val="FF0000"/>
                </a:solidFill>
                <a:latin typeface="微软雅黑" panose="020B0503020204020204" charset="-122"/>
                <a:ea typeface="微软雅黑" panose="020B0503020204020204" charset="-122"/>
                <a:cs typeface="微软雅黑" panose="020B0503020204020204" charset="-122"/>
              </a:rPr>
              <a:t>ROI</a:t>
            </a:r>
            <a:r>
              <a:rPr lang="zh-CN" altLang="en-US" sz="3200" b="1">
                <a:solidFill>
                  <a:srgbClr val="FF0000"/>
                </a:solidFill>
                <a:latin typeface="微软雅黑" panose="020B0503020204020204" charset="-122"/>
                <a:ea typeface="微软雅黑" panose="020B0503020204020204" charset="-122"/>
                <a:cs typeface="微软雅黑" panose="020B0503020204020204" charset="-122"/>
              </a:rPr>
              <a:t>：</a:t>
            </a:r>
            <a:r>
              <a:rPr lang="en-US" altLang="zh-CN" sz="3200" b="1">
                <a:solidFill>
                  <a:srgbClr val="FF0000"/>
                </a:solidFill>
                <a:latin typeface="微软雅黑" panose="020B0503020204020204" charset="-122"/>
                <a:ea typeface="微软雅黑" panose="020B0503020204020204" charset="-122"/>
                <a:cs typeface="微软雅黑" panose="020B0503020204020204" charset="-122"/>
              </a:rPr>
              <a:t>61%</a:t>
            </a:r>
            <a:endParaRPr lang="en-US" altLang="zh-CN" sz="3200" b="1">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3" name="图片 2" descr="upload_post_object_v2_564783531"/>
          <p:cNvPicPr>
            <a:picLocks noChangeAspect="1"/>
          </p:cNvPicPr>
          <p:nvPr/>
        </p:nvPicPr>
        <p:blipFill>
          <a:blip r:embed="rId1"/>
          <a:stretch>
            <a:fillRect/>
          </a:stretch>
        </p:blipFill>
        <p:spPr>
          <a:xfrm>
            <a:off x="4230403" y="1283364"/>
            <a:ext cx="7375306" cy="4575328"/>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225676" y="368914"/>
            <a:ext cx="3738880" cy="70675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noProof="0" dirty="0">
                <a:ln>
                  <a:noFill/>
                </a:ln>
                <a:solidFill>
                  <a:srgbClr val="C00000"/>
                </a:solidFill>
                <a:effectLst/>
                <a:uLnTx/>
                <a:uFillTx/>
                <a:ea typeface="微软雅黑" panose="020B0503020204020204" charset="-122"/>
                <a:cs typeface="Arial" panose="020B0604020202020204" pitchFamily="34" charset="0"/>
              </a:rPr>
              <a:t>短视频达人合作</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Arial" panose="020B0604020202020204" pitchFamily="34" charset="0"/>
            </a:endParaRPr>
          </a:p>
        </p:txBody>
      </p:sp>
      <p:cxnSp>
        <p:nvCxnSpPr>
          <p:cNvPr id="66" name="直接连接符 65"/>
          <p:cNvCxnSpPr/>
          <p:nvPr/>
        </p:nvCxnSpPr>
        <p:spPr>
          <a:xfrm>
            <a:off x="5806293" y="912272"/>
            <a:ext cx="579414" cy="0"/>
          </a:xfrm>
          <a:prstGeom prst="line">
            <a:avLst/>
          </a:prstGeom>
          <a:ln w="28575" cap="flat" cmpd="sng" algn="ctr">
            <a:solidFill>
              <a:srgbClr val="D0CECE"/>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816600" y="1749128"/>
            <a:ext cx="558800" cy="3989261"/>
            <a:chOff x="5816600" y="2064925"/>
            <a:chExt cx="558800" cy="3989261"/>
          </a:xfrm>
        </p:grpSpPr>
        <p:grpSp>
          <p:nvGrpSpPr>
            <p:cNvPr id="5" name="组合 4"/>
            <p:cNvGrpSpPr/>
            <p:nvPr/>
          </p:nvGrpSpPr>
          <p:grpSpPr>
            <a:xfrm>
              <a:off x="5816600" y="2064925"/>
              <a:ext cx="558800" cy="3989261"/>
              <a:chOff x="5816600" y="1604550"/>
              <a:chExt cx="558800" cy="3989261"/>
            </a:xfrm>
          </p:grpSpPr>
          <p:sp>
            <p:nvSpPr>
              <p:cNvPr id="7" name="椭圆 6"/>
              <p:cNvSpPr/>
              <p:nvPr/>
            </p:nvSpPr>
            <p:spPr>
              <a:xfrm>
                <a:off x="5816600" y="3327400"/>
                <a:ext cx="558800" cy="558800"/>
              </a:xfrm>
              <a:prstGeom prst="ellipse">
                <a:avLst/>
              </a:prstGeom>
              <a:noFill/>
              <a:ln w="12700" cap="flat" cmpd="sng" algn="ctr">
                <a:solidFill>
                  <a:sysClr val="windowText" lastClr="000000">
                    <a:lumMod val="65000"/>
                    <a:lumOff val="35000"/>
                  </a:sysClr>
                </a:solidFill>
                <a:prstDash val="solid"/>
              </a:ln>
              <a:effectLst/>
            </p:spPr>
            <p:txBody>
              <a:bodyPr rtlCol="0" anchor="ctr"/>
              <a:lstStyle/>
              <a:p>
                <a:pPr algn="ctr" defTabSz="1218565" fontAlgn="base">
                  <a:spcBef>
                    <a:spcPct val="0"/>
                  </a:spcBef>
                  <a:spcAft>
                    <a:spcPct val="0"/>
                  </a:spcAft>
                  <a:defRPr/>
                </a:pPr>
                <a:endParaRPr lang="zh-CN" altLang="en-US" sz="1350" kern="0">
                  <a:solidFill>
                    <a:prstClr val="white"/>
                  </a:solidFill>
                  <a:latin typeface="微软雅黑" panose="020B0503020204020204" charset="-122"/>
                  <a:ea typeface="微软雅黑" panose="020B0503020204020204" charset="-122"/>
                </a:endParaRPr>
              </a:p>
            </p:txBody>
          </p:sp>
          <p:cxnSp>
            <p:nvCxnSpPr>
              <p:cNvPr id="8" name="直接连接符 7"/>
              <p:cNvCxnSpPr/>
              <p:nvPr/>
            </p:nvCxnSpPr>
            <p:spPr>
              <a:xfrm flipV="1">
                <a:off x="6096000" y="1604550"/>
                <a:ext cx="0" cy="1713421"/>
              </a:xfrm>
              <a:prstGeom prst="line">
                <a:avLst/>
              </a:prstGeom>
              <a:noFill/>
              <a:ln w="12700" cap="flat" cmpd="sng" algn="ctr">
                <a:solidFill>
                  <a:sysClr val="windowText" lastClr="000000">
                    <a:lumMod val="65000"/>
                    <a:lumOff val="35000"/>
                  </a:sysClr>
                </a:solidFill>
                <a:prstDash val="solid"/>
                <a:tailEnd type="oval"/>
              </a:ln>
              <a:effectLst/>
            </p:spPr>
          </p:cxnSp>
          <p:cxnSp>
            <p:nvCxnSpPr>
              <p:cNvPr id="9" name="直接连接符 8"/>
              <p:cNvCxnSpPr/>
              <p:nvPr/>
            </p:nvCxnSpPr>
            <p:spPr>
              <a:xfrm>
                <a:off x="6096000" y="3880390"/>
                <a:ext cx="0" cy="1713421"/>
              </a:xfrm>
              <a:prstGeom prst="line">
                <a:avLst/>
              </a:prstGeom>
              <a:noFill/>
              <a:ln w="12700" cap="flat" cmpd="sng" algn="ctr">
                <a:solidFill>
                  <a:sysClr val="windowText" lastClr="000000">
                    <a:lumMod val="65000"/>
                    <a:lumOff val="35000"/>
                  </a:sysClr>
                </a:solidFill>
                <a:prstDash val="solid"/>
                <a:tailEnd type="oval"/>
              </a:ln>
              <a:effectLst/>
            </p:spPr>
          </p:cxnSp>
        </p:grpSp>
        <p:sp>
          <p:nvSpPr>
            <p:cNvPr id="6" name="文本框 5"/>
            <p:cNvSpPr txBox="1"/>
            <p:nvPr/>
          </p:nvSpPr>
          <p:spPr bwMode="auto">
            <a:xfrm>
              <a:off x="5858031" y="3882509"/>
              <a:ext cx="475940" cy="300210"/>
            </a:xfrm>
            <a:prstGeom prst="rect">
              <a:avLst/>
            </a:prstGeom>
            <a:noFill/>
          </p:spPr>
          <p:txBody>
            <a:bodyPr wrap="square">
              <a:spAutoFit/>
            </a:bodyPr>
            <a:lstStyle/>
            <a:p>
              <a:pPr algn="ctr" defTabSz="1218565" fontAlgn="base">
                <a:spcBef>
                  <a:spcPct val="0"/>
                </a:spcBef>
                <a:spcAft>
                  <a:spcPct val="0"/>
                </a:spcAft>
                <a:defRPr/>
              </a:pPr>
              <a:r>
                <a:rPr lang="en-US" altLang="zh-CN" sz="1350" kern="0" dirty="0">
                  <a:solidFill>
                    <a:prstClr val="black">
                      <a:lumMod val="65000"/>
                      <a:lumOff val="35000"/>
                    </a:prstClr>
                  </a:solidFill>
                  <a:latin typeface="微软雅黑" panose="020B0503020204020204" charset="-122"/>
                  <a:ea typeface="微软雅黑" panose="020B0503020204020204" charset="-122"/>
                </a:rPr>
                <a:t>VS</a:t>
              </a:r>
              <a:endParaRPr lang="zh-CN" altLang="en-US" sz="1350" kern="0" dirty="0">
                <a:solidFill>
                  <a:prstClr val="black">
                    <a:lumMod val="65000"/>
                    <a:lumOff val="35000"/>
                  </a:prstClr>
                </a:solidFill>
                <a:latin typeface="微软雅黑" panose="020B0503020204020204" charset="-122"/>
                <a:ea typeface="微软雅黑" panose="020B0503020204020204" charset="-122"/>
              </a:endParaRPr>
            </a:p>
          </p:txBody>
        </p:sp>
      </p:grpSp>
      <p:grpSp>
        <p:nvGrpSpPr>
          <p:cNvPr id="14" name="组合 13"/>
          <p:cNvGrpSpPr/>
          <p:nvPr/>
        </p:nvGrpSpPr>
        <p:grpSpPr>
          <a:xfrm>
            <a:off x="1602915" y="1778219"/>
            <a:ext cx="3575975" cy="1363444"/>
            <a:chOff x="2330673" y="2010009"/>
            <a:chExt cx="1739454" cy="1412819"/>
          </a:xfrm>
        </p:grpSpPr>
        <p:sp>
          <p:nvSpPr>
            <p:cNvPr id="15" name="圆角矩形 14"/>
            <p:cNvSpPr/>
            <p:nvPr/>
          </p:nvSpPr>
          <p:spPr>
            <a:xfrm>
              <a:off x="2330673" y="2010009"/>
              <a:ext cx="1739454" cy="1412819"/>
            </a:xfrm>
            <a:prstGeom prst="roundRect">
              <a:avLst>
                <a:gd name="adj" fmla="val 0"/>
              </a:avLst>
            </a:prstGeom>
            <a:solidFill>
              <a:srgbClr val="EB655B"/>
            </a:solidFill>
            <a:ln w="31750" cap="flat" cmpd="sng" algn="ctr">
              <a:gradFill flip="none" rotWithShape="1">
                <a:gsLst>
                  <a:gs pos="0">
                    <a:sysClr val="window" lastClr="FFFFFF">
                      <a:lumMod val="85000"/>
                    </a:sysClr>
                  </a:gs>
                  <a:gs pos="100000">
                    <a:sysClr val="window" lastClr="FFFFFF"/>
                  </a:gs>
                </a:gsLst>
                <a:lin ang="2700000" scaled="1"/>
                <a:tileRect/>
              </a:gradFill>
              <a:prstDash val="solid"/>
            </a:ln>
            <a:effectLst>
              <a:innerShdw blurRad="127000" dist="63500" dir="13500000">
                <a:sysClr val="windowText" lastClr="000000">
                  <a:lumMod val="65000"/>
                  <a:lumOff val="35000"/>
                  <a:alpha val="49000"/>
                </a:sysClr>
              </a:innerShdw>
            </a:effectLst>
          </p:spPr>
          <p:txBody>
            <a:bodyPr rtlCol="0" anchor="ctr"/>
            <a:lstStyle/>
            <a:p>
              <a:pPr algn="ctr" defTabSz="1218565" fontAlgn="base">
                <a:spcBef>
                  <a:spcPct val="0"/>
                </a:spcBef>
                <a:spcAft>
                  <a:spcPct val="0"/>
                </a:spcAft>
                <a:defRPr/>
              </a:pPr>
              <a:endParaRPr lang="zh-CN" altLang="en-US" sz="1350" kern="0">
                <a:solidFill>
                  <a:srgbClr val="FFFFFF"/>
                </a:solidFill>
                <a:latin typeface="微软雅黑" panose="020B0503020204020204" charset="-122"/>
                <a:ea typeface="微软雅黑" panose="020B0503020204020204" charset="-122"/>
              </a:endParaRPr>
            </a:p>
          </p:txBody>
        </p:sp>
        <p:sp>
          <p:nvSpPr>
            <p:cNvPr id="16" name="圆角矩形 15"/>
            <p:cNvSpPr/>
            <p:nvPr/>
          </p:nvSpPr>
          <p:spPr>
            <a:xfrm>
              <a:off x="2385774" y="2120873"/>
              <a:ext cx="1629239" cy="1191084"/>
            </a:xfrm>
            <a:prstGeom prst="roundRect">
              <a:avLst>
                <a:gd name="adj" fmla="val 0"/>
              </a:avLst>
            </a:prstGeom>
            <a:solidFill>
              <a:sysClr val="window" lastClr="FFFFFF">
                <a:lumMod val="95000"/>
              </a:sysClr>
            </a:solidFill>
            <a:ln w="50800" cap="flat" cmpd="sng" algn="ctr">
              <a:noFill/>
              <a:prstDash val="solid"/>
            </a:ln>
            <a:effectLst>
              <a:outerShdw blurRad="76200" dist="38100" dir="2700000" algn="tl" rotWithShape="0">
                <a:sysClr val="windowText" lastClr="000000">
                  <a:lumMod val="65000"/>
                  <a:lumOff val="35000"/>
                  <a:alpha val="64000"/>
                </a:sysClr>
              </a:outerShdw>
            </a:effectLst>
            <a:scene3d>
              <a:camera prst="orthographicFront"/>
              <a:lightRig rig="threePt" dir="t"/>
            </a:scene3d>
            <a:sp3d prstMaterial="softEdge">
              <a:bevelT w="44450" h="12700" prst="angle"/>
            </a:sp3d>
          </p:spPr>
          <p:txBody>
            <a:bodyPr rtlCol="0" anchor="ctr"/>
            <a:lstStyle/>
            <a:p>
              <a:pPr algn="ctr" defTabSz="1218565" fontAlgn="base">
                <a:spcBef>
                  <a:spcPct val="0"/>
                </a:spcBef>
                <a:spcAft>
                  <a:spcPct val="0"/>
                </a:spcAft>
                <a:defRPr/>
              </a:pPr>
              <a:endParaRPr lang="zh-CN" altLang="en-US" sz="1350" kern="0">
                <a:solidFill>
                  <a:srgbClr val="FFFFFF"/>
                </a:solidFill>
                <a:latin typeface="微软雅黑" panose="020B0503020204020204" charset="-122"/>
                <a:ea typeface="微软雅黑" panose="020B0503020204020204" charset="-122"/>
              </a:endParaRPr>
            </a:p>
          </p:txBody>
        </p:sp>
      </p:grpSp>
      <p:grpSp>
        <p:nvGrpSpPr>
          <p:cNvPr id="17" name="组合 16"/>
          <p:cNvGrpSpPr/>
          <p:nvPr/>
        </p:nvGrpSpPr>
        <p:grpSpPr>
          <a:xfrm>
            <a:off x="7013114" y="1778219"/>
            <a:ext cx="3575975" cy="1363444"/>
            <a:chOff x="2330673" y="2010009"/>
            <a:chExt cx="1739454" cy="1412819"/>
          </a:xfrm>
        </p:grpSpPr>
        <p:sp>
          <p:nvSpPr>
            <p:cNvPr id="18" name="圆角矩形 17"/>
            <p:cNvSpPr/>
            <p:nvPr/>
          </p:nvSpPr>
          <p:spPr>
            <a:xfrm>
              <a:off x="2330673" y="2010009"/>
              <a:ext cx="1739454" cy="1412819"/>
            </a:xfrm>
            <a:prstGeom prst="roundRect">
              <a:avLst>
                <a:gd name="adj" fmla="val 0"/>
              </a:avLst>
            </a:prstGeom>
            <a:solidFill>
              <a:srgbClr val="DC2135"/>
            </a:solidFill>
            <a:ln w="31750" cap="flat" cmpd="sng" algn="ctr">
              <a:gradFill flip="none" rotWithShape="1">
                <a:gsLst>
                  <a:gs pos="0">
                    <a:sysClr val="window" lastClr="FFFFFF">
                      <a:lumMod val="85000"/>
                    </a:sysClr>
                  </a:gs>
                  <a:gs pos="100000">
                    <a:sysClr val="window" lastClr="FFFFFF"/>
                  </a:gs>
                </a:gsLst>
                <a:lin ang="2700000" scaled="1"/>
                <a:tileRect/>
              </a:gradFill>
              <a:prstDash val="solid"/>
            </a:ln>
            <a:effectLst>
              <a:innerShdw blurRad="127000" dist="63500" dir="13500000">
                <a:sysClr val="windowText" lastClr="000000">
                  <a:lumMod val="65000"/>
                  <a:lumOff val="35000"/>
                  <a:alpha val="49000"/>
                </a:sysClr>
              </a:innerShdw>
            </a:effectLst>
          </p:spPr>
          <p:txBody>
            <a:bodyPr rtlCol="0" anchor="ctr"/>
            <a:lstStyle/>
            <a:p>
              <a:pPr algn="ctr" defTabSz="1218565" fontAlgn="base">
                <a:spcBef>
                  <a:spcPct val="0"/>
                </a:spcBef>
                <a:spcAft>
                  <a:spcPct val="0"/>
                </a:spcAft>
                <a:defRPr/>
              </a:pPr>
              <a:endParaRPr lang="zh-CN" altLang="en-US" sz="1350" kern="0">
                <a:solidFill>
                  <a:srgbClr val="FFFFFF"/>
                </a:solidFill>
                <a:latin typeface="微软雅黑" panose="020B0503020204020204" charset="-122"/>
                <a:ea typeface="微软雅黑" panose="020B0503020204020204" charset="-122"/>
              </a:endParaRPr>
            </a:p>
          </p:txBody>
        </p:sp>
        <p:sp>
          <p:nvSpPr>
            <p:cNvPr id="19" name="圆角矩形 18"/>
            <p:cNvSpPr/>
            <p:nvPr/>
          </p:nvSpPr>
          <p:spPr>
            <a:xfrm>
              <a:off x="2385774" y="2120873"/>
              <a:ext cx="1629239" cy="1191084"/>
            </a:xfrm>
            <a:prstGeom prst="roundRect">
              <a:avLst>
                <a:gd name="adj" fmla="val 0"/>
              </a:avLst>
            </a:prstGeom>
            <a:solidFill>
              <a:sysClr val="window" lastClr="FFFFFF">
                <a:lumMod val="95000"/>
              </a:sysClr>
            </a:solidFill>
            <a:ln w="50800" cap="flat" cmpd="sng" algn="ctr">
              <a:noFill/>
              <a:prstDash val="solid"/>
            </a:ln>
            <a:effectLst>
              <a:outerShdw blurRad="76200" dist="38100" dir="2700000" algn="tl" rotWithShape="0">
                <a:sysClr val="windowText" lastClr="000000">
                  <a:lumMod val="65000"/>
                  <a:lumOff val="35000"/>
                  <a:alpha val="64000"/>
                </a:sysClr>
              </a:outerShdw>
            </a:effectLst>
            <a:scene3d>
              <a:camera prst="orthographicFront"/>
              <a:lightRig rig="threePt" dir="t"/>
            </a:scene3d>
            <a:sp3d prstMaterial="softEdge">
              <a:bevelT w="44450" h="12700" prst="angle"/>
            </a:sp3d>
          </p:spPr>
          <p:txBody>
            <a:bodyPr rtlCol="0" anchor="ctr"/>
            <a:lstStyle/>
            <a:p>
              <a:pPr algn="ctr" defTabSz="1218565" fontAlgn="base">
                <a:spcBef>
                  <a:spcPct val="0"/>
                </a:spcBef>
                <a:spcAft>
                  <a:spcPct val="0"/>
                </a:spcAft>
                <a:defRPr/>
              </a:pPr>
              <a:endParaRPr lang="zh-CN" altLang="en-US" sz="1350" kern="0">
                <a:solidFill>
                  <a:srgbClr val="FFFFFF"/>
                </a:solidFill>
                <a:latin typeface="微软雅黑" panose="020B0503020204020204" charset="-122"/>
                <a:ea typeface="微软雅黑" panose="020B0503020204020204" charset="-122"/>
              </a:endParaRPr>
            </a:p>
          </p:txBody>
        </p:sp>
      </p:grpSp>
      <p:grpSp>
        <p:nvGrpSpPr>
          <p:cNvPr id="20" name="组合 19"/>
          <p:cNvGrpSpPr/>
          <p:nvPr/>
        </p:nvGrpSpPr>
        <p:grpSpPr>
          <a:xfrm>
            <a:off x="1817531" y="2048298"/>
            <a:ext cx="3168804" cy="885304"/>
            <a:chOff x="7183565" y="3791142"/>
            <a:chExt cx="3168804" cy="885305"/>
          </a:xfrm>
        </p:grpSpPr>
        <p:sp>
          <p:nvSpPr>
            <p:cNvPr id="21" name="文本框 20"/>
            <p:cNvSpPr txBox="1"/>
            <p:nvPr/>
          </p:nvSpPr>
          <p:spPr bwMode="auto">
            <a:xfrm>
              <a:off x="7183565" y="4123361"/>
              <a:ext cx="3168804" cy="553086"/>
            </a:xfrm>
            <a:prstGeom prst="rect">
              <a:avLst/>
            </a:prstGeom>
            <a:noFill/>
          </p:spPr>
          <p:txBody>
            <a:bodyPr wrap="square">
              <a:spAutoFit/>
            </a:bodyPr>
            <a:lstStyle/>
            <a:p>
              <a:pPr algn="l" defTabSz="1218565" fontAlgn="base">
                <a:lnSpc>
                  <a:spcPct val="125000"/>
                </a:lnSpc>
                <a:spcBef>
                  <a:spcPct val="0"/>
                </a:spcBef>
                <a:spcAft>
                  <a:spcPct val="0"/>
                </a:spcAft>
              </a:pPr>
              <a:r>
                <a:rPr lang="zh-CN" altLang="en-US"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短视频达人合作</a:t>
              </a:r>
              <a:r>
                <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6</a:t>
              </a:r>
              <a:r>
                <a:rPr lang="zh-CN" altLang="en-US"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部，合作</a:t>
              </a:r>
              <a:r>
                <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mcn 2</a:t>
              </a:r>
              <a:r>
                <a:rPr lang="zh-CN" altLang="en-US"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家</a:t>
              </a:r>
              <a:endPar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endParaRPr>
            </a:p>
            <a:p>
              <a:pPr algn="l" defTabSz="1218565" fontAlgn="base">
                <a:lnSpc>
                  <a:spcPct val="125000"/>
                </a:lnSpc>
                <a:spcBef>
                  <a:spcPct val="0"/>
                </a:spcBef>
                <a:spcAft>
                  <a:spcPct val="0"/>
                </a:spcAft>
              </a:pPr>
              <a:endPar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endParaRPr>
            </a:p>
          </p:txBody>
        </p:sp>
        <p:sp>
          <p:nvSpPr>
            <p:cNvPr id="22" name="文本框 21"/>
            <p:cNvSpPr txBox="1"/>
            <p:nvPr/>
          </p:nvSpPr>
          <p:spPr bwMode="auto">
            <a:xfrm>
              <a:off x="7183565" y="3791142"/>
              <a:ext cx="2349784" cy="337185"/>
            </a:xfrm>
            <a:prstGeom prst="rect">
              <a:avLst/>
            </a:prstGeom>
            <a:noFill/>
          </p:spPr>
          <p:txBody>
            <a:bodyPr wrap="square">
              <a:spAutoFit/>
            </a:bodyPr>
            <a:lstStyle/>
            <a:p>
              <a:pPr defTabSz="1218565" fontAlgn="base">
                <a:spcBef>
                  <a:spcPct val="0"/>
                </a:spcBef>
                <a:spcAft>
                  <a:spcPct val="0"/>
                </a:spcAft>
                <a:defRPr/>
              </a:pPr>
              <a:r>
                <a:rPr lang="zh-CN" altLang="en-US" sz="1600" spc="100" dirty="0" smtClean="0">
                  <a:solidFill>
                    <a:srgbClr val="C00002"/>
                  </a:solidFill>
                  <a:latin typeface="微软雅黑" panose="020B0503020204020204" charset="-122"/>
                  <a:ea typeface="微软雅黑" panose="020B0503020204020204" charset="-122"/>
                </a:rPr>
                <a:t>一口价短视频达人</a:t>
              </a:r>
              <a:endParaRPr lang="zh-CN" altLang="en-US" sz="1600" spc="100" dirty="0">
                <a:solidFill>
                  <a:srgbClr val="C00002"/>
                </a:solidFill>
                <a:latin typeface="微软雅黑" panose="020B0503020204020204" charset="-122"/>
                <a:ea typeface="微软雅黑" panose="020B0503020204020204" charset="-122"/>
              </a:endParaRPr>
            </a:p>
          </p:txBody>
        </p:sp>
      </p:grpSp>
      <p:grpSp>
        <p:nvGrpSpPr>
          <p:cNvPr id="23" name="组合 22"/>
          <p:cNvGrpSpPr/>
          <p:nvPr/>
        </p:nvGrpSpPr>
        <p:grpSpPr>
          <a:xfrm>
            <a:off x="7216685" y="2048298"/>
            <a:ext cx="3168804" cy="885305"/>
            <a:chOff x="7183565" y="3791142"/>
            <a:chExt cx="3168804" cy="885306"/>
          </a:xfrm>
        </p:grpSpPr>
        <p:sp>
          <p:nvSpPr>
            <p:cNvPr id="24" name="文本框 23"/>
            <p:cNvSpPr txBox="1"/>
            <p:nvPr/>
          </p:nvSpPr>
          <p:spPr bwMode="auto">
            <a:xfrm>
              <a:off x="7183565" y="4123362"/>
              <a:ext cx="3168804" cy="553086"/>
            </a:xfrm>
            <a:prstGeom prst="rect">
              <a:avLst/>
            </a:prstGeom>
            <a:noFill/>
          </p:spPr>
          <p:txBody>
            <a:bodyPr wrap="square">
              <a:spAutoFit/>
            </a:bodyPr>
            <a:lstStyle/>
            <a:p>
              <a:pPr algn="l" defTabSz="1218565" fontAlgn="base">
                <a:lnSpc>
                  <a:spcPct val="125000"/>
                </a:lnSpc>
                <a:spcBef>
                  <a:spcPct val="0"/>
                </a:spcBef>
                <a:spcAft>
                  <a:spcPct val="0"/>
                </a:spcAft>
              </a:pPr>
              <a:r>
                <a:rPr lang="zh-CN" altLang="en-US"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直播引流视频合作</a:t>
              </a:r>
              <a:r>
                <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33</a:t>
              </a:r>
              <a:r>
                <a:rPr lang="zh-CN" altLang="en-US"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部，合作直播达人</a:t>
              </a:r>
              <a:r>
                <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4</a:t>
              </a:r>
              <a:r>
                <a:rPr lang="zh-CN" altLang="en-US"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rPr>
                <a:t>位</a:t>
              </a:r>
              <a:endPar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endParaRPr>
            </a:p>
            <a:p>
              <a:pPr algn="l" defTabSz="1218565" fontAlgn="base">
                <a:lnSpc>
                  <a:spcPct val="125000"/>
                </a:lnSpc>
                <a:spcBef>
                  <a:spcPct val="0"/>
                </a:spcBef>
                <a:spcAft>
                  <a:spcPct val="0"/>
                </a:spcAft>
              </a:pPr>
              <a:endParaRPr lang="en-US" altLang="zh-CN" sz="1200" dirty="0">
                <a:solidFill>
                  <a:schemeClr val="tx1">
                    <a:lumMod val="75000"/>
                    <a:lumOff val="25000"/>
                  </a:schemeClr>
                </a:solidFill>
                <a:latin typeface="微软雅黑" panose="020B0503020204020204" charset="-122"/>
                <a:ea typeface="微软雅黑" panose="020B0503020204020204" charset="-122"/>
                <a:cs typeface="Lato Light" charset="0"/>
                <a:sym typeface="Lato Light" charset="0"/>
              </a:endParaRPr>
            </a:p>
          </p:txBody>
        </p:sp>
        <p:sp>
          <p:nvSpPr>
            <p:cNvPr id="25" name="文本框 24"/>
            <p:cNvSpPr txBox="1"/>
            <p:nvPr/>
          </p:nvSpPr>
          <p:spPr bwMode="auto">
            <a:xfrm>
              <a:off x="7183565" y="3791142"/>
              <a:ext cx="2349784" cy="337185"/>
            </a:xfrm>
            <a:prstGeom prst="rect">
              <a:avLst/>
            </a:prstGeom>
            <a:noFill/>
          </p:spPr>
          <p:txBody>
            <a:bodyPr wrap="square">
              <a:spAutoFit/>
            </a:bodyPr>
            <a:lstStyle/>
            <a:p>
              <a:pPr defTabSz="1218565" fontAlgn="base">
                <a:spcBef>
                  <a:spcPct val="0"/>
                </a:spcBef>
                <a:spcAft>
                  <a:spcPct val="0"/>
                </a:spcAft>
                <a:defRPr/>
              </a:pPr>
              <a:r>
                <a:rPr lang="zh-CN" altLang="en-US" sz="1600" spc="100" dirty="0" smtClean="0">
                  <a:solidFill>
                    <a:srgbClr val="C00002"/>
                  </a:solidFill>
                  <a:latin typeface="微软雅黑" panose="020B0503020204020204" charset="-122"/>
                  <a:ea typeface="微软雅黑" panose="020B0503020204020204" charset="-122"/>
                </a:rPr>
                <a:t>直播引流短视频+推流</a:t>
              </a:r>
              <a:endParaRPr lang="zh-CN" altLang="en-US" sz="1600" spc="100" dirty="0">
                <a:solidFill>
                  <a:srgbClr val="C00002"/>
                </a:solidFill>
                <a:latin typeface="微软雅黑" panose="020B0503020204020204" charset="-122"/>
                <a:ea typeface="微软雅黑" panose="020B0503020204020204" charset="-122"/>
              </a:endParaRPr>
            </a:p>
          </p:txBody>
        </p:sp>
      </p:grpSp>
      <p:pic>
        <p:nvPicPr>
          <p:cNvPr id="2" name="图片 1" descr="upload_post_object_v2_992056026"/>
          <p:cNvPicPr>
            <a:picLocks noChangeAspect="1"/>
          </p:cNvPicPr>
          <p:nvPr/>
        </p:nvPicPr>
        <p:blipFill>
          <a:blip r:embed="rId1"/>
          <a:stretch>
            <a:fillRect/>
          </a:stretch>
        </p:blipFill>
        <p:spPr>
          <a:xfrm>
            <a:off x="1577155" y="3469741"/>
            <a:ext cx="3602019" cy="2228368"/>
          </a:xfrm>
          <a:prstGeom prst="rect">
            <a:avLst/>
          </a:prstGeom>
        </p:spPr>
      </p:pic>
      <p:pic>
        <p:nvPicPr>
          <p:cNvPr id="3" name="图片 2" descr="upload_post_object_v2_827862079"/>
          <p:cNvPicPr>
            <a:picLocks noChangeAspect="1"/>
          </p:cNvPicPr>
          <p:nvPr/>
        </p:nvPicPr>
        <p:blipFill>
          <a:blip r:embed="rId2"/>
          <a:stretch>
            <a:fillRect/>
          </a:stretch>
        </p:blipFill>
        <p:spPr>
          <a:xfrm>
            <a:off x="7010092" y="3459394"/>
            <a:ext cx="3570987" cy="2191288"/>
          </a:xfrm>
          <a:prstGeom prst="rect">
            <a:avLst/>
          </a:prstGeom>
        </p:spPr>
      </p:pic>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 presetClass="entr" presetSubtype="4" accel="60000" fill="hold" nodeType="afterEffect" p14:presetBounceEnd="40000">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14:bounceEnd="40000">
                                          <p:cBhvr additive="base">
                                            <p:cTn id="11"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14:presetBounceEnd="40000">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14:bounceEnd="40000">
                                          <p:cBhvr additive="base">
                                            <p:cTn id="15" dur="5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outVertical)">
                                          <p:cBhvr>
                                            <p:cTn id="20" dur="500"/>
                                            <p:tgtEl>
                                              <p:spTgt spid="20"/>
                                            </p:tgtEl>
                                          </p:cBhvr>
                                        </p:animEffect>
                                      </p:childTnLst>
                                    </p:cTn>
                                  </p:par>
                                  <p:par>
                                    <p:cTn id="21" presetID="16" presetClass="entr" presetSubtype="37"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par>
                              <p:cTn id="8" fill="hold">
                                <p:stCondLst>
                                  <p:cond delay="500"/>
                                </p:stCondLst>
                                <p:childTnLst>
                                  <p:par>
                                    <p:cTn id="9" presetID="2" presetClass="entr" presetSubtype="4" accel="6000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accel="60000" fill="hold" nodeType="withEffect">
                                      <p:stCondLst>
                                        <p:cond delay="20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16" presetClass="entr" presetSubtype="37"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outVertical)">
                                          <p:cBhvr>
                                            <p:cTn id="20" dur="500"/>
                                            <p:tgtEl>
                                              <p:spTgt spid="20"/>
                                            </p:tgtEl>
                                          </p:cBhvr>
                                        </p:animEffect>
                                      </p:childTnLst>
                                    </p:cTn>
                                  </p:par>
                                  <p:par>
                                    <p:cTn id="21" presetID="16" presetClass="entr" presetSubtype="37"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barn(outVertical)">
                                          <p:cBhvr>
                                            <p:cTn id="2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071371" y="234294"/>
            <a:ext cx="2722880" cy="70675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uLnTx/>
                <a:uFillTx/>
                <a:ea typeface="微软雅黑" panose="020B0503020204020204" charset="-122"/>
                <a:cs typeface="Arial" panose="020B0604020202020204" pitchFamily="34" charset="0"/>
              </a:rPr>
              <a:t>自孵化直播</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Arial" panose="020B0604020202020204" pitchFamily="34" charset="0"/>
            </a:endParaRPr>
          </a:p>
        </p:txBody>
      </p:sp>
      <p:sp>
        <p:nvSpPr>
          <p:cNvPr id="11" name="文本框 10"/>
          <p:cNvSpPr txBox="1"/>
          <p:nvPr/>
        </p:nvSpPr>
        <p:spPr>
          <a:xfrm>
            <a:off x="435610" y="1939290"/>
            <a:ext cx="3549015" cy="1076325"/>
          </a:xfrm>
          <a:prstGeom prst="rect">
            <a:avLst/>
          </a:prstGeom>
          <a:noFill/>
        </p:spPr>
        <p:txBody>
          <a:bodyPr wrap="square" rtlCol="0" anchor="t">
            <a:spAutoFit/>
          </a:bodyPr>
          <a:p>
            <a:r>
              <a:rPr lang="zh-CN" altLang="en-US" sz="3200" b="1">
                <a:latin typeface="微软雅黑" panose="020B0503020204020204" charset="-122"/>
                <a:ea typeface="微软雅黑" panose="020B0503020204020204" charset="-122"/>
                <a:cs typeface="微软雅黑" panose="020B0503020204020204" charset="-122"/>
              </a:rPr>
              <a:t>总消耗：</a:t>
            </a:r>
            <a:endParaRPr lang="zh-CN" altLang="en-US" sz="3200" b="1">
              <a:latin typeface="微软雅黑" panose="020B0503020204020204" charset="-122"/>
              <a:ea typeface="微软雅黑" panose="020B0503020204020204" charset="-122"/>
              <a:cs typeface="微软雅黑" panose="020B0503020204020204" charset="-122"/>
            </a:endParaRPr>
          </a:p>
          <a:p>
            <a:r>
              <a:rPr lang="en-US" altLang="zh-CN" sz="3200" b="1">
                <a:latin typeface="微软雅黑" panose="020B0503020204020204" charset="-122"/>
                <a:ea typeface="微软雅黑" panose="020B0503020204020204" charset="-122"/>
                <a:cs typeface="微软雅黑" panose="020B0503020204020204" charset="-122"/>
              </a:rPr>
              <a:t>420</a:t>
            </a:r>
            <a:r>
              <a:rPr lang="zh-CN" altLang="en-US" sz="3200" b="1">
                <a:latin typeface="微软雅黑" panose="020B0503020204020204" charset="-122"/>
                <a:ea typeface="微软雅黑" panose="020B0503020204020204" charset="-122"/>
                <a:cs typeface="微软雅黑" panose="020B0503020204020204" charset="-122"/>
              </a:rPr>
              <a:t>,</a:t>
            </a:r>
            <a:r>
              <a:rPr lang="en-US" altLang="zh-CN" sz="3200" b="1">
                <a:latin typeface="微软雅黑" panose="020B0503020204020204" charset="-122"/>
                <a:ea typeface="微软雅黑" panose="020B0503020204020204" charset="-122"/>
                <a:cs typeface="微软雅黑" panose="020B0503020204020204" charset="-122"/>
              </a:rPr>
              <a:t>724</a:t>
            </a:r>
            <a:r>
              <a:rPr lang="zh-CN" altLang="en-US" sz="3200" b="1">
                <a:latin typeface="微软雅黑" panose="020B0503020204020204" charset="-122"/>
                <a:ea typeface="微软雅黑" panose="020B0503020204020204" charset="-122"/>
                <a:cs typeface="微软雅黑" panose="020B0503020204020204" charset="-122"/>
              </a:rPr>
              <a:t>元</a:t>
            </a: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14" name="文本框 13"/>
          <p:cNvSpPr txBox="1"/>
          <p:nvPr/>
        </p:nvSpPr>
        <p:spPr>
          <a:xfrm>
            <a:off x="435610" y="3444240"/>
            <a:ext cx="3790950" cy="1076325"/>
          </a:xfrm>
          <a:prstGeom prst="rect">
            <a:avLst/>
          </a:prstGeom>
          <a:noFill/>
        </p:spPr>
        <p:txBody>
          <a:bodyPr wrap="square" rtlCol="0" anchor="t">
            <a:spAutoFit/>
          </a:bodyPr>
          <a:p>
            <a:r>
              <a:rPr lang="zh-CN" altLang="en-US" sz="3200" b="1">
                <a:latin typeface="微软雅黑" panose="020B0503020204020204" charset="-122"/>
                <a:ea typeface="微软雅黑" panose="020B0503020204020204" charset="-122"/>
                <a:cs typeface="微软雅黑" panose="020B0503020204020204" charset="-122"/>
              </a:rPr>
              <a:t>至今付费：</a:t>
            </a:r>
            <a:endParaRPr lang="zh-CN" altLang="en-US" sz="3200" b="1">
              <a:latin typeface="微软雅黑" panose="020B0503020204020204" charset="-122"/>
              <a:ea typeface="微软雅黑" panose="020B0503020204020204" charset="-122"/>
              <a:cs typeface="微软雅黑" panose="020B0503020204020204" charset="-122"/>
            </a:endParaRPr>
          </a:p>
          <a:p>
            <a:r>
              <a:rPr lang="en-US" altLang="zh-CN" sz="3200" b="1">
                <a:latin typeface="微软雅黑" panose="020B0503020204020204" charset="-122"/>
                <a:ea typeface="微软雅黑" panose="020B0503020204020204" charset="-122"/>
                <a:cs typeface="微软雅黑" panose="020B0503020204020204" charset="-122"/>
              </a:rPr>
              <a:t>156</a:t>
            </a:r>
            <a:r>
              <a:rPr lang="zh-CN" altLang="en-US" sz="3200" b="1">
                <a:latin typeface="微软雅黑" panose="020B0503020204020204" charset="-122"/>
                <a:ea typeface="微软雅黑" panose="020B0503020204020204" charset="-122"/>
                <a:cs typeface="微软雅黑" panose="020B0503020204020204" charset="-122"/>
              </a:rPr>
              <a:t>,</a:t>
            </a:r>
            <a:r>
              <a:rPr lang="en-US" altLang="zh-CN" sz="3200" b="1">
                <a:latin typeface="微软雅黑" panose="020B0503020204020204" charset="-122"/>
                <a:ea typeface="微软雅黑" panose="020B0503020204020204" charset="-122"/>
                <a:cs typeface="微软雅黑" panose="020B0503020204020204" charset="-122"/>
              </a:rPr>
              <a:t>659</a:t>
            </a:r>
            <a:r>
              <a:rPr lang="zh-CN" altLang="en-US" sz="3200" b="1">
                <a:latin typeface="微软雅黑" panose="020B0503020204020204" charset="-122"/>
                <a:ea typeface="微软雅黑" panose="020B0503020204020204" charset="-122"/>
                <a:cs typeface="微软雅黑" panose="020B0503020204020204" charset="-122"/>
              </a:rPr>
              <a:t>元</a:t>
            </a:r>
            <a:endParaRPr lang="zh-CN" altLang="en-US" sz="3200" b="1">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435610" y="5010150"/>
            <a:ext cx="3376930" cy="583565"/>
          </a:xfrm>
          <a:prstGeom prst="rect">
            <a:avLst/>
          </a:prstGeom>
          <a:noFill/>
        </p:spPr>
        <p:txBody>
          <a:bodyPr wrap="square" rtlCol="0" anchor="t">
            <a:spAutoFit/>
          </a:bodyPr>
          <a:p>
            <a:r>
              <a:rPr lang="zh-CN" altLang="en-US" sz="3200" b="1">
                <a:solidFill>
                  <a:srgbClr val="FF0000"/>
                </a:solidFill>
                <a:latin typeface="微软雅黑" panose="020B0503020204020204" charset="-122"/>
                <a:ea typeface="微软雅黑" panose="020B0503020204020204" charset="-122"/>
                <a:cs typeface="微软雅黑" panose="020B0503020204020204" charset="-122"/>
              </a:rPr>
              <a:t>至今</a:t>
            </a:r>
            <a:r>
              <a:rPr lang="en-US" altLang="zh-CN" sz="3200" b="1">
                <a:solidFill>
                  <a:srgbClr val="FF0000"/>
                </a:solidFill>
                <a:latin typeface="微软雅黑" panose="020B0503020204020204" charset="-122"/>
                <a:ea typeface="微软雅黑" panose="020B0503020204020204" charset="-122"/>
                <a:cs typeface="微软雅黑" panose="020B0503020204020204" charset="-122"/>
              </a:rPr>
              <a:t>ROI</a:t>
            </a:r>
            <a:r>
              <a:rPr lang="zh-CN" altLang="en-US" sz="3200" b="1">
                <a:solidFill>
                  <a:srgbClr val="FF0000"/>
                </a:solidFill>
                <a:latin typeface="微软雅黑" panose="020B0503020204020204" charset="-122"/>
                <a:ea typeface="微软雅黑" panose="020B0503020204020204" charset="-122"/>
                <a:cs typeface="微软雅黑" panose="020B0503020204020204" charset="-122"/>
              </a:rPr>
              <a:t>：</a:t>
            </a:r>
            <a:r>
              <a:rPr lang="en-US" altLang="zh-CN" sz="3200" b="1">
                <a:solidFill>
                  <a:srgbClr val="FF0000"/>
                </a:solidFill>
                <a:latin typeface="微软雅黑" panose="020B0503020204020204" charset="-122"/>
                <a:ea typeface="微软雅黑" panose="020B0503020204020204" charset="-122"/>
                <a:cs typeface="微软雅黑" panose="020B0503020204020204" charset="-122"/>
              </a:rPr>
              <a:t>37%</a:t>
            </a:r>
            <a:endParaRPr lang="en-US" altLang="zh-CN" sz="3200" b="1">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3" name="图片 2" descr="upload_post_object_v2_215919816"/>
          <p:cNvPicPr>
            <a:picLocks noChangeAspect="1"/>
          </p:cNvPicPr>
          <p:nvPr/>
        </p:nvPicPr>
        <p:blipFill>
          <a:blip r:embed="rId1"/>
          <a:stretch>
            <a:fillRect/>
          </a:stretch>
        </p:blipFill>
        <p:spPr>
          <a:xfrm>
            <a:off x="3814464" y="1471003"/>
            <a:ext cx="7862259" cy="4128954"/>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045971" y="323829"/>
            <a:ext cx="2722880" cy="70675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0" normalizeH="0" baseline="0" noProof="0" dirty="0">
                <a:ln>
                  <a:noFill/>
                </a:ln>
                <a:solidFill>
                  <a:srgbClr val="C00000"/>
                </a:solidFill>
                <a:effectLst/>
                <a:uLnTx/>
                <a:uFillTx/>
                <a:ea typeface="微软雅黑" panose="020B0503020204020204" charset="-122"/>
                <a:cs typeface="+mn-cs"/>
              </a:rPr>
              <a:t>自孵化直播</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mn-cs"/>
            </a:endParaRPr>
          </a:p>
        </p:txBody>
      </p:sp>
      <p:cxnSp>
        <p:nvCxnSpPr>
          <p:cNvPr id="66" name="直接连接符 65"/>
          <p:cNvCxnSpPr/>
          <p:nvPr/>
        </p:nvCxnSpPr>
        <p:spPr>
          <a:xfrm>
            <a:off x="5806293" y="912272"/>
            <a:ext cx="579414" cy="0"/>
          </a:xfrm>
          <a:prstGeom prst="line">
            <a:avLst/>
          </a:prstGeom>
          <a:ln w="28575" cap="flat" cmpd="sng" algn="ctr">
            <a:solidFill>
              <a:srgbClr val="D0CECE"/>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4965690" y="1484784"/>
            <a:ext cx="1123045" cy="1302732"/>
            <a:chOff x="5301679" y="1577352"/>
            <a:chExt cx="1123045" cy="1302732"/>
          </a:xfrm>
        </p:grpSpPr>
        <p:sp>
          <p:nvSpPr>
            <p:cNvPr id="5" name="六边形 4"/>
            <p:cNvSpPr/>
            <p:nvPr/>
          </p:nvSpPr>
          <p:spPr>
            <a:xfrm rot="5400000">
              <a:off x="5211836" y="1667195"/>
              <a:ext cx="1302732" cy="1123045"/>
            </a:xfrm>
            <a:prstGeom prst="hexagon">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cs typeface="+mn-cs"/>
              </a:endParaRPr>
            </a:p>
          </p:txBody>
        </p:sp>
        <p:sp>
          <p:nvSpPr>
            <p:cNvPr id="6" name="KSO_Shape"/>
            <p:cNvSpPr/>
            <p:nvPr/>
          </p:nvSpPr>
          <p:spPr bwMode="auto">
            <a:xfrm>
              <a:off x="5635344" y="2000361"/>
              <a:ext cx="455715" cy="455715"/>
            </a:xfrm>
            <a:custGeom>
              <a:avLst/>
              <a:gdLst>
                <a:gd name="T0" fmla="*/ 1159904 w 2208213"/>
                <a:gd name="T1" fmla="*/ 523327 h 2209801"/>
                <a:gd name="T2" fmla="*/ 1199134 w 2208213"/>
                <a:gd name="T3" fmla="*/ 565478 h 2209801"/>
                <a:gd name="T4" fmla="*/ 1206816 w 2208213"/>
                <a:gd name="T5" fmla="*/ 627336 h 2209801"/>
                <a:gd name="T6" fmla="*/ 1183496 w 2208213"/>
                <a:gd name="T7" fmla="*/ 668666 h 2209801"/>
                <a:gd name="T8" fmla="*/ 954421 w 2208213"/>
                <a:gd name="T9" fmla="*/ 947300 h 2209801"/>
                <a:gd name="T10" fmla="*/ 901747 w 2208213"/>
                <a:gd name="T11" fmla="*/ 1002588 h 2209801"/>
                <a:gd name="T12" fmla="*/ 871569 w 2208213"/>
                <a:gd name="T13" fmla="*/ 1378936 h 2209801"/>
                <a:gd name="T14" fmla="*/ 822461 w 2208213"/>
                <a:gd name="T15" fmla="*/ 1396179 h 2209801"/>
                <a:gd name="T16" fmla="*/ 784602 w 2208213"/>
                <a:gd name="T17" fmla="*/ 1361418 h 2209801"/>
                <a:gd name="T18" fmla="*/ 740982 w 2208213"/>
                <a:gd name="T19" fmla="*/ 986166 h 2209801"/>
                <a:gd name="T20" fmla="*/ 701476 w 2208213"/>
                <a:gd name="T21" fmla="*/ 923487 h 2209801"/>
                <a:gd name="T22" fmla="*/ 699830 w 2208213"/>
                <a:gd name="T23" fmla="*/ 851775 h 2209801"/>
                <a:gd name="T24" fmla="*/ 735769 w 2208213"/>
                <a:gd name="T25" fmla="*/ 788002 h 2209801"/>
                <a:gd name="T26" fmla="*/ 801886 w 2208213"/>
                <a:gd name="T27" fmla="*/ 751873 h 2209801"/>
                <a:gd name="T28" fmla="*/ 1066626 w 2208213"/>
                <a:gd name="T29" fmla="*/ 521138 h 2209801"/>
                <a:gd name="T30" fmla="*/ 533853 w 2208213"/>
                <a:gd name="T31" fmla="*/ 676984 h 2209801"/>
                <a:gd name="T32" fmla="*/ 283900 w 2208213"/>
                <a:gd name="T33" fmla="*/ 652063 h 2209801"/>
                <a:gd name="T34" fmla="*/ 235717 w 2208213"/>
                <a:gd name="T35" fmla="*/ 799950 h 2209801"/>
                <a:gd name="T36" fmla="*/ 219838 w 2208213"/>
                <a:gd name="T37" fmla="*/ 953315 h 2209801"/>
                <a:gd name="T38" fmla="*/ 235990 w 2208213"/>
                <a:gd name="T39" fmla="*/ 1107228 h 2209801"/>
                <a:gd name="T40" fmla="*/ 284722 w 2208213"/>
                <a:gd name="T41" fmla="*/ 1255389 h 2209801"/>
                <a:gd name="T42" fmla="*/ 365484 w 2208213"/>
                <a:gd name="T43" fmla="*/ 1392049 h 2209801"/>
                <a:gd name="T44" fmla="*/ 469517 w 2208213"/>
                <a:gd name="T45" fmla="*/ 1504060 h 2209801"/>
                <a:gd name="T46" fmla="*/ 671834 w 2208213"/>
                <a:gd name="T47" fmla="*/ 1628669 h 2209801"/>
                <a:gd name="T48" fmla="*/ 922061 w 2208213"/>
                <a:gd name="T49" fmla="*/ 1683442 h 2209801"/>
                <a:gd name="T50" fmla="*/ 1075099 w 2208213"/>
                <a:gd name="T51" fmla="*/ 1897058 h 2209801"/>
                <a:gd name="T52" fmla="*/ 829252 w 2208213"/>
                <a:gd name="T53" fmla="*/ 1897606 h 2209801"/>
                <a:gd name="T54" fmla="*/ 643088 w 2208213"/>
                <a:gd name="T55" fmla="*/ 1852966 h 2209801"/>
                <a:gd name="T56" fmla="*/ 484300 w 2208213"/>
                <a:gd name="T57" fmla="*/ 1782308 h 2209801"/>
                <a:gd name="T58" fmla="*/ 338654 w 2208213"/>
                <a:gd name="T59" fmla="*/ 1681799 h 2209801"/>
                <a:gd name="T60" fmla="*/ 196841 w 2208213"/>
                <a:gd name="T61" fmla="*/ 1533637 h 2209801"/>
                <a:gd name="T62" fmla="*/ 84047 w 2208213"/>
                <a:gd name="T63" fmla="*/ 1345217 h 2209801"/>
                <a:gd name="T64" fmla="*/ 18342 w 2208213"/>
                <a:gd name="T65" fmla="*/ 1140913 h 2209801"/>
                <a:gd name="T66" fmla="*/ 0 w 2208213"/>
                <a:gd name="T67" fmla="*/ 928667 h 2209801"/>
                <a:gd name="T68" fmla="*/ 29020 w 2208213"/>
                <a:gd name="T69" fmla="*/ 717516 h 2209801"/>
                <a:gd name="T70" fmla="*/ 105128 w 2208213"/>
                <a:gd name="T71" fmla="*/ 516225 h 2209801"/>
                <a:gd name="T72" fmla="*/ 210530 w 2208213"/>
                <a:gd name="T73" fmla="*/ 353822 h 2209801"/>
                <a:gd name="T74" fmla="*/ 1141446 w 2208213"/>
                <a:gd name="T75" fmla="*/ 18620 h 2209801"/>
                <a:gd name="T76" fmla="*/ 1322266 w 2208213"/>
                <a:gd name="T77" fmla="*/ 74481 h 2209801"/>
                <a:gd name="T78" fmla="*/ 1477059 w 2208213"/>
                <a:gd name="T79" fmla="*/ 157177 h 2209801"/>
                <a:gd name="T80" fmla="*/ 1614592 w 2208213"/>
                <a:gd name="T81" fmla="*/ 267528 h 2209801"/>
                <a:gd name="T82" fmla="*/ 1754042 w 2208213"/>
                <a:gd name="T83" fmla="*/ 437575 h 2209801"/>
                <a:gd name="T84" fmla="*/ 1849932 w 2208213"/>
                <a:gd name="T85" fmla="*/ 632539 h 2209801"/>
                <a:gd name="T86" fmla="*/ 1898425 w 2208213"/>
                <a:gd name="T87" fmla="*/ 840647 h 2209801"/>
                <a:gd name="T88" fmla="*/ 1899521 w 2208213"/>
                <a:gd name="T89" fmla="*/ 1053410 h 2209801"/>
                <a:gd name="T90" fmla="*/ 1853220 w 2208213"/>
                <a:gd name="T91" fmla="*/ 1262339 h 2209801"/>
                <a:gd name="T92" fmla="*/ 1761440 w 2208213"/>
                <a:gd name="T93" fmla="*/ 1455113 h 2209801"/>
                <a:gd name="T94" fmla="*/ 1536237 w 2208213"/>
                <a:gd name="T95" fmla="*/ 1393502 h 2209801"/>
                <a:gd name="T96" fmla="*/ 1625825 w 2208213"/>
                <a:gd name="T97" fmla="*/ 1239886 h 2209801"/>
                <a:gd name="T98" fmla="*/ 1671304 w 2208213"/>
                <a:gd name="T99" fmla="*/ 1090925 h 2209801"/>
                <a:gd name="T100" fmla="*/ 1684455 w 2208213"/>
                <a:gd name="T101" fmla="*/ 937034 h 2209801"/>
                <a:gd name="T102" fmla="*/ 1665003 w 2208213"/>
                <a:gd name="T103" fmla="*/ 783965 h 2209801"/>
                <a:gd name="T104" fmla="*/ 1613770 w 2208213"/>
                <a:gd name="T105" fmla="*/ 636646 h 2209801"/>
                <a:gd name="T106" fmla="*/ 1529935 w 2208213"/>
                <a:gd name="T107" fmla="*/ 501102 h 2209801"/>
                <a:gd name="T108" fmla="*/ 1425004 w 2208213"/>
                <a:gd name="T109" fmla="*/ 392393 h 2209801"/>
                <a:gd name="T110" fmla="*/ 1313773 w 2208213"/>
                <a:gd name="T111" fmla="*/ 315174 h 2209801"/>
                <a:gd name="T112" fmla="*/ 1191035 w 2208213"/>
                <a:gd name="T113" fmla="*/ 259314 h 2209801"/>
                <a:gd name="T114" fmla="*/ 996790 w 2208213"/>
                <a:gd name="T115" fmla="*/ 220977 h 2209801"/>
                <a:gd name="T116" fmla="*/ 817613 w 2208213"/>
                <a:gd name="T117" fmla="*/ 53670 h 220980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08213" h="2209801">
                  <a:moveTo>
                    <a:pt x="1288552" y="590550"/>
                  </a:moveTo>
                  <a:lnTo>
                    <a:pt x="1298410" y="590868"/>
                  </a:lnTo>
                  <a:lnTo>
                    <a:pt x="1307950" y="592138"/>
                  </a:lnTo>
                  <a:lnTo>
                    <a:pt x="1313039" y="593408"/>
                  </a:lnTo>
                  <a:lnTo>
                    <a:pt x="1317809" y="594678"/>
                  </a:lnTo>
                  <a:lnTo>
                    <a:pt x="1322579" y="596265"/>
                  </a:lnTo>
                  <a:lnTo>
                    <a:pt x="1326713" y="598170"/>
                  </a:lnTo>
                  <a:lnTo>
                    <a:pt x="1331483" y="600075"/>
                  </a:lnTo>
                  <a:lnTo>
                    <a:pt x="1335935" y="601980"/>
                  </a:lnTo>
                  <a:lnTo>
                    <a:pt x="1340705" y="604520"/>
                  </a:lnTo>
                  <a:lnTo>
                    <a:pt x="1344522" y="607060"/>
                  </a:lnTo>
                  <a:lnTo>
                    <a:pt x="1348974" y="610235"/>
                  </a:lnTo>
                  <a:lnTo>
                    <a:pt x="1352790" y="613410"/>
                  </a:lnTo>
                  <a:lnTo>
                    <a:pt x="1356924" y="616585"/>
                  </a:lnTo>
                  <a:lnTo>
                    <a:pt x="1360740" y="620078"/>
                  </a:lnTo>
                  <a:lnTo>
                    <a:pt x="1371870" y="631190"/>
                  </a:lnTo>
                  <a:lnTo>
                    <a:pt x="1375368" y="635000"/>
                  </a:lnTo>
                  <a:lnTo>
                    <a:pt x="1378867" y="639128"/>
                  </a:lnTo>
                  <a:lnTo>
                    <a:pt x="1382047" y="642938"/>
                  </a:lnTo>
                  <a:lnTo>
                    <a:pt x="1384909" y="647383"/>
                  </a:lnTo>
                  <a:lnTo>
                    <a:pt x="1387453" y="651510"/>
                  </a:lnTo>
                  <a:lnTo>
                    <a:pt x="1389997" y="655955"/>
                  </a:lnTo>
                  <a:lnTo>
                    <a:pt x="1392223" y="660718"/>
                  </a:lnTo>
                  <a:lnTo>
                    <a:pt x="1394131" y="664845"/>
                  </a:lnTo>
                  <a:lnTo>
                    <a:pt x="1395721" y="669608"/>
                  </a:lnTo>
                  <a:lnTo>
                    <a:pt x="1397311" y="674370"/>
                  </a:lnTo>
                  <a:lnTo>
                    <a:pt x="1398901" y="679133"/>
                  </a:lnTo>
                  <a:lnTo>
                    <a:pt x="1399855" y="683895"/>
                  </a:lnTo>
                  <a:lnTo>
                    <a:pt x="1401445" y="693738"/>
                  </a:lnTo>
                  <a:lnTo>
                    <a:pt x="1401763" y="703580"/>
                  </a:lnTo>
                  <a:lnTo>
                    <a:pt x="1401445" y="713105"/>
                  </a:lnTo>
                  <a:lnTo>
                    <a:pt x="1399855" y="722948"/>
                  </a:lnTo>
                  <a:lnTo>
                    <a:pt x="1398901" y="727710"/>
                  </a:lnTo>
                  <a:lnTo>
                    <a:pt x="1397311" y="732155"/>
                  </a:lnTo>
                  <a:lnTo>
                    <a:pt x="1395721" y="736918"/>
                  </a:lnTo>
                  <a:lnTo>
                    <a:pt x="1394131" y="741680"/>
                  </a:lnTo>
                  <a:lnTo>
                    <a:pt x="1392223" y="746443"/>
                  </a:lnTo>
                  <a:lnTo>
                    <a:pt x="1389997" y="750888"/>
                  </a:lnTo>
                  <a:lnTo>
                    <a:pt x="1387453" y="755015"/>
                  </a:lnTo>
                  <a:lnTo>
                    <a:pt x="1384909" y="759460"/>
                  </a:lnTo>
                  <a:lnTo>
                    <a:pt x="1382047" y="763905"/>
                  </a:lnTo>
                  <a:lnTo>
                    <a:pt x="1378867" y="767715"/>
                  </a:lnTo>
                  <a:lnTo>
                    <a:pt x="1375368" y="771525"/>
                  </a:lnTo>
                  <a:lnTo>
                    <a:pt x="1371870" y="775653"/>
                  </a:lnTo>
                  <a:lnTo>
                    <a:pt x="1123823" y="1022668"/>
                  </a:lnTo>
                  <a:lnTo>
                    <a:pt x="1123823" y="1030605"/>
                  </a:lnTo>
                  <a:lnTo>
                    <a:pt x="1123505" y="1038543"/>
                  </a:lnTo>
                  <a:lnTo>
                    <a:pt x="1122551" y="1046480"/>
                  </a:lnTo>
                  <a:lnTo>
                    <a:pt x="1121279" y="1053783"/>
                  </a:lnTo>
                  <a:lnTo>
                    <a:pt x="1120007" y="1061720"/>
                  </a:lnTo>
                  <a:lnTo>
                    <a:pt x="1117781" y="1069340"/>
                  </a:lnTo>
                  <a:lnTo>
                    <a:pt x="1115555" y="1076643"/>
                  </a:lnTo>
                  <a:lnTo>
                    <a:pt x="1112693" y="1084263"/>
                  </a:lnTo>
                  <a:lnTo>
                    <a:pt x="1109513" y="1091565"/>
                  </a:lnTo>
                  <a:lnTo>
                    <a:pt x="1106333" y="1098868"/>
                  </a:lnTo>
                  <a:lnTo>
                    <a:pt x="1102517" y="1105853"/>
                  </a:lnTo>
                  <a:lnTo>
                    <a:pt x="1098064" y="1112520"/>
                  </a:lnTo>
                  <a:lnTo>
                    <a:pt x="1093930" y="1119188"/>
                  </a:lnTo>
                  <a:lnTo>
                    <a:pt x="1088842" y="1125855"/>
                  </a:lnTo>
                  <a:lnTo>
                    <a:pt x="1083118" y="1132205"/>
                  </a:lnTo>
                  <a:lnTo>
                    <a:pt x="1077712" y="1138238"/>
                  </a:lnTo>
                  <a:lnTo>
                    <a:pt x="1071352" y="1143953"/>
                  </a:lnTo>
                  <a:lnTo>
                    <a:pt x="1064992" y="1149033"/>
                  </a:lnTo>
                  <a:lnTo>
                    <a:pt x="1058631" y="1154113"/>
                  </a:lnTo>
                  <a:lnTo>
                    <a:pt x="1051953" y="1158558"/>
                  </a:lnTo>
                  <a:lnTo>
                    <a:pt x="1045275" y="1163003"/>
                  </a:lnTo>
                  <a:lnTo>
                    <a:pt x="1038279" y="1166813"/>
                  </a:lnTo>
                  <a:lnTo>
                    <a:pt x="1031283" y="1169988"/>
                  </a:lnTo>
                  <a:lnTo>
                    <a:pt x="1023650" y="1173163"/>
                  </a:lnTo>
                  <a:lnTo>
                    <a:pt x="1023650" y="1562101"/>
                  </a:lnTo>
                  <a:lnTo>
                    <a:pt x="1023650" y="1567816"/>
                  </a:lnTo>
                  <a:lnTo>
                    <a:pt x="1022378" y="1573848"/>
                  </a:lnTo>
                  <a:lnTo>
                    <a:pt x="1021424" y="1579246"/>
                  </a:lnTo>
                  <a:lnTo>
                    <a:pt x="1019198" y="1584961"/>
                  </a:lnTo>
                  <a:lnTo>
                    <a:pt x="1016654" y="1590041"/>
                  </a:lnTo>
                  <a:lnTo>
                    <a:pt x="1013792" y="1594803"/>
                  </a:lnTo>
                  <a:lnTo>
                    <a:pt x="1010294" y="1599566"/>
                  </a:lnTo>
                  <a:lnTo>
                    <a:pt x="1006796" y="1603376"/>
                  </a:lnTo>
                  <a:lnTo>
                    <a:pt x="1002344" y="1607186"/>
                  </a:lnTo>
                  <a:lnTo>
                    <a:pt x="997892" y="1610361"/>
                  </a:lnTo>
                  <a:lnTo>
                    <a:pt x="993439" y="1613536"/>
                  </a:lnTo>
                  <a:lnTo>
                    <a:pt x="988033" y="1616076"/>
                  </a:lnTo>
                  <a:lnTo>
                    <a:pt x="982627" y="1617981"/>
                  </a:lnTo>
                  <a:lnTo>
                    <a:pt x="977221" y="1619568"/>
                  </a:lnTo>
                  <a:lnTo>
                    <a:pt x="971179" y="1620203"/>
                  </a:lnTo>
                  <a:lnTo>
                    <a:pt x="965455" y="1620838"/>
                  </a:lnTo>
                  <a:lnTo>
                    <a:pt x="959413" y="1620203"/>
                  </a:lnTo>
                  <a:lnTo>
                    <a:pt x="953370" y="1619568"/>
                  </a:lnTo>
                  <a:lnTo>
                    <a:pt x="947964" y="1617981"/>
                  </a:lnTo>
                  <a:lnTo>
                    <a:pt x="942558" y="1616076"/>
                  </a:lnTo>
                  <a:lnTo>
                    <a:pt x="937470" y="1613536"/>
                  </a:lnTo>
                  <a:lnTo>
                    <a:pt x="932700" y="1610361"/>
                  </a:lnTo>
                  <a:lnTo>
                    <a:pt x="927930" y="1607186"/>
                  </a:lnTo>
                  <a:lnTo>
                    <a:pt x="923795" y="1603376"/>
                  </a:lnTo>
                  <a:lnTo>
                    <a:pt x="919979" y="1599566"/>
                  </a:lnTo>
                  <a:lnTo>
                    <a:pt x="916799" y="1594803"/>
                  </a:lnTo>
                  <a:lnTo>
                    <a:pt x="913619" y="1590041"/>
                  </a:lnTo>
                  <a:lnTo>
                    <a:pt x="911393" y="1584961"/>
                  </a:lnTo>
                  <a:lnTo>
                    <a:pt x="909485" y="1579246"/>
                  </a:lnTo>
                  <a:lnTo>
                    <a:pt x="907895" y="1573848"/>
                  </a:lnTo>
                  <a:lnTo>
                    <a:pt x="906941" y="1567816"/>
                  </a:lnTo>
                  <a:lnTo>
                    <a:pt x="906623" y="1562101"/>
                  </a:lnTo>
                  <a:lnTo>
                    <a:pt x="906623" y="1173163"/>
                  </a:lnTo>
                  <a:lnTo>
                    <a:pt x="899627" y="1169988"/>
                  </a:lnTo>
                  <a:lnTo>
                    <a:pt x="892313" y="1166813"/>
                  </a:lnTo>
                  <a:lnTo>
                    <a:pt x="885316" y="1163003"/>
                  </a:lnTo>
                  <a:lnTo>
                    <a:pt x="878638" y="1158558"/>
                  </a:lnTo>
                  <a:lnTo>
                    <a:pt x="871960" y="1154113"/>
                  </a:lnTo>
                  <a:lnTo>
                    <a:pt x="865282" y="1149033"/>
                  </a:lnTo>
                  <a:lnTo>
                    <a:pt x="858922" y="1143953"/>
                  </a:lnTo>
                  <a:lnTo>
                    <a:pt x="852879" y="1138238"/>
                  </a:lnTo>
                  <a:lnTo>
                    <a:pt x="847473" y="1132205"/>
                  </a:lnTo>
                  <a:lnTo>
                    <a:pt x="842385" y="1125855"/>
                  </a:lnTo>
                  <a:lnTo>
                    <a:pt x="837297" y="1119505"/>
                  </a:lnTo>
                  <a:lnTo>
                    <a:pt x="832845" y="1113473"/>
                  </a:lnTo>
                  <a:lnTo>
                    <a:pt x="828393" y="1106488"/>
                  </a:lnTo>
                  <a:lnTo>
                    <a:pt x="824577" y="1099503"/>
                  </a:lnTo>
                  <a:lnTo>
                    <a:pt x="821397" y="1092835"/>
                  </a:lnTo>
                  <a:lnTo>
                    <a:pt x="818216" y="1085850"/>
                  </a:lnTo>
                  <a:lnTo>
                    <a:pt x="815354" y="1078230"/>
                  </a:lnTo>
                  <a:lnTo>
                    <a:pt x="813128" y="1071245"/>
                  </a:lnTo>
                  <a:lnTo>
                    <a:pt x="811220" y="1063625"/>
                  </a:lnTo>
                  <a:lnTo>
                    <a:pt x="809630" y="1056323"/>
                  </a:lnTo>
                  <a:lnTo>
                    <a:pt x="808040" y="1048703"/>
                  </a:lnTo>
                  <a:lnTo>
                    <a:pt x="807086" y="1041400"/>
                  </a:lnTo>
                  <a:lnTo>
                    <a:pt x="806768" y="1033463"/>
                  </a:lnTo>
                  <a:lnTo>
                    <a:pt x="806450" y="1025843"/>
                  </a:lnTo>
                  <a:lnTo>
                    <a:pt x="806768" y="1018540"/>
                  </a:lnTo>
                  <a:lnTo>
                    <a:pt x="807086" y="1010920"/>
                  </a:lnTo>
                  <a:lnTo>
                    <a:pt x="808040" y="1002983"/>
                  </a:lnTo>
                  <a:lnTo>
                    <a:pt x="809630" y="995680"/>
                  </a:lnTo>
                  <a:lnTo>
                    <a:pt x="811220" y="988060"/>
                  </a:lnTo>
                  <a:lnTo>
                    <a:pt x="813128" y="981075"/>
                  </a:lnTo>
                  <a:lnTo>
                    <a:pt x="815354" y="973455"/>
                  </a:lnTo>
                  <a:lnTo>
                    <a:pt x="818216" y="966470"/>
                  </a:lnTo>
                  <a:lnTo>
                    <a:pt x="821397" y="959485"/>
                  </a:lnTo>
                  <a:lnTo>
                    <a:pt x="824577" y="952183"/>
                  </a:lnTo>
                  <a:lnTo>
                    <a:pt x="828393" y="945515"/>
                  </a:lnTo>
                  <a:lnTo>
                    <a:pt x="832845" y="938848"/>
                  </a:lnTo>
                  <a:lnTo>
                    <a:pt x="837297" y="932180"/>
                  </a:lnTo>
                  <a:lnTo>
                    <a:pt x="842385" y="925830"/>
                  </a:lnTo>
                  <a:lnTo>
                    <a:pt x="847473" y="920115"/>
                  </a:lnTo>
                  <a:lnTo>
                    <a:pt x="852879" y="914083"/>
                  </a:lnTo>
                  <a:lnTo>
                    <a:pt x="859240" y="908368"/>
                  </a:lnTo>
                  <a:lnTo>
                    <a:pt x="865282" y="902653"/>
                  </a:lnTo>
                  <a:lnTo>
                    <a:pt x="871960" y="897890"/>
                  </a:lnTo>
                  <a:lnTo>
                    <a:pt x="878638" y="893445"/>
                  </a:lnTo>
                  <a:lnTo>
                    <a:pt x="885316" y="889000"/>
                  </a:lnTo>
                  <a:lnTo>
                    <a:pt x="892313" y="885508"/>
                  </a:lnTo>
                  <a:lnTo>
                    <a:pt x="899627" y="882015"/>
                  </a:lnTo>
                  <a:lnTo>
                    <a:pt x="906941" y="878840"/>
                  </a:lnTo>
                  <a:lnTo>
                    <a:pt x="914573" y="875983"/>
                  </a:lnTo>
                  <a:lnTo>
                    <a:pt x="921887" y="873760"/>
                  </a:lnTo>
                  <a:lnTo>
                    <a:pt x="929520" y="872173"/>
                  </a:lnTo>
                  <a:lnTo>
                    <a:pt x="936834" y="870585"/>
                  </a:lnTo>
                  <a:lnTo>
                    <a:pt x="944784" y="869315"/>
                  </a:lnTo>
                  <a:lnTo>
                    <a:pt x="952734" y="868363"/>
                  </a:lnTo>
                  <a:lnTo>
                    <a:pt x="960685" y="868045"/>
                  </a:lnTo>
                  <a:lnTo>
                    <a:pt x="967999" y="867728"/>
                  </a:lnTo>
                  <a:lnTo>
                    <a:pt x="1216364" y="620078"/>
                  </a:lnTo>
                  <a:lnTo>
                    <a:pt x="1219862" y="616585"/>
                  </a:lnTo>
                  <a:lnTo>
                    <a:pt x="1223996" y="613410"/>
                  </a:lnTo>
                  <a:lnTo>
                    <a:pt x="1228130" y="610235"/>
                  </a:lnTo>
                  <a:lnTo>
                    <a:pt x="1232264" y="607060"/>
                  </a:lnTo>
                  <a:lnTo>
                    <a:pt x="1236398" y="604520"/>
                  </a:lnTo>
                  <a:lnTo>
                    <a:pt x="1240851" y="601980"/>
                  </a:lnTo>
                  <a:lnTo>
                    <a:pt x="1245621" y="599758"/>
                  </a:lnTo>
                  <a:lnTo>
                    <a:pt x="1250073" y="597535"/>
                  </a:lnTo>
                  <a:lnTo>
                    <a:pt x="1254843" y="596265"/>
                  </a:lnTo>
                  <a:lnTo>
                    <a:pt x="1259295" y="594678"/>
                  </a:lnTo>
                  <a:lnTo>
                    <a:pt x="1264065" y="593408"/>
                  </a:lnTo>
                  <a:lnTo>
                    <a:pt x="1268835" y="592138"/>
                  </a:lnTo>
                  <a:lnTo>
                    <a:pt x="1278694" y="590868"/>
                  </a:lnTo>
                  <a:lnTo>
                    <a:pt x="1288552" y="590550"/>
                  </a:lnTo>
                  <a:close/>
                  <a:moveTo>
                    <a:pt x="799395" y="26988"/>
                  </a:moveTo>
                  <a:lnTo>
                    <a:pt x="618825" y="785302"/>
                  </a:lnTo>
                  <a:lnTo>
                    <a:pt x="426196" y="592785"/>
                  </a:lnTo>
                  <a:lnTo>
                    <a:pt x="414454" y="608987"/>
                  </a:lnTo>
                  <a:lnTo>
                    <a:pt x="403030" y="625189"/>
                  </a:lnTo>
                  <a:lnTo>
                    <a:pt x="392240" y="641708"/>
                  </a:lnTo>
                  <a:lnTo>
                    <a:pt x="381450" y="658228"/>
                  </a:lnTo>
                  <a:lnTo>
                    <a:pt x="371295" y="674748"/>
                  </a:lnTo>
                  <a:lnTo>
                    <a:pt x="361775" y="691585"/>
                  </a:lnTo>
                  <a:lnTo>
                    <a:pt x="352254" y="709058"/>
                  </a:lnTo>
                  <a:lnTo>
                    <a:pt x="343369" y="726213"/>
                  </a:lnTo>
                  <a:lnTo>
                    <a:pt x="336387" y="741144"/>
                  </a:lnTo>
                  <a:lnTo>
                    <a:pt x="329088" y="756393"/>
                  </a:lnTo>
                  <a:lnTo>
                    <a:pt x="322741" y="771642"/>
                  </a:lnTo>
                  <a:lnTo>
                    <a:pt x="316711" y="786573"/>
                  </a:lnTo>
                  <a:lnTo>
                    <a:pt x="310365" y="801822"/>
                  </a:lnTo>
                  <a:lnTo>
                    <a:pt x="304652" y="817706"/>
                  </a:lnTo>
                  <a:lnTo>
                    <a:pt x="299257" y="832955"/>
                  </a:lnTo>
                  <a:lnTo>
                    <a:pt x="294180" y="848839"/>
                  </a:lnTo>
                  <a:lnTo>
                    <a:pt x="289420" y="864723"/>
                  </a:lnTo>
                  <a:lnTo>
                    <a:pt x="284977" y="880290"/>
                  </a:lnTo>
                  <a:lnTo>
                    <a:pt x="280851" y="896174"/>
                  </a:lnTo>
                  <a:lnTo>
                    <a:pt x="276726" y="912376"/>
                  </a:lnTo>
                  <a:lnTo>
                    <a:pt x="273235" y="927942"/>
                  </a:lnTo>
                  <a:lnTo>
                    <a:pt x="270062" y="944144"/>
                  </a:lnTo>
                  <a:lnTo>
                    <a:pt x="267523" y="960346"/>
                  </a:lnTo>
                  <a:lnTo>
                    <a:pt x="264667" y="976548"/>
                  </a:lnTo>
                  <a:lnTo>
                    <a:pt x="262128" y="992433"/>
                  </a:lnTo>
                  <a:lnTo>
                    <a:pt x="260224" y="1008634"/>
                  </a:lnTo>
                  <a:lnTo>
                    <a:pt x="258637" y="1024836"/>
                  </a:lnTo>
                  <a:lnTo>
                    <a:pt x="257050" y="1041038"/>
                  </a:lnTo>
                  <a:lnTo>
                    <a:pt x="256098" y="1057240"/>
                  </a:lnTo>
                  <a:lnTo>
                    <a:pt x="255464" y="1073760"/>
                  </a:lnTo>
                  <a:lnTo>
                    <a:pt x="254829" y="1089962"/>
                  </a:lnTo>
                  <a:lnTo>
                    <a:pt x="254829" y="1105846"/>
                  </a:lnTo>
                  <a:lnTo>
                    <a:pt x="254829" y="1122683"/>
                  </a:lnTo>
                  <a:lnTo>
                    <a:pt x="255464" y="1138568"/>
                  </a:lnTo>
                  <a:lnTo>
                    <a:pt x="256416" y="1155087"/>
                  </a:lnTo>
                  <a:lnTo>
                    <a:pt x="257050" y="1171289"/>
                  </a:lnTo>
                  <a:lnTo>
                    <a:pt x="258637" y="1187491"/>
                  </a:lnTo>
                  <a:lnTo>
                    <a:pt x="260224" y="1203693"/>
                  </a:lnTo>
                  <a:lnTo>
                    <a:pt x="262128" y="1219895"/>
                  </a:lnTo>
                  <a:lnTo>
                    <a:pt x="264667" y="1236097"/>
                  </a:lnTo>
                  <a:lnTo>
                    <a:pt x="267523" y="1251981"/>
                  </a:lnTo>
                  <a:lnTo>
                    <a:pt x="270379" y="1268183"/>
                  </a:lnTo>
                  <a:lnTo>
                    <a:pt x="273552" y="1284385"/>
                  </a:lnTo>
                  <a:lnTo>
                    <a:pt x="277361" y="1300269"/>
                  </a:lnTo>
                  <a:lnTo>
                    <a:pt x="281169" y="1316153"/>
                  </a:lnTo>
                  <a:lnTo>
                    <a:pt x="284977" y="1332038"/>
                  </a:lnTo>
                  <a:lnTo>
                    <a:pt x="289737" y="1347922"/>
                  </a:lnTo>
                  <a:lnTo>
                    <a:pt x="294497" y="1363488"/>
                  </a:lnTo>
                  <a:lnTo>
                    <a:pt x="299575" y="1379373"/>
                  </a:lnTo>
                  <a:lnTo>
                    <a:pt x="305287" y="1394622"/>
                  </a:lnTo>
                  <a:lnTo>
                    <a:pt x="310682" y="1410188"/>
                  </a:lnTo>
                  <a:lnTo>
                    <a:pt x="317029" y="1425437"/>
                  </a:lnTo>
                  <a:lnTo>
                    <a:pt x="323376" y="1440686"/>
                  </a:lnTo>
                  <a:lnTo>
                    <a:pt x="330040" y="1456252"/>
                  </a:lnTo>
                  <a:lnTo>
                    <a:pt x="337022" y="1471184"/>
                  </a:lnTo>
                  <a:lnTo>
                    <a:pt x="344003" y="1486115"/>
                  </a:lnTo>
                  <a:lnTo>
                    <a:pt x="351620" y="1501046"/>
                  </a:lnTo>
                  <a:lnTo>
                    <a:pt x="359553" y="1515660"/>
                  </a:lnTo>
                  <a:lnTo>
                    <a:pt x="367804" y="1530273"/>
                  </a:lnTo>
                  <a:lnTo>
                    <a:pt x="376373" y="1544887"/>
                  </a:lnTo>
                  <a:lnTo>
                    <a:pt x="384941" y="1558865"/>
                  </a:lnTo>
                  <a:lnTo>
                    <a:pt x="394461" y="1573161"/>
                  </a:lnTo>
                  <a:lnTo>
                    <a:pt x="403982" y="1587139"/>
                  </a:lnTo>
                  <a:lnTo>
                    <a:pt x="413819" y="1601117"/>
                  </a:lnTo>
                  <a:lnTo>
                    <a:pt x="423657" y="1614777"/>
                  </a:lnTo>
                  <a:lnTo>
                    <a:pt x="434130" y="1628120"/>
                  </a:lnTo>
                  <a:lnTo>
                    <a:pt x="444919" y="1641780"/>
                  </a:lnTo>
                  <a:lnTo>
                    <a:pt x="455709" y="1655123"/>
                  </a:lnTo>
                  <a:lnTo>
                    <a:pt x="466816" y="1668148"/>
                  </a:lnTo>
                  <a:lnTo>
                    <a:pt x="478558" y="1680856"/>
                  </a:lnTo>
                  <a:lnTo>
                    <a:pt x="490300" y="1693563"/>
                  </a:lnTo>
                  <a:lnTo>
                    <a:pt x="502676" y="1706270"/>
                  </a:lnTo>
                  <a:lnTo>
                    <a:pt x="512832" y="1716119"/>
                  </a:lnTo>
                  <a:lnTo>
                    <a:pt x="522987" y="1725967"/>
                  </a:lnTo>
                  <a:lnTo>
                    <a:pt x="533776" y="1735497"/>
                  </a:lnTo>
                  <a:lnTo>
                    <a:pt x="544249" y="1744710"/>
                  </a:lnTo>
                  <a:lnTo>
                    <a:pt x="555039" y="1753923"/>
                  </a:lnTo>
                  <a:lnTo>
                    <a:pt x="565511" y="1762818"/>
                  </a:lnTo>
                  <a:lnTo>
                    <a:pt x="587725" y="1780291"/>
                  </a:lnTo>
                  <a:lnTo>
                    <a:pt x="609939" y="1796811"/>
                  </a:lnTo>
                  <a:lnTo>
                    <a:pt x="633106" y="1812695"/>
                  </a:lnTo>
                  <a:lnTo>
                    <a:pt x="656589" y="1827626"/>
                  </a:lnTo>
                  <a:lnTo>
                    <a:pt x="680073" y="1841604"/>
                  </a:lnTo>
                  <a:lnTo>
                    <a:pt x="704509" y="1854629"/>
                  </a:lnTo>
                  <a:lnTo>
                    <a:pt x="728944" y="1867337"/>
                  </a:lnTo>
                  <a:lnTo>
                    <a:pt x="753697" y="1878774"/>
                  </a:lnTo>
                  <a:lnTo>
                    <a:pt x="778768" y="1889257"/>
                  </a:lnTo>
                  <a:lnTo>
                    <a:pt x="804155" y="1899741"/>
                  </a:lnTo>
                  <a:lnTo>
                    <a:pt x="829543" y="1908636"/>
                  </a:lnTo>
                  <a:lnTo>
                    <a:pt x="855566" y="1916896"/>
                  </a:lnTo>
                  <a:lnTo>
                    <a:pt x="881906" y="1923885"/>
                  </a:lnTo>
                  <a:lnTo>
                    <a:pt x="908245" y="1930556"/>
                  </a:lnTo>
                  <a:lnTo>
                    <a:pt x="934585" y="1936592"/>
                  </a:lnTo>
                  <a:lnTo>
                    <a:pt x="961242" y="1941357"/>
                  </a:lnTo>
                  <a:lnTo>
                    <a:pt x="988217" y="1945805"/>
                  </a:lnTo>
                  <a:lnTo>
                    <a:pt x="1014874" y="1948982"/>
                  </a:lnTo>
                  <a:lnTo>
                    <a:pt x="1042165" y="1951206"/>
                  </a:lnTo>
                  <a:lnTo>
                    <a:pt x="1068823" y="1952794"/>
                  </a:lnTo>
                  <a:lnTo>
                    <a:pt x="1095797" y="1953112"/>
                  </a:lnTo>
                  <a:lnTo>
                    <a:pt x="1123089" y="1953112"/>
                  </a:lnTo>
                  <a:lnTo>
                    <a:pt x="1150063" y="1951841"/>
                  </a:lnTo>
                  <a:lnTo>
                    <a:pt x="1177355" y="1950253"/>
                  </a:lnTo>
                  <a:lnTo>
                    <a:pt x="1204012" y="1947711"/>
                  </a:lnTo>
                  <a:lnTo>
                    <a:pt x="1231304" y="1944217"/>
                  </a:lnTo>
                  <a:lnTo>
                    <a:pt x="1257961" y="1939451"/>
                  </a:lnTo>
                  <a:lnTo>
                    <a:pt x="1284618" y="1934368"/>
                  </a:lnTo>
                  <a:lnTo>
                    <a:pt x="1311275" y="1928015"/>
                  </a:lnTo>
                  <a:lnTo>
                    <a:pt x="1258913" y="2147853"/>
                  </a:lnTo>
                  <a:lnTo>
                    <a:pt x="1246219" y="2200588"/>
                  </a:lnTo>
                  <a:lnTo>
                    <a:pt x="1220514" y="2203130"/>
                  </a:lnTo>
                  <a:lnTo>
                    <a:pt x="1195126" y="2205989"/>
                  </a:lnTo>
                  <a:lnTo>
                    <a:pt x="1169104" y="2207895"/>
                  </a:lnTo>
                  <a:lnTo>
                    <a:pt x="1143082" y="2209166"/>
                  </a:lnTo>
                  <a:lnTo>
                    <a:pt x="1117694" y="2209801"/>
                  </a:lnTo>
                  <a:lnTo>
                    <a:pt x="1091672" y="2209801"/>
                  </a:lnTo>
                  <a:lnTo>
                    <a:pt x="1065649" y="2209483"/>
                  </a:lnTo>
                  <a:lnTo>
                    <a:pt x="1039627" y="2208530"/>
                  </a:lnTo>
                  <a:lnTo>
                    <a:pt x="1013287" y="2206307"/>
                  </a:lnTo>
                  <a:lnTo>
                    <a:pt x="987265" y="2204083"/>
                  </a:lnTo>
                  <a:lnTo>
                    <a:pt x="961242" y="2201224"/>
                  </a:lnTo>
                  <a:lnTo>
                    <a:pt x="935537" y="2197411"/>
                  </a:lnTo>
                  <a:lnTo>
                    <a:pt x="909832" y="2193282"/>
                  </a:lnTo>
                  <a:lnTo>
                    <a:pt x="883810" y="2188199"/>
                  </a:lnTo>
                  <a:lnTo>
                    <a:pt x="857787" y="2182798"/>
                  </a:lnTo>
                  <a:lnTo>
                    <a:pt x="832400" y="2176762"/>
                  </a:lnTo>
                  <a:lnTo>
                    <a:pt x="832717" y="2174856"/>
                  </a:lnTo>
                  <a:lnTo>
                    <a:pt x="814946" y="2170091"/>
                  </a:lnTo>
                  <a:lnTo>
                    <a:pt x="797808" y="2165325"/>
                  </a:lnTo>
                  <a:lnTo>
                    <a:pt x="780037" y="2160242"/>
                  </a:lnTo>
                  <a:lnTo>
                    <a:pt x="762583" y="2154842"/>
                  </a:lnTo>
                  <a:lnTo>
                    <a:pt x="745446" y="2149441"/>
                  </a:lnTo>
                  <a:lnTo>
                    <a:pt x="727992" y="2143087"/>
                  </a:lnTo>
                  <a:lnTo>
                    <a:pt x="710856" y="2136734"/>
                  </a:lnTo>
                  <a:lnTo>
                    <a:pt x="693719" y="2130380"/>
                  </a:lnTo>
                  <a:lnTo>
                    <a:pt x="676900" y="2123391"/>
                  </a:lnTo>
                  <a:lnTo>
                    <a:pt x="660080" y="2116084"/>
                  </a:lnTo>
                  <a:lnTo>
                    <a:pt x="642943" y="2108777"/>
                  </a:lnTo>
                  <a:lnTo>
                    <a:pt x="626441" y="2100835"/>
                  </a:lnTo>
                  <a:lnTo>
                    <a:pt x="609939" y="2092893"/>
                  </a:lnTo>
                  <a:lnTo>
                    <a:pt x="593437" y="2084633"/>
                  </a:lnTo>
                  <a:lnTo>
                    <a:pt x="577253" y="2076056"/>
                  </a:lnTo>
                  <a:lnTo>
                    <a:pt x="561385" y="2067478"/>
                  </a:lnTo>
                  <a:lnTo>
                    <a:pt x="545201" y="2057948"/>
                  </a:lnTo>
                  <a:lnTo>
                    <a:pt x="529016" y="2048417"/>
                  </a:lnTo>
                  <a:lnTo>
                    <a:pt x="513149" y="2038887"/>
                  </a:lnTo>
                  <a:lnTo>
                    <a:pt x="497916" y="2028721"/>
                  </a:lnTo>
                  <a:lnTo>
                    <a:pt x="482049" y="2018555"/>
                  </a:lnTo>
                  <a:lnTo>
                    <a:pt x="466816" y="2007754"/>
                  </a:lnTo>
                  <a:lnTo>
                    <a:pt x="451901" y="1996952"/>
                  </a:lnTo>
                  <a:lnTo>
                    <a:pt x="436668" y="1985833"/>
                  </a:lnTo>
                  <a:lnTo>
                    <a:pt x="422070" y="1974397"/>
                  </a:lnTo>
                  <a:lnTo>
                    <a:pt x="407155" y="1962642"/>
                  </a:lnTo>
                  <a:lnTo>
                    <a:pt x="392557" y="1950888"/>
                  </a:lnTo>
                  <a:lnTo>
                    <a:pt x="378277" y="1938498"/>
                  </a:lnTo>
                  <a:lnTo>
                    <a:pt x="364313" y="1926109"/>
                  </a:lnTo>
                  <a:lnTo>
                    <a:pt x="350033" y="1913083"/>
                  </a:lnTo>
                  <a:lnTo>
                    <a:pt x="336387" y="1900058"/>
                  </a:lnTo>
                  <a:lnTo>
                    <a:pt x="322424" y="1886716"/>
                  </a:lnTo>
                  <a:lnTo>
                    <a:pt x="305604" y="1869243"/>
                  </a:lnTo>
                  <a:lnTo>
                    <a:pt x="289420" y="1852088"/>
                  </a:lnTo>
                  <a:lnTo>
                    <a:pt x="273235" y="1833980"/>
                  </a:lnTo>
                  <a:lnTo>
                    <a:pt x="258002" y="1815554"/>
                  </a:lnTo>
                  <a:lnTo>
                    <a:pt x="242452" y="1797446"/>
                  </a:lnTo>
                  <a:lnTo>
                    <a:pt x="228172" y="1779020"/>
                  </a:lnTo>
                  <a:lnTo>
                    <a:pt x="213891" y="1760277"/>
                  </a:lnTo>
                  <a:lnTo>
                    <a:pt x="200245" y="1741216"/>
                  </a:lnTo>
                  <a:lnTo>
                    <a:pt x="187234" y="1721837"/>
                  </a:lnTo>
                  <a:lnTo>
                    <a:pt x="174223" y="1702141"/>
                  </a:lnTo>
                  <a:lnTo>
                    <a:pt x="161846" y="1682444"/>
                  </a:lnTo>
                  <a:lnTo>
                    <a:pt x="150105" y="1662748"/>
                  </a:lnTo>
                  <a:lnTo>
                    <a:pt x="138363" y="1642734"/>
                  </a:lnTo>
                  <a:lnTo>
                    <a:pt x="127573" y="1622402"/>
                  </a:lnTo>
                  <a:lnTo>
                    <a:pt x="117101" y="1602388"/>
                  </a:lnTo>
                  <a:lnTo>
                    <a:pt x="106946" y="1581420"/>
                  </a:lnTo>
                  <a:lnTo>
                    <a:pt x="97425" y="1560453"/>
                  </a:lnTo>
                  <a:lnTo>
                    <a:pt x="87905" y="1539486"/>
                  </a:lnTo>
                  <a:lnTo>
                    <a:pt x="79336" y="1518836"/>
                  </a:lnTo>
                  <a:lnTo>
                    <a:pt x="71085" y="1497551"/>
                  </a:lnTo>
                  <a:lnTo>
                    <a:pt x="63152" y="1476267"/>
                  </a:lnTo>
                  <a:lnTo>
                    <a:pt x="56170" y="1454664"/>
                  </a:lnTo>
                  <a:lnTo>
                    <a:pt x="49189" y="1432744"/>
                  </a:lnTo>
                  <a:lnTo>
                    <a:pt x="42842" y="1411141"/>
                  </a:lnTo>
                  <a:lnTo>
                    <a:pt x="36495" y="1389539"/>
                  </a:lnTo>
                  <a:lnTo>
                    <a:pt x="31100" y="1367618"/>
                  </a:lnTo>
                  <a:lnTo>
                    <a:pt x="25705" y="1345380"/>
                  </a:lnTo>
                  <a:lnTo>
                    <a:pt x="21262" y="1323460"/>
                  </a:lnTo>
                  <a:lnTo>
                    <a:pt x="17137" y="1301222"/>
                  </a:lnTo>
                  <a:lnTo>
                    <a:pt x="13328" y="1278984"/>
                  </a:lnTo>
                  <a:lnTo>
                    <a:pt x="10155" y="1256746"/>
                  </a:lnTo>
                  <a:lnTo>
                    <a:pt x="7299" y="1234508"/>
                  </a:lnTo>
                  <a:lnTo>
                    <a:pt x="5077" y="1211953"/>
                  </a:lnTo>
                  <a:lnTo>
                    <a:pt x="2856" y="1189397"/>
                  </a:lnTo>
                  <a:lnTo>
                    <a:pt x="1587" y="1167159"/>
                  </a:lnTo>
                  <a:lnTo>
                    <a:pt x="317" y="1144604"/>
                  </a:lnTo>
                  <a:lnTo>
                    <a:pt x="0" y="1122048"/>
                  </a:lnTo>
                  <a:lnTo>
                    <a:pt x="0" y="1099810"/>
                  </a:lnTo>
                  <a:lnTo>
                    <a:pt x="0" y="1077254"/>
                  </a:lnTo>
                  <a:lnTo>
                    <a:pt x="635" y="1054699"/>
                  </a:lnTo>
                  <a:lnTo>
                    <a:pt x="2221" y="1032461"/>
                  </a:lnTo>
                  <a:lnTo>
                    <a:pt x="3808" y="1009905"/>
                  </a:lnTo>
                  <a:lnTo>
                    <a:pt x="5712" y="987350"/>
                  </a:lnTo>
                  <a:lnTo>
                    <a:pt x="8568" y="965429"/>
                  </a:lnTo>
                  <a:lnTo>
                    <a:pt x="11742" y="942874"/>
                  </a:lnTo>
                  <a:lnTo>
                    <a:pt x="14915" y="920636"/>
                  </a:lnTo>
                  <a:lnTo>
                    <a:pt x="19041" y="898398"/>
                  </a:lnTo>
                  <a:lnTo>
                    <a:pt x="23484" y="876478"/>
                  </a:lnTo>
                  <a:lnTo>
                    <a:pt x="28244" y="854240"/>
                  </a:lnTo>
                  <a:lnTo>
                    <a:pt x="33639" y="832319"/>
                  </a:lnTo>
                  <a:lnTo>
                    <a:pt x="39351" y="810717"/>
                  </a:lnTo>
                  <a:lnTo>
                    <a:pt x="45380" y="788479"/>
                  </a:lnTo>
                  <a:lnTo>
                    <a:pt x="52045" y="766876"/>
                  </a:lnTo>
                  <a:lnTo>
                    <a:pt x="59344" y="745591"/>
                  </a:lnTo>
                  <a:lnTo>
                    <a:pt x="66643" y="723989"/>
                  </a:lnTo>
                  <a:lnTo>
                    <a:pt x="74894" y="702704"/>
                  </a:lnTo>
                  <a:lnTo>
                    <a:pt x="83145" y="681737"/>
                  </a:lnTo>
                  <a:lnTo>
                    <a:pt x="92348" y="660452"/>
                  </a:lnTo>
                  <a:lnTo>
                    <a:pt x="101868" y="639802"/>
                  </a:lnTo>
                  <a:lnTo>
                    <a:pt x="111706" y="619153"/>
                  </a:lnTo>
                  <a:lnTo>
                    <a:pt x="121861" y="598821"/>
                  </a:lnTo>
                  <a:lnTo>
                    <a:pt x="132333" y="578171"/>
                  </a:lnTo>
                  <a:lnTo>
                    <a:pt x="143758" y="558157"/>
                  </a:lnTo>
                  <a:lnTo>
                    <a:pt x="155182" y="538143"/>
                  </a:lnTo>
                  <a:lnTo>
                    <a:pt x="165337" y="521623"/>
                  </a:lnTo>
                  <a:lnTo>
                    <a:pt x="175810" y="505422"/>
                  </a:lnTo>
                  <a:lnTo>
                    <a:pt x="186282" y="489220"/>
                  </a:lnTo>
                  <a:lnTo>
                    <a:pt x="197389" y="473018"/>
                  </a:lnTo>
                  <a:lnTo>
                    <a:pt x="208814" y="457451"/>
                  </a:lnTo>
                  <a:lnTo>
                    <a:pt x="220238" y="441567"/>
                  </a:lnTo>
                  <a:lnTo>
                    <a:pt x="231980" y="425683"/>
                  </a:lnTo>
                  <a:lnTo>
                    <a:pt x="244039" y="410434"/>
                  </a:lnTo>
                  <a:lnTo>
                    <a:pt x="41255" y="207115"/>
                  </a:lnTo>
                  <a:lnTo>
                    <a:pt x="799395" y="26988"/>
                  </a:lnTo>
                  <a:close/>
                  <a:moveTo>
                    <a:pt x="1115113" y="0"/>
                  </a:moveTo>
                  <a:lnTo>
                    <a:pt x="1141155" y="953"/>
                  </a:lnTo>
                  <a:lnTo>
                    <a:pt x="1167196" y="1906"/>
                  </a:lnTo>
                  <a:lnTo>
                    <a:pt x="1193555" y="3494"/>
                  </a:lnTo>
                  <a:lnTo>
                    <a:pt x="1219596" y="6035"/>
                  </a:lnTo>
                  <a:lnTo>
                    <a:pt x="1245320" y="9212"/>
                  </a:lnTo>
                  <a:lnTo>
                    <a:pt x="1271044" y="12706"/>
                  </a:lnTo>
                  <a:lnTo>
                    <a:pt x="1297085" y="17152"/>
                  </a:lnTo>
                  <a:lnTo>
                    <a:pt x="1323126" y="21599"/>
                  </a:lnTo>
                  <a:lnTo>
                    <a:pt x="1348532" y="27317"/>
                  </a:lnTo>
                  <a:lnTo>
                    <a:pt x="1374574" y="33670"/>
                  </a:lnTo>
                  <a:lnTo>
                    <a:pt x="1392676" y="38434"/>
                  </a:lnTo>
                  <a:lnTo>
                    <a:pt x="1410460" y="42881"/>
                  </a:lnTo>
                  <a:lnTo>
                    <a:pt x="1428244" y="48599"/>
                  </a:lnTo>
                  <a:lnTo>
                    <a:pt x="1445711" y="53999"/>
                  </a:lnTo>
                  <a:lnTo>
                    <a:pt x="1463495" y="60034"/>
                  </a:lnTo>
                  <a:lnTo>
                    <a:pt x="1480962" y="66387"/>
                  </a:lnTo>
                  <a:lnTo>
                    <a:pt x="1498746" y="72422"/>
                  </a:lnTo>
                  <a:lnTo>
                    <a:pt x="1515578" y="79092"/>
                  </a:lnTo>
                  <a:lnTo>
                    <a:pt x="1532727" y="86398"/>
                  </a:lnTo>
                  <a:lnTo>
                    <a:pt x="1549876" y="93703"/>
                  </a:lnTo>
                  <a:lnTo>
                    <a:pt x="1566708" y="101327"/>
                  </a:lnTo>
                  <a:lnTo>
                    <a:pt x="1583222" y="109585"/>
                  </a:lnTo>
                  <a:lnTo>
                    <a:pt x="1600053" y="117526"/>
                  </a:lnTo>
                  <a:lnTo>
                    <a:pt x="1616250" y="126103"/>
                  </a:lnTo>
                  <a:lnTo>
                    <a:pt x="1632764" y="134679"/>
                  </a:lnTo>
                  <a:lnTo>
                    <a:pt x="1648960" y="143890"/>
                  </a:lnTo>
                  <a:lnTo>
                    <a:pt x="1665157" y="152784"/>
                  </a:lnTo>
                  <a:lnTo>
                    <a:pt x="1681035" y="162631"/>
                  </a:lnTo>
                  <a:lnTo>
                    <a:pt x="1696597" y="172478"/>
                  </a:lnTo>
                  <a:lnTo>
                    <a:pt x="1712158" y="182325"/>
                  </a:lnTo>
                  <a:lnTo>
                    <a:pt x="1727402" y="193124"/>
                  </a:lnTo>
                  <a:lnTo>
                    <a:pt x="1742645" y="203606"/>
                  </a:lnTo>
                  <a:lnTo>
                    <a:pt x="1757572" y="214406"/>
                  </a:lnTo>
                  <a:lnTo>
                    <a:pt x="1772498" y="225206"/>
                  </a:lnTo>
                  <a:lnTo>
                    <a:pt x="1787106" y="236641"/>
                  </a:lnTo>
                  <a:lnTo>
                    <a:pt x="1801715" y="248711"/>
                  </a:lnTo>
                  <a:lnTo>
                    <a:pt x="1816323" y="260464"/>
                  </a:lnTo>
                  <a:lnTo>
                    <a:pt x="1830614" y="272534"/>
                  </a:lnTo>
                  <a:lnTo>
                    <a:pt x="1844270" y="284922"/>
                  </a:lnTo>
                  <a:lnTo>
                    <a:pt x="1857926" y="297310"/>
                  </a:lnTo>
                  <a:lnTo>
                    <a:pt x="1871582" y="310333"/>
                  </a:lnTo>
                  <a:lnTo>
                    <a:pt x="1884920" y="323356"/>
                  </a:lnTo>
                  <a:lnTo>
                    <a:pt x="1901751" y="340826"/>
                  </a:lnTo>
                  <a:lnTo>
                    <a:pt x="1918265" y="358296"/>
                  </a:lnTo>
                  <a:lnTo>
                    <a:pt x="1934144" y="376084"/>
                  </a:lnTo>
                  <a:lnTo>
                    <a:pt x="1949706" y="394190"/>
                  </a:lnTo>
                  <a:lnTo>
                    <a:pt x="1964632" y="412295"/>
                  </a:lnTo>
                  <a:lnTo>
                    <a:pt x="1979240" y="431036"/>
                  </a:lnTo>
                  <a:lnTo>
                    <a:pt x="1993531" y="449776"/>
                  </a:lnTo>
                  <a:lnTo>
                    <a:pt x="2007187" y="468835"/>
                  </a:lnTo>
                  <a:lnTo>
                    <a:pt x="2020525" y="487893"/>
                  </a:lnTo>
                  <a:lnTo>
                    <a:pt x="2033228" y="507587"/>
                  </a:lnTo>
                  <a:lnTo>
                    <a:pt x="2045931" y="527280"/>
                  </a:lnTo>
                  <a:lnTo>
                    <a:pt x="2057682" y="546974"/>
                  </a:lnTo>
                  <a:lnTo>
                    <a:pt x="2069114" y="567303"/>
                  </a:lnTo>
                  <a:lnTo>
                    <a:pt x="2080230" y="587314"/>
                  </a:lnTo>
                  <a:lnTo>
                    <a:pt x="2090710" y="607643"/>
                  </a:lnTo>
                  <a:lnTo>
                    <a:pt x="2100555" y="628607"/>
                  </a:lnTo>
                  <a:lnTo>
                    <a:pt x="2110399" y="648936"/>
                  </a:lnTo>
                  <a:lnTo>
                    <a:pt x="2119609" y="670218"/>
                  </a:lnTo>
                  <a:lnTo>
                    <a:pt x="2128184" y="691182"/>
                  </a:lnTo>
                  <a:lnTo>
                    <a:pt x="2136441" y="712464"/>
                  </a:lnTo>
                  <a:lnTo>
                    <a:pt x="2144380" y="733745"/>
                  </a:lnTo>
                  <a:lnTo>
                    <a:pt x="2151684" y="755345"/>
                  </a:lnTo>
                  <a:lnTo>
                    <a:pt x="2158354" y="776627"/>
                  </a:lnTo>
                  <a:lnTo>
                    <a:pt x="2165023" y="798544"/>
                  </a:lnTo>
                  <a:lnTo>
                    <a:pt x="2171057" y="820461"/>
                  </a:lnTo>
                  <a:lnTo>
                    <a:pt x="2176455" y="842378"/>
                  </a:lnTo>
                  <a:lnTo>
                    <a:pt x="2181537" y="863977"/>
                  </a:lnTo>
                  <a:lnTo>
                    <a:pt x="2186300" y="886530"/>
                  </a:lnTo>
                  <a:lnTo>
                    <a:pt x="2190429" y="908447"/>
                  </a:lnTo>
                  <a:lnTo>
                    <a:pt x="2194240" y="930681"/>
                  </a:lnTo>
                  <a:lnTo>
                    <a:pt x="2197416" y="952916"/>
                  </a:lnTo>
                  <a:lnTo>
                    <a:pt x="2200591" y="975151"/>
                  </a:lnTo>
                  <a:lnTo>
                    <a:pt x="2202814" y="997703"/>
                  </a:lnTo>
                  <a:lnTo>
                    <a:pt x="2204402" y="1019938"/>
                  </a:lnTo>
                  <a:lnTo>
                    <a:pt x="2205990" y="1042490"/>
                  </a:lnTo>
                  <a:lnTo>
                    <a:pt x="2207260" y="1065043"/>
                  </a:lnTo>
                  <a:lnTo>
                    <a:pt x="2207578" y="1087277"/>
                  </a:lnTo>
                  <a:lnTo>
                    <a:pt x="2208213" y="1109830"/>
                  </a:lnTo>
                  <a:lnTo>
                    <a:pt x="2207578" y="1132382"/>
                  </a:lnTo>
                  <a:lnTo>
                    <a:pt x="2206943" y="1154617"/>
                  </a:lnTo>
                  <a:lnTo>
                    <a:pt x="2205673" y="1177169"/>
                  </a:lnTo>
                  <a:lnTo>
                    <a:pt x="2203767" y="1199721"/>
                  </a:lnTo>
                  <a:lnTo>
                    <a:pt x="2201862" y="1221956"/>
                  </a:lnTo>
                  <a:lnTo>
                    <a:pt x="2199003" y="1244508"/>
                  </a:lnTo>
                  <a:lnTo>
                    <a:pt x="2195828" y="1267061"/>
                  </a:lnTo>
                  <a:lnTo>
                    <a:pt x="2192652" y="1288978"/>
                  </a:lnTo>
                  <a:lnTo>
                    <a:pt x="2188841" y="1310895"/>
                  </a:lnTo>
                  <a:lnTo>
                    <a:pt x="2184077" y="1333447"/>
                  </a:lnTo>
                  <a:lnTo>
                    <a:pt x="2179314" y="1355047"/>
                  </a:lnTo>
                  <a:lnTo>
                    <a:pt x="2173915" y="1377281"/>
                  </a:lnTo>
                  <a:lnTo>
                    <a:pt x="2168198" y="1399198"/>
                  </a:lnTo>
                  <a:lnTo>
                    <a:pt x="2162165" y="1420798"/>
                  </a:lnTo>
                  <a:lnTo>
                    <a:pt x="2155178" y="1442397"/>
                  </a:lnTo>
                  <a:lnTo>
                    <a:pt x="2148191" y="1464314"/>
                  </a:lnTo>
                  <a:lnTo>
                    <a:pt x="2140887" y="1485596"/>
                  </a:lnTo>
                  <a:lnTo>
                    <a:pt x="2132630" y="1506878"/>
                  </a:lnTo>
                  <a:lnTo>
                    <a:pt x="2124055" y="1527842"/>
                  </a:lnTo>
                  <a:lnTo>
                    <a:pt x="2115163" y="1548806"/>
                  </a:lnTo>
                  <a:lnTo>
                    <a:pt x="2105636" y="1569770"/>
                  </a:lnTo>
                  <a:lnTo>
                    <a:pt x="2095791" y="1590735"/>
                  </a:lnTo>
                  <a:lnTo>
                    <a:pt x="2085628" y="1611063"/>
                  </a:lnTo>
                  <a:lnTo>
                    <a:pt x="2075148" y="1631710"/>
                  </a:lnTo>
                  <a:lnTo>
                    <a:pt x="2063716" y="1651721"/>
                  </a:lnTo>
                  <a:lnTo>
                    <a:pt x="2052283" y="1671732"/>
                  </a:lnTo>
                  <a:lnTo>
                    <a:pt x="2041803" y="1687932"/>
                  </a:lnTo>
                  <a:lnTo>
                    <a:pt x="2031640" y="1704449"/>
                  </a:lnTo>
                  <a:lnTo>
                    <a:pt x="2021160" y="1720649"/>
                  </a:lnTo>
                  <a:lnTo>
                    <a:pt x="2010045" y="1736848"/>
                  </a:lnTo>
                  <a:lnTo>
                    <a:pt x="1998930" y="1752413"/>
                  </a:lnTo>
                  <a:lnTo>
                    <a:pt x="1987180" y="1768295"/>
                  </a:lnTo>
                  <a:lnTo>
                    <a:pt x="1975429" y="1783541"/>
                  </a:lnTo>
                  <a:lnTo>
                    <a:pt x="1963044" y="1798788"/>
                  </a:lnTo>
                  <a:lnTo>
                    <a:pt x="2166293" y="2002394"/>
                  </a:lnTo>
                  <a:lnTo>
                    <a:pt x="1407602" y="2182813"/>
                  </a:lnTo>
                  <a:lnTo>
                    <a:pt x="1588303" y="1424292"/>
                  </a:lnTo>
                  <a:lnTo>
                    <a:pt x="1780755" y="1616463"/>
                  </a:lnTo>
                  <a:lnTo>
                    <a:pt x="1792823" y="1600899"/>
                  </a:lnTo>
                  <a:lnTo>
                    <a:pt x="1804255" y="1584699"/>
                  </a:lnTo>
                  <a:lnTo>
                    <a:pt x="1815053" y="1568182"/>
                  </a:lnTo>
                  <a:lnTo>
                    <a:pt x="1825851" y="1551665"/>
                  </a:lnTo>
                  <a:lnTo>
                    <a:pt x="1836013" y="1534830"/>
                  </a:lnTo>
                  <a:lnTo>
                    <a:pt x="1845540" y="1517678"/>
                  </a:lnTo>
                  <a:lnTo>
                    <a:pt x="1855068" y="1500525"/>
                  </a:lnTo>
                  <a:lnTo>
                    <a:pt x="1863960" y="1483055"/>
                  </a:lnTo>
                  <a:lnTo>
                    <a:pt x="1870946" y="1468126"/>
                  </a:lnTo>
                  <a:lnTo>
                    <a:pt x="1878251" y="1453197"/>
                  </a:lnTo>
                  <a:lnTo>
                    <a:pt x="1884602" y="1438268"/>
                  </a:lnTo>
                  <a:lnTo>
                    <a:pt x="1891271" y="1422704"/>
                  </a:lnTo>
                  <a:lnTo>
                    <a:pt x="1896988" y="1407457"/>
                  </a:lnTo>
                  <a:lnTo>
                    <a:pt x="1902704" y="1392210"/>
                  </a:lnTo>
                  <a:lnTo>
                    <a:pt x="1908103" y="1376328"/>
                  </a:lnTo>
                  <a:lnTo>
                    <a:pt x="1913184" y="1360764"/>
                  </a:lnTo>
                  <a:lnTo>
                    <a:pt x="1917948" y="1344882"/>
                  </a:lnTo>
                  <a:lnTo>
                    <a:pt x="1922712" y="1329000"/>
                  </a:lnTo>
                  <a:lnTo>
                    <a:pt x="1926522" y="1313436"/>
                  </a:lnTo>
                  <a:lnTo>
                    <a:pt x="1930651" y="1297554"/>
                  </a:lnTo>
                  <a:lnTo>
                    <a:pt x="1934144" y="1281354"/>
                  </a:lnTo>
                  <a:lnTo>
                    <a:pt x="1937320" y="1265473"/>
                  </a:lnTo>
                  <a:lnTo>
                    <a:pt x="1940496" y="1249591"/>
                  </a:lnTo>
                  <a:lnTo>
                    <a:pt x="1942719" y="1233391"/>
                  </a:lnTo>
                  <a:lnTo>
                    <a:pt x="1944942" y="1217191"/>
                  </a:lnTo>
                  <a:lnTo>
                    <a:pt x="1947165" y="1200992"/>
                  </a:lnTo>
                  <a:lnTo>
                    <a:pt x="1949070" y="1184475"/>
                  </a:lnTo>
                  <a:lnTo>
                    <a:pt x="1950341" y="1168593"/>
                  </a:lnTo>
                  <a:lnTo>
                    <a:pt x="1951293" y="1152393"/>
                  </a:lnTo>
                  <a:lnTo>
                    <a:pt x="1952246" y="1135876"/>
                  </a:lnTo>
                  <a:lnTo>
                    <a:pt x="1952564" y="1119676"/>
                  </a:lnTo>
                  <a:lnTo>
                    <a:pt x="1952564" y="1103477"/>
                  </a:lnTo>
                  <a:lnTo>
                    <a:pt x="1952564" y="1086960"/>
                  </a:lnTo>
                  <a:lnTo>
                    <a:pt x="1952246" y="1070760"/>
                  </a:lnTo>
                  <a:lnTo>
                    <a:pt x="1951293" y="1054560"/>
                  </a:lnTo>
                  <a:lnTo>
                    <a:pt x="1950341" y="1038043"/>
                  </a:lnTo>
                  <a:lnTo>
                    <a:pt x="1948753" y="1021844"/>
                  </a:lnTo>
                  <a:lnTo>
                    <a:pt x="1947165" y="1005962"/>
                  </a:lnTo>
                  <a:lnTo>
                    <a:pt x="1944942" y="989762"/>
                  </a:lnTo>
                  <a:lnTo>
                    <a:pt x="1942719" y="973563"/>
                  </a:lnTo>
                  <a:lnTo>
                    <a:pt x="1939861" y="957363"/>
                  </a:lnTo>
                  <a:lnTo>
                    <a:pt x="1937320" y="941163"/>
                  </a:lnTo>
                  <a:lnTo>
                    <a:pt x="1933509" y="925599"/>
                  </a:lnTo>
                  <a:lnTo>
                    <a:pt x="1930016" y="909400"/>
                  </a:lnTo>
                  <a:lnTo>
                    <a:pt x="1926522" y="893518"/>
                  </a:lnTo>
                  <a:lnTo>
                    <a:pt x="1922394" y="877318"/>
                  </a:lnTo>
                  <a:lnTo>
                    <a:pt x="1917948" y="861754"/>
                  </a:lnTo>
                  <a:lnTo>
                    <a:pt x="1912867" y="845872"/>
                  </a:lnTo>
                  <a:lnTo>
                    <a:pt x="1907785" y="830625"/>
                  </a:lnTo>
                  <a:lnTo>
                    <a:pt x="1902704" y="814743"/>
                  </a:lnTo>
                  <a:lnTo>
                    <a:pt x="1896670" y="799497"/>
                  </a:lnTo>
                  <a:lnTo>
                    <a:pt x="1890636" y="784250"/>
                  </a:lnTo>
                  <a:lnTo>
                    <a:pt x="1883967" y="768686"/>
                  </a:lnTo>
                  <a:lnTo>
                    <a:pt x="1877298" y="753757"/>
                  </a:lnTo>
                  <a:lnTo>
                    <a:pt x="1870629" y="738510"/>
                  </a:lnTo>
                  <a:lnTo>
                    <a:pt x="1863325" y="723899"/>
                  </a:lnTo>
                  <a:lnTo>
                    <a:pt x="1855703" y="708970"/>
                  </a:lnTo>
                  <a:lnTo>
                    <a:pt x="1847763" y="694358"/>
                  </a:lnTo>
                  <a:lnTo>
                    <a:pt x="1839506" y="679747"/>
                  </a:lnTo>
                  <a:lnTo>
                    <a:pt x="1830932" y="665135"/>
                  </a:lnTo>
                  <a:lnTo>
                    <a:pt x="1822357" y="650524"/>
                  </a:lnTo>
                  <a:lnTo>
                    <a:pt x="1813147" y="636548"/>
                  </a:lnTo>
                  <a:lnTo>
                    <a:pt x="1803620" y="622572"/>
                  </a:lnTo>
                  <a:lnTo>
                    <a:pt x="1793775" y="608913"/>
                  </a:lnTo>
                  <a:lnTo>
                    <a:pt x="1783613" y="595255"/>
                  </a:lnTo>
                  <a:lnTo>
                    <a:pt x="1773450" y="581279"/>
                  </a:lnTo>
                  <a:lnTo>
                    <a:pt x="1762653" y="567938"/>
                  </a:lnTo>
                  <a:lnTo>
                    <a:pt x="1751855" y="554915"/>
                  </a:lnTo>
                  <a:lnTo>
                    <a:pt x="1740422" y="541892"/>
                  </a:lnTo>
                  <a:lnTo>
                    <a:pt x="1728672" y="528868"/>
                  </a:lnTo>
                  <a:lnTo>
                    <a:pt x="1716604" y="516481"/>
                  </a:lnTo>
                  <a:lnTo>
                    <a:pt x="1704536" y="503775"/>
                  </a:lnTo>
                  <a:lnTo>
                    <a:pt x="1694374" y="493611"/>
                  </a:lnTo>
                  <a:lnTo>
                    <a:pt x="1683576" y="483764"/>
                  </a:lnTo>
                  <a:lnTo>
                    <a:pt x="1673414" y="473917"/>
                  </a:lnTo>
                  <a:lnTo>
                    <a:pt x="1662298" y="464388"/>
                  </a:lnTo>
                  <a:lnTo>
                    <a:pt x="1651818" y="455176"/>
                  </a:lnTo>
                  <a:lnTo>
                    <a:pt x="1640703" y="445965"/>
                  </a:lnTo>
                  <a:lnTo>
                    <a:pt x="1629270" y="437071"/>
                  </a:lnTo>
                  <a:lnTo>
                    <a:pt x="1618155" y="428177"/>
                  </a:lnTo>
                  <a:lnTo>
                    <a:pt x="1607040" y="419918"/>
                  </a:lnTo>
                  <a:lnTo>
                    <a:pt x="1594972" y="411342"/>
                  </a:lnTo>
                  <a:lnTo>
                    <a:pt x="1583539" y="403401"/>
                  </a:lnTo>
                  <a:lnTo>
                    <a:pt x="1571789" y="395460"/>
                  </a:lnTo>
                  <a:lnTo>
                    <a:pt x="1559721" y="387519"/>
                  </a:lnTo>
                  <a:lnTo>
                    <a:pt x="1547971" y="380213"/>
                  </a:lnTo>
                  <a:lnTo>
                    <a:pt x="1535585" y="372590"/>
                  </a:lnTo>
                  <a:lnTo>
                    <a:pt x="1522882" y="365602"/>
                  </a:lnTo>
                  <a:lnTo>
                    <a:pt x="1510814" y="358296"/>
                  </a:lnTo>
                  <a:lnTo>
                    <a:pt x="1498111" y="351626"/>
                  </a:lnTo>
                  <a:lnTo>
                    <a:pt x="1485726" y="345591"/>
                  </a:lnTo>
                  <a:lnTo>
                    <a:pt x="1472705" y="339238"/>
                  </a:lnTo>
                  <a:lnTo>
                    <a:pt x="1460002" y="332885"/>
                  </a:lnTo>
                  <a:lnTo>
                    <a:pt x="1446981" y="326850"/>
                  </a:lnTo>
                  <a:lnTo>
                    <a:pt x="1433961" y="321450"/>
                  </a:lnTo>
                  <a:lnTo>
                    <a:pt x="1420622" y="316051"/>
                  </a:lnTo>
                  <a:lnTo>
                    <a:pt x="1407284" y="310651"/>
                  </a:lnTo>
                  <a:lnTo>
                    <a:pt x="1394263" y="305568"/>
                  </a:lnTo>
                  <a:lnTo>
                    <a:pt x="1380608" y="300804"/>
                  </a:lnTo>
                  <a:lnTo>
                    <a:pt x="1367269" y="296674"/>
                  </a:lnTo>
                  <a:lnTo>
                    <a:pt x="1353614" y="292228"/>
                  </a:lnTo>
                  <a:lnTo>
                    <a:pt x="1339958" y="288416"/>
                  </a:lnTo>
                  <a:lnTo>
                    <a:pt x="1326302" y="284287"/>
                  </a:lnTo>
                  <a:lnTo>
                    <a:pt x="1312329" y="280793"/>
                  </a:lnTo>
                  <a:lnTo>
                    <a:pt x="1286287" y="274440"/>
                  </a:lnTo>
                  <a:lnTo>
                    <a:pt x="1259928" y="269358"/>
                  </a:lnTo>
                  <a:lnTo>
                    <a:pt x="1234205" y="264593"/>
                  </a:lnTo>
                  <a:lnTo>
                    <a:pt x="1207528" y="261099"/>
                  </a:lnTo>
                  <a:lnTo>
                    <a:pt x="1181169" y="258558"/>
                  </a:lnTo>
                  <a:lnTo>
                    <a:pt x="1155446" y="256334"/>
                  </a:lnTo>
                  <a:lnTo>
                    <a:pt x="1129087" y="255381"/>
                  </a:lnTo>
                  <a:lnTo>
                    <a:pt x="1102410" y="254746"/>
                  </a:lnTo>
                  <a:lnTo>
                    <a:pt x="1076687" y="255699"/>
                  </a:lnTo>
                  <a:lnTo>
                    <a:pt x="1050328" y="256970"/>
                  </a:lnTo>
                  <a:lnTo>
                    <a:pt x="1024286" y="258875"/>
                  </a:lnTo>
                  <a:lnTo>
                    <a:pt x="998245" y="261417"/>
                  </a:lnTo>
                  <a:lnTo>
                    <a:pt x="972204" y="265546"/>
                  </a:lnTo>
                  <a:lnTo>
                    <a:pt x="946798" y="269993"/>
                  </a:lnTo>
                  <a:lnTo>
                    <a:pt x="921074" y="275075"/>
                  </a:lnTo>
                  <a:lnTo>
                    <a:pt x="895350" y="280793"/>
                  </a:lnTo>
                  <a:lnTo>
                    <a:pt x="947750" y="62257"/>
                  </a:lnTo>
                  <a:lnTo>
                    <a:pt x="960453" y="9847"/>
                  </a:lnTo>
                  <a:lnTo>
                    <a:pt x="986177" y="6670"/>
                  </a:lnTo>
                  <a:lnTo>
                    <a:pt x="1011583" y="4129"/>
                  </a:lnTo>
                  <a:lnTo>
                    <a:pt x="1037625" y="2541"/>
                  </a:lnTo>
                  <a:lnTo>
                    <a:pt x="1063666" y="953"/>
                  </a:lnTo>
                  <a:lnTo>
                    <a:pt x="1089072" y="635"/>
                  </a:lnTo>
                  <a:lnTo>
                    <a:pt x="1115113"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endParaRPr>
            </a:p>
          </p:txBody>
        </p:sp>
      </p:grpSp>
      <p:grpSp>
        <p:nvGrpSpPr>
          <p:cNvPr id="7" name="组合 6"/>
          <p:cNvGrpSpPr/>
          <p:nvPr/>
        </p:nvGrpSpPr>
        <p:grpSpPr>
          <a:xfrm>
            <a:off x="5566107" y="2557617"/>
            <a:ext cx="1123045" cy="1302732"/>
            <a:chOff x="5902096" y="2650185"/>
            <a:chExt cx="1123045" cy="1302732"/>
          </a:xfrm>
        </p:grpSpPr>
        <p:sp>
          <p:nvSpPr>
            <p:cNvPr id="8" name="六边形 7"/>
            <p:cNvSpPr/>
            <p:nvPr/>
          </p:nvSpPr>
          <p:spPr>
            <a:xfrm rot="5400000">
              <a:off x="5812253" y="2740028"/>
              <a:ext cx="1302732" cy="1123045"/>
            </a:xfrm>
            <a:prstGeom prst="hexagon">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cs typeface="+mn-cs"/>
              </a:endParaRPr>
            </a:p>
          </p:txBody>
        </p:sp>
        <p:sp>
          <p:nvSpPr>
            <p:cNvPr id="9" name="KSO_Shape"/>
            <p:cNvSpPr>
              <a:spLocks noChangeArrowheads="1"/>
            </p:cNvSpPr>
            <p:nvPr/>
          </p:nvSpPr>
          <p:spPr bwMode="auto">
            <a:xfrm>
              <a:off x="6218596" y="3069394"/>
              <a:ext cx="490046" cy="460643"/>
            </a:xfrm>
            <a:custGeom>
              <a:avLst/>
              <a:gdLst>
                <a:gd name="T0" fmla="*/ 186557 w 1993900"/>
                <a:gd name="T1" fmla="*/ 1472016 h 1873250"/>
                <a:gd name="T2" fmla="*/ 1296550 w 1993900"/>
                <a:gd name="T3" fmla="*/ 576666 h 1873250"/>
                <a:gd name="T4" fmla="*/ 1153710 w 1993900"/>
                <a:gd name="T5" fmla="*/ 1135821 h 1873250"/>
                <a:gd name="T6" fmla="*/ 1097106 w 1993900"/>
                <a:gd name="T7" fmla="*/ 797974 h 1873250"/>
                <a:gd name="T8" fmla="*/ 1032144 w 1993900"/>
                <a:gd name="T9" fmla="*/ 704592 h 1873250"/>
                <a:gd name="T10" fmla="*/ 1078871 w 1993900"/>
                <a:gd name="T11" fmla="*/ 694343 h 1873250"/>
                <a:gd name="T12" fmla="*/ 1116861 w 1993900"/>
                <a:gd name="T13" fmla="*/ 676502 h 1873250"/>
                <a:gd name="T14" fmla="*/ 1146872 w 1993900"/>
                <a:gd name="T15" fmla="*/ 652207 h 1873250"/>
                <a:gd name="T16" fmla="*/ 1168526 w 1993900"/>
                <a:gd name="T17" fmla="*/ 620700 h 1873250"/>
                <a:gd name="T18" fmla="*/ 1184861 w 1993900"/>
                <a:gd name="T19" fmla="*/ 576666 h 1873250"/>
                <a:gd name="T20" fmla="*/ 568770 w 1993900"/>
                <a:gd name="T21" fmla="*/ 1239833 h 1873250"/>
                <a:gd name="T22" fmla="*/ 673241 w 1993900"/>
                <a:gd name="T23" fmla="*/ 791901 h 1873250"/>
                <a:gd name="T24" fmla="*/ 568770 w 1993900"/>
                <a:gd name="T25" fmla="*/ 802909 h 1873250"/>
                <a:gd name="T26" fmla="*/ 609419 w 1993900"/>
                <a:gd name="T27" fmla="*/ 698519 h 1873250"/>
                <a:gd name="T28" fmla="*/ 650068 w 1993900"/>
                <a:gd name="T29" fmla="*/ 682954 h 1873250"/>
                <a:gd name="T30" fmla="*/ 682739 w 1993900"/>
                <a:gd name="T31" fmla="*/ 660938 h 1873250"/>
                <a:gd name="T32" fmla="*/ 707052 w 1993900"/>
                <a:gd name="T33" fmla="*/ 632088 h 1873250"/>
                <a:gd name="T34" fmla="*/ 724147 w 1993900"/>
                <a:gd name="T35" fmla="*/ 596405 h 1873250"/>
                <a:gd name="T36" fmla="*/ 214659 w 1993900"/>
                <a:gd name="T37" fmla="*/ 266708 h 1873250"/>
                <a:gd name="T38" fmla="*/ 171803 w 1993900"/>
                <a:gd name="T39" fmla="*/ 295920 h 1873250"/>
                <a:gd name="T40" fmla="*/ 151323 w 1993900"/>
                <a:gd name="T41" fmla="*/ 344102 h 1873250"/>
                <a:gd name="T42" fmla="*/ 158150 w 1993900"/>
                <a:gd name="T43" fmla="*/ 1583935 h 1873250"/>
                <a:gd name="T44" fmla="*/ 190766 w 1993900"/>
                <a:gd name="T45" fmla="*/ 1623770 h 1873250"/>
                <a:gd name="T46" fmla="*/ 241586 w 1993900"/>
                <a:gd name="T47" fmla="*/ 1639325 h 1873250"/>
                <a:gd name="T48" fmla="*/ 1706270 w 1993900"/>
                <a:gd name="T49" fmla="*/ 1627944 h 1873250"/>
                <a:gd name="T50" fmla="*/ 1743058 w 1993900"/>
                <a:gd name="T51" fmla="*/ 1591902 h 1873250"/>
                <a:gd name="T52" fmla="*/ 1754056 w 1993900"/>
                <a:gd name="T53" fmla="*/ 353207 h 1873250"/>
                <a:gd name="T54" fmla="*/ 1738127 w 1993900"/>
                <a:gd name="T55" fmla="*/ 302749 h 1873250"/>
                <a:gd name="T56" fmla="*/ 1698306 w 1993900"/>
                <a:gd name="T57" fmla="*/ 269743 h 1873250"/>
                <a:gd name="T58" fmla="*/ 1541294 w 1993900"/>
                <a:gd name="T59" fmla="*/ 323995 h 1873250"/>
                <a:gd name="T60" fmla="*/ 334125 w 1993900"/>
                <a:gd name="T61" fmla="*/ 262534 h 1873250"/>
                <a:gd name="T62" fmla="*/ 1334979 w 1993900"/>
                <a:gd name="T63" fmla="*/ 206006 h 1873250"/>
                <a:gd name="T64" fmla="*/ 1663414 w 1993900"/>
                <a:gd name="T65" fmla="*/ 111160 h 1873250"/>
                <a:gd name="T66" fmla="*/ 1735094 w 1993900"/>
                <a:gd name="T67" fmla="*/ 122162 h 1873250"/>
                <a:gd name="T68" fmla="*/ 1798429 w 1993900"/>
                <a:gd name="T69" fmla="*/ 152513 h 1873250"/>
                <a:gd name="T70" fmla="*/ 1849629 w 1993900"/>
                <a:gd name="T71" fmla="*/ 199557 h 1873250"/>
                <a:gd name="T72" fmla="*/ 1886037 w 1993900"/>
                <a:gd name="T73" fmla="*/ 259120 h 1873250"/>
                <a:gd name="T74" fmla="*/ 1903862 w 1993900"/>
                <a:gd name="T75" fmla="*/ 328927 h 1873250"/>
                <a:gd name="T76" fmla="*/ 1902346 w 1993900"/>
                <a:gd name="T77" fmla="*/ 1585453 h 1873250"/>
                <a:gd name="T78" fmla="*/ 1881107 w 1993900"/>
                <a:gd name="T79" fmla="*/ 1653362 h 1873250"/>
                <a:gd name="T80" fmla="*/ 1842044 w 1993900"/>
                <a:gd name="T81" fmla="*/ 1711029 h 1873250"/>
                <a:gd name="T82" fmla="*/ 1788568 w 1993900"/>
                <a:gd name="T83" fmla="*/ 1755417 h 1873250"/>
                <a:gd name="T84" fmla="*/ 1723716 w 1993900"/>
                <a:gd name="T85" fmla="*/ 1782733 h 1873250"/>
                <a:gd name="T86" fmla="*/ 241586 w 1993900"/>
                <a:gd name="T87" fmla="*/ 1790700 h 1873250"/>
                <a:gd name="T88" fmla="*/ 169906 w 1993900"/>
                <a:gd name="T89" fmla="*/ 1779698 h 1873250"/>
                <a:gd name="T90" fmla="*/ 106191 w 1993900"/>
                <a:gd name="T91" fmla="*/ 1748968 h 1873250"/>
                <a:gd name="T92" fmla="*/ 54992 w 1993900"/>
                <a:gd name="T93" fmla="*/ 1702303 h 1873250"/>
                <a:gd name="T94" fmla="*/ 18963 w 1993900"/>
                <a:gd name="T95" fmla="*/ 1642740 h 1873250"/>
                <a:gd name="T96" fmla="*/ 1138 w 1993900"/>
                <a:gd name="T97" fmla="*/ 1573312 h 1873250"/>
                <a:gd name="T98" fmla="*/ 2655 w 1993900"/>
                <a:gd name="T99" fmla="*/ 316408 h 1873250"/>
                <a:gd name="T100" fmla="*/ 23514 w 1993900"/>
                <a:gd name="T101" fmla="*/ 248497 h 1873250"/>
                <a:gd name="T102" fmla="*/ 62577 w 1993900"/>
                <a:gd name="T103" fmla="*/ 190451 h 1873250"/>
                <a:gd name="T104" fmla="*/ 116432 w 1993900"/>
                <a:gd name="T105" fmla="*/ 146064 h 1873250"/>
                <a:gd name="T106" fmla="*/ 181284 w 1993900"/>
                <a:gd name="T107" fmla="*/ 118748 h 1873250"/>
                <a:gd name="T108" fmla="*/ 363706 w 1993900"/>
                <a:gd name="T109" fmla="*/ 111160 h 18732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1993900" h="1873250">
                  <a:moveTo>
                    <a:pt x="195263" y="1631950"/>
                  </a:moveTo>
                  <a:lnTo>
                    <a:pt x="1766888" y="1631950"/>
                  </a:lnTo>
                  <a:lnTo>
                    <a:pt x="1766888" y="1663700"/>
                  </a:lnTo>
                  <a:lnTo>
                    <a:pt x="195263" y="1663700"/>
                  </a:lnTo>
                  <a:lnTo>
                    <a:pt x="195263" y="1631950"/>
                  </a:lnTo>
                  <a:close/>
                  <a:moveTo>
                    <a:pt x="195263" y="1539875"/>
                  </a:moveTo>
                  <a:lnTo>
                    <a:pt x="1766888" y="1539875"/>
                  </a:lnTo>
                  <a:lnTo>
                    <a:pt x="1766888" y="1570038"/>
                  </a:lnTo>
                  <a:lnTo>
                    <a:pt x="195263" y="1570038"/>
                  </a:lnTo>
                  <a:lnTo>
                    <a:pt x="195263" y="1539875"/>
                  </a:lnTo>
                  <a:close/>
                  <a:moveTo>
                    <a:pt x="1240155" y="603250"/>
                  </a:moveTo>
                  <a:lnTo>
                    <a:pt x="1357056" y="603250"/>
                  </a:lnTo>
                  <a:lnTo>
                    <a:pt x="1357056" y="1188182"/>
                  </a:lnTo>
                  <a:lnTo>
                    <a:pt x="1493838" y="1188182"/>
                  </a:lnTo>
                  <a:lnTo>
                    <a:pt x="1493838" y="1296988"/>
                  </a:lnTo>
                  <a:lnTo>
                    <a:pt x="1071563" y="1296988"/>
                  </a:lnTo>
                  <a:lnTo>
                    <a:pt x="1071563" y="1188182"/>
                  </a:lnTo>
                  <a:lnTo>
                    <a:pt x="1207550" y="1188182"/>
                  </a:lnTo>
                  <a:lnTo>
                    <a:pt x="1207550" y="820068"/>
                  </a:lnTo>
                  <a:lnTo>
                    <a:pt x="1201586" y="822053"/>
                  </a:lnTo>
                  <a:lnTo>
                    <a:pt x="1194826" y="824833"/>
                  </a:lnTo>
                  <a:lnTo>
                    <a:pt x="1180909" y="828407"/>
                  </a:lnTo>
                  <a:lnTo>
                    <a:pt x="1165402" y="831981"/>
                  </a:lnTo>
                  <a:lnTo>
                    <a:pt x="1148304" y="834760"/>
                  </a:lnTo>
                  <a:lnTo>
                    <a:pt x="1130809" y="837143"/>
                  </a:lnTo>
                  <a:lnTo>
                    <a:pt x="1111723" y="838732"/>
                  </a:lnTo>
                  <a:lnTo>
                    <a:pt x="1091842" y="839526"/>
                  </a:lnTo>
                  <a:lnTo>
                    <a:pt x="1071563" y="839923"/>
                  </a:lnTo>
                  <a:lnTo>
                    <a:pt x="1071563" y="738265"/>
                  </a:lnTo>
                  <a:lnTo>
                    <a:pt x="1080311" y="737073"/>
                  </a:lnTo>
                  <a:lnTo>
                    <a:pt x="1089456" y="735882"/>
                  </a:lnTo>
                  <a:lnTo>
                    <a:pt x="1097806" y="734294"/>
                  </a:lnTo>
                  <a:lnTo>
                    <a:pt x="1106156" y="732705"/>
                  </a:lnTo>
                  <a:lnTo>
                    <a:pt x="1114109" y="730720"/>
                  </a:lnTo>
                  <a:lnTo>
                    <a:pt x="1121664" y="728734"/>
                  </a:lnTo>
                  <a:lnTo>
                    <a:pt x="1129218" y="726352"/>
                  </a:lnTo>
                  <a:lnTo>
                    <a:pt x="1136376" y="723969"/>
                  </a:lnTo>
                  <a:lnTo>
                    <a:pt x="1143931" y="720792"/>
                  </a:lnTo>
                  <a:lnTo>
                    <a:pt x="1150690" y="718012"/>
                  </a:lnTo>
                  <a:lnTo>
                    <a:pt x="1156654" y="714438"/>
                  </a:lnTo>
                  <a:lnTo>
                    <a:pt x="1163016" y="711262"/>
                  </a:lnTo>
                  <a:lnTo>
                    <a:pt x="1168981" y="707688"/>
                  </a:lnTo>
                  <a:lnTo>
                    <a:pt x="1174945" y="704114"/>
                  </a:lnTo>
                  <a:lnTo>
                    <a:pt x="1180512" y="699746"/>
                  </a:lnTo>
                  <a:lnTo>
                    <a:pt x="1186079" y="695775"/>
                  </a:lnTo>
                  <a:lnTo>
                    <a:pt x="1191248" y="691407"/>
                  </a:lnTo>
                  <a:lnTo>
                    <a:pt x="1195621" y="686641"/>
                  </a:lnTo>
                  <a:lnTo>
                    <a:pt x="1200393" y="682273"/>
                  </a:lnTo>
                  <a:lnTo>
                    <a:pt x="1204767" y="677111"/>
                  </a:lnTo>
                  <a:lnTo>
                    <a:pt x="1208743" y="671551"/>
                  </a:lnTo>
                  <a:lnTo>
                    <a:pt x="1213117" y="666389"/>
                  </a:lnTo>
                  <a:lnTo>
                    <a:pt x="1216298" y="661227"/>
                  </a:lnTo>
                  <a:lnTo>
                    <a:pt x="1220274" y="655270"/>
                  </a:lnTo>
                  <a:lnTo>
                    <a:pt x="1223057" y="649314"/>
                  </a:lnTo>
                  <a:lnTo>
                    <a:pt x="1226636" y="643357"/>
                  </a:lnTo>
                  <a:lnTo>
                    <a:pt x="1229022" y="637003"/>
                  </a:lnTo>
                  <a:lnTo>
                    <a:pt x="1231407" y="630650"/>
                  </a:lnTo>
                  <a:lnTo>
                    <a:pt x="1234191" y="623899"/>
                  </a:lnTo>
                  <a:lnTo>
                    <a:pt x="1236179" y="617148"/>
                  </a:lnTo>
                  <a:lnTo>
                    <a:pt x="1240155" y="603250"/>
                  </a:lnTo>
                  <a:close/>
                  <a:moveTo>
                    <a:pt x="763507" y="603250"/>
                  </a:moveTo>
                  <a:lnTo>
                    <a:pt x="880806" y="603250"/>
                  </a:lnTo>
                  <a:lnTo>
                    <a:pt x="880806" y="1188182"/>
                  </a:lnTo>
                  <a:lnTo>
                    <a:pt x="1017588" y="1188182"/>
                  </a:lnTo>
                  <a:lnTo>
                    <a:pt x="1017588" y="1296988"/>
                  </a:lnTo>
                  <a:lnTo>
                    <a:pt x="595313" y="1296988"/>
                  </a:lnTo>
                  <a:lnTo>
                    <a:pt x="595313" y="1188182"/>
                  </a:lnTo>
                  <a:lnTo>
                    <a:pt x="731300" y="1188182"/>
                  </a:lnTo>
                  <a:lnTo>
                    <a:pt x="731300" y="820068"/>
                  </a:lnTo>
                  <a:lnTo>
                    <a:pt x="725336" y="822053"/>
                  </a:lnTo>
                  <a:lnTo>
                    <a:pt x="718576" y="824833"/>
                  </a:lnTo>
                  <a:lnTo>
                    <a:pt x="704659" y="828407"/>
                  </a:lnTo>
                  <a:lnTo>
                    <a:pt x="688754" y="831981"/>
                  </a:lnTo>
                  <a:lnTo>
                    <a:pt x="672054" y="834760"/>
                  </a:lnTo>
                  <a:lnTo>
                    <a:pt x="654161" y="837143"/>
                  </a:lnTo>
                  <a:lnTo>
                    <a:pt x="635473" y="838732"/>
                  </a:lnTo>
                  <a:lnTo>
                    <a:pt x="615592" y="839526"/>
                  </a:lnTo>
                  <a:lnTo>
                    <a:pt x="595313" y="839923"/>
                  </a:lnTo>
                  <a:lnTo>
                    <a:pt x="595313" y="738265"/>
                  </a:lnTo>
                  <a:lnTo>
                    <a:pt x="604061" y="737073"/>
                  </a:lnTo>
                  <a:lnTo>
                    <a:pt x="612809" y="735882"/>
                  </a:lnTo>
                  <a:lnTo>
                    <a:pt x="621159" y="734294"/>
                  </a:lnTo>
                  <a:lnTo>
                    <a:pt x="629906" y="732705"/>
                  </a:lnTo>
                  <a:lnTo>
                    <a:pt x="637859" y="730720"/>
                  </a:lnTo>
                  <a:lnTo>
                    <a:pt x="645414" y="728734"/>
                  </a:lnTo>
                  <a:lnTo>
                    <a:pt x="652968" y="726352"/>
                  </a:lnTo>
                  <a:lnTo>
                    <a:pt x="660126" y="723969"/>
                  </a:lnTo>
                  <a:lnTo>
                    <a:pt x="667283" y="720792"/>
                  </a:lnTo>
                  <a:lnTo>
                    <a:pt x="674042" y="718012"/>
                  </a:lnTo>
                  <a:lnTo>
                    <a:pt x="680404" y="714438"/>
                  </a:lnTo>
                  <a:lnTo>
                    <a:pt x="686766" y="711262"/>
                  </a:lnTo>
                  <a:lnTo>
                    <a:pt x="692731" y="707688"/>
                  </a:lnTo>
                  <a:lnTo>
                    <a:pt x="698695" y="704114"/>
                  </a:lnTo>
                  <a:lnTo>
                    <a:pt x="704262" y="699746"/>
                  </a:lnTo>
                  <a:lnTo>
                    <a:pt x="709431" y="695775"/>
                  </a:lnTo>
                  <a:lnTo>
                    <a:pt x="714600" y="691407"/>
                  </a:lnTo>
                  <a:lnTo>
                    <a:pt x="719371" y="686641"/>
                  </a:lnTo>
                  <a:lnTo>
                    <a:pt x="724143" y="682273"/>
                  </a:lnTo>
                  <a:lnTo>
                    <a:pt x="728119" y="677111"/>
                  </a:lnTo>
                  <a:lnTo>
                    <a:pt x="732493" y="671551"/>
                  </a:lnTo>
                  <a:lnTo>
                    <a:pt x="736469" y="666389"/>
                  </a:lnTo>
                  <a:lnTo>
                    <a:pt x="740048" y="661227"/>
                  </a:lnTo>
                  <a:lnTo>
                    <a:pt x="744024" y="655270"/>
                  </a:lnTo>
                  <a:lnTo>
                    <a:pt x="746807" y="649314"/>
                  </a:lnTo>
                  <a:lnTo>
                    <a:pt x="749988" y="643357"/>
                  </a:lnTo>
                  <a:lnTo>
                    <a:pt x="752772" y="637003"/>
                  </a:lnTo>
                  <a:lnTo>
                    <a:pt x="755157" y="630650"/>
                  </a:lnTo>
                  <a:lnTo>
                    <a:pt x="757941" y="623899"/>
                  </a:lnTo>
                  <a:lnTo>
                    <a:pt x="759929" y="617148"/>
                  </a:lnTo>
                  <a:lnTo>
                    <a:pt x="763507" y="603250"/>
                  </a:lnTo>
                  <a:close/>
                  <a:moveTo>
                    <a:pt x="252860" y="274637"/>
                  </a:moveTo>
                  <a:lnTo>
                    <a:pt x="243333" y="275431"/>
                  </a:lnTo>
                  <a:lnTo>
                    <a:pt x="233806" y="276622"/>
                  </a:lnTo>
                  <a:lnTo>
                    <a:pt x="224676" y="279003"/>
                  </a:lnTo>
                  <a:lnTo>
                    <a:pt x="216340" y="282178"/>
                  </a:lnTo>
                  <a:lnTo>
                    <a:pt x="207607" y="286147"/>
                  </a:lnTo>
                  <a:lnTo>
                    <a:pt x="199668" y="290909"/>
                  </a:lnTo>
                  <a:lnTo>
                    <a:pt x="192523" y="296465"/>
                  </a:lnTo>
                  <a:lnTo>
                    <a:pt x="185774" y="302815"/>
                  </a:lnTo>
                  <a:lnTo>
                    <a:pt x="179820" y="309562"/>
                  </a:lnTo>
                  <a:lnTo>
                    <a:pt x="174263" y="316706"/>
                  </a:lnTo>
                  <a:lnTo>
                    <a:pt x="169499" y="324644"/>
                  </a:lnTo>
                  <a:lnTo>
                    <a:pt x="165530" y="332581"/>
                  </a:lnTo>
                  <a:lnTo>
                    <a:pt x="162354" y="341312"/>
                  </a:lnTo>
                  <a:lnTo>
                    <a:pt x="159972" y="350837"/>
                  </a:lnTo>
                  <a:lnTo>
                    <a:pt x="158385" y="359965"/>
                  </a:lnTo>
                  <a:lnTo>
                    <a:pt x="157988" y="369490"/>
                  </a:lnTo>
                  <a:lnTo>
                    <a:pt x="157988" y="1619647"/>
                  </a:lnTo>
                  <a:lnTo>
                    <a:pt x="158385" y="1629569"/>
                  </a:lnTo>
                  <a:lnTo>
                    <a:pt x="159972" y="1639094"/>
                  </a:lnTo>
                  <a:lnTo>
                    <a:pt x="162354" y="1647825"/>
                  </a:lnTo>
                  <a:lnTo>
                    <a:pt x="165530" y="1656953"/>
                  </a:lnTo>
                  <a:lnTo>
                    <a:pt x="169499" y="1665288"/>
                  </a:lnTo>
                  <a:lnTo>
                    <a:pt x="174263" y="1672828"/>
                  </a:lnTo>
                  <a:lnTo>
                    <a:pt x="179820" y="1679972"/>
                  </a:lnTo>
                  <a:lnTo>
                    <a:pt x="185774" y="1686719"/>
                  </a:lnTo>
                  <a:lnTo>
                    <a:pt x="192523" y="1693069"/>
                  </a:lnTo>
                  <a:lnTo>
                    <a:pt x="199668" y="1698625"/>
                  </a:lnTo>
                  <a:lnTo>
                    <a:pt x="207607" y="1702991"/>
                  </a:lnTo>
                  <a:lnTo>
                    <a:pt x="216340" y="1707356"/>
                  </a:lnTo>
                  <a:lnTo>
                    <a:pt x="224676" y="1710531"/>
                  </a:lnTo>
                  <a:lnTo>
                    <a:pt x="233806" y="1712913"/>
                  </a:lnTo>
                  <a:lnTo>
                    <a:pt x="243333" y="1714103"/>
                  </a:lnTo>
                  <a:lnTo>
                    <a:pt x="252860" y="1714897"/>
                  </a:lnTo>
                  <a:lnTo>
                    <a:pt x="1741040" y="1714897"/>
                  </a:lnTo>
                  <a:lnTo>
                    <a:pt x="1750567" y="1714103"/>
                  </a:lnTo>
                  <a:lnTo>
                    <a:pt x="1759697" y="1712913"/>
                  </a:lnTo>
                  <a:lnTo>
                    <a:pt x="1769224" y="1710531"/>
                  </a:lnTo>
                  <a:lnTo>
                    <a:pt x="1777560" y="1707356"/>
                  </a:lnTo>
                  <a:lnTo>
                    <a:pt x="1785896" y="1702991"/>
                  </a:lnTo>
                  <a:lnTo>
                    <a:pt x="1794232" y="1698625"/>
                  </a:lnTo>
                  <a:lnTo>
                    <a:pt x="1801377" y="1693069"/>
                  </a:lnTo>
                  <a:lnTo>
                    <a:pt x="1808126" y="1686719"/>
                  </a:lnTo>
                  <a:lnTo>
                    <a:pt x="1813683" y="1679972"/>
                  </a:lnTo>
                  <a:lnTo>
                    <a:pt x="1819240" y="1672828"/>
                  </a:lnTo>
                  <a:lnTo>
                    <a:pt x="1824401" y="1665288"/>
                  </a:lnTo>
                  <a:lnTo>
                    <a:pt x="1828370" y="1656953"/>
                  </a:lnTo>
                  <a:lnTo>
                    <a:pt x="1831546" y="1647825"/>
                  </a:lnTo>
                  <a:lnTo>
                    <a:pt x="1833531" y="1639094"/>
                  </a:lnTo>
                  <a:lnTo>
                    <a:pt x="1835516" y="1629569"/>
                  </a:lnTo>
                  <a:lnTo>
                    <a:pt x="1835912" y="1619647"/>
                  </a:lnTo>
                  <a:lnTo>
                    <a:pt x="1835912" y="369490"/>
                  </a:lnTo>
                  <a:lnTo>
                    <a:pt x="1835516" y="359965"/>
                  </a:lnTo>
                  <a:lnTo>
                    <a:pt x="1833531" y="350837"/>
                  </a:lnTo>
                  <a:lnTo>
                    <a:pt x="1831546" y="341312"/>
                  </a:lnTo>
                  <a:lnTo>
                    <a:pt x="1828370" y="332581"/>
                  </a:lnTo>
                  <a:lnTo>
                    <a:pt x="1824401" y="324644"/>
                  </a:lnTo>
                  <a:lnTo>
                    <a:pt x="1819240" y="316706"/>
                  </a:lnTo>
                  <a:lnTo>
                    <a:pt x="1813683" y="309562"/>
                  </a:lnTo>
                  <a:lnTo>
                    <a:pt x="1808126" y="302815"/>
                  </a:lnTo>
                  <a:lnTo>
                    <a:pt x="1801377" y="296465"/>
                  </a:lnTo>
                  <a:lnTo>
                    <a:pt x="1794232" y="290909"/>
                  </a:lnTo>
                  <a:lnTo>
                    <a:pt x="1785896" y="286147"/>
                  </a:lnTo>
                  <a:lnTo>
                    <a:pt x="1777560" y="282178"/>
                  </a:lnTo>
                  <a:lnTo>
                    <a:pt x="1769224" y="279003"/>
                  </a:lnTo>
                  <a:lnTo>
                    <a:pt x="1759697" y="276622"/>
                  </a:lnTo>
                  <a:lnTo>
                    <a:pt x="1750567" y="275431"/>
                  </a:lnTo>
                  <a:lnTo>
                    <a:pt x="1741040" y="274637"/>
                  </a:lnTo>
                  <a:lnTo>
                    <a:pt x="1613221" y="274637"/>
                  </a:lnTo>
                  <a:lnTo>
                    <a:pt x="1613221" y="338931"/>
                  </a:lnTo>
                  <a:lnTo>
                    <a:pt x="1366316" y="338931"/>
                  </a:lnTo>
                  <a:lnTo>
                    <a:pt x="1366316" y="274637"/>
                  </a:lnTo>
                  <a:lnTo>
                    <a:pt x="596622" y="274637"/>
                  </a:lnTo>
                  <a:lnTo>
                    <a:pt x="596622" y="338931"/>
                  </a:lnTo>
                  <a:lnTo>
                    <a:pt x="349717" y="338931"/>
                  </a:lnTo>
                  <a:lnTo>
                    <a:pt x="349717" y="274637"/>
                  </a:lnTo>
                  <a:lnTo>
                    <a:pt x="252860" y="274637"/>
                  </a:lnTo>
                  <a:close/>
                  <a:moveTo>
                    <a:pt x="442207" y="0"/>
                  </a:moveTo>
                  <a:lnTo>
                    <a:pt x="565660" y="0"/>
                  </a:lnTo>
                  <a:lnTo>
                    <a:pt x="565660" y="116284"/>
                  </a:lnTo>
                  <a:lnTo>
                    <a:pt x="1397278" y="116284"/>
                  </a:lnTo>
                  <a:lnTo>
                    <a:pt x="1397278" y="215503"/>
                  </a:lnTo>
                  <a:lnTo>
                    <a:pt x="1397278" y="307975"/>
                  </a:lnTo>
                  <a:lnTo>
                    <a:pt x="1461188" y="307975"/>
                  </a:lnTo>
                  <a:lnTo>
                    <a:pt x="1461188" y="0"/>
                  </a:lnTo>
                  <a:lnTo>
                    <a:pt x="1551296" y="0"/>
                  </a:lnTo>
                  <a:lnTo>
                    <a:pt x="1551296" y="116284"/>
                  </a:lnTo>
                  <a:lnTo>
                    <a:pt x="1741040" y="116284"/>
                  </a:lnTo>
                  <a:lnTo>
                    <a:pt x="1754140" y="116681"/>
                  </a:lnTo>
                  <a:lnTo>
                    <a:pt x="1766446" y="117475"/>
                  </a:lnTo>
                  <a:lnTo>
                    <a:pt x="1779148" y="119062"/>
                  </a:lnTo>
                  <a:lnTo>
                    <a:pt x="1791851" y="121840"/>
                  </a:lnTo>
                  <a:lnTo>
                    <a:pt x="1804156" y="124222"/>
                  </a:lnTo>
                  <a:lnTo>
                    <a:pt x="1816065" y="127794"/>
                  </a:lnTo>
                  <a:lnTo>
                    <a:pt x="1827973" y="131762"/>
                  </a:lnTo>
                  <a:lnTo>
                    <a:pt x="1839088" y="136525"/>
                  </a:lnTo>
                  <a:lnTo>
                    <a:pt x="1850600" y="141684"/>
                  </a:lnTo>
                  <a:lnTo>
                    <a:pt x="1861318" y="147240"/>
                  </a:lnTo>
                  <a:lnTo>
                    <a:pt x="1872035" y="152797"/>
                  </a:lnTo>
                  <a:lnTo>
                    <a:pt x="1882356" y="159544"/>
                  </a:lnTo>
                  <a:lnTo>
                    <a:pt x="1892280" y="167084"/>
                  </a:lnTo>
                  <a:lnTo>
                    <a:pt x="1901807" y="174228"/>
                  </a:lnTo>
                  <a:lnTo>
                    <a:pt x="1911334" y="182165"/>
                  </a:lnTo>
                  <a:lnTo>
                    <a:pt x="1919670" y="190500"/>
                  </a:lnTo>
                  <a:lnTo>
                    <a:pt x="1928006" y="199231"/>
                  </a:lnTo>
                  <a:lnTo>
                    <a:pt x="1935945" y="208756"/>
                  </a:lnTo>
                  <a:lnTo>
                    <a:pt x="1943884" y="218281"/>
                  </a:lnTo>
                  <a:lnTo>
                    <a:pt x="1951029" y="228203"/>
                  </a:lnTo>
                  <a:lnTo>
                    <a:pt x="1957380" y="238125"/>
                  </a:lnTo>
                  <a:lnTo>
                    <a:pt x="1963732" y="249237"/>
                  </a:lnTo>
                  <a:lnTo>
                    <a:pt x="1968892" y="259953"/>
                  </a:lnTo>
                  <a:lnTo>
                    <a:pt x="1974052" y="271065"/>
                  </a:lnTo>
                  <a:lnTo>
                    <a:pt x="1978816" y="282575"/>
                  </a:lnTo>
                  <a:lnTo>
                    <a:pt x="1982389" y="294084"/>
                  </a:lnTo>
                  <a:lnTo>
                    <a:pt x="1985961" y="306387"/>
                  </a:lnTo>
                  <a:lnTo>
                    <a:pt x="1988740" y="318690"/>
                  </a:lnTo>
                  <a:lnTo>
                    <a:pt x="1991122" y="330994"/>
                  </a:lnTo>
                  <a:lnTo>
                    <a:pt x="1992709" y="344090"/>
                  </a:lnTo>
                  <a:lnTo>
                    <a:pt x="1993503" y="356790"/>
                  </a:lnTo>
                  <a:lnTo>
                    <a:pt x="1993900" y="369490"/>
                  </a:lnTo>
                  <a:lnTo>
                    <a:pt x="1993900" y="1619647"/>
                  </a:lnTo>
                  <a:lnTo>
                    <a:pt x="1993503" y="1632744"/>
                  </a:lnTo>
                  <a:lnTo>
                    <a:pt x="1992709" y="1645841"/>
                  </a:lnTo>
                  <a:lnTo>
                    <a:pt x="1991122" y="1658541"/>
                  </a:lnTo>
                  <a:lnTo>
                    <a:pt x="1988740" y="1670844"/>
                  </a:lnTo>
                  <a:lnTo>
                    <a:pt x="1985961" y="1682750"/>
                  </a:lnTo>
                  <a:lnTo>
                    <a:pt x="1982389" y="1695053"/>
                  </a:lnTo>
                  <a:lnTo>
                    <a:pt x="1978816" y="1706960"/>
                  </a:lnTo>
                  <a:lnTo>
                    <a:pt x="1974052" y="1718469"/>
                  </a:lnTo>
                  <a:lnTo>
                    <a:pt x="1968892" y="1729581"/>
                  </a:lnTo>
                  <a:lnTo>
                    <a:pt x="1963732" y="1740694"/>
                  </a:lnTo>
                  <a:lnTo>
                    <a:pt x="1957380" y="1751410"/>
                  </a:lnTo>
                  <a:lnTo>
                    <a:pt x="1951029" y="1761331"/>
                  </a:lnTo>
                  <a:lnTo>
                    <a:pt x="1943884" y="1771650"/>
                  </a:lnTo>
                  <a:lnTo>
                    <a:pt x="1935945" y="1780778"/>
                  </a:lnTo>
                  <a:lnTo>
                    <a:pt x="1928006" y="1789906"/>
                  </a:lnTo>
                  <a:lnTo>
                    <a:pt x="1919670" y="1799035"/>
                  </a:lnTo>
                  <a:lnTo>
                    <a:pt x="1911334" y="1807369"/>
                  </a:lnTo>
                  <a:lnTo>
                    <a:pt x="1901807" y="1815306"/>
                  </a:lnTo>
                  <a:lnTo>
                    <a:pt x="1892280" y="1822847"/>
                  </a:lnTo>
                  <a:lnTo>
                    <a:pt x="1882356" y="1829594"/>
                  </a:lnTo>
                  <a:lnTo>
                    <a:pt x="1872035" y="1836341"/>
                  </a:lnTo>
                  <a:lnTo>
                    <a:pt x="1861318" y="1842294"/>
                  </a:lnTo>
                  <a:lnTo>
                    <a:pt x="1850600" y="1848247"/>
                  </a:lnTo>
                  <a:lnTo>
                    <a:pt x="1839088" y="1853406"/>
                  </a:lnTo>
                  <a:lnTo>
                    <a:pt x="1827973" y="1857375"/>
                  </a:lnTo>
                  <a:lnTo>
                    <a:pt x="1816065" y="1861741"/>
                  </a:lnTo>
                  <a:lnTo>
                    <a:pt x="1804156" y="1864916"/>
                  </a:lnTo>
                  <a:lnTo>
                    <a:pt x="1791851" y="1868091"/>
                  </a:lnTo>
                  <a:lnTo>
                    <a:pt x="1779148" y="1870075"/>
                  </a:lnTo>
                  <a:lnTo>
                    <a:pt x="1766446" y="1871663"/>
                  </a:lnTo>
                  <a:lnTo>
                    <a:pt x="1754140" y="1872456"/>
                  </a:lnTo>
                  <a:lnTo>
                    <a:pt x="1741040" y="1873250"/>
                  </a:lnTo>
                  <a:lnTo>
                    <a:pt x="252860" y="1873250"/>
                  </a:lnTo>
                  <a:lnTo>
                    <a:pt x="239760" y="1872456"/>
                  </a:lnTo>
                  <a:lnTo>
                    <a:pt x="227058" y="1871663"/>
                  </a:lnTo>
                  <a:lnTo>
                    <a:pt x="214355" y="1870075"/>
                  </a:lnTo>
                  <a:lnTo>
                    <a:pt x="201653" y="1868091"/>
                  </a:lnTo>
                  <a:lnTo>
                    <a:pt x="189744" y="1864916"/>
                  </a:lnTo>
                  <a:lnTo>
                    <a:pt x="177835" y="1861741"/>
                  </a:lnTo>
                  <a:lnTo>
                    <a:pt x="165927" y="1857375"/>
                  </a:lnTo>
                  <a:lnTo>
                    <a:pt x="154018" y="1853406"/>
                  </a:lnTo>
                  <a:lnTo>
                    <a:pt x="143300" y="1848247"/>
                  </a:lnTo>
                  <a:lnTo>
                    <a:pt x="132186" y="1842294"/>
                  </a:lnTo>
                  <a:lnTo>
                    <a:pt x="121865" y="1836341"/>
                  </a:lnTo>
                  <a:lnTo>
                    <a:pt x="111147" y="1829594"/>
                  </a:lnTo>
                  <a:lnTo>
                    <a:pt x="101620" y="1822847"/>
                  </a:lnTo>
                  <a:lnTo>
                    <a:pt x="91696" y="1815306"/>
                  </a:lnTo>
                  <a:lnTo>
                    <a:pt x="82566" y="1807369"/>
                  </a:lnTo>
                  <a:lnTo>
                    <a:pt x="74230" y="1799035"/>
                  </a:lnTo>
                  <a:lnTo>
                    <a:pt x="65497" y="1789906"/>
                  </a:lnTo>
                  <a:lnTo>
                    <a:pt x="57558" y="1780778"/>
                  </a:lnTo>
                  <a:lnTo>
                    <a:pt x="50016" y="1771650"/>
                  </a:lnTo>
                  <a:lnTo>
                    <a:pt x="42871" y="1761331"/>
                  </a:lnTo>
                  <a:lnTo>
                    <a:pt x="36520" y="1751410"/>
                  </a:lnTo>
                  <a:lnTo>
                    <a:pt x="30168" y="1740694"/>
                  </a:lnTo>
                  <a:lnTo>
                    <a:pt x="24611" y="1729581"/>
                  </a:lnTo>
                  <a:lnTo>
                    <a:pt x="19848" y="1718469"/>
                  </a:lnTo>
                  <a:lnTo>
                    <a:pt x="15084" y="1706960"/>
                  </a:lnTo>
                  <a:lnTo>
                    <a:pt x="11115" y="1695053"/>
                  </a:lnTo>
                  <a:lnTo>
                    <a:pt x="7939" y="1682750"/>
                  </a:lnTo>
                  <a:lnTo>
                    <a:pt x="4763" y="1670844"/>
                  </a:lnTo>
                  <a:lnTo>
                    <a:pt x="2779" y="1658541"/>
                  </a:lnTo>
                  <a:lnTo>
                    <a:pt x="1191" y="1645841"/>
                  </a:lnTo>
                  <a:lnTo>
                    <a:pt x="0" y="1632744"/>
                  </a:lnTo>
                  <a:lnTo>
                    <a:pt x="0" y="1619647"/>
                  </a:lnTo>
                  <a:lnTo>
                    <a:pt x="0" y="369490"/>
                  </a:lnTo>
                  <a:lnTo>
                    <a:pt x="0" y="356790"/>
                  </a:lnTo>
                  <a:lnTo>
                    <a:pt x="1191" y="344090"/>
                  </a:lnTo>
                  <a:lnTo>
                    <a:pt x="2779" y="330994"/>
                  </a:lnTo>
                  <a:lnTo>
                    <a:pt x="4763" y="318690"/>
                  </a:lnTo>
                  <a:lnTo>
                    <a:pt x="7939" y="306387"/>
                  </a:lnTo>
                  <a:lnTo>
                    <a:pt x="11115" y="294084"/>
                  </a:lnTo>
                  <a:lnTo>
                    <a:pt x="15084" y="282575"/>
                  </a:lnTo>
                  <a:lnTo>
                    <a:pt x="19848" y="271065"/>
                  </a:lnTo>
                  <a:lnTo>
                    <a:pt x="24611" y="259953"/>
                  </a:lnTo>
                  <a:lnTo>
                    <a:pt x="30168" y="249237"/>
                  </a:lnTo>
                  <a:lnTo>
                    <a:pt x="36520" y="238125"/>
                  </a:lnTo>
                  <a:lnTo>
                    <a:pt x="42871" y="228203"/>
                  </a:lnTo>
                  <a:lnTo>
                    <a:pt x="50016" y="218281"/>
                  </a:lnTo>
                  <a:lnTo>
                    <a:pt x="57558" y="208756"/>
                  </a:lnTo>
                  <a:lnTo>
                    <a:pt x="65497" y="199231"/>
                  </a:lnTo>
                  <a:lnTo>
                    <a:pt x="74230" y="190500"/>
                  </a:lnTo>
                  <a:lnTo>
                    <a:pt x="82566" y="182165"/>
                  </a:lnTo>
                  <a:lnTo>
                    <a:pt x="91696" y="174228"/>
                  </a:lnTo>
                  <a:lnTo>
                    <a:pt x="101620" y="167084"/>
                  </a:lnTo>
                  <a:lnTo>
                    <a:pt x="111147" y="159544"/>
                  </a:lnTo>
                  <a:lnTo>
                    <a:pt x="121865" y="152797"/>
                  </a:lnTo>
                  <a:lnTo>
                    <a:pt x="132186" y="147240"/>
                  </a:lnTo>
                  <a:lnTo>
                    <a:pt x="143300" y="141684"/>
                  </a:lnTo>
                  <a:lnTo>
                    <a:pt x="154018" y="136525"/>
                  </a:lnTo>
                  <a:lnTo>
                    <a:pt x="165927" y="131762"/>
                  </a:lnTo>
                  <a:lnTo>
                    <a:pt x="177835" y="127794"/>
                  </a:lnTo>
                  <a:lnTo>
                    <a:pt x="189744" y="124222"/>
                  </a:lnTo>
                  <a:lnTo>
                    <a:pt x="201653" y="121840"/>
                  </a:lnTo>
                  <a:lnTo>
                    <a:pt x="214355" y="119062"/>
                  </a:lnTo>
                  <a:lnTo>
                    <a:pt x="227058" y="117475"/>
                  </a:lnTo>
                  <a:lnTo>
                    <a:pt x="239760" y="116681"/>
                  </a:lnTo>
                  <a:lnTo>
                    <a:pt x="252860" y="116284"/>
                  </a:lnTo>
                  <a:lnTo>
                    <a:pt x="380679" y="116284"/>
                  </a:lnTo>
                  <a:lnTo>
                    <a:pt x="380679" y="215503"/>
                  </a:lnTo>
                  <a:lnTo>
                    <a:pt x="380679" y="307975"/>
                  </a:lnTo>
                  <a:lnTo>
                    <a:pt x="442207" y="307975"/>
                  </a:lnTo>
                  <a:lnTo>
                    <a:pt x="442207"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endParaRPr>
            </a:p>
          </p:txBody>
        </p:sp>
      </p:grpSp>
      <p:grpSp>
        <p:nvGrpSpPr>
          <p:cNvPr id="10" name="组合 9"/>
          <p:cNvGrpSpPr/>
          <p:nvPr/>
        </p:nvGrpSpPr>
        <p:grpSpPr>
          <a:xfrm>
            <a:off x="4965690" y="3631448"/>
            <a:ext cx="1123045" cy="1302732"/>
            <a:chOff x="5301679" y="3724016"/>
            <a:chExt cx="1123045" cy="1302732"/>
          </a:xfrm>
        </p:grpSpPr>
        <p:sp>
          <p:nvSpPr>
            <p:cNvPr id="11" name="六边形 10"/>
            <p:cNvSpPr/>
            <p:nvPr/>
          </p:nvSpPr>
          <p:spPr>
            <a:xfrm rot="5400000">
              <a:off x="5211836" y="3813859"/>
              <a:ext cx="1302732" cy="1123045"/>
            </a:xfrm>
            <a:prstGeom prst="hexagon">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cs typeface="+mn-cs"/>
              </a:endParaRPr>
            </a:p>
          </p:txBody>
        </p:sp>
        <p:sp>
          <p:nvSpPr>
            <p:cNvPr id="12" name="KSO_Shape"/>
            <p:cNvSpPr/>
            <p:nvPr/>
          </p:nvSpPr>
          <p:spPr bwMode="auto">
            <a:xfrm>
              <a:off x="5622788" y="4143426"/>
              <a:ext cx="480825" cy="453578"/>
            </a:xfrm>
            <a:custGeom>
              <a:avLst/>
              <a:gdLst>
                <a:gd name="T0" fmla="*/ 186247 w 2959101"/>
                <a:gd name="T1" fmla="*/ 1226349 h 2789237"/>
                <a:gd name="T2" fmla="*/ 230689 w 2959101"/>
                <a:gd name="T3" fmla="*/ 1237612 h 2789237"/>
                <a:gd name="T4" fmla="*/ 288413 w 2959101"/>
                <a:gd name="T5" fmla="*/ 1242988 h 2789237"/>
                <a:gd name="T6" fmla="*/ 479719 w 2959101"/>
                <a:gd name="T7" fmla="*/ 1671247 h 2789237"/>
                <a:gd name="T8" fmla="*/ 447792 w 2959101"/>
                <a:gd name="T9" fmla="*/ 1667919 h 2789237"/>
                <a:gd name="T10" fmla="*/ 425571 w 2959101"/>
                <a:gd name="T11" fmla="*/ 1655632 h 2789237"/>
                <a:gd name="T12" fmla="*/ 406415 w 2959101"/>
                <a:gd name="T13" fmla="*/ 1632337 h 2789237"/>
                <a:gd name="T14" fmla="*/ 1684037 w 2959101"/>
                <a:gd name="T15" fmla="*/ 1235155 h 2789237"/>
                <a:gd name="T16" fmla="*/ 1739462 w 2959101"/>
                <a:gd name="T17" fmla="*/ 1231059 h 2789237"/>
                <a:gd name="T18" fmla="*/ 1778540 w 2959101"/>
                <a:gd name="T19" fmla="*/ 1219540 h 2789237"/>
                <a:gd name="T20" fmla="*/ 1816086 w 2959101"/>
                <a:gd name="T21" fmla="*/ 1198804 h 2789237"/>
                <a:gd name="T22" fmla="*/ 1573698 w 2959101"/>
                <a:gd name="T23" fmla="*/ 1645505 h 2789237"/>
                <a:gd name="T24" fmla="*/ 1560927 w 2959101"/>
                <a:gd name="T25" fmla="*/ 1659840 h 2789237"/>
                <a:gd name="T26" fmla="*/ 1547390 w 2959101"/>
                <a:gd name="T27" fmla="*/ 1666496 h 2789237"/>
                <a:gd name="T28" fmla="*/ 1509589 w 2959101"/>
                <a:gd name="T29" fmla="*/ 1671104 h 2789237"/>
                <a:gd name="T30" fmla="*/ 1044479 w 2959101"/>
                <a:gd name="T31" fmla="*/ 1465033 h 2789237"/>
                <a:gd name="T32" fmla="*/ 653055 w 2959101"/>
                <a:gd name="T33" fmla="*/ 989868 h 2789237"/>
                <a:gd name="T34" fmla="*/ 262244 w 2959101"/>
                <a:gd name="T35" fmla="*/ 1208432 h 2789237"/>
                <a:gd name="T36" fmla="*/ 203201 w 2959101"/>
                <a:gd name="T37" fmla="*/ 1197683 h 2789237"/>
                <a:gd name="T38" fmla="*/ 151059 w 2959101"/>
                <a:gd name="T39" fmla="*/ 1173369 h 2789237"/>
                <a:gd name="T40" fmla="*/ 106841 w 2959101"/>
                <a:gd name="T41" fmla="*/ 1139075 h 2789237"/>
                <a:gd name="T42" fmla="*/ 72846 w 2959101"/>
                <a:gd name="T43" fmla="*/ 1097359 h 2789237"/>
                <a:gd name="T44" fmla="*/ 49586 w 2959101"/>
                <a:gd name="T45" fmla="*/ 1051547 h 2789237"/>
                <a:gd name="T46" fmla="*/ 39874 w 2959101"/>
                <a:gd name="T47" fmla="*/ 1004712 h 2789237"/>
                <a:gd name="T48" fmla="*/ 44474 w 2959101"/>
                <a:gd name="T49" fmla="*/ 953782 h 2789237"/>
                <a:gd name="T50" fmla="*/ 156427 w 2959101"/>
                <a:gd name="T51" fmla="*/ 723445 h 2789237"/>
                <a:gd name="T52" fmla="*/ 1881769 w 2959101"/>
                <a:gd name="T53" fmla="*/ 891877 h 2789237"/>
                <a:gd name="T54" fmla="*/ 1894788 w 2959101"/>
                <a:gd name="T55" fmla="*/ 923328 h 2789237"/>
                <a:gd name="T56" fmla="*/ 1902958 w 2959101"/>
                <a:gd name="T57" fmla="*/ 957080 h 2789237"/>
                <a:gd name="T58" fmla="*/ 1904745 w 2959101"/>
                <a:gd name="T59" fmla="*/ 994156 h 2789237"/>
                <a:gd name="T60" fmla="*/ 1893767 w 2959101"/>
                <a:gd name="T61" fmla="*/ 1047342 h 2789237"/>
                <a:gd name="T62" fmla="*/ 1869771 w 2959101"/>
                <a:gd name="T63" fmla="*/ 1095413 h 2789237"/>
                <a:gd name="T64" fmla="*/ 1834797 w 2959101"/>
                <a:gd name="T65" fmla="*/ 1136069 h 2789237"/>
                <a:gd name="T66" fmla="*/ 1792164 w 2959101"/>
                <a:gd name="T67" fmla="*/ 1167520 h 2789237"/>
                <a:gd name="T68" fmla="*/ 1744425 w 2959101"/>
                <a:gd name="T69" fmla="*/ 1188999 h 2789237"/>
                <a:gd name="T70" fmla="*/ 1694645 w 2959101"/>
                <a:gd name="T71" fmla="*/ 1198460 h 2789237"/>
                <a:gd name="T72" fmla="*/ 1531517 w 2959101"/>
                <a:gd name="T73" fmla="*/ 727463 h 2789237"/>
                <a:gd name="T74" fmla="*/ 1310612 w 2959101"/>
                <a:gd name="T75" fmla="*/ 512 h 2789237"/>
                <a:gd name="T76" fmla="*/ 1333869 w 2959101"/>
                <a:gd name="T77" fmla="*/ 7934 h 2789237"/>
                <a:gd name="T78" fmla="*/ 1352526 w 2959101"/>
                <a:gd name="T79" fmla="*/ 26874 h 2789237"/>
                <a:gd name="T80" fmla="*/ 1493861 w 2959101"/>
                <a:gd name="T81" fmla="*/ 264384 h 2789237"/>
                <a:gd name="T82" fmla="*/ 892487 w 2959101"/>
                <a:gd name="T83" fmla="*/ 95976 h 2789237"/>
                <a:gd name="T84" fmla="*/ 832682 w 2959101"/>
                <a:gd name="T85" fmla="*/ 21499 h 2789237"/>
                <a:gd name="T86" fmla="*/ 658932 w 2959101"/>
                <a:gd name="T87" fmla="*/ 0 h 2789237"/>
                <a:gd name="T88" fmla="*/ 706710 w 2959101"/>
                <a:gd name="T89" fmla="*/ 3069 h 2789237"/>
                <a:gd name="T90" fmla="*/ 746568 w 2959101"/>
                <a:gd name="T91" fmla="*/ 12022 h 2789237"/>
                <a:gd name="T92" fmla="*/ 779783 w 2959101"/>
                <a:gd name="T93" fmla="*/ 26347 h 2789237"/>
                <a:gd name="T94" fmla="*/ 807888 w 2959101"/>
                <a:gd name="T95" fmla="*/ 45788 h 2789237"/>
                <a:gd name="T96" fmla="*/ 831905 w 2959101"/>
                <a:gd name="T97" fmla="*/ 69578 h 2789237"/>
                <a:gd name="T98" fmla="*/ 862565 w 2959101"/>
                <a:gd name="T99" fmla="*/ 112553 h 2789237"/>
                <a:gd name="T100" fmla="*/ 861798 w 2959101"/>
                <a:gd name="T101" fmla="*/ 328704 h 2789237"/>
                <a:gd name="T102" fmla="*/ 501800 w 2959101"/>
                <a:gd name="T103" fmla="*/ 83903 h 2789237"/>
                <a:gd name="T104" fmla="*/ 531183 w 2959101"/>
                <a:gd name="T105" fmla="*/ 43998 h 2789237"/>
                <a:gd name="T106" fmla="*/ 566697 w 2959101"/>
                <a:gd name="T107" fmla="*/ 17394 h 2789237"/>
                <a:gd name="T108" fmla="*/ 612431 w 2959101"/>
                <a:gd name="T109" fmla="*/ 3325 h 2789237"/>
                <a:gd name="T110" fmla="*/ 658932 w 2959101"/>
                <a:gd name="T111" fmla="*/ 0 h 27892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59101" h="2789237">
                  <a:moveTo>
                    <a:pt x="230188" y="1878012"/>
                  </a:moveTo>
                  <a:lnTo>
                    <a:pt x="253199" y="1889137"/>
                  </a:lnTo>
                  <a:lnTo>
                    <a:pt x="265102" y="1894302"/>
                  </a:lnTo>
                  <a:lnTo>
                    <a:pt x="277004" y="1898673"/>
                  </a:lnTo>
                  <a:lnTo>
                    <a:pt x="289303" y="1903440"/>
                  </a:lnTo>
                  <a:lnTo>
                    <a:pt x="301999" y="1907414"/>
                  </a:lnTo>
                  <a:lnTo>
                    <a:pt x="315092" y="1911387"/>
                  </a:lnTo>
                  <a:lnTo>
                    <a:pt x="328978" y="1914963"/>
                  </a:lnTo>
                  <a:lnTo>
                    <a:pt x="343657" y="1918538"/>
                  </a:lnTo>
                  <a:lnTo>
                    <a:pt x="358337" y="1920922"/>
                  </a:lnTo>
                  <a:lnTo>
                    <a:pt x="374207" y="1923704"/>
                  </a:lnTo>
                  <a:lnTo>
                    <a:pt x="391267" y="1925690"/>
                  </a:lnTo>
                  <a:lnTo>
                    <a:pt x="408724" y="1927279"/>
                  </a:lnTo>
                  <a:lnTo>
                    <a:pt x="427767" y="1928471"/>
                  </a:lnTo>
                  <a:lnTo>
                    <a:pt x="448001" y="1929266"/>
                  </a:lnTo>
                  <a:lnTo>
                    <a:pt x="469029" y="1929266"/>
                  </a:lnTo>
                  <a:lnTo>
                    <a:pt x="1446213" y="1929266"/>
                  </a:lnTo>
                  <a:lnTo>
                    <a:pt x="1293069" y="2273739"/>
                  </a:lnTo>
                  <a:lnTo>
                    <a:pt x="1446213" y="2593975"/>
                  </a:lnTo>
                  <a:lnTo>
                    <a:pt x="745164" y="2593975"/>
                  </a:lnTo>
                  <a:lnTo>
                    <a:pt x="733261" y="2593975"/>
                  </a:lnTo>
                  <a:lnTo>
                    <a:pt x="722946" y="2593181"/>
                  </a:lnTo>
                  <a:lnTo>
                    <a:pt x="713424" y="2591989"/>
                  </a:lnTo>
                  <a:lnTo>
                    <a:pt x="703902" y="2590399"/>
                  </a:lnTo>
                  <a:lnTo>
                    <a:pt x="695571" y="2588810"/>
                  </a:lnTo>
                  <a:lnTo>
                    <a:pt x="688032" y="2586029"/>
                  </a:lnTo>
                  <a:lnTo>
                    <a:pt x="680891" y="2582850"/>
                  </a:lnTo>
                  <a:lnTo>
                    <a:pt x="673750" y="2578877"/>
                  </a:lnTo>
                  <a:lnTo>
                    <a:pt x="667402" y="2574507"/>
                  </a:lnTo>
                  <a:lnTo>
                    <a:pt x="661054" y="2569739"/>
                  </a:lnTo>
                  <a:lnTo>
                    <a:pt x="655103" y="2564177"/>
                  </a:lnTo>
                  <a:lnTo>
                    <a:pt x="649151" y="2557422"/>
                  </a:lnTo>
                  <a:lnTo>
                    <a:pt x="643200" y="2550668"/>
                  </a:lnTo>
                  <a:lnTo>
                    <a:pt x="637646" y="2542324"/>
                  </a:lnTo>
                  <a:lnTo>
                    <a:pt x="631298" y="2533583"/>
                  </a:lnTo>
                  <a:lnTo>
                    <a:pt x="625347" y="2523650"/>
                  </a:lnTo>
                  <a:lnTo>
                    <a:pt x="230188" y="1878012"/>
                  </a:lnTo>
                  <a:close/>
                  <a:moveTo>
                    <a:pt x="1932679" y="1738312"/>
                  </a:moveTo>
                  <a:lnTo>
                    <a:pt x="1932679" y="1917109"/>
                  </a:lnTo>
                  <a:lnTo>
                    <a:pt x="2615872" y="1917109"/>
                  </a:lnTo>
                  <a:lnTo>
                    <a:pt x="2636106" y="1916711"/>
                  </a:lnTo>
                  <a:lnTo>
                    <a:pt x="2654356" y="1915917"/>
                  </a:lnTo>
                  <a:lnTo>
                    <a:pt x="2671416" y="1914725"/>
                  </a:lnTo>
                  <a:lnTo>
                    <a:pt x="2687286" y="1912738"/>
                  </a:lnTo>
                  <a:lnTo>
                    <a:pt x="2701965" y="1910751"/>
                  </a:lnTo>
                  <a:lnTo>
                    <a:pt x="2715851" y="1907970"/>
                  </a:lnTo>
                  <a:lnTo>
                    <a:pt x="2728547" y="1904791"/>
                  </a:lnTo>
                  <a:lnTo>
                    <a:pt x="2740449" y="1901216"/>
                  </a:lnTo>
                  <a:lnTo>
                    <a:pt x="2751955" y="1897640"/>
                  </a:lnTo>
                  <a:lnTo>
                    <a:pt x="2762667" y="1892872"/>
                  </a:lnTo>
                  <a:lnTo>
                    <a:pt x="2772982" y="1888104"/>
                  </a:lnTo>
                  <a:lnTo>
                    <a:pt x="2782901" y="1883336"/>
                  </a:lnTo>
                  <a:lnTo>
                    <a:pt x="2792423" y="1878171"/>
                  </a:lnTo>
                  <a:lnTo>
                    <a:pt x="2802341" y="1872608"/>
                  </a:lnTo>
                  <a:lnTo>
                    <a:pt x="2820988" y="1860688"/>
                  </a:lnTo>
                  <a:lnTo>
                    <a:pt x="2473441" y="2504355"/>
                  </a:lnTo>
                  <a:lnTo>
                    <a:pt x="2465506" y="2519056"/>
                  </a:lnTo>
                  <a:lnTo>
                    <a:pt x="2458364" y="2532168"/>
                  </a:lnTo>
                  <a:lnTo>
                    <a:pt x="2451223" y="2544088"/>
                  </a:lnTo>
                  <a:lnTo>
                    <a:pt x="2444478" y="2554021"/>
                  </a:lnTo>
                  <a:lnTo>
                    <a:pt x="2438130" y="2562365"/>
                  </a:lnTo>
                  <a:lnTo>
                    <a:pt x="2434956" y="2566338"/>
                  </a:lnTo>
                  <a:lnTo>
                    <a:pt x="2431386" y="2569914"/>
                  </a:lnTo>
                  <a:lnTo>
                    <a:pt x="2428212" y="2573092"/>
                  </a:lnTo>
                  <a:lnTo>
                    <a:pt x="2424641" y="2576271"/>
                  </a:lnTo>
                  <a:lnTo>
                    <a:pt x="2420674" y="2578655"/>
                  </a:lnTo>
                  <a:lnTo>
                    <a:pt x="2416706" y="2581039"/>
                  </a:lnTo>
                  <a:lnTo>
                    <a:pt x="2412342" y="2583025"/>
                  </a:lnTo>
                  <a:lnTo>
                    <a:pt x="2407978" y="2585012"/>
                  </a:lnTo>
                  <a:lnTo>
                    <a:pt x="2403614" y="2586601"/>
                  </a:lnTo>
                  <a:lnTo>
                    <a:pt x="2398059" y="2587793"/>
                  </a:lnTo>
                  <a:lnTo>
                    <a:pt x="2387347" y="2590575"/>
                  </a:lnTo>
                  <a:lnTo>
                    <a:pt x="2375048" y="2591767"/>
                  </a:lnTo>
                  <a:lnTo>
                    <a:pt x="2361162" y="2593356"/>
                  </a:lnTo>
                  <a:lnTo>
                    <a:pt x="2344896" y="2593753"/>
                  </a:lnTo>
                  <a:lnTo>
                    <a:pt x="2326645" y="2594151"/>
                  </a:lnTo>
                  <a:lnTo>
                    <a:pt x="2306411" y="2594151"/>
                  </a:lnTo>
                  <a:lnTo>
                    <a:pt x="1958864" y="2594151"/>
                  </a:lnTo>
                  <a:lnTo>
                    <a:pt x="1958864" y="2789237"/>
                  </a:lnTo>
                  <a:lnTo>
                    <a:pt x="1622425" y="2273907"/>
                  </a:lnTo>
                  <a:lnTo>
                    <a:pt x="1932679" y="1738312"/>
                  </a:lnTo>
                  <a:close/>
                  <a:moveTo>
                    <a:pt x="0" y="995362"/>
                  </a:moveTo>
                  <a:lnTo>
                    <a:pt x="674158" y="995362"/>
                  </a:lnTo>
                  <a:lnTo>
                    <a:pt x="950888" y="1437085"/>
                  </a:lnTo>
                  <a:lnTo>
                    <a:pt x="1014413" y="1536394"/>
                  </a:lnTo>
                  <a:lnTo>
                    <a:pt x="950888" y="1504615"/>
                  </a:lnTo>
                  <a:lnTo>
                    <a:pt x="840911" y="1449797"/>
                  </a:lnTo>
                  <a:lnTo>
                    <a:pt x="608251" y="1876425"/>
                  </a:lnTo>
                  <a:lnTo>
                    <a:pt x="426411" y="1876425"/>
                  </a:lnTo>
                  <a:lnTo>
                    <a:pt x="407353" y="1875631"/>
                  </a:lnTo>
                  <a:lnTo>
                    <a:pt x="388296" y="1874439"/>
                  </a:lnTo>
                  <a:lnTo>
                    <a:pt x="369635" y="1871658"/>
                  </a:lnTo>
                  <a:lnTo>
                    <a:pt x="350975" y="1868083"/>
                  </a:lnTo>
                  <a:lnTo>
                    <a:pt x="333506" y="1864111"/>
                  </a:lnTo>
                  <a:lnTo>
                    <a:pt x="315639" y="1858947"/>
                  </a:lnTo>
                  <a:lnTo>
                    <a:pt x="298567" y="1852988"/>
                  </a:lnTo>
                  <a:lnTo>
                    <a:pt x="281892" y="1845838"/>
                  </a:lnTo>
                  <a:lnTo>
                    <a:pt x="265614" y="1838291"/>
                  </a:lnTo>
                  <a:lnTo>
                    <a:pt x="249732" y="1829949"/>
                  </a:lnTo>
                  <a:lnTo>
                    <a:pt x="234645" y="1821210"/>
                  </a:lnTo>
                  <a:lnTo>
                    <a:pt x="219955" y="1811676"/>
                  </a:lnTo>
                  <a:lnTo>
                    <a:pt x="205662" y="1801745"/>
                  </a:lnTo>
                  <a:lnTo>
                    <a:pt x="192163" y="1791020"/>
                  </a:lnTo>
                  <a:lnTo>
                    <a:pt x="179061" y="1779500"/>
                  </a:lnTo>
                  <a:lnTo>
                    <a:pt x="165959" y="1767981"/>
                  </a:lnTo>
                  <a:lnTo>
                    <a:pt x="154445" y="1755666"/>
                  </a:lnTo>
                  <a:lnTo>
                    <a:pt x="142931" y="1743352"/>
                  </a:lnTo>
                  <a:lnTo>
                    <a:pt x="132211" y="1730243"/>
                  </a:lnTo>
                  <a:lnTo>
                    <a:pt x="122285" y="1716738"/>
                  </a:lnTo>
                  <a:lnTo>
                    <a:pt x="113154" y="1703232"/>
                  </a:lnTo>
                  <a:lnTo>
                    <a:pt x="104419" y="1689328"/>
                  </a:lnTo>
                  <a:lnTo>
                    <a:pt x="96479" y="1675425"/>
                  </a:lnTo>
                  <a:lnTo>
                    <a:pt x="89332" y="1661125"/>
                  </a:lnTo>
                  <a:lnTo>
                    <a:pt x="82979" y="1646824"/>
                  </a:lnTo>
                  <a:lnTo>
                    <a:pt x="77024" y="1632127"/>
                  </a:lnTo>
                  <a:lnTo>
                    <a:pt x="72657" y="1617826"/>
                  </a:lnTo>
                  <a:lnTo>
                    <a:pt x="68289" y="1602732"/>
                  </a:lnTo>
                  <a:lnTo>
                    <a:pt x="65510" y="1588431"/>
                  </a:lnTo>
                  <a:lnTo>
                    <a:pt x="63128" y="1574131"/>
                  </a:lnTo>
                  <a:lnTo>
                    <a:pt x="61937" y="1559433"/>
                  </a:lnTo>
                  <a:lnTo>
                    <a:pt x="61540" y="1545133"/>
                  </a:lnTo>
                  <a:lnTo>
                    <a:pt x="61937" y="1528846"/>
                  </a:lnTo>
                  <a:lnTo>
                    <a:pt x="63128" y="1512560"/>
                  </a:lnTo>
                  <a:lnTo>
                    <a:pt x="65907" y="1496273"/>
                  </a:lnTo>
                  <a:lnTo>
                    <a:pt x="69083" y="1480384"/>
                  </a:lnTo>
                  <a:lnTo>
                    <a:pt x="73848" y="1465289"/>
                  </a:lnTo>
                  <a:lnTo>
                    <a:pt x="79009" y="1449400"/>
                  </a:lnTo>
                  <a:lnTo>
                    <a:pt x="85362" y="1433908"/>
                  </a:lnTo>
                  <a:lnTo>
                    <a:pt x="92508" y="1418813"/>
                  </a:lnTo>
                  <a:lnTo>
                    <a:pt x="242983" y="1122874"/>
                  </a:lnTo>
                  <a:lnTo>
                    <a:pt x="0" y="995362"/>
                  </a:lnTo>
                  <a:close/>
                  <a:moveTo>
                    <a:pt x="2574057" y="833437"/>
                  </a:moveTo>
                  <a:lnTo>
                    <a:pt x="2912705" y="1366837"/>
                  </a:lnTo>
                  <a:lnTo>
                    <a:pt x="2917861" y="1375172"/>
                  </a:lnTo>
                  <a:lnTo>
                    <a:pt x="2923016" y="1384300"/>
                  </a:lnTo>
                  <a:lnTo>
                    <a:pt x="2927378" y="1393428"/>
                  </a:lnTo>
                  <a:lnTo>
                    <a:pt x="2931740" y="1402953"/>
                  </a:lnTo>
                  <a:lnTo>
                    <a:pt x="2936102" y="1412478"/>
                  </a:lnTo>
                  <a:lnTo>
                    <a:pt x="2940067" y="1422797"/>
                  </a:lnTo>
                  <a:lnTo>
                    <a:pt x="2943239" y="1433116"/>
                  </a:lnTo>
                  <a:lnTo>
                    <a:pt x="2946808" y="1443434"/>
                  </a:lnTo>
                  <a:lnTo>
                    <a:pt x="2949188" y="1453753"/>
                  </a:lnTo>
                  <a:lnTo>
                    <a:pt x="2951963" y="1464469"/>
                  </a:lnTo>
                  <a:lnTo>
                    <a:pt x="2954343" y="1474788"/>
                  </a:lnTo>
                  <a:lnTo>
                    <a:pt x="2955929" y="1485503"/>
                  </a:lnTo>
                  <a:lnTo>
                    <a:pt x="2957118" y="1495822"/>
                  </a:lnTo>
                  <a:lnTo>
                    <a:pt x="2958308" y="1505744"/>
                  </a:lnTo>
                  <a:lnTo>
                    <a:pt x="2958705" y="1516063"/>
                  </a:lnTo>
                  <a:lnTo>
                    <a:pt x="2959101" y="1525588"/>
                  </a:lnTo>
                  <a:lnTo>
                    <a:pt x="2958705" y="1543050"/>
                  </a:lnTo>
                  <a:lnTo>
                    <a:pt x="2956722" y="1560116"/>
                  </a:lnTo>
                  <a:lnTo>
                    <a:pt x="2954739" y="1576784"/>
                  </a:lnTo>
                  <a:lnTo>
                    <a:pt x="2951170" y="1593453"/>
                  </a:lnTo>
                  <a:lnTo>
                    <a:pt x="2946808" y="1609725"/>
                  </a:lnTo>
                  <a:lnTo>
                    <a:pt x="2941653" y="1625600"/>
                  </a:lnTo>
                  <a:lnTo>
                    <a:pt x="2935705" y="1641475"/>
                  </a:lnTo>
                  <a:lnTo>
                    <a:pt x="2928964" y="1656556"/>
                  </a:lnTo>
                  <a:lnTo>
                    <a:pt x="2921429" y="1671638"/>
                  </a:lnTo>
                  <a:lnTo>
                    <a:pt x="2913102" y="1685925"/>
                  </a:lnTo>
                  <a:lnTo>
                    <a:pt x="2904378" y="1700213"/>
                  </a:lnTo>
                  <a:lnTo>
                    <a:pt x="2894464" y="1713706"/>
                  </a:lnTo>
                  <a:lnTo>
                    <a:pt x="2884154" y="1726803"/>
                  </a:lnTo>
                  <a:lnTo>
                    <a:pt x="2873448" y="1739106"/>
                  </a:lnTo>
                  <a:lnTo>
                    <a:pt x="2862344" y="1751410"/>
                  </a:lnTo>
                  <a:lnTo>
                    <a:pt x="2850052" y="1763316"/>
                  </a:lnTo>
                  <a:lnTo>
                    <a:pt x="2837759" y="1774031"/>
                  </a:lnTo>
                  <a:lnTo>
                    <a:pt x="2825069" y="1784747"/>
                  </a:lnTo>
                  <a:lnTo>
                    <a:pt x="2811983" y="1794272"/>
                  </a:lnTo>
                  <a:lnTo>
                    <a:pt x="2797708" y="1803797"/>
                  </a:lnTo>
                  <a:lnTo>
                    <a:pt x="2783829" y="1812131"/>
                  </a:lnTo>
                  <a:lnTo>
                    <a:pt x="2769950" y="1820466"/>
                  </a:lnTo>
                  <a:lnTo>
                    <a:pt x="2754881" y="1827610"/>
                  </a:lnTo>
                  <a:lnTo>
                    <a:pt x="2740209" y="1834753"/>
                  </a:lnTo>
                  <a:lnTo>
                    <a:pt x="2725140" y="1840310"/>
                  </a:lnTo>
                  <a:lnTo>
                    <a:pt x="2709675" y="1845469"/>
                  </a:lnTo>
                  <a:lnTo>
                    <a:pt x="2694606" y="1849835"/>
                  </a:lnTo>
                  <a:lnTo>
                    <a:pt x="2679141" y="1853803"/>
                  </a:lnTo>
                  <a:lnTo>
                    <a:pt x="2663279" y="1856978"/>
                  </a:lnTo>
                  <a:lnTo>
                    <a:pt x="2648211" y="1858566"/>
                  </a:lnTo>
                  <a:lnTo>
                    <a:pt x="2632349" y="1860153"/>
                  </a:lnTo>
                  <a:lnTo>
                    <a:pt x="2616487" y="1860550"/>
                  </a:lnTo>
                  <a:lnTo>
                    <a:pt x="2418215" y="1860550"/>
                  </a:lnTo>
                  <a:lnTo>
                    <a:pt x="2078376" y="1290637"/>
                  </a:lnTo>
                  <a:lnTo>
                    <a:pt x="2008188" y="1171972"/>
                  </a:lnTo>
                  <a:lnTo>
                    <a:pt x="2378957" y="1129109"/>
                  </a:lnTo>
                  <a:lnTo>
                    <a:pt x="2574057" y="833437"/>
                  </a:lnTo>
                  <a:close/>
                  <a:moveTo>
                    <a:pt x="1239838" y="0"/>
                  </a:moveTo>
                  <a:lnTo>
                    <a:pt x="2017953" y="0"/>
                  </a:lnTo>
                  <a:lnTo>
                    <a:pt x="2027084" y="397"/>
                  </a:lnTo>
                  <a:lnTo>
                    <a:pt x="2035818" y="794"/>
                  </a:lnTo>
                  <a:lnTo>
                    <a:pt x="2044155" y="1986"/>
                  </a:lnTo>
                  <a:lnTo>
                    <a:pt x="2051697" y="3178"/>
                  </a:lnTo>
                  <a:lnTo>
                    <a:pt x="2058843" y="5561"/>
                  </a:lnTo>
                  <a:lnTo>
                    <a:pt x="2065195" y="8739"/>
                  </a:lnTo>
                  <a:lnTo>
                    <a:pt x="2071944" y="12314"/>
                  </a:lnTo>
                  <a:lnTo>
                    <a:pt x="2077899" y="16684"/>
                  </a:lnTo>
                  <a:lnTo>
                    <a:pt x="2083854" y="21451"/>
                  </a:lnTo>
                  <a:lnTo>
                    <a:pt x="2089015" y="27013"/>
                  </a:lnTo>
                  <a:lnTo>
                    <a:pt x="2094970" y="34163"/>
                  </a:lnTo>
                  <a:lnTo>
                    <a:pt x="2100925" y="41711"/>
                  </a:lnTo>
                  <a:lnTo>
                    <a:pt x="2106880" y="50053"/>
                  </a:lnTo>
                  <a:lnTo>
                    <a:pt x="2112835" y="59587"/>
                  </a:lnTo>
                  <a:lnTo>
                    <a:pt x="2119584" y="69518"/>
                  </a:lnTo>
                  <a:lnTo>
                    <a:pt x="2126730" y="81435"/>
                  </a:lnTo>
                  <a:lnTo>
                    <a:pt x="2320465" y="410355"/>
                  </a:lnTo>
                  <a:lnTo>
                    <a:pt x="2530476" y="296742"/>
                  </a:lnTo>
                  <a:lnTo>
                    <a:pt x="2219230" y="850900"/>
                  </a:lnTo>
                  <a:lnTo>
                    <a:pt x="1584035" y="850900"/>
                  </a:lnTo>
                  <a:lnTo>
                    <a:pt x="1749979" y="743246"/>
                  </a:lnTo>
                  <a:lnTo>
                    <a:pt x="1386330" y="148967"/>
                  </a:lnTo>
                  <a:lnTo>
                    <a:pt x="1337499" y="76668"/>
                  </a:lnTo>
                  <a:lnTo>
                    <a:pt x="1327177" y="64354"/>
                  </a:lnTo>
                  <a:lnTo>
                    <a:pt x="1316061" y="52834"/>
                  </a:lnTo>
                  <a:lnTo>
                    <a:pt x="1304945" y="42902"/>
                  </a:lnTo>
                  <a:lnTo>
                    <a:pt x="1293433" y="33369"/>
                  </a:lnTo>
                  <a:lnTo>
                    <a:pt x="1281126" y="23835"/>
                  </a:lnTo>
                  <a:lnTo>
                    <a:pt x="1268422" y="15492"/>
                  </a:lnTo>
                  <a:lnTo>
                    <a:pt x="1254527" y="7945"/>
                  </a:lnTo>
                  <a:lnTo>
                    <a:pt x="1239838" y="0"/>
                  </a:lnTo>
                  <a:close/>
                  <a:moveTo>
                    <a:pt x="1023541" y="0"/>
                  </a:moveTo>
                  <a:lnTo>
                    <a:pt x="1039416" y="397"/>
                  </a:lnTo>
                  <a:lnTo>
                    <a:pt x="1054895" y="794"/>
                  </a:lnTo>
                  <a:lnTo>
                    <a:pt x="1069579" y="1588"/>
                  </a:lnTo>
                  <a:lnTo>
                    <a:pt x="1084263" y="2779"/>
                  </a:lnTo>
                  <a:lnTo>
                    <a:pt x="1097757" y="4764"/>
                  </a:lnTo>
                  <a:lnTo>
                    <a:pt x="1110854" y="6749"/>
                  </a:lnTo>
                  <a:lnTo>
                    <a:pt x="1123951" y="9132"/>
                  </a:lnTo>
                  <a:lnTo>
                    <a:pt x="1136254" y="12308"/>
                  </a:lnTo>
                  <a:lnTo>
                    <a:pt x="1148160" y="15087"/>
                  </a:lnTo>
                  <a:lnTo>
                    <a:pt x="1159670" y="18660"/>
                  </a:lnTo>
                  <a:lnTo>
                    <a:pt x="1170385" y="22234"/>
                  </a:lnTo>
                  <a:lnTo>
                    <a:pt x="1181498" y="26601"/>
                  </a:lnTo>
                  <a:lnTo>
                    <a:pt x="1191420" y="30968"/>
                  </a:lnTo>
                  <a:lnTo>
                    <a:pt x="1201738" y="35733"/>
                  </a:lnTo>
                  <a:lnTo>
                    <a:pt x="1211263" y="40894"/>
                  </a:lnTo>
                  <a:lnTo>
                    <a:pt x="1220391" y="46453"/>
                  </a:lnTo>
                  <a:lnTo>
                    <a:pt x="1229520" y="52011"/>
                  </a:lnTo>
                  <a:lnTo>
                    <a:pt x="1238251" y="57967"/>
                  </a:lnTo>
                  <a:lnTo>
                    <a:pt x="1246585" y="64319"/>
                  </a:lnTo>
                  <a:lnTo>
                    <a:pt x="1254920" y="71069"/>
                  </a:lnTo>
                  <a:lnTo>
                    <a:pt x="1262857" y="77818"/>
                  </a:lnTo>
                  <a:lnTo>
                    <a:pt x="1270398" y="85362"/>
                  </a:lnTo>
                  <a:lnTo>
                    <a:pt x="1277938" y="92906"/>
                  </a:lnTo>
                  <a:lnTo>
                    <a:pt x="1285082" y="100052"/>
                  </a:lnTo>
                  <a:lnTo>
                    <a:pt x="1292226" y="107993"/>
                  </a:lnTo>
                  <a:lnTo>
                    <a:pt x="1299370" y="116331"/>
                  </a:lnTo>
                  <a:lnTo>
                    <a:pt x="1312863" y="133800"/>
                  </a:lnTo>
                  <a:lnTo>
                    <a:pt x="1325960" y="152064"/>
                  </a:lnTo>
                  <a:lnTo>
                    <a:pt x="1338660" y="171121"/>
                  </a:lnTo>
                  <a:lnTo>
                    <a:pt x="1339851" y="174695"/>
                  </a:lnTo>
                  <a:lnTo>
                    <a:pt x="1341835" y="178268"/>
                  </a:lnTo>
                  <a:lnTo>
                    <a:pt x="1343423" y="181047"/>
                  </a:lnTo>
                  <a:lnTo>
                    <a:pt x="1345010" y="183826"/>
                  </a:lnTo>
                  <a:lnTo>
                    <a:pt x="1435101" y="335096"/>
                  </a:lnTo>
                  <a:lnTo>
                    <a:pt x="1338660" y="510188"/>
                  </a:lnTo>
                  <a:lnTo>
                    <a:pt x="1069579" y="995363"/>
                  </a:lnTo>
                  <a:lnTo>
                    <a:pt x="835820" y="696397"/>
                  </a:lnTo>
                  <a:lnTo>
                    <a:pt x="481013" y="681706"/>
                  </a:lnTo>
                  <a:lnTo>
                    <a:pt x="771129" y="144917"/>
                  </a:lnTo>
                  <a:lnTo>
                    <a:pt x="779463" y="130227"/>
                  </a:lnTo>
                  <a:lnTo>
                    <a:pt x="788194" y="115934"/>
                  </a:lnTo>
                  <a:lnTo>
                    <a:pt x="796926" y="102832"/>
                  </a:lnTo>
                  <a:lnTo>
                    <a:pt x="806451" y="90524"/>
                  </a:lnTo>
                  <a:lnTo>
                    <a:pt x="815579" y="78613"/>
                  </a:lnTo>
                  <a:lnTo>
                    <a:pt x="825104" y="68290"/>
                  </a:lnTo>
                  <a:lnTo>
                    <a:pt x="835026" y="57967"/>
                  </a:lnTo>
                  <a:lnTo>
                    <a:pt x="845741" y="49232"/>
                  </a:lnTo>
                  <a:lnTo>
                    <a:pt x="856854" y="40894"/>
                  </a:lnTo>
                  <a:lnTo>
                    <a:pt x="867966" y="33748"/>
                  </a:lnTo>
                  <a:lnTo>
                    <a:pt x="880269" y="26998"/>
                  </a:lnTo>
                  <a:lnTo>
                    <a:pt x="892970" y="21440"/>
                  </a:lnTo>
                  <a:lnTo>
                    <a:pt x="906066" y="15881"/>
                  </a:lnTo>
                  <a:lnTo>
                    <a:pt x="920751" y="11514"/>
                  </a:lnTo>
                  <a:lnTo>
                    <a:pt x="935435" y="8338"/>
                  </a:lnTo>
                  <a:lnTo>
                    <a:pt x="951310" y="5161"/>
                  </a:lnTo>
                  <a:lnTo>
                    <a:pt x="959248" y="3970"/>
                  </a:lnTo>
                  <a:lnTo>
                    <a:pt x="967582" y="2779"/>
                  </a:lnTo>
                  <a:lnTo>
                    <a:pt x="985441" y="1191"/>
                  </a:lnTo>
                  <a:lnTo>
                    <a:pt x="1004491" y="397"/>
                  </a:lnTo>
                  <a:lnTo>
                    <a:pt x="1023541" y="0"/>
                  </a:lnTo>
                  <a:close/>
                </a:path>
              </a:pathLst>
            </a:custGeom>
            <a:solidFill>
              <a:sysClr val="window" lastClr="FFFFFF"/>
            </a:solidFill>
            <a:ln>
              <a:noFill/>
            </a:ln>
          </p:spPr>
          <p:txBody>
            <a:bodyPr anchor="ctr">
              <a:scene3d>
                <a:camera prst="orthographicFront"/>
                <a:lightRig rig="threePt" dir="t"/>
              </a:scene3d>
              <a:sp3d>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endParaRPr>
            </a:p>
          </p:txBody>
        </p:sp>
      </p:grpSp>
      <p:cxnSp>
        <p:nvCxnSpPr>
          <p:cNvPr id="13" name="直接连接符 12"/>
          <p:cNvCxnSpPr/>
          <p:nvPr/>
        </p:nvCxnSpPr>
        <p:spPr>
          <a:xfrm>
            <a:off x="1410967" y="2135650"/>
            <a:ext cx="3311090" cy="0"/>
          </a:xfrm>
          <a:prstGeom prst="line">
            <a:avLst/>
          </a:prstGeom>
          <a:noFill/>
          <a:ln w="9525" cap="flat" cmpd="sng" algn="ctr">
            <a:solidFill>
              <a:schemeClr val="tx1">
                <a:lumMod val="50000"/>
                <a:lumOff val="50000"/>
              </a:schemeClr>
            </a:solidFill>
            <a:prstDash val="solid"/>
            <a:headEnd type="oval" w="med" len="med"/>
            <a:tailEnd type="oval" w="med" len="med"/>
          </a:ln>
          <a:effectLst/>
        </p:spPr>
      </p:cxnSp>
      <p:grpSp>
        <p:nvGrpSpPr>
          <p:cNvPr id="14" name="组合 13"/>
          <p:cNvGrpSpPr/>
          <p:nvPr/>
        </p:nvGrpSpPr>
        <p:grpSpPr>
          <a:xfrm>
            <a:off x="6231124" y="1718353"/>
            <a:ext cx="4100531" cy="1130349"/>
            <a:chOff x="6567113" y="1810921"/>
            <a:chExt cx="4100531" cy="1130349"/>
          </a:xfrm>
        </p:grpSpPr>
        <p:sp>
          <p:nvSpPr>
            <p:cNvPr id="15" name="文本框 69"/>
            <p:cNvSpPr txBox="1"/>
            <p:nvPr/>
          </p:nvSpPr>
          <p:spPr>
            <a:xfrm>
              <a:off x="6567113" y="1810921"/>
              <a:ext cx="916058" cy="830997"/>
            </a:xfrm>
            <a:prstGeom prst="rect">
              <a:avLst/>
            </a:prstGeom>
            <a:noFill/>
          </p:spPr>
          <p:txBody>
            <a:bodyPr wrap="square" rtlCol="0">
              <a:spAutoFit/>
            </a:bodyPr>
            <a:lstStyle/>
            <a:p>
              <a:pPr algn="ctr"/>
              <a:r>
                <a:rPr lang="en-US" altLang="zh-CN" sz="4800" dirty="0">
                  <a:solidFill>
                    <a:schemeClr val="tx1">
                      <a:lumMod val="65000"/>
                      <a:lumOff val="35000"/>
                    </a:schemeClr>
                  </a:solidFill>
                  <a:latin typeface="微软雅黑" panose="020B0503020204020204" charset="-122"/>
                  <a:ea typeface="微软雅黑" panose="020B0503020204020204" charset="-122"/>
                </a:rPr>
                <a:t>01</a:t>
              </a:r>
              <a:endParaRPr lang="zh-CN" altLang="en-US" sz="4800" dirty="0">
                <a:solidFill>
                  <a:schemeClr val="tx1">
                    <a:lumMod val="65000"/>
                    <a:lumOff val="35000"/>
                  </a:schemeClr>
                </a:solidFill>
                <a:latin typeface="微软雅黑" panose="020B0503020204020204" charset="-122"/>
                <a:ea typeface="微软雅黑" panose="020B0503020204020204" charset="-122"/>
              </a:endParaRPr>
            </a:p>
          </p:txBody>
        </p:sp>
        <p:grpSp>
          <p:nvGrpSpPr>
            <p:cNvPr id="16" name="组合 15"/>
            <p:cNvGrpSpPr/>
            <p:nvPr/>
          </p:nvGrpSpPr>
          <p:grpSpPr>
            <a:xfrm>
              <a:off x="7395055" y="1888159"/>
              <a:ext cx="3272589" cy="1053111"/>
              <a:chOff x="6968290" y="1783887"/>
              <a:chExt cx="3272589" cy="1053111"/>
            </a:xfrm>
          </p:grpSpPr>
          <p:sp>
            <p:nvSpPr>
              <p:cNvPr id="17" name="文本框 9"/>
              <p:cNvSpPr txBox="1"/>
              <p:nvPr/>
            </p:nvSpPr>
            <p:spPr>
              <a:xfrm>
                <a:off x="6968290" y="1783887"/>
                <a:ext cx="2329313" cy="337185"/>
              </a:xfrm>
              <a:prstGeom prst="rect">
                <a:avLst/>
              </a:prstGeom>
              <a:noFill/>
            </p:spPr>
            <p:txBody>
              <a:bodyPr wrap="square" rtlCol="0">
                <a:spAutoFit/>
              </a:bodyPr>
              <a:lstStyle/>
              <a:p>
                <a:r>
                  <a:rPr lang="zh-CN" altLang="en-US" sz="1600" b="1" dirty="0">
                    <a:solidFill>
                      <a:schemeClr val="tx1">
                        <a:lumMod val="65000"/>
                        <a:lumOff val="35000"/>
                      </a:schemeClr>
                    </a:solidFill>
                    <a:latin typeface="微软雅黑" panose="020B0503020204020204" charset="-122"/>
                    <a:ea typeface="微软雅黑" panose="020B0503020204020204" charset="-122"/>
                  </a:rPr>
                  <a:t>自孵化团队搭建</a:t>
                </a:r>
                <a:endParaRPr lang="zh-CN" altLang="en-US"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18" name="文本框 11"/>
              <p:cNvSpPr txBox="1"/>
              <p:nvPr/>
            </p:nvSpPr>
            <p:spPr>
              <a:xfrm>
                <a:off x="6968290" y="2191838"/>
                <a:ext cx="3272589" cy="645160"/>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团队包含主播，跟播运营，推流投放优化师，</a:t>
                </a:r>
                <a:r>
                  <a:rPr lang="en-US" altLang="zh-CN" sz="1200" dirty="0">
                    <a:solidFill>
                      <a:schemeClr val="tx1">
                        <a:lumMod val="65000"/>
                        <a:lumOff val="35000"/>
                      </a:schemeClr>
                    </a:solidFill>
                    <a:latin typeface="微软雅黑" panose="020B0503020204020204" charset="-122"/>
                    <a:ea typeface="微软雅黑" panose="020B0503020204020204" charset="-122"/>
                  </a:rPr>
                  <a:t>GS</a:t>
                </a:r>
                <a:r>
                  <a:rPr lang="zh-CN" altLang="en-US" sz="1200" dirty="0">
                    <a:solidFill>
                      <a:schemeClr val="tx1">
                        <a:lumMod val="65000"/>
                        <a:lumOff val="35000"/>
                      </a:schemeClr>
                    </a:solidFill>
                    <a:latin typeface="微软雅黑" panose="020B0503020204020204" charset="-122"/>
                    <a:ea typeface="微软雅黑" panose="020B0503020204020204" charset="-122"/>
                  </a:rPr>
                  <a:t>工会运营。</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a:p>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grpSp>
      </p:grpSp>
      <p:cxnSp>
        <p:nvCxnSpPr>
          <p:cNvPr id="19" name="直接连接符 18"/>
          <p:cNvCxnSpPr/>
          <p:nvPr/>
        </p:nvCxnSpPr>
        <p:spPr>
          <a:xfrm>
            <a:off x="6933940" y="3191073"/>
            <a:ext cx="3311090" cy="0"/>
          </a:xfrm>
          <a:prstGeom prst="line">
            <a:avLst/>
          </a:prstGeom>
          <a:noFill/>
          <a:ln w="9525" cap="flat" cmpd="sng" algn="ctr">
            <a:solidFill>
              <a:schemeClr val="tx1">
                <a:lumMod val="50000"/>
                <a:lumOff val="50000"/>
              </a:schemeClr>
            </a:solidFill>
            <a:prstDash val="solid"/>
            <a:headEnd type="oval" w="med" len="med"/>
            <a:tailEnd type="oval" w="med" len="med"/>
          </a:ln>
          <a:effectLst/>
        </p:spPr>
      </p:cxnSp>
      <p:grpSp>
        <p:nvGrpSpPr>
          <p:cNvPr id="20" name="组合 19"/>
          <p:cNvGrpSpPr/>
          <p:nvPr/>
        </p:nvGrpSpPr>
        <p:grpSpPr>
          <a:xfrm>
            <a:off x="1186947" y="2775574"/>
            <a:ext cx="4190068" cy="986143"/>
            <a:chOff x="1522936" y="2868142"/>
            <a:chExt cx="4190068" cy="986143"/>
          </a:xfrm>
        </p:grpSpPr>
        <p:sp>
          <p:nvSpPr>
            <p:cNvPr id="21" name="文本框 75"/>
            <p:cNvSpPr txBox="1"/>
            <p:nvPr/>
          </p:nvSpPr>
          <p:spPr>
            <a:xfrm>
              <a:off x="4796946" y="2868142"/>
              <a:ext cx="916058" cy="830997"/>
            </a:xfrm>
            <a:prstGeom prst="rect">
              <a:avLst/>
            </a:prstGeom>
            <a:noFill/>
          </p:spPr>
          <p:txBody>
            <a:bodyPr wrap="square" rtlCol="0">
              <a:spAutoFit/>
            </a:bodyPr>
            <a:lstStyle/>
            <a:p>
              <a:pPr algn="ctr"/>
              <a:r>
                <a:rPr lang="en-US" altLang="zh-CN" sz="4800" dirty="0">
                  <a:solidFill>
                    <a:schemeClr val="tx1">
                      <a:lumMod val="65000"/>
                      <a:lumOff val="35000"/>
                    </a:schemeClr>
                  </a:solidFill>
                  <a:latin typeface="微软雅黑" panose="020B0503020204020204" charset="-122"/>
                  <a:ea typeface="微软雅黑" panose="020B0503020204020204" charset="-122"/>
                </a:rPr>
                <a:t>02</a:t>
              </a:r>
              <a:endParaRPr lang="zh-CN" altLang="en-US" sz="4800" dirty="0">
                <a:solidFill>
                  <a:schemeClr val="tx1">
                    <a:lumMod val="65000"/>
                    <a:lumOff val="35000"/>
                  </a:schemeClr>
                </a:solidFill>
                <a:latin typeface="微软雅黑" panose="020B0503020204020204" charset="-122"/>
                <a:ea typeface="微软雅黑" panose="020B0503020204020204" charset="-122"/>
              </a:endParaRPr>
            </a:p>
          </p:txBody>
        </p:sp>
        <p:grpSp>
          <p:nvGrpSpPr>
            <p:cNvPr id="22" name="组合 21"/>
            <p:cNvGrpSpPr/>
            <p:nvPr/>
          </p:nvGrpSpPr>
          <p:grpSpPr>
            <a:xfrm>
              <a:off x="1522936" y="2945380"/>
              <a:ext cx="3274010" cy="908905"/>
              <a:chOff x="6966869" y="1783887"/>
              <a:chExt cx="3274010" cy="908905"/>
            </a:xfrm>
          </p:grpSpPr>
          <p:sp>
            <p:nvSpPr>
              <p:cNvPr id="23" name="文本框 77"/>
              <p:cNvSpPr txBox="1"/>
              <p:nvPr/>
            </p:nvSpPr>
            <p:spPr>
              <a:xfrm>
                <a:off x="7911566" y="1783887"/>
                <a:ext cx="2329313" cy="337185"/>
              </a:xfrm>
              <a:prstGeom prst="rect">
                <a:avLst/>
              </a:prstGeom>
              <a:noFill/>
            </p:spPr>
            <p:txBody>
              <a:bodyPr wrap="square" rtlCol="0">
                <a:spAutoFit/>
              </a:bodyPr>
              <a:lstStyle/>
              <a:p>
                <a:pPr algn="r"/>
                <a:r>
                  <a:rPr lang="zh-CN" altLang="en-US" sz="1600" b="1" dirty="0">
                    <a:solidFill>
                      <a:schemeClr val="tx1">
                        <a:lumMod val="65000"/>
                        <a:lumOff val="35000"/>
                      </a:schemeClr>
                    </a:solidFill>
                    <a:latin typeface="微软雅黑" panose="020B0503020204020204" charset="-122"/>
                    <a:ea typeface="微软雅黑" panose="020B0503020204020204" charset="-122"/>
                  </a:rPr>
                  <a:t>账号及主播孵化</a:t>
                </a:r>
                <a:endParaRPr lang="zh-CN" altLang="en-US"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24" name="文本框 80"/>
              <p:cNvSpPr txBox="1"/>
              <p:nvPr/>
            </p:nvSpPr>
            <p:spPr>
              <a:xfrm>
                <a:off x="6966869" y="2232417"/>
                <a:ext cx="3272589" cy="460375"/>
              </a:xfrm>
              <a:prstGeom prst="rect">
                <a:avLst/>
              </a:prstGeom>
              <a:noFill/>
            </p:spPr>
            <p:txBody>
              <a:bodyPr wrap="square" rtlCol="0">
                <a:spAutoFit/>
              </a:bodyPr>
              <a:lstStyle/>
              <a:p>
                <a:pPr algn="r"/>
                <a:r>
                  <a:rPr lang="en-US" altLang="zh-CN" sz="1200" dirty="0">
                    <a:solidFill>
                      <a:schemeClr val="tx1">
                        <a:lumMod val="65000"/>
                        <a:lumOff val="35000"/>
                      </a:schemeClr>
                    </a:solidFill>
                    <a:latin typeface="微软雅黑" panose="020B0503020204020204" charset="-122"/>
                    <a:ea typeface="微软雅黑" panose="020B0503020204020204" charset="-122"/>
                  </a:rPr>
                  <a:t>4</a:t>
                </a:r>
                <a:r>
                  <a:rPr lang="zh-CN" altLang="en-US" sz="1200" dirty="0">
                    <a:solidFill>
                      <a:schemeClr val="tx1">
                        <a:lumMod val="65000"/>
                        <a:lumOff val="35000"/>
                      </a:schemeClr>
                    </a:solidFill>
                    <a:latin typeface="微软雅黑" panose="020B0503020204020204" charset="-122"/>
                    <a:ea typeface="微软雅黑" panose="020B0503020204020204" charset="-122"/>
                  </a:rPr>
                  <a:t>个自孵化直播账号开播，</a:t>
                </a:r>
                <a:r>
                  <a:rPr lang="en-US" altLang="zh-CN" sz="1200" dirty="0">
                    <a:solidFill>
                      <a:schemeClr val="tx1">
                        <a:lumMod val="65000"/>
                        <a:lumOff val="35000"/>
                      </a:schemeClr>
                    </a:solidFill>
                    <a:latin typeface="微软雅黑" panose="020B0503020204020204" charset="-122"/>
                    <a:ea typeface="微软雅黑" panose="020B0503020204020204" charset="-122"/>
                  </a:rPr>
                  <a:t>1</a:t>
                </a:r>
                <a:r>
                  <a:rPr lang="zh-CN" altLang="en-US" sz="1200" dirty="0">
                    <a:solidFill>
                      <a:schemeClr val="tx1">
                        <a:lumMod val="65000"/>
                        <a:lumOff val="35000"/>
                      </a:schemeClr>
                    </a:solidFill>
                    <a:latin typeface="微软雅黑" panose="020B0503020204020204" charset="-122"/>
                    <a:ea typeface="微软雅黑" panose="020B0503020204020204" charset="-122"/>
                  </a:rPr>
                  <a:t>个账号备用，</a:t>
                </a:r>
                <a:r>
                  <a:rPr lang="en-US" altLang="zh-CN" sz="1200" dirty="0">
                    <a:solidFill>
                      <a:schemeClr val="tx1">
                        <a:lumMod val="65000"/>
                        <a:lumOff val="35000"/>
                      </a:schemeClr>
                    </a:solidFill>
                    <a:latin typeface="微软雅黑" panose="020B0503020204020204" charset="-122"/>
                    <a:ea typeface="微软雅黑" panose="020B0503020204020204" charset="-122"/>
                  </a:rPr>
                  <a:t>4</a:t>
                </a:r>
                <a:r>
                  <a:rPr lang="zh-CN" altLang="en-US" sz="1200" dirty="0">
                    <a:solidFill>
                      <a:schemeClr val="tx1">
                        <a:lumMod val="65000"/>
                        <a:lumOff val="35000"/>
                      </a:schemeClr>
                    </a:solidFill>
                    <a:latin typeface="微软雅黑" panose="020B0503020204020204" charset="-122"/>
                    <a:ea typeface="微软雅黑" panose="020B0503020204020204" charset="-122"/>
                  </a:rPr>
                  <a:t>位主播完成招募及培训，目前已能保持每天开播。</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grpSp>
      </p:grpSp>
      <p:cxnSp>
        <p:nvCxnSpPr>
          <p:cNvPr id="25" name="直接连接符 24"/>
          <p:cNvCxnSpPr/>
          <p:nvPr/>
        </p:nvCxnSpPr>
        <p:spPr>
          <a:xfrm>
            <a:off x="1410967" y="4277647"/>
            <a:ext cx="3311090" cy="0"/>
          </a:xfrm>
          <a:prstGeom prst="line">
            <a:avLst/>
          </a:prstGeom>
          <a:noFill/>
          <a:ln w="9525" cap="flat" cmpd="sng" algn="ctr">
            <a:solidFill>
              <a:schemeClr val="tx1">
                <a:lumMod val="50000"/>
                <a:lumOff val="50000"/>
              </a:schemeClr>
            </a:solidFill>
            <a:prstDash val="solid"/>
            <a:headEnd type="oval" w="med" len="med"/>
            <a:tailEnd type="oval" w="med" len="med"/>
          </a:ln>
          <a:effectLst/>
        </p:spPr>
      </p:cxnSp>
      <p:grpSp>
        <p:nvGrpSpPr>
          <p:cNvPr id="26" name="组合 25"/>
          <p:cNvGrpSpPr/>
          <p:nvPr/>
        </p:nvGrpSpPr>
        <p:grpSpPr>
          <a:xfrm>
            <a:off x="6231124" y="3879370"/>
            <a:ext cx="4100531" cy="1160783"/>
            <a:chOff x="6567113" y="3971938"/>
            <a:chExt cx="4100531" cy="1160783"/>
          </a:xfrm>
        </p:grpSpPr>
        <p:sp>
          <p:nvSpPr>
            <p:cNvPr id="27" name="文本框 101"/>
            <p:cNvSpPr txBox="1"/>
            <p:nvPr/>
          </p:nvSpPr>
          <p:spPr>
            <a:xfrm>
              <a:off x="6567113" y="3971938"/>
              <a:ext cx="916058" cy="830997"/>
            </a:xfrm>
            <a:prstGeom prst="rect">
              <a:avLst/>
            </a:prstGeom>
            <a:noFill/>
          </p:spPr>
          <p:txBody>
            <a:bodyPr wrap="square" rtlCol="0">
              <a:spAutoFit/>
            </a:bodyPr>
            <a:lstStyle/>
            <a:p>
              <a:pPr algn="ctr"/>
              <a:r>
                <a:rPr lang="en-US" altLang="zh-CN" sz="4800" dirty="0">
                  <a:solidFill>
                    <a:schemeClr val="tx1">
                      <a:lumMod val="65000"/>
                      <a:lumOff val="35000"/>
                    </a:schemeClr>
                  </a:solidFill>
                  <a:latin typeface="微软雅黑" panose="020B0503020204020204" charset="-122"/>
                  <a:ea typeface="微软雅黑" panose="020B0503020204020204" charset="-122"/>
                </a:rPr>
                <a:t>03</a:t>
              </a:r>
              <a:endParaRPr lang="zh-CN" altLang="en-US" sz="4800" dirty="0">
                <a:solidFill>
                  <a:schemeClr val="tx1">
                    <a:lumMod val="65000"/>
                    <a:lumOff val="35000"/>
                  </a:schemeClr>
                </a:solidFill>
                <a:latin typeface="微软雅黑" panose="020B0503020204020204" charset="-122"/>
                <a:ea typeface="微软雅黑" panose="020B0503020204020204" charset="-122"/>
              </a:endParaRPr>
            </a:p>
          </p:txBody>
        </p:sp>
        <p:grpSp>
          <p:nvGrpSpPr>
            <p:cNvPr id="28" name="组合 27"/>
            <p:cNvGrpSpPr/>
            <p:nvPr/>
          </p:nvGrpSpPr>
          <p:grpSpPr>
            <a:xfrm>
              <a:off x="7395055" y="4049176"/>
              <a:ext cx="3272589" cy="1083545"/>
              <a:chOff x="6968290" y="1783887"/>
              <a:chExt cx="3272589" cy="1083545"/>
            </a:xfrm>
          </p:grpSpPr>
          <p:sp>
            <p:nvSpPr>
              <p:cNvPr id="29" name="文本框 103"/>
              <p:cNvSpPr txBox="1"/>
              <p:nvPr/>
            </p:nvSpPr>
            <p:spPr>
              <a:xfrm>
                <a:off x="6968290" y="1783887"/>
                <a:ext cx="2329313" cy="337185"/>
              </a:xfrm>
              <a:prstGeom prst="rect">
                <a:avLst/>
              </a:prstGeom>
              <a:noFill/>
            </p:spPr>
            <p:txBody>
              <a:bodyPr wrap="square" rtlCol="0">
                <a:spAutoFit/>
              </a:bodyPr>
              <a:lstStyle/>
              <a:p>
                <a:r>
                  <a:rPr lang="zh-CN" altLang="en-US" sz="1600" b="1" dirty="0">
                    <a:solidFill>
                      <a:schemeClr val="tx1">
                        <a:lumMod val="65000"/>
                        <a:lumOff val="35000"/>
                      </a:schemeClr>
                    </a:solidFill>
                    <a:latin typeface="微软雅黑" panose="020B0503020204020204" charset="-122"/>
                    <a:ea typeface="微软雅黑" panose="020B0503020204020204" charset="-122"/>
                  </a:rPr>
                  <a:t>自孵化直播内容差异化</a:t>
                </a:r>
                <a:endParaRPr lang="zh-CN" altLang="en-US"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104"/>
              <p:cNvSpPr txBox="1"/>
              <p:nvPr/>
            </p:nvSpPr>
            <p:spPr>
              <a:xfrm>
                <a:off x="6968290" y="2222272"/>
                <a:ext cx="3272589" cy="645160"/>
              </a:xfrm>
              <a:prstGeom prst="rect">
                <a:avLst/>
              </a:prstGeom>
              <a:noFill/>
            </p:spPr>
            <p:txBody>
              <a:bodyPr wrap="square" rtlCol="0">
                <a:spAutoFit/>
              </a:bodyPr>
              <a:lstStyle/>
              <a:p>
                <a:r>
                  <a:rPr lang="zh-CN" altLang="en-US" sz="1200" dirty="0">
                    <a:solidFill>
                      <a:schemeClr val="tx1">
                        <a:lumMod val="65000"/>
                        <a:lumOff val="35000"/>
                      </a:schemeClr>
                    </a:solidFill>
                    <a:latin typeface="微软雅黑" panose="020B0503020204020204" charset="-122"/>
                    <a:ea typeface="微软雅黑" panose="020B0503020204020204" charset="-122"/>
                  </a:rPr>
                  <a:t>主播及账号人设，直播风格，直播内容进行定制及调整，与玩家交互更高，工会运营介入主播私域流量维护</a:t>
                </a:r>
                <a:r>
                  <a:rPr lang="en-US" altLang="zh-CN" sz="1200" dirty="0">
                    <a:solidFill>
                      <a:schemeClr val="tx1">
                        <a:lumMod val="65000"/>
                        <a:lumOff val="35000"/>
                      </a:schemeClr>
                    </a:solidFill>
                    <a:latin typeface="微软雅黑" panose="020B0503020204020204" charset="-122"/>
                    <a:ea typeface="微软雅黑" panose="020B0503020204020204" charset="-122"/>
                  </a:rPr>
                  <a:t>/</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grpSp>
      </p:grpSp>
      <p:cxnSp>
        <p:nvCxnSpPr>
          <p:cNvPr id="31" name="直接连接符 30"/>
          <p:cNvCxnSpPr/>
          <p:nvPr/>
        </p:nvCxnSpPr>
        <p:spPr>
          <a:xfrm>
            <a:off x="6933940" y="5350978"/>
            <a:ext cx="3311090" cy="0"/>
          </a:xfrm>
          <a:prstGeom prst="line">
            <a:avLst/>
          </a:prstGeom>
          <a:noFill/>
          <a:ln w="9525" cap="flat" cmpd="sng" algn="ctr">
            <a:solidFill>
              <a:schemeClr val="tx1">
                <a:lumMod val="50000"/>
                <a:lumOff val="50000"/>
              </a:schemeClr>
            </a:solidFill>
            <a:prstDash val="solid"/>
            <a:headEnd type="oval" w="med" len="med"/>
            <a:tailEnd type="oval" w="med" len="med"/>
          </a:ln>
          <a:effectLst/>
        </p:spPr>
      </p:cxnSp>
      <p:grpSp>
        <p:nvGrpSpPr>
          <p:cNvPr id="32" name="组合 31"/>
          <p:cNvGrpSpPr/>
          <p:nvPr/>
        </p:nvGrpSpPr>
        <p:grpSpPr>
          <a:xfrm>
            <a:off x="1201043" y="5046275"/>
            <a:ext cx="4188647" cy="955708"/>
            <a:chOff x="1524357" y="2868142"/>
            <a:chExt cx="4188647" cy="955708"/>
          </a:xfrm>
        </p:grpSpPr>
        <p:sp>
          <p:nvSpPr>
            <p:cNvPr id="33" name="文本框 75"/>
            <p:cNvSpPr txBox="1"/>
            <p:nvPr/>
          </p:nvSpPr>
          <p:spPr>
            <a:xfrm>
              <a:off x="4796946" y="2868142"/>
              <a:ext cx="916058" cy="830997"/>
            </a:xfrm>
            <a:prstGeom prst="rect">
              <a:avLst/>
            </a:prstGeom>
            <a:noFill/>
          </p:spPr>
          <p:txBody>
            <a:bodyPr wrap="square" rtlCol="0">
              <a:spAutoFit/>
            </a:bodyPr>
            <a:lstStyle/>
            <a:p>
              <a:pPr algn="ctr"/>
              <a:r>
                <a:rPr lang="en-US" altLang="zh-CN" sz="4800" dirty="0">
                  <a:solidFill>
                    <a:schemeClr val="tx1">
                      <a:lumMod val="65000"/>
                      <a:lumOff val="35000"/>
                    </a:schemeClr>
                  </a:solidFill>
                  <a:latin typeface="微软雅黑" panose="020B0503020204020204" charset="-122"/>
                  <a:ea typeface="微软雅黑" panose="020B0503020204020204" charset="-122"/>
                </a:rPr>
                <a:t>04</a:t>
              </a:r>
              <a:endParaRPr lang="zh-CN" altLang="en-US" sz="4800" dirty="0">
                <a:solidFill>
                  <a:schemeClr val="tx1">
                    <a:lumMod val="65000"/>
                    <a:lumOff val="35000"/>
                  </a:schemeClr>
                </a:solidFill>
                <a:latin typeface="微软雅黑" panose="020B0503020204020204" charset="-122"/>
                <a:ea typeface="微软雅黑" panose="020B0503020204020204" charset="-122"/>
              </a:endParaRPr>
            </a:p>
          </p:txBody>
        </p:sp>
        <p:grpSp>
          <p:nvGrpSpPr>
            <p:cNvPr id="34" name="组合 33"/>
            <p:cNvGrpSpPr/>
            <p:nvPr/>
          </p:nvGrpSpPr>
          <p:grpSpPr>
            <a:xfrm>
              <a:off x="1524357" y="2945380"/>
              <a:ext cx="3272589" cy="878470"/>
              <a:chOff x="6968290" y="1783887"/>
              <a:chExt cx="3272589" cy="878470"/>
            </a:xfrm>
          </p:grpSpPr>
          <p:sp>
            <p:nvSpPr>
              <p:cNvPr id="35" name="文本框 77"/>
              <p:cNvSpPr txBox="1"/>
              <p:nvPr/>
            </p:nvSpPr>
            <p:spPr>
              <a:xfrm>
                <a:off x="7911566" y="1783887"/>
                <a:ext cx="2329313" cy="337185"/>
              </a:xfrm>
              <a:prstGeom prst="rect">
                <a:avLst/>
              </a:prstGeom>
              <a:noFill/>
            </p:spPr>
            <p:txBody>
              <a:bodyPr wrap="square" rtlCol="0">
                <a:spAutoFit/>
              </a:bodyPr>
              <a:lstStyle/>
              <a:p>
                <a:pPr algn="r"/>
                <a:r>
                  <a:rPr lang="zh-CN" altLang="en-US" sz="1600" b="1" dirty="0">
                    <a:solidFill>
                      <a:schemeClr val="tx1">
                        <a:lumMod val="65000"/>
                        <a:lumOff val="35000"/>
                      </a:schemeClr>
                    </a:solidFill>
                    <a:latin typeface="微软雅黑" panose="020B0503020204020204" charset="-122"/>
                    <a:ea typeface="微软雅黑" panose="020B0503020204020204" charset="-122"/>
                  </a:rPr>
                  <a:t>自孵化数据搭建</a:t>
                </a:r>
                <a:endParaRPr lang="zh-CN" altLang="en-US"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6" name="文本框 80"/>
              <p:cNvSpPr txBox="1"/>
              <p:nvPr/>
            </p:nvSpPr>
            <p:spPr>
              <a:xfrm>
                <a:off x="6968290" y="2201982"/>
                <a:ext cx="3272589" cy="460375"/>
              </a:xfrm>
              <a:prstGeom prst="rect">
                <a:avLst/>
              </a:prstGeom>
              <a:noFill/>
            </p:spPr>
            <p:txBody>
              <a:bodyPr wrap="square" rtlCol="0">
                <a:spAutoFit/>
              </a:bodyPr>
              <a:lstStyle/>
              <a:p>
                <a:pPr algn="r"/>
                <a:r>
                  <a:rPr lang="zh-CN" altLang="en-US" sz="1200" dirty="0">
                    <a:solidFill>
                      <a:schemeClr val="tx1">
                        <a:lumMod val="65000"/>
                        <a:lumOff val="35000"/>
                      </a:schemeClr>
                    </a:solidFill>
                    <a:latin typeface="微软雅黑" panose="020B0503020204020204" charset="-122"/>
                    <a:ea typeface="微软雅黑" panose="020B0503020204020204" charset="-122"/>
                  </a:rPr>
                  <a:t>搭建自孵化数据模型，通过对比商业达人直播数据进行分析，提供有效直播内容修改意见。</a:t>
                </a:r>
                <a:endParaRPr lang="zh-CN" altLang="en-US" sz="1200" dirty="0">
                  <a:solidFill>
                    <a:schemeClr val="tx1">
                      <a:lumMod val="65000"/>
                      <a:lumOff val="35000"/>
                    </a:schemeClr>
                  </a:solidFill>
                  <a:latin typeface="微软雅黑" panose="020B0503020204020204" charset="-122"/>
                  <a:ea typeface="微软雅黑" panose="020B0503020204020204" charset="-122"/>
                </a:endParaRPr>
              </a:p>
            </p:txBody>
          </p:sp>
        </p:grpSp>
      </p:grpSp>
      <p:grpSp>
        <p:nvGrpSpPr>
          <p:cNvPr id="37" name="组合 36"/>
          <p:cNvGrpSpPr/>
          <p:nvPr/>
        </p:nvGrpSpPr>
        <p:grpSpPr>
          <a:xfrm>
            <a:off x="5550606" y="4704901"/>
            <a:ext cx="1123045" cy="1302732"/>
            <a:chOff x="5550606" y="4704901"/>
            <a:chExt cx="1123045" cy="1302732"/>
          </a:xfrm>
        </p:grpSpPr>
        <p:sp>
          <p:nvSpPr>
            <p:cNvPr id="38" name="六边形 37"/>
            <p:cNvSpPr/>
            <p:nvPr/>
          </p:nvSpPr>
          <p:spPr>
            <a:xfrm rot="5400000">
              <a:off x="5460763" y="4794744"/>
              <a:ext cx="1302732" cy="1123045"/>
            </a:xfrm>
            <a:prstGeom prst="hexagon">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5C6D7D"/>
                </a:solidFill>
                <a:effectLst/>
                <a:uLnTx/>
                <a:uFillTx/>
                <a:latin typeface="微软雅黑" panose="020B0503020204020204" charset="-122"/>
                <a:ea typeface="微软雅黑" panose="020B0503020204020204" charset="-122"/>
                <a:cs typeface="+mn-cs"/>
              </a:endParaRPr>
            </a:p>
          </p:txBody>
        </p:sp>
        <p:grpSp>
          <p:nvGrpSpPr>
            <p:cNvPr id="39" name="组合 38"/>
            <p:cNvGrpSpPr/>
            <p:nvPr/>
          </p:nvGrpSpPr>
          <p:grpSpPr>
            <a:xfrm>
              <a:off x="5923329" y="5169661"/>
              <a:ext cx="348517" cy="446576"/>
              <a:chOff x="3095876" y="2479873"/>
              <a:chExt cx="366231" cy="470769"/>
            </a:xfrm>
          </p:grpSpPr>
          <p:sp>
            <p:nvSpPr>
              <p:cNvPr id="40" name="Freeform 108"/>
              <p:cNvSpPr/>
              <p:nvPr/>
            </p:nvSpPr>
            <p:spPr bwMode="auto">
              <a:xfrm flipH="1">
                <a:off x="3095876" y="2898027"/>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75501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Freeform 109"/>
              <p:cNvSpPr>
                <a:spLocks noEditPoints="1"/>
              </p:cNvSpPr>
              <p:nvPr/>
            </p:nvSpPr>
            <p:spPr bwMode="auto">
              <a:xfrm flipH="1">
                <a:off x="3095876" y="2479873"/>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75501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Rectangle 110"/>
              <p:cNvSpPr>
                <a:spLocks noChangeArrowheads="1"/>
              </p:cNvSpPr>
              <p:nvPr/>
            </p:nvSpPr>
            <p:spPr bwMode="auto">
              <a:xfrm flipH="1">
                <a:off x="3095876" y="2741565"/>
                <a:ext cx="51923" cy="5192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75501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3" name="Rectangle 111"/>
              <p:cNvSpPr>
                <a:spLocks noChangeArrowheads="1"/>
              </p:cNvSpPr>
              <p:nvPr/>
            </p:nvSpPr>
            <p:spPr bwMode="auto">
              <a:xfrm flipH="1">
                <a:off x="3095876" y="2819796"/>
                <a:ext cx="51923" cy="526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755015" rtl="0" eaLnBrk="1" fontAlgn="auto" latinLnBrk="0" hangingPunct="1">
                  <a:lnSpc>
                    <a:spcPct val="100000"/>
                  </a:lnSpc>
                  <a:spcBef>
                    <a:spcPts val="0"/>
                  </a:spcBef>
                  <a:spcAft>
                    <a:spcPts val="0"/>
                  </a:spcAft>
                  <a:buClrTx/>
                  <a:buSzTx/>
                  <a:buFontTx/>
                  <a:buNone/>
                  <a:defRPr/>
                </a:pPr>
                <a:endParaRPr kumimoji="0" lang="zh-CN" altLang="en-US" sz="1500" b="0" i="0" u="none" strike="noStrike" kern="120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p:tgtEl>
                                          <p:spTgt spid="14"/>
                                        </p:tgtEl>
                                        <p:attrNameLst>
                                          <p:attrName>ppt_x</p:attrName>
                                        </p:attrNameLst>
                                      </p:cBhvr>
                                      <p:tavLst>
                                        <p:tav tm="0">
                                          <p:val>
                                            <p:strVal val="#ppt_x-#ppt_w*1.125000"/>
                                          </p:val>
                                        </p:tav>
                                        <p:tav tm="100000">
                                          <p:val>
                                            <p:strVal val="#ppt_x"/>
                                          </p:val>
                                        </p:tav>
                                      </p:tavLst>
                                    </p:anim>
                                    <p:animEffect transition="in" filter="wipe(right)">
                                      <p:cBhvr>
                                        <p:cTn id="19" dur="500"/>
                                        <p:tgtEl>
                                          <p:spTgt spid="14"/>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 calcmode="lin" valueType="num">
                                      <p:cBhvr>
                                        <p:cTn id="25" dur="500" fill="hold"/>
                                        <p:tgtEl>
                                          <p:spTgt spid="7"/>
                                        </p:tgtEl>
                                        <p:attrNameLst>
                                          <p:attrName>style.rotation</p:attrName>
                                        </p:attrNameLst>
                                      </p:cBhvr>
                                      <p:tavLst>
                                        <p:tav tm="0">
                                          <p:val>
                                            <p:fltVal val="360"/>
                                          </p:val>
                                        </p:tav>
                                        <p:tav tm="100000">
                                          <p:val>
                                            <p:fltVal val="0"/>
                                          </p:val>
                                        </p:tav>
                                      </p:tavLst>
                                    </p:anim>
                                    <p:animEffect transition="in" filter="fade">
                                      <p:cBhvr>
                                        <p:cTn id="26" dur="500"/>
                                        <p:tgtEl>
                                          <p:spTgt spid="7"/>
                                        </p:tgtEl>
                                      </p:cBhvr>
                                    </p:animEffect>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par>
                          <p:cTn id="31" fill="hold">
                            <p:stCondLst>
                              <p:cond delay="2500"/>
                            </p:stCondLst>
                            <p:childTnLst>
                              <p:par>
                                <p:cTn id="32" presetID="12" presetClass="entr" presetSubtype="2"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p:tgtEl>
                                          <p:spTgt spid="20"/>
                                        </p:tgtEl>
                                        <p:attrNameLst>
                                          <p:attrName>ppt_x</p:attrName>
                                        </p:attrNameLst>
                                      </p:cBhvr>
                                      <p:tavLst>
                                        <p:tav tm="0">
                                          <p:val>
                                            <p:strVal val="#ppt_x+#ppt_w*1.125000"/>
                                          </p:val>
                                        </p:tav>
                                        <p:tav tm="100000">
                                          <p:val>
                                            <p:strVal val="#ppt_x"/>
                                          </p:val>
                                        </p:tav>
                                      </p:tavLst>
                                    </p:anim>
                                    <p:animEffect transition="in" filter="wipe(left)">
                                      <p:cBhvr>
                                        <p:cTn id="35" dur="500"/>
                                        <p:tgtEl>
                                          <p:spTgt spid="20"/>
                                        </p:tgtEl>
                                      </p:cBhvr>
                                    </p:animEffect>
                                  </p:childTnLst>
                                </p:cTn>
                              </p:par>
                            </p:childTnLst>
                          </p:cTn>
                        </p:par>
                        <p:par>
                          <p:cTn id="36" fill="hold">
                            <p:stCondLst>
                              <p:cond delay="3000"/>
                            </p:stCondLst>
                            <p:childTnLst>
                              <p:par>
                                <p:cTn id="37" presetID="49" presetClass="entr" presetSubtype="0" decel="10000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fill="hold"/>
                                        <p:tgtEl>
                                          <p:spTgt spid="10"/>
                                        </p:tgtEl>
                                        <p:attrNameLst>
                                          <p:attrName>ppt_w</p:attrName>
                                        </p:attrNameLst>
                                      </p:cBhvr>
                                      <p:tavLst>
                                        <p:tav tm="0">
                                          <p:val>
                                            <p:fltVal val="0"/>
                                          </p:val>
                                        </p:tav>
                                        <p:tav tm="100000">
                                          <p:val>
                                            <p:strVal val="#ppt_w"/>
                                          </p:val>
                                        </p:tav>
                                      </p:tavLst>
                                    </p:anim>
                                    <p:anim calcmode="lin" valueType="num">
                                      <p:cBhvr>
                                        <p:cTn id="40" dur="500" fill="hold"/>
                                        <p:tgtEl>
                                          <p:spTgt spid="10"/>
                                        </p:tgtEl>
                                        <p:attrNameLst>
                                          <p:attrName>ppt_h</p:attrName>
                                        </p:attrNameLst>
                                      </p:cBhvr>
                                      <p:tavLst>
                                        <p:tav tm="0">
                                          <p:val>
                                            <p:fltVal val="0"/>
                                          </p:val>
                                        </p:tav>
                                        <p:tav tm="100000">
                                          <p:val>
                                            <p:strVal val="#ppt_h"/>
                                          </p:val>
                                        </p:tav>
                                      </p:tavLst>
                                    </p:anim>
                                    <p:anim calcmode="lin" valueType="num">
                                      <p:cBhvr>
                                        <p:cTn id="41" dur="500" fill="hold"/>
                                        <p:tgtEl>
                                          <p:spTgt spid="10"/>
                                        </p:tgtEl>
                                        <p:attrNameLst>
                                          <p:attrName>style.rotation</p:attrName>
                                        </p:attrNameLst>
                                      </p:cBhvr>
                                      <p:tavLst>
                                        <p:tav tm="0">
                                          <p:val>
                                            <p:fltVal val="360"/>
                                          </p:val>
                                        </p:tav>
                                        <p:tav tm="100000">
                                          <p:val>
                                            <p:fltVal val="0"/>
                                          </p:val>
                                        </p:tav>
                                      </p:tavLst>
                                    </p:anim>
                                    <p:animEffect transition="in" filter="fade">
                                      <p:cBhvr>
                                        <p:cTn id="42" dur="500"/>
                                        <p:tgtEl>
                                          <p:spTgt spid="10"/>
                                        </p:tgtEl>
                                      </p:cBhvr>
                                    </p:animEffect>
                                  </p:childTnLst>
                                </p:cTn>
                              </p:par>
                            </p:childTnLst>
                          </p:cTn>
                        </p:par>
                        <p:par>
                          <p:cTn id="43" fill="hold">
                            <p:stCondLst>
                              <p:cond delay="3500"/>
                            </p:stCondLst>
                            <p:childTnLst>
                              <p:par>
                                <p:cTn id="44" presetID="22" presetClass="entr" presetSubtype="2"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right)">
                                      <p:cBhvr>
                                        <p:cTn id="46" dur="500"/>
                                        <p:tgtEl>
                                          <p:spTgt spid="25"/>
                                        </p:tgtEl>
                                      </p:cBhvr>
                                    </p:animEffect>
                                  </p:childTnLst>
                                </p:cTn>
                              </p:par>
                            </p:childTnLst>
                          </p:cTn>
                        </p:par>
                        <p:par>
                          <p:cTn id="47" fill="hold">
                            <p:stCondLst>
                              <p:cond delay="4000"/>
                            </p:stCondLst>
                            <p:childTnLst>
                              <p:par>
                                <p:cTn id="48" presetID="12" presetClass="entr" presetSubtype="8"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p:tgtEl>
                                          <p:spTgt spid="26"/>
                                        </p:tgtEl>
                                        <p:attrNameLst>
                                          <p:attrName>ppt_x</p:attrName>
                                        </p:attrNameLst>
                                      </p:cBhvr>
                                      <p:tavLst>
                                        <p:tav tm="0">
                                          <p:val>
                                            <p:strVal val="#ppt_x-#ppt_w*1.125000"/>
                                          </p:val>
                                        </p:tav>
                                        <p:tav tm="100000">
                                          <p:val>
                                            <p:strVal val="#ppt_x"/>
                                          </p:val>
                                        </p:tav>
                                      </p:tavLst>
                                    </p:anim>
                                    <p:animEffect transition="in" filter="wipe(right)">
                                      <p:cBhvr>
                                        <p:cTn id="51" dur="500"/>
                                        <p:tgtEl>
                                          <p:spTgt spid="26"/>
                                        </p:tgtEl>
                                      </p:cBhvr>
                                    </p:animEffect>
                                  </p:childTnLst>
                                </p:cTn>
                              </p:par>
                            </p:childTnLst>
                          </p:cTn>
                        </p:par>
                        <p:par>
                          <p:cTn id="52" fill="hold">
                            <p:stCondLst>
                              <p:cond delay="4500"/>
                            </p:stCondLst>
                            <p:childTnLst>
                              <p:par>
                                <p:cTn id="53" presetID="49" presetClass="entr" presetSubtype="0" decel="100000" fill="hold" nodeType="afterEffect">
                                  <p:stCondLst>
                                    <p:cond delay="0"/>
                                  </p:stCondLst>
                                  <p:childTnLst>
                                    <p:set>
                                      <p:cBhvr>
                                        <p:cTn id="54" dur="1" fill="hold">
                                          <p:stCondLst>
                                            <p:cond delay="0"/>
                                          </p:stCondLst>
                                        </p:cTn>
                                        <p:tgtEl>
                                          <p:spTgt spid="37"/>
                                        </p:tgtEl>
                                        <p:attrNameLst>
                                          <p:attrName>style.visibility</p:attrName>
                                        </p:attrNameLst>
                                      </p:cBhvr>
                                      <p:to>
                                        <p:strVal val="visible"/>
                                      </p:to>
                                    </p:set>
                                    <p:anim calcmode="lin" valueType="num">
                                      <p:cBhvr>
                                        <p:cTn id="55" dur="500" fill="hold"/>
                                        <p:tgtEl>
                                          <p:spTgt spid="37"/>
                                        </p:tgtEl>
                                        <p:attrNameLst>
                                          <p:attrName>ppt_w</p:attrName>
                                        </p:attrNameLst>
                                      </p:cBhvr>
                                      <p:tavLst>
                                        <p:tav tm="0">
                                          <p:val>
                                            <p:fltVal val="0"/>
                                          </p:val>
                                        </p:tav>
                                        <p:tav tm="100000">
                                          <p:val>
                                            <p:strVal val="#ppt_w"/>
                                          </p:val>
                                        </p:tav>
                                      </p:tavLst>
                                    </p:anim>
                                    <p:anim calcmode="lin" valueType="num">
                                      <p:cBhvr>
                                        <p:cTn id="56" dur="500" fill="hold"/>
                                        <p:tgtEl>
                                          <p:spTgt spid="37"/>
                                        </p:tgtEl>
                                        <p:attrNameLst>
                                          <p:attrName>ppt_h</p:attrName>
                                        </p:attrNameLst>
                                      </p:cBhvr>
                                      <p:tavLst>
                                        <p:tav tm="0">
                                          <p:val>
                                            <p:fltVal val="0"/>
                                          </p:val>
                                        </p:tav>
                                        <p:tav tm="100000">
                                          <p:val>
                                            <p:strVal val="#ppt_h"/>
                                          </p:val>
                                        </p:tav>
                                      </p:tavLst>
                                    </p:anim>
                                    <p:anim calcmode="lin" valueType="num">
                                      <p:cBhvr>
                                        <p:cTn id="57" dur="500" fill="hold"/>
                                        <p:tgtEl>
                                          <p:spTgt spid="37"/>
                                        </p:tgtEl>
                                        <p:attrNameLst>
                                          <p:attrName>style.rotation</p:attrName>
                                        </p:attrNameLst>
                                      </p:cBhvr>
                                      <p:tavLst>
                                        <p:tav tm="0">
                                          <p:val>
                                            <p:fltVal val="360"/>
                                          </p:val>
                                        </p:tav>
                                        <p:tav tm="100000">
                                          <p:val>
                                            <p:fltVal val="0"/>
                                          </p:val>
                                        </p:tav>
                                      </p:tavLst>
                                    </p:anim>
                                    <p:animEffect transition="in" filter="fade">
                                      <p:cBhvr>
                                        <p:cTn id="58" dur="500"/>
                                        <p:tgtEl>
                                          <p:spTgt spid="37"/>
                                        </p:tgtEl>
                                      </p:cBhvr>
                                    </p:animEffect>
                                  </p:childTnLst>
                                </p:cTn>
                              </p:par>
                            </p:childTnLst>
                          </p:cTn>
                        </p:par>
                        <p:par>
                          <p:cTn id="59" fill="hold">
                            <p:stCondLst>
                              <p:cond delay="5000"/>
                            </p:stCondLst>
                            <p:childTnLst>
                              <p:par>
                                <p:cTn id="60" presetID="22" presetClass="entr" presetSubtype="8" fill="hold" nodeType="after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left)">
                                      <p:cBhvr>
                                        <p:cTn id="62" dur="500"/>
                                        <p:tgtEl>
                                          <p:spTgt spid="31"/>
                                        </p:tgtEl>
                                      </p:cBhvr>
                                    </p:animEffect>
                                  </p:childTnLst>
                                </p:cTn>
                              </p:par>
                            </p:childTnLst>
                          </p:cTn>
                        </p:par>
                        <p:par>
                          <p:cTn id="63" fill="hold">
                            <p:stCondLst>
                              <p:cond delay="5500"/>
                            </p:stCondLst>
                            <p:childTnLst>
                              <p:par>
                                <p:cTn id="64" presetID="12" presetClass="entr" presetSubtype="2" fill="hold" nodeType="afterEffect">
                                  <p:stCondLst>
                                    <p:cond delay="0"/>
                                  </p:stCondLst>
                                  <p:childTnLst>
                                    <p:set>
                                      <p:cBhvr>
                                        <p:cTn id="65" dur="1" fill="hold">
                                          <p:stCondLst>
                                            <p:cond delay="0"/>
                                          </p:stCondLst>
                                        </p:cTn>
                                        <p:tgtEl>
                                          <p:spTgt spid="32"/>
                                        </p:tgtEl>
                                        <p:attrNameLst>
                                          <p:attrName>style.visibility</p:attrName>
                                        </p:attrNameLst>
                                      </p:cBhvr>
                                      <p:to>
                                        <p:strVal val="visible"/>
                                      </p:to>
                                    </p:set>
                                    <p:anim calcmode="lin" valueType="num">
                                      <p:cBhvr additive="base">
                                        <p:cTn id="66" dur="500"/>
                                        <p:tgtEl>
                                          <p:spTgt spid="32"/>
                                        </p:tgtEl>
                                        <p:attrNameLst>
                                          <p:attrName>ppt_x</p:attrName>
                                        </p:attrNameLst>
                                      </p:cBhvr>
                                      <p:tavLst>
                                        <p:tav tm="0">
                                          <p:val>
                                            <p:strVal val="#ppt_x+#ppt_w*1.125000"/>
                                          </p:val>
                                        </p:tav>
                                        <p:tav tm="100000">
                                          <p:val>
                                            <p:strVal val="#ppt_x"/>
                                          </p:val>
                                        </p:tav>
                                      </p:tavLst>
                                    </p:anim>
                                    <p:animEffect transition="in" filter="wipe(left)">
                                      <p:cBhvr>
                                        <p:cTn id="6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15"/>
          <p:cNvSpPr>
            <a:spLocks noChangeShapeType="1"/>
          </p:cNvSpPr>
          <p:nvPr/>
        </p:nvSpPr>
        <p:spPr bwMode="auto">
          <a:xfrm rot="5400000" flipV="1">
            <a:off x="4628515" y="3441700"/>
            <a:ext cx="2771775" cy="5715"/>
          </a:xfrm>
          <a:prstGeom prst="line">
            <a:avLst/>
          </a:prstGeom>
          <a:noFill/>
          <a:ln w="19050" cap="flat" cmpd="sng">
            <a:solidFill>
              <a:srgbClr val="CC0000"/>
            </a:solidFill>
            <a:bevel/>
          </a:ln>
          <a:effectLst/>
        </p:spPr>
        <p:txBody>
          <a:bodyPr/>
          <a:lstStyle/>
          <a:p>
            <a:endParaRPr lang="zh-CN" altLang="en-US"/>
          </a:p>
        </p:txBody>
      </p:sp>
      <p:sp>
        <p:nvSpPr>
          <p:cNvPr id="4099" name="文本框 17"/>
          <p:cNvSpPr/>
          <p:nvPr/>
        </p:nvSpPr>
        <p:spPr bwMode="auto">
          <a:xfrm>
            <a:off x="6724015" y="2433955"/>
            <a:ext cx="3272790" cy="1938020"/>
          </a:xfrm>
          <a:prstGeom prst="rect">
            <a:avLst/>
          </a:prstGeom>
          <a:noFill/>
          <a:ln w="0">
            <a:noFill/>
          </a:ln>
        </p:spPr>
        <p:txBody>
          <a:bodyPr vert="horz" wrap="square" lIns="91440" tIns="45720" rIns="91440" bIns="45720" numCol="1" anchor="t">
            <a:spAutoFit/>
          </a:bodyPr>
          <a:lstStyle/>
          <a:p>
            <a:pPr marL="0" indent="0" algn="l" defTabSz="914400" eaLnBrk="0" fontAlgn="base" latinLnBrk="0">
              <a:lnSpc>
                <a:spcPct val="100000"/>
              </a:lnSpc>
              <a:spcBef>
                <a:spcPts val="0"/>
              </a:spcBef>
              <a:spcAft>
                <a:spcPts val="0"/>
              </a:spcAft>
              <a:buFontTx/>
              <a:buNone/>
            </a:pPr>
            <a:r>
              <a:rPr lang="en-US" altLang="zh-CN" sz="2400" b="1" dirty="0">
                <a:solidFill>
                  <a:srgbClr val="CC0000"/>
                </a:solidFill>
                <a:latin typeface="微软雅黑" panose="020B0503020204020204" charset="-122"/>
                <a:ea typeface="微软雅黑" panose="020B0503020204020204" charset="-122"/>
              </a:rPr>
              <a:t>2022</a:t>
            </a:r>
            <a:r>
              <a:rPr lang="zh-CN" altLang="en-US" sz="2400" b="1" dirty="0">
                <a:solidFill>
                  <a:srgbClr val="CC0000"/>
                </a:solidFill>
                <a:latin typeface="微软雅黑" panose="020B0503020204020204" charset="-122"/>
                <a:ea typeface="微软雅黑" panose="020B0503020204020204" charset="-122"/>
              </a:rPr>
              <a:t>上半年工作</a:t>
            </a:r>
            <a:r>
              <a:rPr lang="zh-CN" altLang="en-US" sz="2400" b="1" dirty="0">
                <a:solidFill>
                  <a:srgbClr val="CC0000"/>
                </a:solidFill>
                <a:latin typeface="微软雅黑" panose="020B0503020204020204" charset="-122"/>
                <a:ea typeface="微软雅黑" panose="020B0503020204020204" charset="-122"/>
              </a:rPr>
              <a:t>重点</a:t>
            </a:r>
            <a:endParaRPr lang="zh-CN" altLang="en-US" sz="2400" b="1" dirty="0">
              <a:solidFill>
                <a:srgbClr val="CC0000"/>
              </a:solidFill>
              <a:latin typeface="微软雅黑" panose="020B0503020204020204" charset="-122"/>
              <a:ea typeface="微软雅黑" panose="020B0503020204020204" charset="-122"/>
            </a:endParaRPr>
          </a:p>
          <a:p>
            <a:pPr marL="0" indent="0" algn="l" defTabSz="914400" eaLnBrk="0" fontAlgn="base" latinLnBrk="0">
              <a:lnSpc>
                <a:spcPct val="100000"/>
              </a:lnSpc>
              <a:spcBef>
                <a:spcPts val="0"/>
              </a:spcBef>
              <a:spcAft>
                <a:spcPts val="0"/>
              </a:spcAft>
              <a:buFontTx/>
              <a:buNone/>
            </a:pPr>
            <a:endParaRPr lang="en-US" altLang="ko-KR" sz="2400" b="1" cap="none" dirty="0" smtClean="0">
              <a:solidFill>
                <a:srgbClr val="CC0000"/>
              </a:solidFill>
              <a:latin typeface="微软雅黑" panose="020B0503020204020204" charset="-122"/>
              <a:ea typeface="微软雅黑" panose="020B0503020204020204" charset="-122"/>
            </a:endParaRPr>
          </a:p>
          <a:p>
            <a:pPr marL="0" indent="0" algn="l" defTabSz="914400" eaLnBrk="0" fontAlgn="base" latinLnBrk="0">
              <a:lnSpc>
                <a:spcPct val="100000"/>
              </a:lnSpc>
              <a:spcBef>
                <a:spcPts val="0"/>
              </a:spcBef>
              <a:spcAft>
                <a:spcPts val="0"/>
              </a:spcAft>
              <a:buFontTx/>
              <a:buNone/>
            </a:pPr>
            <a:r>
              <a:rPr lang="en-US" altLang="zh-CN" sz="2400" b="1" cap="none" dirty="0" smtClean="0">
                <a:solidFill>
                  <a:srgbClr val="CC0000"/>
                </a:solidFill>
                <a:latin typeface="微软雅黑" panose="020B0503020204020204" charset="-122"/>
                <a:ea typeface="微软雅黑" panose="020B0503020204020204" charset="-122"/>
              </a:rPr>
              <a:t>2022</a:t>
            </a:r>
            <a:r>
              <a:rPr lang="zh-CN" altLang="en-US" sz="2400" b="1" cap="none" dirty="0" smtClean="0">
                <a:solidFill>
                  <a:srgbClr val="CC0000"/>
                </a:solidFill>
                <a:latin typeface="微软雅黑" panose="020B0503020204020204" charset="-122"/>
                <a:ea typeface="微软雅黑" panose="020B0503020204020204" charset="-122"/>
              </a:rPr>
              <a:t>上</a:t>
            </a:r>
            <a:r>
              <a:rPr lang="zh-CN" altLang="en-US" sz="2400" b="1" cap="none" dirty="0" smtClean="0">
                <a:solidFill>
                  <a:srgbClr val="CC0000"/>
                </a:solidFill>
                <a:latin typeface="微软雅黑" panose="020B0503020204020204" charset="-122"/>
                <a:ea typeface="微软雅黑" panose="020B0503020204020204" charset="-122"/>
              </a:rPr>
              <a:t>半年数据盘点</a:t>
            </a:r>
            <a:endParaRPr lang="en-US" altLang="zh-CN" sz="2400" b="1" cap="none" dirty="0" smtClean="0">
              <a:solidFill>
                <a:srgbClr val="CC0000"/>
              </a:solidFill>
              <a:latin typeface="微软雅黑" panose="020B0503020204020204" charset="-122"/>
              <a:ea typeface="微软雅黑" panose="020B0503020204020204" charset="-122"/>
            </a:endParaRPr>
          </a:p>
          <a:p>
            <a:pPr marL="0" indent="0" algn="l" defTabSz="914400" eaLnBrk="0" fontAlgn="base" latinLnBrk="0">
              <a:lnSpc>
                <a:spcPct val="100000"/>
              </a:lnSpc>
              <a:spcBef>
                <a:spcPts val="0"/>
              </a:spcBef>
              <a:spcAft>
                <a:spcPts val="0"/>
              </a:spcAft>
              <a:buFontTx/>
              <a:buNone/>
            </a:pPr>
            <a:endParaRPr lang="en-US" altLang="ko-KR" sz="2400" b="1" dirty="0">
              <a:solidFill>
                <a:srgbClr val="CC0000"/>
              </a:solidFill>
              <a:latin typeface="微软雅黑" panose="020B0503020204020204" charset="-122"/>
              <a:ea typeface="微软雅黑" panose="020B0503020204020204" charset="-122"/>
            </a:endParaRPr>
          </a:p>
          <a:p>
            <a:pPr marL="0" indent="0" algn="l" defTabSz="914400" eaLnBrk="0" fontAlgn="base" latinLnBrk="0">
              <a:lnSpc>
                <a:spcPct val="100000"/>
              </a:lnSpc>
              <a:spcBef>
                <a:spcPts val="0"/>
              </a:spcBef>
              <a:spcAft>
                <a:spcPts val="0"/>
              </a:spcAft>
              <a:buFontTx/>
              <a:buNone/>
            </a:pPr>
            <a:r>
              <a:rPr lang="en-US" altLang="zh-CN" sz="2400" b="1" cap="none" dirty="0" smtClean="0">
                <a:solidFill>
                  <a:srgbClr val="CC0000"/>
                </a:solidFill>
                <a:latin typeface="微软雅黑" panose="020B0503020204020204" charset="-122"/>
                <a:ea typeface="微软雅黑" panose="020B0503020204020204" charset="-122"/>
              </a:rPr>
              <a:t>2022</a:t>
            </a:r>
            <a:r>
              <a:rPr lang="zh-CN" altLang="en-US" sz="2400" b="1" cap="none" dirty="0" smtClean="0">
                <a:solidFill>
                  <a:srgbClr val="CC0000"/>
                </a:solidFill>
                <a:latin typeface="微软雅黑" panose="020B0503020204020204" charset="-122"/>
                <a:ea typeface="微软雅黑" panose="020B0503020204020204" charset="-122"/>
              </a:rPr>
              <a:t>下</a:t>
            </a:r>
            <a:r>
              <a:rPr lang="zh-CN" altLang="en-US" sz="2400" b="1" cap="none" dirty="0" smtClean="0">
                <a:solidFill>
                  <a:srgbClr val="CC0000"/>
                </a:solidFill>
                <a:latin typeface="微软雅黑" panose="020B0503020204020204" charset="-122"/>
                <a:ea typeface="微软雅黑" panose="020B0503020204020204" charset="-122"/>
              </a:rPr>
              <a:t>半年工作规划</a:t>
            </a:r>
            <a:endParaRPr lang="zh-CN" altLang="en-US" sz="2400" b="1" cap="none" dirty="0" smtClean="0">
              <a:solidFill>
                <a:srgbClr val="CC0000"/>
              </a:solidFill>
              <a:latin typeface="微软雅黑" panose="020B0503020204020204" charset="-122"/>
              <a:ea typeface="微软雅黑" panose="020B0503020204020204" charset="-122"/>
            </a:endParaRPr>
          </a:p>
        </p:txBody>
      </p:sp>
      <p:sp>
        <p:nvSpPr>
          <p:cNvPr id="4100" name="任意多边形 17"/>
          <p:cNvSpPr/>
          <p:nvPr/>
        </p:nvSpPr>
        <p:spPr bwMode="auto">
          <a:xfrm>
            <a:off x="5799455" y="2385695"/>
            <a:ext cx="421640" cy="487680"/>
          </a:xfrm>
          <a:custGeom>
            <a:avLst/>
            <a:gdLst>
              <a:gd name="TX0" fmla="*/ 282768 w 561609"/>
              <a:gd name="TY0" fmla="*/ 0 h 649319"/>
              <a:gd name="TX1" fmla="*/ 561608 w 561609"/>
              <a:gd name="TY1" fmla="*/ 159711 h 649319"/>
              <a:gd name="TX2" fmla="*/ 561608 w 561609"/>
              <a:gd name="TY2" fmla="*/ 485680 h 649319"/>
              <a:gd name="TX3" fmla="*/ 282768 w 561609"/>
              <a:gd name="TY3" fmla="*/ 649318 h 649319"/>
              <a:gd name="TX4" fmla="*/ 0 w 561609"/>
              <a:gd name="TY4" fmla="*/ 485680 h 649319"/>
              <a:gd name="TX5" fmla="*/ 0 w 561609"/>
              <a:gd name="TY5" fmla="*/ 159711 h 649319"/>
            </a:gdLst>
            <a:ahLst/>
            <a:cxnLst>
              <a:cxn ang="0">
                <a:pos x="TX0" y="TY0"/>
              </a:cxn>
              <a:cxn ang="0">
                <a:pos x="TX1" y="TY1"/>
              </a:cxn>
              <a:cxn ang="0">
                <a:pos x="TX2" y="TY2"/>
              </a:cxn>
              <a:cxn ang="0">
                <a:pos x="TX3" y="TY3"/>
              </a:cxn>
              <a:cxn ang="0">
                <a:pos x="TX4" y="TY4"/>
              </a:cxn>
              <a:cxn ang="0">
                <a:pos x="TX5" y="TY5"/>
              </a:cxn>
            </a:cxnLst>
            <a:rect l="l" t="t" r="r" b="b"/>
            <a:pathLst>
              <a:path w="561609" h="649319">
                <a:moveTo>
                  <a:pt x="282768" y="0"/>
                </a:moveTo>
                <a:lnTo>
                  <a:pt x="561608" y="159711"/>
                </a:lnTo>
                <a:lnTo>
                  <a:pt x="561608" y="485680"/>
                </a:lnTo>
                <a:lnTo>
                  <a:pt x="282768" y="649318"/>
                </a:lnTo>
                <a:lnTo>
                  <a:pt x="0" y="485680"/>
                </a:lnTo>
                <a:lnTo>
                  <a:pt x="0" y="159711"/>
                </a:lnTo>
                <a:close/>
              </a:path>
            </a:pathLst>
          </a:custGeom>
          <a:solidFill>
            <a:srgbClr val="CC0000"/>
          </a:solidFill>
          <a:ln w="0">
            <a:noFill/>
          </a:ln>
        </p:spPr>
        <p:txBody>
          <a:bodyPr vert="horz" wrap="square" lIns="91440" tIns="45720" rIns="91440" bIns="45720" numCol="1" anchor="ctr">
            <a:noAutofit/>
          </a:bodyPr>
          <a:lstStyle/>
          <a:p>
            <a:pPr marL="0" indent="0" algn="ctr" defTabSz="914400" eaLnBrk="0" fontAlgn="base" latinLnBrk="0">
              <a:lnSpc>
                <a:spcPct val="100000"/>
              </a:lnSpc>
              <a:spcBef>
                <a:spcPts val="0"/>
              </a:spcBef>
              <a:spcAft>
                <a:spcPts val="0"/>
              </a:spcAft>
              <a:buFontTx/>
              <a:buNone/>
            </a:pPr>
            <a:r>
              <a:rPr lang="en-US" altLang="ko-KR" sz="2000" b="0" cap="none" dirty="0" smtClean="0">
                <a:solidFill>
                  <a:srgbClr val="FFFFFF"/>
                </a:solidFill>
                <a:latin typeface="微软雅黑" panose="020B0503020204020204" charset="-122"/>
                <a:ea typeface="微软雅黑" panose="020B0503020204020204" charset="-122"/>
              </a:rPr>
              <a:t>1</a:t>
            </a:r>
            <a:endParaRPr lang="ko-KR" altLang="en-US" sz="2000" b="0" cap="none" dirty="0" smtClean="0">
              <a:solidFill>
                <a:srgbClr val="FFFFFF"/>
              </a:solidFill>
              <a:latin typeface="微软雅黑" panose="020B0503020204020204" charset="-122"/>
              <a:ea typeface="微软雅黑" panose="020B0503020204020204" charset="-122"/>
            </a:endParaRPr>
          </a:p>
        </p:txBody>
      </p:sp>
      <p:sp>
        <p:nvSpPr>
          <p:cNvPr id="4101" name="任意多边形 18"/>
          <p:cNvSpPr/>
          <p:nvPr/>
        </p:nvSpPr>
        <p:spPr bwMode="auto">
          <a:xfrm>
            <a:off x="5800725" y="3112593"/>
            <a:ext cx="421640" cy="487680"/>
          </a:xfrm>
          <a:custGeom>
            <a:avLst/>
            <a:gdLst>
              <a:gd name="TX0" fmla="*/ 282768 w 561609"/>
              <a:gd name="TY0" fmla="*/ 0 h 649319"/>
              <a:gd name="TX1" fmla="*/ 561608 w 561609"/>
              <a:gd name="TY1" fmla="*/ 159711 h 649319"/>
              <a:gd name="TX2" fmla="*/ 561608 w 561609"/>
              <a:gd name="TY2" fmla="*/ 485680 h 649319"/>
              <a:gd name="TX3" fmla="*/ 282768 w 561609"/>
              <a:gd name="TY3" fmla="*/ 649318 h 649319"/>
              <a:gd name="TX4" fmla="*/ 0 w 561609"/>
              <a:gd name="TY4" fmla="*/ 485680 h 649319"/>
              <a:gd name="TX5" fmla="*/ 0 w 561609"/>
              <a:gd name="TY5" fmla="*/ 159711 h 649319"/>
            </a:gdLst>
            <a:ahLst/>
            <a:cxnLst>
              <a:cxn ang="0">
                <a:pos x="TX0" y="TY0"/>
              </a:cxn>
              <a:cxn ang="0">
                <a:pos x="TX1" y="TY1"/>
              </a:cxn>
              <a:cxn ang="0">
                <a:pos x="TX2" y="TY2"/>
              </a:cxn>
              <a:cxn ang="0">
                <a:pos x="TX3" y="TY3"/>
              </a:cxn>
              <a:cxn ang="0">
                <a:pos x="TX4" y="TY4"/>
              </a:cxn>
              <a:cxn ang="0">
                <a:pos x="TX5" y="TY5"/>
              </a:cxn>
            </a:cxnLst>
            <a:rect l="l" t="t" r="r" b="b"/>
            <a:pathLst>
              <a:path w="561609" h="649319">
                <a:moveTo>
                  <a:pt x="282768" y="0"/>
                </a:moveTo>
                <a:lnTo>
                  <a:pt x="561608" y="159711"/>
                </a:lnTo>
                <a:lnTo>
                  <a:pt x="561608" y="485680"/>
                </a:lnTo>
                <a:lnTo>
                  <a:pt x="282768" y="649318"/>
                </a:lnTo>
                <a:lnTo>
                  <a:pt x="0" y="485680"/>
                </a:lnTo>
                <a:lnTo>
                  <a:pt x="0" y="159711"/>
                </a:lnTo>
                <a:close/>
              </a:path>
            </a:pathLst>
          </a:custGeom>
          <a:solidFill>
            <a:srgbClr val="CC0000"/>
          </a:solidFill>
          <a:ln w="0">
            <a:noFill/>
          </a:ln>
        </p:spPr>
        <p:txBody>
          <a:bodyPr vert="horz" wrap="square" lIns="91440" tIns="45720" rIns="91440" bIns="45720" numCol="1" anchor="ctr">
            <a:noAutofit/>
          </a:bodyPr>
          <a:lstStyle/>
          <a:p>
            <a:pPr marL="0" indent="0" algn="ctr" defTabSz="914400" eaLnBrk="0" fontAlgn="base" latinLnBrk="0">
              <a:lnSpc>
                <a:spcPct val="100000"/>
              </a:lnSpc>
              <a:spcBef>
                <a:spcPts val="0"/>
              </a:spcBef>
              <a:spcAft>
                <a:spcPts val="0"/>
              </a:spcAft>
              <a:buFontTx/>
              <a:buNone/>
            </a:pPr>
            <a:r>
              <a:rPr lang="en-US" altLang="ko-KR" sz="2000" b="0" cap="none" dirty="0" smtClean="0">
                <a:solidFill>
                  <a:srgbClr val="FFFFFF"/>
                </a:solidFill>
                <a:latin typeface="微软雅黑" panose="020B0503020204020204" charset="-122"/>
                <a:ea typeface="微软雅黑" panose="020B0503020204020204" charset="-122"/>
              </a:rPr>
              <a:t>2</a:t>
            </a:r>
            <a:endParaRPr lang="ko-KR" altLang="en-US" sz="2000" b="0" cap="none" dirty="0" smtClean="0">
              <a:solidFill>
                <a:srgbClr val="FFFFFF"/>
              </a:solidFill>
              <a:latin typeface="微软雅黑" panose="020B0503020204020204" charset="-122"/>
              <a:ea typeface="微软雅黑" panose="020B0503020204020204" charset="-122"/>
            </a:endParaRPr>
          </a:p>
        </p:txBody>
      </p:sp>
      <p:sp>
        <p:nvSpPr>
          <p:cNvPr id="4103" name="标题 1"/>
          <p:cNvSpPr/>
          <p:nvPr/>
        </p:nvSpPr>
        <p:spPr bwMode="auto">
          <a:xfrm>
            <a:off x="2270760" y="2484120"/>
            <a:ext cx="2370455" cy="1592580"/>
          </a:xfrm>
          <a:prstGeom prst="rect">
            <a:avLst/>
          </a:prstGeom>
          <a:noFill/>
          <a:ln w="0">
            <a:noFill/>
          </a:ln>
        </p:spPr>
        <p:txBody>
          <a:bodyPr vert="horz" wrap="square" lIns="91440" tIns="45720" rIns="91440" bIns="45720" numCol="1" anchor="b">
            <a:noAutofit/>
          </a:bodyPr>
          <a:lstStyle/>
          <a:p>
            <a:pPr marL="0" indent="0" algn="l" defTabSz="914400" eaLnBrk="0" fontAlgn="base" latinLnBrk="0">
              <a:lnSpc>
                <a:spcPct val="90000"/>
              </a:lnSpc>
              <a:spcBef>
                <a:spcPts val="0"/>
              </a:spcBef>
              <a:spcAft>
                <a:spcPts val="0"/>
              </a:spcAft>
              <a:buFontTx/>
              <a:buNone/>
            </a:pPr>
            <a:r>
              <a:rPr lang="en-US" altLang="ko-KR" sz="8000" b="0" cap="none" dirty="0" smtClean="0">
                <a:solidFill>
                  <a:srgbClr val="CC0000"/>
                </a:solidFill>
                <a:latin typeface="微软雅黑" panose="020B0503020204020204" charset="-122"/>
                <a:ea typeface="微软雅黑" panose="020B0503020204020204" charset="-122"/>
              </a:rPr>
              <a:t>目录</a:t>
            </a:r>
            <a:endParaRPr lang="ko-KR" altLang="en-US" sz="8000" b="0" cap="none" dirty="0" smtClean="0">
              <a:solidFill>
                <a:srgbClr val="CC0000"/>
              </a:solidFill>
              <a:latin typeface="微软雅黑" panose="020B0503020204020204" charset="-122"/>
              <a:ea typeface="微软雅黑" panose="020B0503020204020204" charset="-122"/>
            </a:endParaRPr>
          </a:p>
        </p:txBody>
      </p:sp>
      <p:sp>
        <p:nvSpPr>
          <p:cNvPr id="7" name="任意多边形 18"/>
          <p:cNvSpPr/>
          <p:nvPr/>
        </p:nvSpPr>
        <p:spPr bwMode="auto">
          <a:xfrm>
            <a:off x="5800729" y="3869565"/>
            <a:ext cx="421640" cy="487680"/>
          </a:xfrm>
          <a:custGeom>
            <a:avLst/>
            <a:gdLst>
              <a:gd name="TX0" fmla="*/ 282768 w 561609"/>
              <a:gd name="TY0" fmla="*/ 0 h 649319"/>
              <a:gd name="TX1" fmla="*/ 561608 w 561609"/>
              <a:gd name="TY1" fmla="*/ 159711 h 649319"/>
              <a:gd name="TX2" fmla="*/ 561608 w 561609"/>
              <a:gd name="TY2" fmla="*/ 485680 h 649319"/>
              <a:gd name="TX3" fmla="*/ 282768 w 561609"/>
              <a:gd name="TY3" fmla="*/ 649318 h 649319"/>
              <a:gd name="TX4" fmla="*/ 0 w 561609"/>
              <a:gd name="TY4" fmla="*/ 485680 h 649319"/>
              <a:gd name="TX5" fmla="*/ 0 w 561609"/>
              <a:gd name="TY5" fmla="*/ 159711 h 649319"/>
            </a:gdLst>
            <a:ahLst/>
            <a:cxnLst>
              <a:cxn ang="0">
                <a:pos x="TX0" y="TY0"/>
              </a:cxn>
              <a:cxn ang="0">
                <a:pos x="TX1" y="TY1"/>
              </a:cxn>
              <a:cxn ang="0">
                <a:pos x="TX2" y="TY2"/>
              </a:cxn>
              <a:cxn ang="0">
                <a:pos x="TX3" y="TY3"/>
              </a:cxn>
              <a:cxn ang="0">
                <a:pos x="TX4" y="TY4"/>
              </a:cxn>
              <a:cxn ang="0">
                <a:pos x="TX5" y="TY5"/>
              </a:cxn>
            </a:cxnLst>
            <a:rect l="l" t="t" r="r" b="b"/>
            <a:pathLst>
              <a:path w="561609" h="649319">
                <a:moveTo>
                  <a:pt x="282768" y="0"/>
                </a:moveTo>
                <a:lnTo>
                  <a:pt x="561608" y="159711"/>
                </a:lnTo>
                <a:lnTo>
                  <a:pt x="561608" y="485680"/>
                </a:lnTo>
                <a:lnTo>
                  <a:pt x="282768" y="649318"/>
                </a:lnTo>
                <a:lnTo>
                  <a:pt x="0" y="485680"/>
                </a:lnTo>
                <a:lnTo>
                  <a:pt x="0" y="159711"/>
                </a:lnTo>
                <a:close/>
              </a:path>
            </a:pathLst>
          </a:custGeom>
          <a:solidFill>
            <a:srgbClr val="CC0000"/>
          </a:solidFill>
          <a:ln w="0">
            <a:noFill/>
          </a:ln>
        </p:spPr>
        <p:txBody>
          <a:bodyPr vert="horz" wrap="square" lIns="91440" tIns="45720" rIns="91440" bIns="45720" numCol="1" anchor="ctr">
            <a:noAutofit/>
          </a:bodyPr>
          <a:lstStyle/>
          <a:p>
            <a:pPr marL="0" indent="0" algn="ctr" defTabSz="914400" eaLnBrk="0" fontAlgn="base" latinLnBrk="0">
              <a:lnSpc>
                <a:spcPct val="100000"/>
              </a:lnSpc>
              <a:spcBef>
                <a:spcPts val="0"/>
              </a:spcBef>
              <a:spcAft>
                <a:spcPts val="0"/>
              </a:spcAft>
              <a:buFontTx/>
              <a:buNone/>
            </a:pPr>
            <a:r>
              <a:rPr lang="en-US" altLang="ko-KR" sz="2000" dirty="0">
                <a:solidFill>
                  <a:srgbClr val="FFFFFF"/>
                </a:solidFill>
                <a:latin typeface="微软雅黑" panose="020B0503020204020204" charset="-122"/>
                <a:ea typeface="微软雅黑" panose="020B0503020204020204" charset="-122"/>
              </a:rPr>
              <a:t>3</a:t>
            </a:r>
            <a:endParaRPr lang="ko-KR" altLang="en-US" sz="2000" b="0" cap="none" dirty="0" smtClean="0">
              <a:solidFill>
                <a:srgbClr val="FFFFFF"/>
              </a:solidFill>
              <a:latin typeface="微软雅黑" panose="020B0503020204020204" charset="-122"/>
              <a:ea typeface="微软雅黑" panose="020B0503020204020204" charset="-122"/>
            </a:endParaRPr>
          </a:p>
        </p:txBody>
      </p:sp>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矩形 64"/>
          <p:cNvSpPr/>
          <p:nvPr/>
        </p:nvSpPr>
        <p:spPr>
          <a:xfrm>
            <a:off x="2270760" y="368914"/>
            <a:ext cx="3230880" cy="70675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noProof="0" dirty="0">
                <a:ln>
                  <a:noFill/>
                </a:ln>
                <a:solidFill>
                  <a:srgbClr val="C00000"/>
                </a:solidFill>
                <a:effectLst/>
                <a:uLnTx/>
                <a:uFillTx/>
                <a:ea typeface="微软雅黑" panose="020B0503020204020204" charset="-122"/>
                <a:cs typeface="Arial" panose="020B0604020202020204" pitchFamily="34" charset="0"/>
              </a:rPr>
              <a:t>玩家达人直播</a:t>
            </a:r>
            <a:endParaRPr kumimoji="0" lang="zh-CN" altLang="en-US" sz="4000" b="1" i="0" u="none" strike="noStrike" kern="1200" cap="none" spc="0" normalizeH="0" baseline="0" noProof="0" dirty="0">
              <a:ln>
                <a:noFill/>
              </a:ln>
              <a:solidFill>
                <a:srgbClr val="C00000"/>
              </a:solidFill>
              <a:effectLst/>
              <a:uLnTx/>
              <a:uFillTx/>
              <a:latin typeface="Arial" panose="020B0604020202020204"/>
              <a:ea typeface="微软雅黑" panose="020B0503020204020204" charset="-122"/>
              <a:cs typeface="Arial" panose="020B0604020202020204" pitchFamily="34" charset="0"/>
            </a:endParaRPr>
          </a:p>
        </p:txBody>
      </p:sp>
      <p:cxnSp>
        <p:nvCxnSpPr>
          <p:cNvPr id="4" name="Elbow Connector 91"/>
          <p:cNvCxnSpPr/>
          <p:nvPr/>
        </p:nvCxnSpPr>
        <p:spPr>
          <a:xfrm rot="5400000" flipH="1" flipV="1">
            <a:off x="2989076" y="3390205"/>
            <a:ext cx="15653" cy="1980526"/>
          </a:xfrm>
          <a:prstGeom prst="bentConnector3">
            <a:avLst>
              <a:gd name="adj1" fmla="val 1800000"/>
            </a:avLst>
          </a:prstGeom>
          <a:noFill/>
          <a:ln w="9525" cap="flat" cmpd="sng" algn="ctr">
            <a:solidFill>
              <a:srgbClr val="C00000"/>
            </a:solidFill>
            <a:prstDash val="solid"/>
          </a:ln>
          <a:effectLst/>
        </p:spPr>
      </p:cxnSp>
      <p:cxnSp>
        <p:nvCxnSpPr>
          <p:cNvPr id="5" name="Elbow Connector 92"/>
          <p:cNvCxnSpPr/>
          <p:nvPr/>
        </p:nvCxnSpPr>
        <p:spPr>
          <a:xfrm rot="16200000" flipH="1">
            <a:off x="4961680" y="4173342"/>
            <a:ext cx="15653" cy="1980526"/>
          </a:xfrm>
          <a:prstGeom prst="bentConnector3">
            <a:avLst>
              <a:gd name="adj1" fmla="val 1800000"/>
            </a:avLst>
          </a:prstGeom>
          <a:noFill/>
          <a:ln w="9525" cap="flat" cmpd="sng" algn="ctr">
            <a:solidFill>
              <a:srgbClr val="C00000"/>
            </a:solidFill>
            <a:prstDash val="solid"/>
          </a:ln>
          <a:effectLst/>
        </p:spPr>
      </p:cxnSp>
      <p:cxnSp>
        <p:nvCxnSpPr>
          <p:cNvPr id="6" name="Elbow Connector 93"/>
          <p:cNvCxnSpPr/>
          <p:nvPr/>
        </p:nvCxnSpPr>
        <p:spPr>
          <a:xfrm rot="5400000" flipH="1" flipV="1">
            <a:off x="6942208" y="3390205"/>
            <a:ext cx="15653" cy="1980526"/>
          </a:xfrm>
          <a:prstGeom prst="bentConnector3">
            <a:avLst>
              <a:gd name="adj1" fmla="val 1800000"/>
            </a:avLst>
          </a:prstGeom>
          <a:noFill/>
          <a:ln w="9525" cap="flat" cmpd="sng" algn="ctr">
            <a:solidFill>
              <a:srgbClr val="C00000"/>
            </a:solidFill>
            <a:prstDash val="solid"/>
          </a:ln>
          <a:effectLst/>
        </p:spPr>
      </p:cxnSp>
      <p:cxnSp>
        <p:nvCxnSpPr>
          <p:cNvPr id="7" name="Elbow Connector 94"/>
          <p:cNvCxnSpPr/>
          <p:nvPr/>
        </p:nvCxnSpPr>
        <p:spPr>
          <a:xfrm rot="16200000" flipH="1">
            <a:off x="4959090" y="1957223"/>
            <a:ext cx="20833" cy="1980526"/>
          </a:xfrm>
          <a:prstGeom prst="bentConnector3">
            <a:avLst>
              <a:gd name="adj1" fmla="val 1800000"/>
            </a:avLst>
          </a:prstGeom>
          <a:noFill/>
          <a:ln w="9525" cap="flat" cmpd="sng" algn="ctr">
            <a:solidFill>
              <a:srgbClr val="C00000"/>
            </a:solidFill>
            <a:prstDash val="solid"/>
          </a:ln>
          <a:effectLst/>
        </p:spPr>
      </p:cxnSp>
      <p:cxnSp>
        <p:nvCxnSpPr>
          <p:cNvPr id="8" name="Elbow Connector 95"/>
          <p:cNvCxnSpPr/>
          <p:nvPr/>
        </p:nvCxnSpPr>
        <p:spPr>
          <a:xfrm rot="5400000" flipH="1" flipV="1">
            <a:off x="6941424" y="1166085"/>
            <a:ext cx="17220" cy="1980526"/>
          </a:xfrm>
          <a:prstGeom prst="bentConnector3">
            <a:avLst>
              <a:gd name="adj1" fmla="val 1800000"/>
            </a:avLst>
          </a:prstGeom>
          <a:noFill/>
          <a:ln w="9525" cap="flat" cmpd="sng" algn="ctr">
            <a:solidFill>
              <a:srgbClr val="C00000"/>
            </a:solidFill>
            <a:prstDash val="solid"/>
          </a:ln>
          <a:effectLst/>
        </p:spPr>
      </p:cxnSp>
      <p:cxnSp>
        <p:nvCxnSpPr>
          <p:cNvPr id="9" name="Elbow Connector 96"/>
          <p:cNvCxnSpPr/>
          <p:nvPr/>
        </p:nvCxnSpPr>
        <p:spPr>
          <a:xfrm rot="16200000" flipH="1">
            <a:off x="8920145" y="1957226"/>
            <a:ext cx="20833" cy="1980526"/>
          </a:xfrm>
          <a:prstGeom prst="bentConnector3">
            <a:avLst>
              <a:gd name="adj1" fmla="val 1800000"/>
            </a:avLst>
          </a:prstGeom>
          <a:noFill/>
          <a:ln w="9525" cap="flat" cmpd="sng" algn="ctr">
            <a:solidFill>
              <a:srgbClr val="C00000"/>
            </a:solidFill>
            <a:prstDash val="solid"/>
          </a:ln>
          <a:effectLst/>
        </p:spPr>
      </p:cxnSp>
      <p:cxnSp>
        <p:nvCxnSpPr>
          <p:cNvPr id="10" name="Elbow Connector 97"/>
          <p:cNvCxnSpPr>
            <a:stCxn id="55" idx="6"/>
            <a:endCxn id="69" idx="2"/>
          </p:cNvCxnSpPr>
          <p:nvPr/>
        </p:nvCxnSpPr>
        <p:spPr>
          <a:xfrm flipH="1">
            <a:off x="1605767" y="2546613"/>
            <a:ext cx="8704625" cy="2232118"/>
          </a:xfrm>
          <a:prstGeom prst="bentConnector5">
            <a:avLst>
              <a:gd name="adj1" fmla="val -3277"/>
              <a:gd name="adj2" fmla="val 50000"/>
              <a:gd name="adj3" fmla="val 103277"/>
            </a:avLst>
          </a:prstGeom>
          <a:noFill/>
          <a:ln w="9525" cap="flat" cmpd="sng" algn="ctr">
            <a:solidFill>
              <a:srgbClr val="C00000"/>
            </a:solidFill>
            <a:prstDash val="solid"/>
          </a:ln>
          <a:effectLst/>
        </p:spPr>
      </p:cxnSp>
      <p:cxnSp>
        <p:nvCxnSpPr>
          <p:cNvPr id="11" name="Elbow Connector 98"/>
          <p:cNvCxnSpPr/>
          <p:nvPr/>
        </p:nvCxnSpPr>
        <p:spPr>
          <a:xfrm rot="5400000" flipH="1" flipV="1">
            <a:off x="2980365" y="1166085"/>
            <a:ext cx="17220" cy="1980526"/>
          </a:xfrm>
          <a:prstGeom prst="bentConnector3">
            <a:avLst>
              <a:gd name="adj1" fmla="val 1800000"/>
            </a:avLst>
          </a:prstGeom>
          <a:noFill/>
          <a:ln w="9525" cap="flat" cmpd="sng" algn="ctr">
            <a:solidFill>
              <a:srgbClr val="C00000"/>
            </a:solidFill>
            <a:prstDash val="solid"/>
          </a:ln>
          <a:effectLst/>
        </p:spPr>
      </p:cxnSp>
      <p:cxnSp>
        <p:nvCxnSpPr>
          <p:cNvPr id="12" name="Elbow Connector 99"/>
          <p:cNvCxnSpPr/>
          <p:nvPr/>
        </p:nvCxnSpPr>
        <p:spPr>
          <a:xfrm rot="16200000" flipH="1">
            <a:off x="8919355" y="4173343"/>
            <a:ext cx="15653" cy="1980526"/>
          </a:xfrm>
          <a:prstGeom prst="bentConnector3">
            <a:avLst>
              <a:gd name="adj1" fmla="val 1800000"/>
            </a:avLst>
          </a:prstGeom>
          <a:noFill/>
          <a:ln w="9525" cap="flat" cmpd="sng" algn="ctr">
            <a:solidFill>
              <a:srgbClr val="C00000"/>
            </a:solidFill>
            <a:prstDash val="solid"/>
          </a:ln>
          <a:effectLst/>
        </p:spPr>
      </p:cxnSp>
      <p:grpSp>
        <p:nvGrpSpPr>
          <p:cNvPr id="13" name="Group 4"/>
          <p:cNvGrpSpPr/>
          <p:nvPr/>
        </p:nvGrpSpPr>
        <p:grpSpPr>
          <a:xfrm>
            <a:off x="2343460" y="1988391"/>
            <a:ext cx="1242831" cy="756295"/>
            <a:chOff x="1713688" y="1578242"/>
            <a:chExt cx="974239" cy="600293"/>
          </a:xfrm>
        </p:grpSpPr>
        <p:sp>
          <p:nvSpPr>
            <p:cNvPr id="14" name="Rectangle 109"/>
            <p:cNvSpPr/>
            <p:nvPr/>
          </p:nvSpPr>
          <p:spPr>
            <a:xfrm>
              <a:off x="1714004" y="1770280"/>
              <a:ext cx="973923" cy="408255"/>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官方平台进行招募玩家主播</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15" name="TextBox 79"/>
            <p:cNvSpPr txBox="1"/>
            <p:nvPr/>
          </p:nvSpPr>
          <p:spPr>
            <a:xfrm>
              <a:off x="1713688" y="1578242"/>
              <a:ext cx="946338" cy="458979"/>
            </a:xfrm>
            <a:prstGeom prst="rect">
              <a:avLst/>
            </a:prstGeom>
            <a:noFill/>
          </p:spPr>
          <p:txBody>
            <a:bodyPr wrap="square" rtlCol="0">
              <a:no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玩家招募</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sp>
        <p:nvSpPr>
          <p:cNvPr id="16" name="TextBox 80"/>
          <p:cNvSpPr txBox="1"/>
          <p:nvPr/>
        </p:nvSpPr>
        <p:spPr>
          <a:xfrm rot="16200000">
            <a:off x="1012129" y="2337562"/>
            <a:ext cx="652780" cy="368935"/>
          </a:xfrm>
          <a:prstGeom prst="rect">
            <a:avLst/>
          </a:prstGeom>
          <a:noFill/>
        </p:spPr>
        <p:txBody>
          <a:bodyPr wrap="none" lIns="123718" tIns="61859" rIns="123718" bIns="61859" rtlCol="0">
            <a:spAutoFit/>
          </a:bodyPr>
          <a:lstStyle/>
          <a:p>
            <a:pPr algn="ctr" fontAlgn="base">
              <a:spcBef>
                <a:spcPct val="0"/>
              </a:spcBef>
              <a:spcAft>
                <a:spcPct val="0"/>
              </a:spcAft>
            </a:pPr>
            <a:r>
              <a:rPr lang="zh-CN" altLang="en-US" sz="1600" dirty="0">
                <a:solidFill>
                  <a:srgbClr val="C00000"/>
                </a:solidFill>
                <a:latin typeface="微软雅黑" panose="020B0503020204020204" charset="-122"/>
                <a:ea typeface="微软雅黑" panose="020B0503020204020204" charset="-122"/>
                <a:sym typeface="Gill Sans" charset="0"/>
              </a:rPr>
              <a:t>开始</a:t>
            </a:r>
            <a:endParaRPr lang="en-US" sz="1600" dirty="0">
              <a:solidFill>
                <a:srgbClr val="C00000"/>
              </a:solidFill>
              <a:latin typeface="微软雅黑" panose="020B0503020204020204" charset="-122"/>
              <a:ea typeface="微软雅黑" panose="020B0503020204020204" charset="-122"/>
              <a:sym typeface="Gill Sans" charset="0"/>
            </a:endParaRPr>
          </a:p>
        </p:txBody>
      </p:sp>
      <p:sp>
        <p:nvSpPr>
          <p:cNvPr id="17" name="TextBox 81"/>
          <p:cNvSpPr txBox="1"/>
          <p:nvPr/>
        </p:nvSpPr>
        <p:spPr>
          <a:xfrm rot="5400000">
            <a:off x="10236019" y="4585522"/>
            <a:ext cx="652780" cy="368935"/>
          </a:xfrm>
          <a:prstGeom prst="rect">
            <a:avLst/>
          </a:prstGeom>
          <a:noFill/>
        </p:spPr>
        <p:txBody>
          <a:bodyPr wrap="none" lIns="123718" tIns="61859" rIns="123718" bIns="61859" rtlCol="0">
            <a:spAutoFit/>
          </a:bodyPr>
          <a:lstStyle/>
          <a:p>
            <a:pPr algn="ctr" fontAlgn="base">
              <a:spcBef>
                <a:spcPct val="0"/>
              </a:spcBef>
              <a:spcAft>
                <a:spcPct val="0"/>
              </a:spcAft>
            </a:pPr>
            <a:r>
              <a:rPr lang="zh-CN" altLang="en-US" sz="1600" dirty="0">
                <a:solidFill>
                  <a:srgbClr val="C00000"/>
                </a:solidFill>
                <a:latin typeface="微软雅黑" panose="020B0503020204020204" charset="-122"/>
                <a:ea typeface="微软雅黑" panose="020B0503020204020204" charset="-122"/>
                <a:sym typeface="Gill Sans" charset="0"/>
              </a:rPr>
              <a:t>当前</a:t>
            </a:r>
            <a:endParaRPr lang="en-US" sz="1600" dirty="0">
              <a:solidFill>
                <a:srgbClr val="C00000"/>
              </a:solidFill>
              <a:latin typeface="微软雅黑" panose="020B0503020204020204" charset="-122"/>
              <a:ea typeface="微软雅黑" panose="020B0503020204020204" charset="-122"/>
              <a:sym typeface="Gill Sans" charset="0"/>
            </a:endParaRPr>
          </a:p>
        </p:txBody>
      </p:sp>
      <p:grpSp>
        <p:nvGrpSpPr>
          <p:cNvPr id="18" name="Group 158"/>
          <p:cNvGrpSpPr/>
          <p:nvPr/>
        </p:nvGrpSpPr>
        <p:grpSpPr>
          <a:xfrm>
            <a:off x="4334178" y="1992885"/>
            <a:ext cx="1242428" cy="963254"/>
            <a:chOff x="1714004" y="1581809"/>
            <a:chExt cx="973923" cy="764563"/>
          </a:xfrm>
        </p:grpSpPr>
        <p:sp>
          <p:nvSpPr>
            <p:cNvPr id="19" name="Rectangle 159"/>
            <p:cNvSpPr/>
            <p:nvPr/>
          </p:nvSpPr>
          <p:spPr>
            <a:xfrm>
              <a:off x="1714004" y="1770280"/>
              <a:ext cx="973923" cy="576092"/>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专业代理进行主播内容及话术培训</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20" name="TextBox 86"/>
            <p:cNvSpPr txBox="1"/>
            <p:nvPr/>
          </p:nvSpPr>
          <p:spPr>
            <a:xfrm>
              <a:off x="1714004" y="1581809"/>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培训主播</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21" name="Group 161"/>
          <p:cNvGrpSpPr/>
          <p:nvPr/>
        </p:nvGrpSpPr>
        <p:grpSpPr>
          <a:xfrm>
            <a:off x="6362604" y="2013175"/>
            <a:ext cx="1242428" cy="731510"/>
            <a:chOff x="1714004" y="1597914"/>
            <a:chExt cx="973923" cy="580621"/>
          </a:xfrm>
        </p:grpSpPr>
        <p:sp>
          <p:nvSpPr>
            <p:cNvPr id="22" name="Rectangle 162"/>
            <p:cNvSpPr/>
            <p:nvPr/>
          </p:nvSpPr>
          <p:spPr>
            <a:xfrm>
              <a:off x="1714004" y="1770280"/>
              <a:ext cx="973923" cy="408255"/>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解决主播账号小风车权限问题</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23" name="TextBox 89"/>
            <p:cNvSpPr txBox="1"/>
            <p:nvPr/>
          </p:nvSpPr>
          <p:spPr>
            <a:xfrm>
              <a:off x="1714004" y="1597914"/>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账号准备</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24" name="Group 164"/>
          <p:cNvGrpSpPr/>
          <p:nvPr/>
        </p:nvGrpSpPr>
        <p:grpSpPr>
          <a:xfrm>
            <a:off x="8359872" y="2013175"/>
            <a:ext cx="1242428" cy="731510"/>
            <a:chOff x="1714004" y="1597914"/>
            <a:chExt cx="973923" cy="580621"/>
          </a:xfrm>
        </p:grpSpPr>
        <p:sp>
          <p:nvSpPr>
            <p:cNvPr id="25" name="Rectangle 165"/>
            <p:cNvSpPr/>
            <p:nvPr/>
          </p:nvSpPr>
          <p:spPr>
            <a:xfrm>
              <a:off x="1714004" y="1770280"/>
              <a:ext cx="973923" cy="408255"/>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培训完成正式每日固定时间开播</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26" name="TextBox 92"/>
            <p:cNvSpPr txBox="1"/>
            <p:nvPr/>
          </p:nvSpPr>
          <p:spPr>
            <a:xfrm>
              <a:off x="1714004" y="1597914"/>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完成开播</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27" name="Group 167"/>
          <p:cNvGrpSpPr/>
          <p:nvPr/>
        </p:nvGrpSpPr>
        <p:grpSpPr>
          <a:xfrm>
            <a:off x="2421735" y="4228637"/>
            <a:ext cx="1242428" cy="731510"/>
            <a:chOff x="1714004" y="1597914"/>
            <a:chExt cx="973923" cy="580621"/>
          </a:xfrm>
        </p:grpSpPr>
        <p:sp>
          <p:nvSpPr>
            <p:cNvPr id="28" name="Rectangle 168"/>
            <p:cNvSpPr/>
            <p:nvPr/>
          </p:nvSpPr>
          <p:spPr>
            <a:xfrm>
              <a:off x="1714004" y="1770280"/>
              <a:ext cx="973923" cy="408255"/>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对较好的主播进行推流投放测试</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29" name="TextBox 95"/>
            <p:cNvSpPr txBox="1"/>
            <p:nvPr/>
          </p:nvSpPr>
          <p:spPr>
            <a:xfrm>
              <a:off x="1714004" y="1597914"/>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推流投放</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30" name="Group 170"/>
          <p:cNvGrpSpPr/>
          <p:nvPr/>
        </p:nvGrpSpPr>
        <p:grpSpPr>
          <a:xfrm>
            <a:off x="4334178" y="4228637"/>
            <a:ext cx="1242428" cy="942964"/>
            <a:chOff x="1714004" y="1597914"/>
            <a:chExt cx="973923" cy="748458"/>
          </a:xfrm>
        </p:grpSpPr>
        <p:sp>
          <p:nvSpPr>
            <p:cNvPr id="31" name="Rectangle 171"/>
            <p:cNvSpPr/>
            <p:nvPr/>
          </p:nvSpPr>
          <p:spPr>
            <a:xfrm>
              <a:off x="1714004" y="1770280"/>
              <a:ext cx="973923" cy="576092"/>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对主播数据进行分析并进行内容调整</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32" name="TextBox 98"/>
            <p:cNvSpPr txBox="1"/>
            <p:nvPr/>
          </p:nvSpPr>
          <p:spPr>
            <a:xfrm>
              <a:off x="1714004" y="1597914"/>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数据分析</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33" name="Group 173"/>
          <p:cNvGrpSpPr/>
          <p:nvPr/>
        </p:nvGrpSpPr>
        <p:grpSpPr>
          <a:xfrm>
            <a:off x="6328820" y="4228637"/>
            <a:ext cx="1242428" cy="942964"/>
            <a:chOff x="1714004" y="1597914"/>
            <a:chExt cx="973923" cy="748458"/>
          </a:xfrm>
        </p:grpSpPr>
        <p:sp>
          <p:nvSpPr>
            <p:cNvPr id="34" name="Rectangle 174"/>
            <p:cNvSpPr/>
            <p:nvPr/>
          </p:nvSpPr>
          <p:spPr>
            <a:xfrm>
              <a:off x="1714004" y="1770280"/>
              <a:ext cx="973923" cy="576092"/>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数据及内容较为优秀的主播转为长期合作主播</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35" name="TextBox 101"/>
            <p:cNvSpPr txBox="1"/>
            <p:nvPr/>
          </p:nvSpPr>
          <p:spPr>
            <a:xfrm>
              <a:off x="1714004" y="1597914"/>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优秀晋升</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36" name="Group 176"/>
          <p:cNvGrpSpPr/>
          <p:nvPr/>
        </p:nvGrpSpPr>
        <p:grpSpPr>
          <a:xfrm>
            <a:off x="8332322" y="4228637"/>
            <a:ext cx="1242428" cy="942964"/>
            <a:chOff x="1714004" y="1597914"/>
            <a:chExt cx="973923" cy="748458"/>
          </a:xfrm>
        </p:grpSpPr>
        <p:sp>
          <p:nvSpPr>
            <p:cNvPr id="37" name="Rectangle 177"/>
            <p:cNvSpPr/>
            <p:nvPr/>
          </p:nvSpPr>
          <p:spPr>
            <a:xfrm>
              <a:off x="1714004" y="1770280"/>
              <a:ext cx="973923" cy="576092"/>
            </a:xfrm>
            <a:prstGeom prst="rect">
              <a:avLst/>
            </a:prstGeom>
          </p:spPr>
          <p:txBody>
            <a:bodyPr wrap="square">
              <a:spAutoFit/>
            </a:bodyPr>
            <a:lstStyle/>
            <a:p>
              <a:pPr fontAlgn="base">
                <a:lnSpc>
                  <a:spcPct val="125000"/>
                </a:lnSpc>
                <a:spcBef>
                  <a:spcPct val="0"/>
                </a:spcBef>
                <a:spcAft>
                  <a:spcPct val="0"/>
                </a:spcAft>
              </a:pPr>
              <a:r>
                <a:rPr lang="zh-CN" alt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rPr>
                <a:t>填补商业主播对于游戏熟悉度的缺口</a:t>
              </a:r>
              <a:endParaRPr lang="en-US" sz="1100" dirty="0">
                <a:solidFill>
                  <a:schemeClr val="tx1">
                    <a:lumMod val="65000"/>
                    <a:lumOff val="35000"/>
                  </a:schemeClr>
                </a:solidFill>
                <a:latin typeface="微软雅黑" panose="020B0503020204020204" charset="-122"/>
                <a:ea typeface="微软雅黑" panose="020B0503020204020204" charset="-122"/>
                <a:cs typeface="Lato Light" charset="0"/>
                <a:sym typeface="Lato Light" charset="0"/>
              </a:endParaRPr>
            </a:p>
          </p:txBody>
        </p:sp>
        <p:sp>
          <p:nvSpPr>
            <p:cNvPr id="38" name="TextBox 104"/>
            <p:cNvSpPr txBox="1"/>
            <p:nvPr/>
          </p:nvSpPr>
          <p:spPr>
            <a:xfrm>
              <a:off x="1714004" y="1597914"/>
              <a:ext cx="952327" cy="247977"/>
            </a:xfrm>
            <a:prstGeom prst="rect">
              <a:avLst/>
            </a:prstGeom>
            <a:noFill/>
          </p:spPr>
          <p:txBody>
            <a:bodyPr wrap="square" rtlCol="0">
              <a:spAutoFit/>
            </a:bodyPr>
            <a:lstStyle/>
            <a:p>
              <a:pPr fontAlgn="base">
                <a:lnSpc>
                  <a:spcPct val="90000"/>
                </a:lnSpc>
                <a:spcBef>
                  <a:spcPct val="0"/>
                </a:spcBef>
                <a:spcAft>
                  <a:spcPct val="0"/>
                </a:spcAft>
              </a:pPr>
              <a:r>
                <a:rPr lang="zh-CN" altLang="en-US"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rPr>
                <a:t>长期合作</a:t>
              </a:r>
              <a:endParaRPr lang="en-US" altLang="zh-CN" sz="1600" dirty="0">
                <a:solidFill>
                  <a:schemeClr val="tx1">
                    <a:lumMod val="65000"/>
                    <a:lumOff val="35000"/>
                  </a:schemeClr>
                </a:solidFill>
                <a:latin typeface="微软雅黑" panose="020B0503020204020204" charset="-122"/>
                <a:ea typeface="微软雅黑" panose="020B0503020204020204" charset="-122"/>
                <a:cs typeface="Bebas Neue" charset="0"/>
                <a:sym typeface="Bebas Neue" charset="0"/>
              </a:endParaRPr>
            </a:p>
          </p:txBody>
        </p:sp>
      </p:grpSp>
      <p:grpSp>
        <p:nvGrpSpPr>
          <p:cNvPr id="39" name="Group 1"/>
          <p:cNvGrpSpPr/>
          <p:nvPr/>
        </p:nvGrpSpPr>
        <p:grpSpPr>
          <a:xfrm>
            <a:off x="1588934" y="2158536"/>
            <a:ext cx="785897" cy="776152"/>
            <a:chOff x="1122225" y="1713292"/>
            <a:chExt cx="616054" cy="616054"/>
          </a:xfrm>
        </p:grpSpPr>
        <p:sp>
          <p:nvSpPr>
            <p:cNvPr id="40" name="Oval 132"/>
            <p:cNvSpPr/>
            <p:nvPr/>
          </p:nvSpPr>
          <p:spPr>
            <a:xfrm>
              <a:off x="1122225" y="1713292"/>
              <a:ext cx="616054" cy="616054"/>
            </a:xfrm>
            <a:prstGeom prst="ellipse">
              <a:avLst/>
            </a:prstGeom>
            <a:solidFill>
              <a:srgbClr val="C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41" name="Freeform 6"/>
            <p:cNvSpPr>
              <a:spLocks noEditPoints="1"/>
            </p:cNvSpPr>
            <p:nvPr/>
          </p:nvSpPr>
          <p:spPr bwMode="auto">
            <a:xfrm>
              <a:off x="1285043" y="1859394"/>
              <a:ext cx="296863" cy="323850"/>
            </a:xfrm>
            <a:custGeom>
              <a:avLst/>
              <a:gdLst>
                <a:gd name="T0" fmla="*/ 70 w 140"/>
                <a:gd name="T1" fmla="*/ 153 h 153"/>
                <a:gd name="T2" fmla="*/ 0 w 140"/>
                <a:gd name="T3" fmla="*/ 82 h 153"/>
                <a:gd name="T4" fmla="*/ 28 w 140"/>
                <a:gd name="T5" fmla="*/ 26 h 153"/>
                <a:gd name="T6" fmla="*/ 44 w 140"/>
                <a:gd name="T7" fmla="*/ 28 h 153"/>
                <a:gd name="T8" fmla="*/ 42 w 140"/>
                <a:gd name="T9" fmla="*/ 45 h 153"/>
                <a:gd name="T10" fmla="*/ 23 w 140"/>
                <a:gd name="T11" fmla="*/ 82 h 153"/>
                <a:gd name="T12" fmla="*/ 70 w 140"/>
                <a:gd name="T13" fmla="*/ 129 h 153"/>
                <a:gd name="T14" fmla="*/ 117 w 140"/>
                <a:gd name="T15" fmla="*/ 82 h 153"/>
                <a:gd name="T16" fmla="*/ 98 w 140"/>
                <a:gd name="T17" fmla="*/ 45 h 153"/>
                <a:gd name="T18" fmla="*/ 96 w 140"/>
                <a:gd name="T19" fmla="*/ 28 h 153"/>
                <a:gd name="T20" fmla="*/ 112 w 140"/>
                <a:gd name="T21" fmla="*/ 26 h 153"/>
                <a:gd name="T22" fmla="*/ 140 w 140"/>
                <a:gd name="T23" fmla="*/ 82 h 153"/>
                <a:gd name="T24" fmla="*/ 70 w 140"/>
                <a:gd name="T25" fmla="*/ 153 h 153"/>
                <a:gd name="T26" fmla="*/ 82 w 140"/>
                <a:gd name="T27" fmla="*/ 71 h 153"/>
                <a:gd name="T28" fmla="*/ 70 w 140"/>
                <a:gd name="T29" fmla="*/ 82 h 153"/>
                <a:gd name="T30" fmla="*/ 58 w 140"/>
                <a:gd name="T31" fmla="*/ 71 h 153"/>
                <a:gd name="T32" fmla="*/ 58 w 140"/>
                <a:gd name="T33" fmla="*/ 12 h 153"/>
                <a:gd name="T34" fmla="*/ 70 w 140"/>
                <a:gd name="T35" fmla="*/ 0 h 153"/>
                <a:gd name="T36" fmla="*/ 82 w 140"/>
                <a:gd name="T37" fmla="*/ 12 h 153"/>
                <a:gd name="T38" fmla="*/ 82 w 140"/>
                <a:gd name="T39" fmla="*/ 7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0" h="153">
                  <a:moveTo>
                    <a:pt x="70" y="153"/>
                  </a:moveTo>
                  <a:cubicBezTo>
                    <a:pt x="31" y="153"/>
                    <a:pt x="0" y="121"/>
                    <a:pt x="0" y="82"/>
                  </a:cubicBezTo>
                  <a:cubicBezTo>
                    <a:pt x="0" y="60"/>
                    <a:pt x="10" y="40"/>
                    <a:pt x="28" y="26"/>
                  </a:cubicBezTo>
                  <a:cubicBezTo>
                    <a:pt x="33" y="22"/>
                    <a:pt x="40" y="23"/>
                    <a:pt x="44" y="28"/>
                  </a:cubicBezTo>
                  <a:cubicBezTo>
                    <a:pt x="48" y="34"/>
                    <a:pt x="47" y="41"/>
                    <a:pt x="42" y="45"/>
                  </a:cubicBezTo>
                  <a:cubicBezTo>
                    <a:pt x="30" y="54"/>
                    <a:pt x="23" y="67"/>
                    <a:pt x="23" y="82"/>
                  </a:cubicBezTo>
                  <a:cubicBezTo>
                    <a:pt x="23" y="108"/>
                    <a:pt x="44" y="129"/>
                    <a:pt x="70" y="129"/>
                  </a:cubicBezTo>
                  <a:cubicBezTo>
                    <a:pt x="96" y="129"/>
                    <a:pt x="117" y="108"/>
                    <a:pt x="117" y="82"/>
                  </a:cubicBezTo>
                  <a:cubicBezTo>
                    <a:pt x="117" y="67"/>
                    <a:pt x="110" y="54"/>
                    <a:pt x="98" y="45"/>
                  </a:cubicBezTo>
                  <a:cubicBezTo>
                    <a:pt x="93" y="41"/>
                    <a:pt x="92" y="34"/>
                    <a:pt x="96" y="28"/>
                  </a:cubicBezTo>
                  <a:cubicBezTo>
                    <a:pt x="100" y="23"/>
                    <a:pt x="107" y="22"/>
                    <a:pt x="112" y="26"/>
                  </a:cubicBezTo>
                  <a:cubicBezTo>
                    <a:pt x="130" y="40"/>
                    <a:pt x="140" y="60"/>
                    <a:pt x="140" y="82"/>
                  </a:cubicBezTo>
                  <a:cubicBezTo>
                    <a:pt x="140" y="121"/>
                    <a:pt x="109" y="153"/>
                    <a:pt x="70" y="153"/>
                  </a:cubicBezTo>
                  <a:close/>
                  <a:moveTo>
                    <a:pt x="82" y="71"/>
                  </a:moveTo>
                  <a:cubicBezTo>
                    <a:pt x="82" y="77"/>
                    <a:pt x="77" y="82"/>
                    <a:pt x="70" y="82"/>
                  </a:cubicBezTo>
                  <a:cubicBezTo>
                    <a:pt x="64" y="82"/>
                    <a:pt x="58" y="77"/>
                    <a:pt x="58" y="71"/>
                  </a:cubicBezTo>
                  <a:cubicBezTo>
                    <a:pt x="58" y="12"/>
                    <a:pt x="58" y="12"/>
                    <a:pt x="58" y="12"/>
                  </a:cubicBezTo>
                  <a:cubicBezTo>
                    <a:pt x="58" y="6"/>
                    <a:pt x="64" y="0"/>
                    <a:pt x="70" y="0"/>
                  </a:cubicBezTo>
                  <a:cubicBezTo>
                    <a:pt x="77" y="0"/>
                    <a:pt x="82" y="6"/>
                    <a:pt x="82" y="12"/>
                  </a:cubicBezTo>
                  <a:lnTo>
                    <a:pt x="82" y="71"/>
                  </a:lnTo>
                  <a:close/>
                </a:path>
              </a:pathLst>
            </a:custGeom>
            <a:solidFill>
              <a:srgbClr val="FFFFFF"/>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42" name="Group 19"/>
          <p:cNvGrpSpPr/>
          <p:nvPr/>
        </p:nvGrpSpPr>
        <p:grpSpPr>
          <a:xfrm>
            <a:off x="5549993" y="4390655"/>
            <a:ext cx="785897" cy="776152"/>
            <a:chOff x="4227247" y="3484988"/>
            <a:chExt cx="616054" cy="616054"/>
          </a:xfrm>
        </p:grpSpPr>
        <p:sp>
          <p:nvSpPr>
            <p:cNvPr id="43" name="Oval 102"/>
            <p:cNvSpPr/>
            <p:nvPr/>
          </p:nvSpPr>
          <p:spPr>
            <a:xfrm>
              <a:off x="4227247" y="3484988"/>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44" name="Freeform 7"/>
            <p:cNvSpPr>
              <a:spLocks noEditPoints="1"/>
            </p:cNvSpPr>
            <p:nvPr/>
          </p:nvSpPr>
          <p:spPr bwMode="auto">
            <a:xfrm>
              <a:off x="4383797" y="3652031"/>
              <a:ext cx="296863" cy="298450"/>
            </a:xfrm>
            <a:custGeom>
              <a:avLst/>
              <a:gdLst>
                <a:gd name="T0" fmla="*/ 140 w 140"/>
                <a:gd name="T1" fmla="*/ 81 h 141"/>
                <a:gd name="T2" fmla="*/ 138 w 140"/>
                <a:gd name="T3" fmla="*/ 84 h 141"/>
                <a:gd name="T4" fmla="*/ 121 w 140"/>
                <a:gd name="T5" fmla="*/ 87 h 141"/>
                <a:gd name="T6" fmla="*/ 117 w 140"/>
                <a:gd name="T7" fmla="*/ 95 h 141"/>
                <a:gd name="T8" fmla="*/ 127 w 140"/>
                <a:gd name="T9" fmla="*/ 108 h 141"/>
                <a:gd name="T10" fmla="*/ 128 w 140"/>
                <a:gd name="T11" fmla="*/ 110 h 141"/>
                <a:gd name="T12" fmla="*/ 127 w 140"/>
                <a:gd name="T13" fmla="*/ 112 h 141"/>
                <a:gd name="T14" fmla="*/ 109 w 140"/>
                <a:gd name="T15" fmla="*/ 128 h 141"/>
                <a:gd name="T16" fmla="*/ 107 w 140"/>
                <a:gd name="T17" fmla="*/ 128 h 141"/>
                <a:gd name="T18" fmla="*/ 94 w 140"/>
                <a:gd name="T19" fmla="*/ 118 h 141"/>
                <a:gd name="T20" fmla="*/ 86 w 140"/>
                <a:gd name="T21" fmla="*/ 121 h 141"/>
                <a:gd name="T22" fmla="*/ 83 w 140"/>
                <a:gd name="T23" fmla="*/ 138 h 141"/>
                <a:gd name="T24" fmla="*/ 80 w 140"/>
                <a:gd name="T25" fmla="*/ 141 h 141"/>
                <a:gd name="T26" fmla="*/ 60 w 140"/>
                <a:gd name="T27" fmla="*/ 141 h 141"/>
                <a:gd name="T28" fmla="*/ 57 w 140"/>
                <a:gd name="T29" fmla="*/ 138 h 141"/>
                <a:gd name="T30" fmla="*/ 54 w 140"/>
                <a:gd name="T31" fmla="*/ 121 h 141"/>
                <a:gd name="T32" fmla="*/ 46 w 140"/>
                <a:gd name="T33" fmla="*/ 118 h 141"/>
                <a:gd name="T34" fmla="*/ 33 w 140"/>
                <a:gd name="T35" fmla="*/ 128 h 141"/>
                <a:gd name="T36" fmla="*/ 31 w 140"/>
                <a:gd name="T37" fmla="*/ 128 h 141"/>
                <a:gd name="T38" fmla="*/ 28 w 140"/>
                <a:gd name="T39" fmla="*/ 127 h 141"/>
                <a:gd name="T40" fmla="*/ 13 w 140"/>
                <a:gd name="T41" fmla="*/ 112 h 141"/>
                <a:gd name="T42" fmla="*/ 13 w 140"/>
                <a:gd name="T43" fmla="*/ 110 h 141"/>
                <a:gd name="T44" fmla="*/ 13 w 140"/>
                <a:gd name="T45" fmla="*/ 108 h 141"/>
                <a:gd name="T46" fmla="*/ 23 w 140"/>
                <a:gd name="T47" fmla="*/ 95 h 141"/>
                <a:gd name="T48" fmla="*/ 19 w 140"/>
                <a:gd name="T49" fmla="*/ 86 h 141"/>
                <a:gd name="T50" fmla="*/ 2 w 140"/>
                <a:gd name="T51" fmla="*/ 84 h 141"/>
                <a:gd name="T52" fmla="*/ 0 w 140"/>
                <a:gd name="T53" fmla="*/ 80 h 141"/>
                <a:gd name="T54" fmla="*/ 0 w 140"/>
                <a:gd name="T55" fmla="*/ 60 h 141"/>
                <a:gd name="T56" fmla="*/ 2 w 140"/>
                <a:gd name="T57" fmla="*/ 57 h 141"/>
                <a:gd name="T58" fmla="*/ 19 w 140"/>
                <a:gd name="T59" fmla="*/ 54 h 141"/>
                <a:gd name="T60" fmla="*/ 23 w 140"/>
                <a:gd name="T61" fmla="*/ 46 h 141"/>
                <a:gd name="T62" fmla="*/ 13 w 140"/>
                <a:gd name="T63" fmla="*/ 33 h 141"/>
                <a:gd name="T64" fmla="*/ 12 w 140"/>
                <a:gd name="T65" fmla="*/ 31 h 141"/>
                <a:gd name="T66" fmla="*/ 13 w 140"/>
                <a:gd name="T67" fmla="*/ 29 h 141"/>
                <a:gd name="T68" fmla="*/ 31 w 140"/>
                <a:gd name="T69" fmla="*/ 12 h 141"/>
                <a:gd name="T70" fmla="*/ 33 w 140"/>
                <a:gd name="T71" fmla="*/ 13 h 141"/>
                <a:gd name="T72" fmla="*/ 46 w 140"/>
                <a:gd name="T73" fmla="*/ 23 h 141"/>
                <a:gd name="T74" fmla="*/ 54 w 140"/>
                <a:gd name="T75" fmla="*/ 20 h 141"/>
                <a:gd name="T76" fmla="*/ 57 w 140"/>
                <a:gd name="T77" fmla="*/ 3 h 141"/>
                <a:gd name="T78" fmla="*/ 60 w 140"/>
                <a:gd name="T79" fmla="*/ 0 h 141"/>
                <a:gd name="T80" fmla="*/ 80 w 140"/>
                <a:gd name="T81" fmla="*/ 0 h 141"/>
                <a:gd name="T82" fmla="*/ 83 w 140"/>
                <a:gd name="T83" fmla="*/ 3 h 141"/>
                <a:gd name="T84" fmla="*/ 86 w 140"/>
                <a:gd name="T85" fmla="*/ 20 h 141"/>
                <a:gd name="T86" fmla="*/ 94 w 140"/>
                <a:gd name="T87" fmla="*/ 23 h 141"/>
                <a:gd name="T88" fmla="*/ 107 w 140"/>
                <a:gd name="T89" fmla="*/ 13 h 141"/>
                <a:gd name="T90" fmla="*/ 109 w 140"/>
                <a:gd name="T91" fmla="*/ 12 h 141"/>
                <a:gd name="T92" fmla="*/ 112 w 140"/>
                <a:gd name="T93" fmla="*/ 13 h 141"/>
                <a:gd name="T94" fmla="*/ 127 w 140"/>
                <a:gd name="T95" fmla="*/ 29 h 141"/>
                <a:gd name="T96" fmla="*/ 127 w 140"/>
                <a:gd name="T97" fmla="*/ 31 h 141"/>
                <a:gd name="T98" fmla="*/ 127 w 140"/>
                <a:gd name="T99" fmla="*/ 33 h 141"/>
                <a:gd name="T100" fmla="*/ 117 w 140"/>
                <a:gd name="T101" fmla="*/ 46 h 141"/>
                <a:gd name="T102" fmla="*/ 121 w 140"/>
                <a:gd name="T103" fmla="*/ 55 h 141"/>
                <a:gd name="T104" fmla="*/ 138 w 140"/>
                <a:gd name="T105" fmla="*/ 57 h 141"/>
                <a:gd name="T106" fmla="*/ 140 w 140"/>
                <a:gd name="T107" fmla="*/ 60 h 141"/>
                <a:gd name="T108" fmla="*/ 140 w 140"/>
                <a:gd name="T109" fmla="*/ 81 h 141"/>
                <a:gd name="T110" fmla="*/ 70 w 140"/>
                <a:gd name="T111" fmla="*/ 47 h 141"/>
                <a:gd name="T112" fmla="*/ 47 w 140"/>
                <a:gd name="T113" fmla="*/ 70 h 141"/>
                <a:gd name="T114" fmla="*/ 70 w 140"/>
                <a:gd name="T115" fmla="*/ 94 h 141"/>
                <a:gd name="T116" fmla="*/ 93 w 140"/>
                <a:gd name="T117" fmla="*/ 70 h 141"/>
                <a:gd name="T118" fmla="*/ 70 w 140"/>
                <a:gd name="T119" fmla="*/ 4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0" h="141">
                  <a:moveTo>
                    <a:pt x="140" y="81"/>
                  </a:moveTo>
                  <a:cubicBezTo>
                    <a:pt x="140" y="82"/>
                    <a:pt x="139" y="84"/>
                    <a:pt x="138" y="84"/>
                  </a:cubicBezTo>
                  <a:cubicBezTo>
                    <a:pt x="121" y="87"/>
                    <a:pt x="121" y="87"/>
                    <a:pt x="121" y="87"/>
                  </a:cubicBezTo>
                  <a:cubicBezTo>
                    <a:pt x="120" y="90"/>
                    <a:pt x="119" y="92"/>
                    <a:pt x="117" y="95"/>
                  </a:cubicBezTo>
                  <a:cubicBezTo>
                    <a:pt x="120" y="99"/>
                    <a:pt x="124" y="103"/>
                    <a:pt x="127" y="108"/>
                  </a:cubicBezTo>
                  <a:cubicBezTo>
                    <a:pt x="128" y="108"/>
                    <a:pt x="128" y="109"/>
                    <a:pt x="128" y="110"/>
                  </a:cubicBezTo>
                  <a:cubicBezTo>
                    <a:pt x="128" y="111"/>
                    <a:pt x="128" y="111"/>
                    <a:pt x="127" y="112"/>
                  </a:cubicBezTo>
                  <a:cubicBezTo>
                    <a:pt x="125" y="115"/>
                    <a:pt x="113" y="128"/>
                    <a:pt x="109" y="128"/>
                  </a:cubicBezTo>
                  <a:cubicBezTo>
                    <a:pt x="109" y="128"/>
                    <a:pt x="108" y="128"/>
                    <a:pt x="107" y="128"/>
                  </a:cubicBezTo>
                  <a:cubicBezTo>
                    <a:pt x="94" y="118"/>
                    <a:pt x="94" y="118"/>
                    <a:pt x="94" y="118"/>
                  </a:cubicBezTo>
                  <a:cubicBezTo>
                    <a:pt x="92" y="119"/>
                    <a:pt x="89" y="120"/>
                    <a:pt x="86" y="121"/>
                  </a:cubicBezTo>
                  <a:cubicBezTo>
                    <a:pt x="85" y="127"/>
                    <a:pt x="85" y="133"/>
                    <a:pt x="83" y="138"/>
                  </a:cubicBezTo>
                  <a:cubicBezTo>
                    <a:pt x="83" y="140"/>
                    <a:pt x="82" y="141"/>
                    <a:pt x="80" y="141"/>
                  </a:cubicBezTo>
                  <a:cubicBezTo>
                    <a:pt x="60" y="141"/>
                    <a:pt x="60" y="141"/>
                    <a:pt x="60" y="141"/>
                  </a:cubicBezTo>
                  <a:cubicBezTo>
                    <a:pt x="58" y="141"/>
                    <a:pt x="57" y="140"/>
                    <a:pt x="57" y="138"/>
                  </a:cubicBezTo>
                  <a:cubicBezTo>
                    <a:pt x="54" y="121"/>
                    <a:pt x="54" y="121"/>
                    <a:pt x="54" y="121"/>
                  </a:cubicBezTo>
                  <a:cubicBezTo>
                    <a:pt x="51" y="120"/>
                    <a:pt x="48" y="119"/>
                    <a:pt x="46" y="118"/>
                  </a:cubicBezTo>
                  <a:cubicBezTo>
                    <a:pt x="33" y="128"/>
                    <a:pt x="33" y="128"/>
                    <a:pt x="33" y="128"/>
                  </a:cubicBezTo>
                  <a:cubicBezTo>
                    <a:pt x="32" y="128"/>
                    <a:pt x="31" y="128"/>
                    <a:pt x="31" y="128"/>
                  </a:cubicBezTo>
                  <a:cubicBezTo>
                    <a:pt x="30" y="128"/>
                    <a:pt x="29" y="128"/>
                    <a:pt x="28" y="127"/>
                  </a:cubicBezTo>
                  <a:cubicBezTo>
                    <a:pt x="23" y="123"/>
                    <a:pt x="17" y="117"/>
                    <a:pt x="13" y="112"/>
                  </a:cubicBezTo>
                  <a:cubicBezTo>
                    <a:pt x="13" y="111"/>
                    <a:pt x="13" y="111"/>
                    <a:pt x="13" y="110"/>
                  </a:cubicBezTo>
                  <a:cubicBezTo>
                    <a:pt x="13" y="109"/>
                    <a:pt x="13" y="108"/>
                    <a:pt x="13" y="108"/>
                  </a:cubicBezTo>
                  <a:cubicBezTo>
                    <a:pt x="16" y="104"/>
                    <a:pt x="20" y="100"/>
                    <a:pt x="23" y="95"/>
                  </a:cubicBezTo>
                  <a:cubicBezTo>
                    <a:pt x="21" y="92"/>
                    <a:pt x="20" y="89"/>
                    <a:pt x="19" y="86"/>
                  </a:cubicBezTo>
                  <a:cubicBezTo>
                    <a:pt x="2" y="84"/>
                    <a:pt x="2" y="84"/>
                    <a:pt x="2" y="84"/>
                  </a:cubicBezTo>
                  <a:cubicBezTo>
                    <a:pt x="1" y="83"/>
                    <a:pt x="0" y="82"/>
                    <a:pt x="0" y="80"/>
                  </a:cubicBezTo>
                  <a:cubicBezTo>
                    <a:pt x="0" y="60"/>
                    <a:pt x="0" y="60"/>
                    <a:pt x="0" y="60"/>
                  </a:cubicBezTo>
                  <a:cubicBezTo>
                    <a:pt x="0" y="59"/>
                    <a:pt x="1" y="57"/>
                    <a:pt x="2" y="57"/>
                  </a:cubicBezTo>
                  <a:cubicBezTo>
                    <a:pt x="19" y="54"/>
                    <a:pt x="19" y="54"/>
                    <a:pt x="19" y="54"/>
                  </a:cubicBezTo>
                  <a:cubicBezTo>
                    <a:pt x="20" y="51"/>
                    <a:pt x="21" y="49"/>
                    <a:pt x="23" y="46"/>
                  </a:cubicBezTo>
                  <a:cubicBezTo>
                    <a:pt x="20" y="41"/>
                    <a:pt x="16" y="37"/>
                    <a:pt x="13" y="33"/>
                  </a:cubicBezTo>
                  <a:cubicBezTo>
                    <a:pt x="12" y="33"/>
                    <a:pt x="12" y="32"/>
                    <a:pt x="12" y="31"/>
                  </a:cubicBezTo>
                  <a:cubicBezTo>
                    <a:pt x="12" y="30"/>
                    <a:pt x="12" y="30"/>
                    <a:pt x="13" y="29"/>
                  </a:cubicBezTo>
                  <a:cubicBezTo>
                    <a:pt x="15" y="26"/>
                    <a:pt x="27" y="12"/>
                    <a:pt x="31" y="12"/>
                  </a:cubicBezTo>
                  <a:cubicBezTo>
                    <a:pt x="31" y="12"/>
                    <a:pt x="32" y="13"/>
                    <a:pt x="33" y="13"/>
                  </a:cubicBezTo>
                  <a:cubicBezTo>
                    <a:pt x="46" y="23"/>
                    <a:pt x="46" y="23"/>
                    <a:pt x="46" y="23"/>
                  </a:cubicBezTo>
                  <a:cubicBezTo>
                    <a:pt x="48" y="22"/>
                    <a:pt x="51" y="21"/>
                    <a:pt x="54" y="20"/>
                  </a:cubicBezTo>
                  <a:cubicBezTo>
                    <a:pt x="55" y="14"/>
                    <a:pt x="55" y="8"/>
                    <a:pt x="57" y="3"/>
                  </a:cubicBezTo>
                  <a:cubicBezTo>
                    <a:pt x="57" y="1"/>
                    <a:pt x="58" y="0"/>
                    <a:pt x="60" y="0"/>
                  </a:cubicBezTo>
                  <a:cubicBezTo>
                    <a:pt x="80" y="0"/>
                    <a:pt x="80" y="0"/>
                    <a:pt x="80" y="0"/>
                  </a:cubicBezTo>
                  <a:cubicBezTo>
                    <a:pt x="82" y="0"/>
                    <a:pt x="83" y="1"/>
                    <a:pt x="83" y="3"/>
                  </a:cubicBezTo>
                  <a:cubicBezTo>
                    <a:pt x="86" y="20"/>
                    <a:pt x="86" y="20"/>
                    <a:pt x="86" y="20"/>
                  </a:cubicBezTo>
                  <a:cubicBezTo>
                    <a:pt x="89" y="21"/>
                    <a:pt x="92" y="22"/>
                    <a:pt x="94" y="23"/>
                  </a:cubicBezTo>
                  <a:cubicBezTo>
                    <a:pt x="107" y="13"/>
                    <a:pt x="107" y="13"/>
                    <a:pt x="107" y="13"/>
                  </a:cubicBezTo>
                  <a:cubicBezTo>
                    <a:pt x="108" y="13"/>
                    <a:pt x="109" y="12"/>
                    <a:pt x="109" y="12"/>
                  </a:cubicBezTo>
                  <a:cubicBezTo>
                    <a:pt x="110" y="12"/>
                    <a:pt x="111" y="13"/>
                    <a:pt x="112" y="13"/>
                  </a:cubicBezTo>
                  <a:cubicBezTo>
                    <a:pt x="117" y="18"/>
                    <a:pt x="123" y="24"/>
                    <a:pt x="127" y="29"/>
                  </a:cubicBezTo>
                  <a:cubicBezTo>
                    <a:pt x="127" y="30"/>
                    <a:pt x="127" y="30"/>
                    <a:pt x="127" y="31"/>
                  </a:cubicBezTo>
                  <a:cubicBezTo>
                    <a:pt x="127" y="32"/>
                    <a:pt x="127" y="32"/>
                    <a:pt x="127" y="33"/>
                  </a:cubicBezTo>
                  <a:cubicBezTo>
                    <a:pt x="124" y="37"/>
                    <a:pt x="120" y="41"/>
                    <a:pt x="117" y="46"/>
                  </a:cubicBezTo>
                  <a:cubicBezTo>
                    <a:pt x="119" y="49"/>
                    <a:pt x="120" y="52"/>
                    <a:pt x="121" y="55"/>
                  </a:cubicBezTo>
                  <a:cubicBezTo>
                    <a:pt x="138" y="57"/>
                    <a:pt x="138" y="57"/>
                    <a:pt x="138" y="57"/>
                  </a:cubicBezTo>
                  <a:cubicBezTo>
                    <a:pt x="139" y="57"/>
                    <a:pt x="140" y="59"/>
                    <a:pt x="140" y="60"/>
                  </a:cubicBezTo>
                  <a:lnTo>
                    <a:pt x="140" y="81"/>
                  </a:lnTo>
                  <a:close/>
                  <a:moveTo>
                    <a:pt x="70" y="47"/>
                  </a:moveTo>
                  <a:cubicBezTo>
                    <a:pt x="57" y="47"/>
                    <a:pt x="47" y="58"/>
                    <a:pt x="47" y="70"/>
                  </a:cubicBezTo>
                  <a:cubicBezTo>
                    <a:pt x="47" y="83"/>
                    <a:pt x="57" y="94"/>
                    <a:pt x="70" y="94"/>
                  </a:cubicBezTo>
                  <a:cubicBezTo>
                    <a:pt x="83" y="94"/>
                    <a:pt x="93" y="83"/>
                    <a:pt x="93" y="70"/>
                  </a:cubicBezTo>
                  <a:cubicBezTo>
                    <a:pt x="93" y="58"/>
                    <a:pt x="83" y="47"/>
                    <a:pt x="70" y="47"/>
                  </a:cubicBez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45" name="Group 20"/>
          <p:cNvGrpSpPr/>
          <p:nvPr/>
        </p:nvGrpSpPr>
        <p:grpSpPr>
          <a:xfrm>
            <a:off x="7554534" y="4390655"/>
            <a:ext cx="785897" cy="776152"/>
            <a:chOff x="5798580" y="3484988"/>
            <a:chExt cx="616054" cy="616054"/>
          </a:xfrm>
        </p:grpSpPr>
        <p:sp>
          <p:nvSpPr>
            <p:cNvPr id="46" name="Oval 103"/>
            <p:cNvSpPr/>
            <p:nvPr/>
          </p:nvSpPr>
          <p:spPr>
            <a:xfrm>
              <a:off x="5798580" y="3484988"/>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47" name="Freeform 8"/>
            <p:cNvSpPr>
              <a:spLocks noEditPoints="1"/>
            </p:cNvSpPr>
            <p:nvPr/>
          </p:nvSpPr>
          <p:spPr bwMode="auto">
            <a:xfrm>
              <a:off x="5924884" y="3593692"/>
              <a:ext cx="373063" cy="347663"/>
            </a:xfrm>
            <a:custGeom>
              <a:avLst/>
              <a:gdLst>
                <a:gd name="T0" fmla="*/ 176 w 176"/>
                <a:gd name="T1" fmla="*/ 36 h 164"/>
                <a:gd name="T2" fmla="*/ 176 w 176"/>
                <a:gd name="T3" fmla="*/ 47 h 164"/>
                <a:gd name="T4" fmla="*/ 164 w 176"/>
                <a:gd name="T5" fmla="*/ 47 h 164"/>
                <a:gd name="T6" fmla="*/ 158 w 176"/>
                <a:gd name="T7" fmla="*/ 53 h 164"/>
                <a:gd name="T8" fmla="*/ 18 w 176"/>
                <a:gd name="T9" fmla="*/ 53 h 164"/>
                <a:gd name="T10" fmla="*/ 12 w 176"/>
                <a:gd name="T11" fmla="*/ 47 h 164"/>
                <a:gd name="T12" fmla="*/ 0 w 176"/>
                <a:gd name="T13" fmla="*/ 47 h 164"/>
                <a:gd name="T14" fmla="*/ 0 w 176"/>
                <a:gd name="T15" fmla="*/ 36 h 164"/>
                <a:gd name="T16" fmla="*/ 88 w 176"/>
                <a:gd name="T17" fmla="*/ 0 h 164"/>
                <a:gd name="T18" fmla="*/ 176 w 176"/>
                <a:gd name="T19" fmla="*/ 36 h 164"/>
                <a:gd name="T20" fmla="*/ 176 w 176"/>
                <a:gd name="T21" fmla="*/ 153 h 164"/>
                <a:gd name="T22" fmla="*/ 176 w 176"/>
                <a:gd name="T23" fmla="*/ 164 h 164"/>
                <a:gd name="T24" fmla="*/ 0 w 176"/>
                <a:gd name="T25" fmla="*/ 164 h 164"/>
                <a:gd name="T26" fmla="*/ 0 w 176"/>
                <a:gd name="T27" fmla="*/ 153 h 164"/>
                <a:gd name="T28" fmla="*/ 7 w 176"/>
                <a:gd name="T29" fmla="*/ 147 h 164"/>
                <a:gd name="T30" fmla="*/ 170 w 176"/>
                <a:gd name="T31" fmla="*/ 147 h 164"/>
                <a:gd name="T32" fmla="*/ 176 w 176"/>
                <a:gd name="T33" fmla="*/ 153 h 164"/>
                <a:gd name="T34" fmla="*/ 47 w 176"/>
                <a:gd name="T35" fmla="*/ 59 h 164"/>
                <a:gd name="T36" fmla="*/ 47 w 176"/>
                <a:gd name="T37" fmla="*/ 129 h 164"/>
                <a:gd name="T38" fmla="*/ 59 w 176"/>
                <a:gd name="T39" fmla="*/ 129 h 164"/>
                <a:gd name="T40" fmla="*/ 59 w 176"/>
                <a:gd name="T41" fmla="*/ 59 h 164"/>
                <a:gd name="T42" fmla="*/ 82 w 176"/>
                <a:gd name="T43" fmla="*/ 59 h 164"/>
                <a:gd name="T44" fmla="*/ 82 w 176"/>
                <a:gd name="T45" fmla="*/ 129 h 164"/>
                <a:gd name="T46" fmla="*/ 94 w 176"/>
                <a:gd name="T47" fmla="*/ 129 h 164"/>
                <a:gd name="T48" fmla="*/ 94 w 176"/>
                <a:gd name="T49" fmla="*/ 59 h 164"/>
                <a:gd name="T50" fmla="*/ 117 w 176"/>
                <a:gd name="T51" fmla="*/ 59 h 164"/>
                <a:gd name="T52" fmla="*/ 117 w 176"/>
                <a:gd name="T53" fmla="*/ 129 h 164"/>
                <a:gd name="T54" fmla="*/ 129 w 176"/>
                <a:gd name="T55" fmla="*/ 129 h 164"/>
                <a:gd name="T56" fmla="*/ 129 w 176"/>
                <a:gd name="T57" fmla="*/ 59 h 164"/>
                <a:gd name="T58" fmla="*/ 153 w 176"/>
                <a:gd name="T59" fmla="*/ 59 h 164"/>
                <a:gd name="T60" fmla="*/ 153 w 176"/>
                <a:gd name="T61" fmla="*/ 129 h 164"/>
                <a:gd name="T62" fmla="*/ 158 w 176"/>
                <a:gd name="T63" fmla="*/ 129 h 164"/>
                <a:gd name="T64" fmla="*/ 164 w 176"/>
                <a:gd name="T65" fmla="*/ 135 h 164"/>
                <a:gd name="T66" fmla="*/ 164 w 176"/>
                <a:gd name="T67" fmla="*/ 141 h 164"/>
                <a:gd name="T68" fmla="*/ 12 w 176"/>
                <a:gd name="T69" fmla="*/ 141 h 164"/>
                <a:gd name="T70" fmla="*/ 12 w 176"/>
                <a:gd name="T71" fmla="*/ 135 h 164"/>
                <a:gd name="T72" fmla="*/ 18 w 176"/>
                <a:gd name="T73" fmla="*/ 129 h 164"/>
                <a:gd name="T74" fmla="*/ 24 w 176"/>
                <a:gd name="T75" fmla="*/ 129 h 164"/>
                <a:gd name="T76" fmla="*/ 24 w 176"/>
                <a:gd name="T77" fmla="*/ 59 h 164"/>
                <a:gd name="T78" fmla="*/ 47 w 176"/>
                <a:gd name="T79" fmla="*/ 5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64">
                  <a:moveTo>
                    <a:pt x="176" y="36"/>
                  </a:moveTo>
                  <a:cubicBezTo>
                    <a:pt x="176" y="47"/>
                    <a:pt x="176" y="47"/>
                    <a:pt x="176" y="47"/>
                  </a:cubicBezTo>
                  <a:cubicBezTo>
                    <a:pt x="164" y="47"/>
                    <a:pt x="164" y="47"/>
                    <a:pt x="164" y="47"/>
                  </a:cubicBezTo>
                  <a:cubicBezTo>
                    <a:pt x="164" y="50"/>
                    <a:pt x="161" y="53"/>
                    <a:pt x="158" y="53"/>
                  </a:cubicBezTo>
                  <a:cubicBezTo>
                    <a:pt x="18" y="53"/>
                    <a:pt x="18" y="53"/>
                    <a:pt x="18" y="53"/>
                  </a:cubicBezTo>
                  <a:cubicBezTo>
                    <a:pt x="15" y="53"/>
                    <a:pt x="12" y="50"/>
                    <a:pt x="12" y="47"/>
                  </a:cubicBezTo>
                  <a:cubicBezTo>
                    <a:pt x="0" y="47"/>
                    <a:pt x="0" y="47"/>
                    <a:pt x="0" y="47"/>
                  </a:cubicBezTo>
                  <a:cubicBezTo>
                    <a:pt x="0" y="36"/>
                    <a:pt x="0" y="36"/>
                    <a:pt x="0" y="36"/>
                  </a:cubicBezTo>
                  <a:cubicBezTo>
                    <a:pt x="88" y="0"/>
                    <a:pt x="88" y="0"/>
                    <a:pt x="88" y="0"/>
                  </a:cubicBezTo>
                  <a:lnTo>
                    <a:pt x="176" y="36"/>
                  </a:lnTo>
                  <a:close/>
                  <a:moveTo>
                    <a:pt x="176" y="153"/>
                  </a:moveTo>
                  <a:cubicBezTo>
                    <a:pt x="176" y="164"/>
                    <a:pt x="176" y="164"/>
                    <a:pt x="176" y="164"/>
                  </a:cubicBezTo>
                  <a:cubicBezTo>
                    <a:pt x="0" y="164"/>
                    <a:pt x="0" y="164"/>
                    <a:pt x="0" y="164"/>
                  </a:cubicBezTo>
                  <a:cubicBezTo>
                    <a:pt x="0" y="153"/>
                    <a:pt x="0" y="153"/>
                    <a:pt x="0" y="153"/>
                  </a:cubicBezTo>
                  <a:cubicBezTo>
                    <a:pt x="0" y="150"/>
                    <a:pt x="3" y="147"/>
                    <a:pt x="7" y="147"/>
                  </a:cubicBezTo>
                  <a:cubicBezTo>
                    <a:pt x="170" y="147"/>
                    <a:pt x="170" y="147"/>
                    <a:pt x="170" y="147"/>
                  </a:cubicBezTo>
                  <a:cubicBezTo>
                    <a:pt x="173" y="147"/>
                    <a:pt x="176" y="150"/>
                    <a:pt x="176" y="153"/>
                  </a:cubicBezTo>
                  <a:close/>
                  <a:moveTo>
                    <a:pt x="47" y="59"/>
                  </a:moveTo>
                  <a:cubicBezTo>
                    <a:pt x="47" y="129"/>
                    <a:pt x="47" y="129"/>
                    <a:pt x="47" y="129"/>
                  </a:cubicBezTo>
                  <a:cubicBezTo>
                    <a:pt x="59" y="129"/>
                    <a:pt x="59" y="129"/>
                    <a:pt x="59" y="129"/>
                  </a:cubicBezTo>
                  <a:cubicBezTo>
                    <a:pt x="59" y="59"/>
                    <a:pt x="59" y="59"/>
                    <a:pt x="59" y="59"/>
                  </a:cubicBezTo>
                  <a:cubicBezTo>
                    <a:pt x="82" y="59"/>
                    <a:pt x="82" y="59"/>
                    <a:pt x="82" y="59"/>
                  </a:cubicBezTo>
                  <a:cubicBezTo>
                    <a:pt x="82" y="129"/>
                    <a:pt x="82" y="129"/>
                    <a:pt x="82" y="129"/>
                  </a:cubicBezTo>
                  <a:cubicBezTo>
                    <a:pt x="94" y="129"/>
                    <a:pt x="94" y="129"/>
                    <a:pt x="94" y="129"/>
                  </a:cubicBezTo>
                  <a:cubicBezTo>
                    <a:pt x="94" y="59"/>
                    <a:pt x="94" y="59"/>
                    <a:pt x="94" y="59"/>
                  </a:cubicBezTo>
                  <a:cubicBezTo>
                    <a:pt x="117" y="59"/>
                    <a:pt x="117" y="59"/>
                    <a:pt x="117" y="59"/>
                  </a:cubicBezTo>
                  <a:cubicBezTo>
                    <a:pt x="117" y="129"/>
                    <a:pt x="117" y="129"/>
                    <a:pt x="117" y="129"/>
                  </a:cubicBezTo>
                  <a:cubicBezTo>
                    <a:pt x="129" y="129"/>
                    <a:pt x="129" y="129"/>
                    <a:pt x="129" y="129"/>
                  </a:cubicBezTo>
                  <a:cubicBezTo>
                    <a:pt x="129" y="59"/>
                    <a:pt x="129" y="59"/>
                    <a:pt x="129" y="59"/>
                  </a:cubicBezTo>
                  <a:cubicBezTo>
                    <a:pt x="153" y="59"/>
                    <a:pt x="153" y="59"/>
                    <a:pt x="153" y="59"/>
                  </a:cubicBezTo>
                  <a:cubicBezTo>
                    <a:pt x="153" y="129"/>
                    <a:pt x="153" y="129"/>
                    <a:pt x="153" y="129"/>
                  </a:cubicBezTo>
                  <a:cubicBezTo>
                    <a:pt x="158" y="129"/>
                    <a:pt x="158" y="129"/>
                    <a:pt x="158" y="129"/>
                  </a:cubicBezTo>
                  <a:cubicBezTo>
                    <a:pt x="161" y="129"/>
                    <a:pt x="164" y="132"/>
                    <a:pt x="164" y="135"/>
                  </a:cubicBezTo>
                  <a:cubicBezTo>
                    <a:pt x="164" y="141"/>
                    <a:pt x="164" y="141"/>
                    <a:pt x="164" y="141"/>
                  </a:cubicBezTo>
                  <a:cubicBezTo>
                    <a:pt x="12" y="141"/>
                    <a:pt x="12" y="141"/>
                    <a:pt x="12" y="141"/>
                  </a:cubicBezTo>
                  <a:cubicBezTo>
                    <a:pt x="12" y="135"/>
                    <a:pt x="12" y="135"/>
                    <a:pt x="12" y="135"/>
                  </a:cubicBezTo>
                  <a:cubicBezTo>
                    <a:pt x="12" y="132"/>
                    <a:pt x="15" y="129"/>
                    <a:pt x="18" y="129"/>
                  </a:cubicBezTo>
                  <a:cubicBezTo>
                    <a:pt x="24" y="129"/>
                    <a:pt x="24" y="129"/>
                    <a:pt x="24" y="129"/>
                  </a:cubicBezTo>
                  <a:cubicBezTo>
                    <a:pt x="24" y="59"/>
                    <a:pt x="24" y="59"/>
                    <a:pt x="24" y="59"/>
                  </a:cubicBezTo>
                  <a:lnTo>
                    <a:pt x="47" y="59"/>
                  </a:ln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48" name="Group 18"/>
          <p:cNvGrpSpPr/>
          <p:nvPr/>
        </p:nvGrpSpPr>
        <p:grpSpPr>
          <a:xfrm>
            <a:off x="3586292" y="4390655"/>
            <a:ext cx="785897" cy="776152"/>
            <a:chOff x="2687928" y="3484988"/>
            <a:chExt cx="616054" cy="616054"/>
          </a:xfrm>
        </p:grpSpPr>
        <p:sp>
          <p:nvSpPr>
            <p:cNvPr id="49" name="Oval 101"/>
            <p:cNvSpPr/>
            <p:nvPr/>
          </p:nvSpPr>
          <p:spPr>
            <a:xfrm>
              <a:off x="2687928" y="3484988"/>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50" name="Freeform 9"/>
            <p:cNvSpPr>
              <a:spLocks noEditPoints="1"/>
            </p:cNvSpPr>
            <p:nvPr/>
          </p:nvSpPr>
          <p:spPr bwMode="auto">
            <a:xfrm>
              <a:off x="2843417" y="3628996"/>
              <a:ext cx="317500" cy="315913"/>
            </a:xfrm>
            <a:custGeom>
              <a:avLst/>
              <a:gdLst>
                <a:gd name="T0" fmla="*/ 146 w 150"/>
                <a:gd name="T1" fmla="*/ 30 h 149"/>
                <a:gd name="T2" fmla="*/ 28 w 150"/>
                <a:gd name="T3" fmla="*/ 148 h 149"/>
                <a:gd name="T4" fmla="*/ 24 w 150"/>
                <a:gd name="T5" fmla="*/ 149 h 149"/>
                <a:gd name="T6" fmla="*/ 20 w 150"/>
                <a:gd name="T7" fmla="*/ 148 h 149"/>
                <a:gd name="T8" fmla="*/ 2 w 150"/>
                <a:gd name="T9" fmla="*/ 130 h 149"/>
                <a:gd name="T10" fmla="*/ 0 w 150"/>
                <a:gd name="T11" fmla="*/ 125 h 149"/>
                <a:gd name="T12" fmla="*/ 2 w 150"/>
                <a:gd name="T13" fmla="*/ 121 h 149"/>
                <a:gd name="T14" fmla="*/ 119 w 150"/>
                <a:gd name="T15" fmla="*/ 4 h 149"/>
                <a:gd name="T16" fmla="*/ 123 w 150"/>
                <a:gd name="T17" fmla="*/ 2 h 149"/>
                <a:gd name="T18" fmla="*/ 128 w 150"/>
                <a:gd name="T19" fmla="*/ 4 h 149"/>
                <a:gd name="T20" fmla="*/ 146 w 150"/>
                <a:gd name="T21" fmla="*/ 22 h 149"/>
                <a:gd name="T22" fmla="*/ 147 w 150"/>
                <a:gd name="T23" fmla="*/ 26 h 149"/>
                <a:gd name="T24" fmla="*/ 146 w 150"/>
                <a:gd name="T25" fmla="*/ 30 h 149"/>
                <a:gd name="T26" fmla="*/ 33 w 150"/>
                <a:gd name="T27" fmla="*/ 11 h 149"/>
                <a:gd name="T28" fmla="*/ 24 w 150"/>
                <a:gd name="T29" fmla="*/ 14 h 149"/>
                <a:gd name="T30" fmla="*/ 21 w 150"/>
                <a:gd name="T31" fmla="*/ 23 h 149"/>
                <a:gd name="T32" fmla="*/ 18 w 150"/>
                <a:gd name="T33" fmla="*/ 14 h 149"/>
                <a:gd name="T34" fmla="*/ 9 w 150"/>
                <a:gd name="T35" fmla="*/ 11 h 149"/>
                <a:gd name="T36" fmla="*/ 18 w 150"/>
                <a:gd name="T37" fmla="*/ 8 h 149"/>
                <a:gd name="T38" fmla="*/ 21 w 150"/>
                <a:gd name="T39" fmla="*/ 0 h 149"/>
                <a:gd name="T40" fmla="*/ 24 w 150"/>
                <a:gd name="T41" fmla="*/ 8 h 149"/>
                <a:gd name="T42" fmla="*/ 33 w 150"/>
                <a:gd name="T43" fmla="*/ 11 h 149"/>
                <a:gd name="T44" fmla="*/ 74 w 150"/>
                <a:gd name="T45" fmla="*/ 29 h 149"/>
                <a:gd name="T46" fmla="*/ 56 w 150"/>
                <a:gd name="T47" fmla="*/ 34 h 149"/>
                <a:gd name="T48" fmla="*/ 50 w 150"/>
                <a:gd name="T49" fmla="*/ 52 h 149"/>
                <a:gd name="T50" fmla="*/ 45 w 150"/>
                <a:gd name="T51" fmla="*/ 34 h 149"/>
                <a:gd name="T52" fmla="*/ 27 w 150"/>
                <a:gd name="T53" fmla="*/ 29 h 149"/>
                <a:gd name="T54" fmla="*/ 45 w 150"/>
                <a:gd name="T55" fmla="*/ 23 h 149"/>
                <a:gd name="T56" fmla="*/ 50 w 150"/>
                <a:gd name="T57" fmla="*/ 5 h 149"/>
                <a:gd name="T58" fmla="*/ 56 w 150"/>
                <a:gd name="T59" fmla="*/ 23 h 149"/>
                <a:gd name="T60" fmla="*/ 74 w 150"/>
                <a:gd name="T61" fmla="*/ 29 h 149"/>
                <a:gd name="T62" fmla="*/ 91 w 150"/>
                <a:gd name="T63" fmla="*/ 11 h 149"/>
                <a:gd name="T64" fmla="*/ 82 w 150"/>
                <a:gd name="T65" fmla="*/ 14 h 149"/>
                <a:gd name="T66" fmla="*/ 80 w 150"/>
                <a:gd name="T67" fmla="*/ 23 h 149"/>
                <a:gd name="T68" fmla="*/ 77 w 150"/>
                <a:gd name="T69" fmla="*/ 14 h 149"/>
                <a:gd name="T70" fmla="*/ 68 w 150"/>
                <a:gd name="T71" fmla="*/ 11 h 149"/>
                <a:gd name="T72" fmla="*/ 77 w 150"/>
                <a:gd name="T73" fmla="*/ 8 h 149"/>
                <a:gd name="T74" fmla="*/ 80 w 150"/>
                <a:gd name="T75" fmla="*/ 0 h 149"/>
                <a:gd name="T76" fmla="*/ 82 w 150"/>
                <a:gd name="T77" fmla="*/ 8 h 149"/>
                <a:gd name="T78" fmla="*/ 91 w 150"/>
                <a:gd name="T79" fmla="*/ 11 h 149"/>
                <a:gd name="T80" fmla="*/ 133 w 150"/>
                <a:gd name="T81" fmla="*/ 26 h 149"/>
                <a:gd name="T82" fmla="*/ 123 w 150"/>
                <a:gd name="T83" fmla="*/ 16 h 149"/>
                <a:gd name="T84" fmla="*/ 97 w 150"/>
                <a:gd name="T85" fmla="*/ 43 h 149"/>
                <a:gd name="T86" fmla="*/ 106 w 150"/>
                <a:gd name="T87" fmla="*/ 53 h 149"/>
                <a:gd name="T88" fmla="*/ 133 w 150"/>
                <a:gd name="T89" fmla="*/ 26 h 149"/>
                <a:gd name="T90" fmla="*/ 150 w 150"/>
                <a:gd name="T91" fmla="*/ 70 h 149"/>
                <a:gd name="T92" fmla="*/ 141 w 150"/>
                <a:gd name="T93" fmla="*/ 73 h 149"/>
                <a:gd name="T94" fmla="*/ 138 w 150"/>
                <a:gd name="T95" fmla="*/ 82 h 149"/>
                <a:gd name="T96" fmla="*/ 135 w 150"/>
                <a:gd name="T97" fmla="*/ 73 h 149"/>
                <a:gd name="T98" fmla="*/ 126 w 150"/>
                <a:gd name="T99" fmla="*/ 70 h 149"/>
                <a:gd name="T100" fmla="*/ 135 w 150"/>
                <a:gd name="T101" fmla="*/ 67 h 149"/>
                <a:gd name="T102" fmla="*/ 138 w 150"/>
                <a:gd name="T103" fmla="*/ 58 h 149"/>
                <a:gd name="T104" fmla="*/ 141 w 150"/>
                <a:gd name="T105" fmla="*/ 67 h 149"/>
                <a:gd name="T106" fmla="*/ 150 w 150"/>
                <a:gd name="T107" fmla="*/ 7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0" h="149">
                  <a:moveTo>
                    <a:pt x="146" y="30"/>
                  </a:moveTo>
                  <a:cubicBezTo>
                    <a:pt x="28" y="148"/>
                    <a:pt x="28" y="148"/>
                    <a:pt x="28" y="148"/>
                  </a:cubicBezTo>
                  <a:cubicBezTo>
                    <a:pt x="27" y="149"/>
                    <a:pt x="25" y="149"/>
                    <a:pt x="24" y="149"/>
                  </a:cubicBezTo>
                  <a:cubicBezTo>
                    <a:pt x="22" y="149"/>
                    <a:pt x="21" y="149"/>
                    <a:pt x="20" y="148"/>
                  </a:cubicBezTo>
                  <a:cubicBezTo>
                    <a:pt x="2" y="130"/>
                    <a:pt x="2" y="130"/>
                    <a:pt x="2" y="130"/>
                  </a:cubicBezTo>
                  <a:cubicBezTo>
                    <a:pt x="1" y="128"/>
                    <a:pt x="0" y="127"/>
                    <a:pt x="0" y="125"/>
                  </a:cubicBezTo>
                  <a:cubicBezTo>
                    <a:pt x="0" y="124"/>
                    <a:pt x="1" y="122"/>
                    <a:pt x="2" y="121"/>
                  </a:cubicBezTo>
                  <a:cubicBezTo>
                    <a:pt x="119" y="4"/>
                    <a:pt x="119" y="4"/>
                    <a:pt x="119" y="4"/>
                  </a:cubicBezTo>
                  <a:cubicBezTo>
                    <a:pt x="120" y="3"/>
                    <a:pt x="122" y="2"/>
                    <a:pt x="123" y="2"/>
                  </a:cubicBezTo>
                  <a:cubicBezTo>
                    <a:pt x="125" y="2"/>
                    <a:pt x="126" y="3"/>
                    <a:pt x="128" y="4"/>
                  </a:cubicBezTo>
                  <a:cubicBezTo>
                    <a:pt x="146" y="22"/>
                    <a:pt x="146" y="22"/>
                    <a:pt x="146" y="22"/>
                  </a:cubicBezTo>
                  <a:cubicBezTo>
                    <a:pt x="147" y="23"/>
                    <a:pt x="147" y="24"/>
                    <a:pt x="147" y="26"/>
                  </a:cubicBezTo>
                  <a:cubicBezTo>
                    <a:pt x="147" y="27"/>
                    <a:pt x="147" y="29"/>
                    <a:pt x="146" y="30"/>
                  </a:cubicBezTo>
                  <a:close/>
                  <a:moveTo>
                    <a:pt x="33" y="11"/>
                  </a:moveTo>
                  <a:cubicBezTo>
                    <a:pt x="24" y="14"/>
                    <a:pt x="24" y="14"/>
                    <a:pt x="24" y="14"/>
                  </a:cubicBezTo>
                  <a:cubicBezTo>
                    <a:pt x="21" y="23"/>
                    <a:pt x="21" y="23"/>
                    <a:pt x="21" y="23"/>
                  </a:cubicBezTo>
                  <a:cubicBezTo>
                    <a:pt x="18" y="14"/>
                    <a:pt x="18" y="14"/>
                    <a:pt x="18" y="14"/>
                  </a:cubicBezTo>
                  <a:cubicBezTo>
                    <a:pt x="9" y="11"/>
                    <a:pt x="9" y="11"/>
                    <a:pt x="9" y="11"/>
                  </a:cubicBezTo>
                  <a:cubicBezTo>
                    <a:pt x="18" y="8"/>
                    <a:pt x="18" y="8"/>
                    <a:pt x="18" y="8"/>
                  </a:cubicBezTo>
                  <a:cubicBezTo>
                    <a:pt x="21" y="0"/>
                    <a:pt x="21" y="0"/>
                    <a:pt x="21" y="0"/>
                  </a:cubicBezTo>
                  <a:cubicBezTo>
                    <a:pt x="24" y="8"/>
                    <a:pt x="24" y="8"/>
                    <a:pt x="24" y="8"/>
                  </a:cubicBezTo>
                  <a:lnTo>
                    <a:pt x="33" y="11"/>
                  </a:lnTo>
                  <a:close/>
                  <a:moveTo>
                    <a:pt x="74" y="29"/>
                  </a:moveTo>
                  <a:cubicBezTo>
                    <a:pt x="56" y="34"/>
                    <a:pt x="56" y="34"/>
                    <a:pt x="56" y="34"/>
                  </a:cubicBezTo>
                  <a:cubicBezTo>
                    <a:pt x="50" y="52"/>
                    <a:pt x="50" y="52"/>
                    <a:pt x="50" y="52"/>
                  </a:cubicBezTo>
                  <a:cubicBezTo>
                    <a:pt x="45" y="34"/>
                    <a:pt x="45" y="34"/>
                    <a:pt x="45" y="34"/>
                  </a:cubicBezTo>
                  <a:cubicBezTo>
                    <a:pt x="27" y="29"/>
                    <a:pt x="27" y="29"/>
                    <a:pt x="27" y="29"/>
                  </a:cubicBezTo>
                  <a:cubicBezTo>
                    <a:pt x="45" y="23"/>
                    <a:pt x="45" y="23"/>
                    <a:pt x="45" y="23"/>
                  </a:cubicBezTo>
                  <a:cubicBezTo>
                    <a:pt x="50" y="5"/>
                    <a:pt x="50" y="5"/>
                    <a:pt x="50" y="5"/>
                  </a:cubicBezTo>
                  <a:cubicBezTo>
                    <a:pt x="56" y="23"/>
                    <a:pt x="56" y="23"/>
                    <a:pt x="56" y="23"/>
                  </a:cubicBezTo>
                  <a:lnTo>
                    <a:pt x="74" y="29"/>
                  </a:lnTo>
                  <a:close/>
                  <a:moveTo>
                    <a:pt x="91" y="11"/>
                  </a:moveTo>
                  <a:cubicBezTo>
                    <a:pt x="82" y="14"/>
                    <a:pt x="82" y="14"/>
                    <a:pt x="82" y="14"/>
                  </a:cubicBezTo>
                  <a:cubicBezTo>
                    <a:pt x="80" y="23"/>
                    <a:pt x="80" y="23"/>
                    <a:pt x="80" y="23"/>
                  </a:cubicBezTo>
                  <a:cubicBezTo>
                    <a:pt x="77" y="14"/>
                    <a:pt x="77" y="14"/>
                    <a:pt x="77" y="14"/>
                  </a:cubicBezTo>
                  <a:cubicBezTo>
                    <a:pt x="68" y="11"/>
                    <a:pt x="68" y="11"/>
                    <a:pt x="68" y="11"/>
                  </a:cubicBezTo>
                  <a:cubicBezTo>
                    <a:pt x="77" y="8"/>
                    <a:pt x="77" y="8"/>
                    <a:pt x="77" y="8"/>
                  </a:cubicBezTo>
                  <a:cubicBezTo>
                    <a:pt x="80" y="0"/>
                    <a:pt x="80" y="0"/>
                    <a:pt x="80" y="0"/>
                  </a:cubicBezTo>
                  <a:cubicBezTo>
                    <a:pt x="82" y="8"/>
                    <a:pt x="82" y="8"/>
                    <a:pt x="82" y="8"/>
                  </a:cubicBezTo>
                  <a:lnTo>
                    <a:pt x="91" y="11"/>
                  </a:lnTo>
                  <a:close/>
                  <a:moveTo>
                    <a:pt x="133" y="26"/>
                  </a:moveTo>
                  <a:cubicBezTo>
                    <a:pt x="123" y="16"/>
                    <a:pt x="123" y="16"/>
                    <a:pt x="123" y="16"/>
                  </a:cubicBezTo>
                  <a:cubicBezTo>
                    <a:pt x="97" y="43"/>
                    <a:pt x="97" y="43"/>
                    <a:pt x="97" y="43"/>
                  </a:cubicBezTo>
                  <a:cubicBezTo>
                    <a:pt x="106" y="53"/>
                    <a:pt x="106" y="53"/>
                    <a:pt x="106" y="53"/>
                  </a:cubicBezTo>
                  <a:lnTo>
                    <a:pt x="133" y="26"/>
                  </a:lnTo>
                  <a:close/>
                  <a:moveTo>
                    <a:pt x="150" y="70"/>
                  </a:moveTo>
                  <a:cubicBezTo>
                    <a:pt x="141" y="73"/>
                    <a:pt x="141" y="73"/>
                    <a:pt x="141" y="73"/>
                  </a:cubicBezTo>
                  <a:cubicBezTo>
                    <a:pt x="138" y="82"/>
                    <a:pt x="138" y="82"/>
                    <a:pt x="138" y="82"/>
                  </a:cubicBezTo>
                  <a:cubicBezTo>
                    <a:pt x="135" y="73"/>
                    <a:pt x="135" y="73"/>
                    <a:pt x="135" y="73"/>
                  </a:cubicBezTo>
                  <a:cubicBezTo>
                    <a:pt x="126" y="70"/>
                    <a:pt x="126" y="70"/>
                    <a:pt x="126" y="70"/>
                  </a:cubicBezTo>
                  <a:cubicBezTo>
                    <a:pt x="135" y="67"/>
                    <a:pt x="135" y="67"/>
                    <a:pt x="135" y="67"/>
                  </a:cubicBezTo>
                  <a:cubicBezTo>
                    <a:pt x="138" y="58"/>
                    <a:pt x="138" y="58"/>
                    <a:pt x="138" y="58"/>
                  </a:cubicBezTo>
                  <a:cubicBezTo>
                    <a:pt x="141" y="67"/>
                    <a:pt x="141" y="67"/>
                    <a:pt x="141" y="67"/>
                  </a:cubicBezTo>
                  <a:lnTo>
                    <a:pt x="150" y="70"/>
                  </a:ln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51" name="Group 2"/>
          <p:cNvGrpSpPr/>
          <p:nvPr/>
        </p:nvGrpSpPr>
        <p:grpSpPr>
          <a:xfrm>
            <a:off x="3586292" y="2158536"/>
            <a:ext cx="785897" cy="776152"/>
            <a:chOff x="2687928" y="1713292"/>
            <a:chExt cx="616054" cy="616054"/>
          </a:xfrm>
        </p:grpSpPr>
        <p:sp>
          <p:nvSpPr>
            <p:cNvPr id="52" name="Oval 104"/>
            <p:cNvSpPr/>
            <p:nvPr/>
          </p:nvSpPr>
          <p:spPr>
            <a:xfrm>
              <a:off x="2687928" y="1713292"/>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53" name="Freeform 10"/>
            <p:cNvSpPr>
              <a:spLocks noEditPoints="1"/>
            </p:cNvSpPr>
            <p:nvPr/>
          </p:nvSpPr>
          <p:spPr bwMode="auto">
            <a:xfrm>
              <a:off x="2825936" y="1858141"/>
              <a:ext cx="323850" cy="298450"/>
            </a:xfrm>
            <a:custGeom>
              <a:avLst/>
              <a:gdLst>
                <a:gd name="T0" fmla="*/ 26 w 153"/>
                <a:gd name="T1" fmla="*/ 94 h 141"/>
                <a:gd name="T2" fmla="*/ 0 w 153"/>
                <a:gd name="T3" fmla="*/ 63 h 141"/>
                <a:gd name="T4" fmla="*/ 15 w 153"/>
                <a:gd name="T5" fmla="*/ 45 h 141"/>
                <a:gd name="T6" fmla="*/ 40 w 153"/>
                <a:gd name="T7" fmla="*/ 76 h 141"/>
                <a:gd name="T8" fmla="*/ 26 w 153"/>
                <a:gd name="T9" fmla="*/ 94 h 141"/>
                <a:gd name="T10" fmla="*/ 129 w 153"/>
                <a:gd name="T11" fmla="*/ 127 h 141"/>
                <a:gd name="T12" fmla="*/ 110 w 153"/>
                <a:gd name="T13" fmla="*/ 141 h 141"/>
                <a:gd name="T14" fmla="*/ 76 w 153"/>
                <a:gd name="T15" fmla="*/ 132 h 141"/>
                <a:gd name="T16" fmla="*/ 41 w 153"/>
                <a:gd name="T17" fmla="*/ 141 h 141"/>
                <a:gd name="T18" fmla="*/ 24 w 153"/>
                <a:gd name="T19" fmla="*/ 127 h 141"/>
                <a:gd name="T20" fmla="*/ 76 w 153"/>
                <a:gd name="T21" fmla="*/ 73 h 141"/>
                <a:gd name="T22" fmla="*/ 129 w 153"/>
                <a:gd name="T23" fmla="*/ 127 h 141"/>
                <a:gd name="T24" fmla="*/ 55 w 153"/>
                <a:gd name="T25" fmla="*/ 54 h 141"/>
                <a:gd name="T26" fmla="*/ 31 w 153"/>
                <a:gd name="T27" fmla="*/ 23 h 141"/>
                <a:gd name="T28" fmla="*/ 48 w 153"/>
                <a:gd name="T29" fmla="*/ 0 h 141"/>
                <a:gd name="T30" fmla="*/ 72 w 153"/>
                <a:gd name="T31" fmla="*/ 32 h 141"/>
                <a:gd name="T32" fmla="*/ 55 w 153"/>
                <a:gd name="T33" fmla="*/ 54 h 141"/>
                <a:gd name="T34" fmla="*/ 81 w 153"/>
                <a:gd name="T35" fmla="*/ 32 h 141"/>
                <a:gd name="T36" fmla="*/ 105 w 153"/>
                <a:gd name="T37" fmla="*/ 0 h 141"/>
                <a:gd name="T38" fmla="*/ 122 w 153"/>
                <a:gd name="T39" fmla="*/ 23 h 141"/>
                <a:gd name="T40" fmla="*/ 98 w 153"/>
                <a:gd name="T41" fmla="*/ 54 h 141"/>
                <a:gd name="T42" fmla="*/ 81 w 153"/>
                <a:gd name="T43" fmla="*/ 32 h 141"/>
                <a:gd name="T44" fmla="*/ 153 w 153"/>
                <a:gd name="T45" fmla="*/ 63 h 141"/>
                <a:gd name="T46" fmla="*/ 127 w 153"/>
                <a:gd name="T47" fmla="*/ 94 h 141"/>
                <a:gd name="T48" fmla="*/ 113 w 153"/>
                <a:gd name="T49" fmla="*/ 76 h 141"/>
                <a:gd name="T50" fmla="*/ 138 w 153"/>
                <a:gd name="T51" fmla="*/ 45 h 141"/>
                <a:gd name="T52" fmla="*/ 153 w 153"/>
                <a:gd name="T53" fmla="*/ 63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3" h="141">
                  <a:moveTo>
                    <a:pt x="26" y="94"/>
                  </a:moveTo>
                  <a:cubicBezTo>
                    <a:pt x="11" y="94"/>
                    <a:pt x="0" y="76"/>
                    <a:pt x="0" y="63"/>
                  </a:cubicBezTo>
                  <a:cubicBezTo>
                    <a:pt x="0" y="54"/>
                    <a:pt x="5" y="45"/>
                    <a:pt x="15" y="45"/>
                  </a:cubicBezTo>
                  <a:cubicBezTo>
                    <a:pt x="30" y="45"/>
                    <a:pt x="40" y="63"/>
                    <a:pt x="40" y="76"/>
                  </a:cubicBezTo>
                  <a:cubicBezTo>
                    <a:pt x="40" y="85"/>
                    <a:pt x="36" y="94"/>
                    <a:pt x="26" y="94"/>
                  </a:cubicBezTo>
                  <a:close/>
                  <a:moveTo>
                    <a:pt x="129" y="127"/>
                  </a:moveTo>
                  <a:cubicBezTo>
                    <a:pt x="129" y="139"/>
                    <a:pt x="120" y="141"/>
                    <a:pt x="110" y="141"/>
                  </a:cubicBezTo>
                  <a:cubicBezTo>
                    <a:pt x="98" y="141"/>
                    <a:pt x="88" y="132"/>
                    <a:pt x="76" y="132"/>
                  </a:cubicBezTo>
                  <a:cubicBezTo>
                    <a:pt x="64" y="132"/>
                    <a:pt x="54" y="141"/>
                    <a:pt x="41" y="141"/>
                  </a:cubicBezTo>
                  <a:cubicBezTo>
                    <a:pt x="32" y="141"/>
                    <a:pt x="24" y="138"/>
                    <a:pt x="24" y="127"/>
                  </a:cubicBezTo>
                  <a:cubicBezTo>
                    <a:pt x="24" y="106"/>
                    <a:pt x="54" y="73"/>
                    <a:pt x="76" y="73"/>
                  </a:cubicBezTo>
                  <a:cubicBezTo>
                    <a:pt x="99" y="73"/>
                    <a:pt x="129" y="106"/>
                    <a:pt x="129" y="127"/>
                  </a:cubicBezTo>
                  <a:close/>
                  <a:moveTo>
                    <a:pt x="55" y="54"/>
                  </a:moveTo>
                  <a:cubicBezTo>
                    <a:pt x="40" y="54"/>
                    <a:pt x="31" y="35"/>
                    <a:pt x="31" y="23"/>
                  </a:cubicBezTo>
                  <a:cubicBezTo>
                    <a:pt x="31" y="12"/>
                    <a:pt x="36" y="0"/>
                    <a:pt x="48" y="0"/>
                  </a:cubicBezTo>
                  <a:cubicBezTo>
                    <a:pt x="63" y="0"/>
                    <a:pt x="72" y="19"/>
                    <a:pt x="72" y="32"/>
                  </a:cubicBezTo>
                  <a:cubicBezTo>
                    <a:pt x="72" y="42"/>
                    <a:pt x="66" y="54"/>
                    <a:pt x="55" y="54"/>
                  </a:cubicBezTo>
                  <a:close/>
                  <a:moveTo>
                    <a:pt x="81" y="32"/>
                  </a:moveTo>
                  <a:cubicBezTo>
                    <a:pt x="81" y="19"/>
                    <a:pt x="90" y="0"/>
                    <a:pt x="105" y="0"/>
                  </a:cubicBezTo>
                  <a:cubicBezTo>
                    <a:pt x="117" y="0"/>
                    <a:pt x="122" y="12"/>
                    <a:pt x="122" y="23"/>
                  </a:cubicBezTo>
                  <a:cubicBezTo>
                    <a:pt x="122" y="35"/>
                    <a:pt x="113" y="54"/>
                    <a:pt x="98" y="54"/>
                  </a:cubicBezTo>
                  <a:cubicBezTo>
                    <a:pt x="87" y="54"/>
                    <a:pt x="81" y="42"/>
                    <a:pt x="81" y="32"/>
                  </a:cubicBezTo>
                  <a:close/>
                  <a:moveTo>
                    <a:pt x="153" y="63"/>
                  </a:moveTo>
                  <a:cubicBezTo>
                    <a:pt x="153" y="76"/>
                    <a:pt x="142" y="94"/>
                    <a:pt x="127" y="94"/>
                  </a:cubicBezTo>
                  <a:cubicBezTo>
                    <a:pt x="117" y="94"/>
                    <a:pt x="113" y="85"/>
                    <a:pt x="113" y="76"/>
                  </a:cubicBezTo>
                  <a:cubicBezTo>
                    <a:pt x="113" y="63"/>
                    <a:pt x="123" y="45"/>
                    <a:pt x="138" y="45"/>
                  </a:cubicBezTo>
                  <a:cubicBezTo>
                    <a:pt x="148" y="45"/>
                    <a:pt x="153" y="54"/>
                    <a:pt x="153" y="63"/>
                  </a:cubicBez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54" name="Group 6"/>
          <p:cNvGrpSpPr/>
          <p:nvPr/>
        </p:nvGrpSpPr>
        <p:grpSpPr>
          <a:xfrm>
            <a:off x="9524496" y="2158536"/>
            <a:ext cx="785897" cy="776152"/>
            <a:chOff x="7342807" y="1713292"/>
            <a:chExt cx="616054" cy="616054"/>
          </a:xfrm>
        </p:grpSpPr>
        <p:sp>
          <p:nvSpPr>
            <p:cNvPr id="55" name="Oval 107"/>
            <p:cNvSpPr/>
            <p:nvPr/>
          </p:nvSpPr>
          <p:spPr>
            <a:xfrm>
              <a:off x="7342807" y="1713292"/>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56" name="Freeform 11"/>
            <p:cNvSpPr>
              <a:spLocks noEditPoints="1"/>
            </p:cNvSpPr>
            <p:nvPr/>
          </p:nvSpPr>
          <p:spPr bwMode="auto">
            <a:xfrm>
              <a:off x="7464605" y="1865623"/>
              <a:ext cx="346075" cy="377825"/>
            </a:xfrm>
            <a:custGeom>
              <a:avLst/>
              <a:gdLst>
                <a:gd name="T0" fmla="*/ 127 w 164"/>
                <a:gd name="T1" fmla="*/ 107 h 178"/>
                <a:gd name="T2" fmla="*/ 84 w 164"/>
                <a:gd name="T3" fmla="*/ 147 h 178"/>
                <a:gd name="T4" fmla="*/ 84 w 164"/>
                <a:gd name="T5" fmla="*/ 117 h 178"/>
                <a:gd name="T6" fmla="*/ 80 w 164"/>
                <a:gd name="T7" fmla="*/ 116 h 178"/>
                <a:gd name="T8" fmla="*/ 80 w 164"/>
                <a:gd name="T9" fmla="*/ 147 h 178"/>
                <a:gd name="T10" fmla="*/ 37 w 164"/>
                <a:gd name="T11" fmla="*/ 107 h 178"/>
                <a:gd name="T12" fmla="*/ 3 w 164"/>
                <a:gd name="T13" fmla="*/ 84 h 178"/>
                <a:gd name="T14" fmla="*/ 8 w 164"/>
                <a:gd name="T15" fmla="*/ 79 h 178"/>
                <a:gd name="T16" fmla="*/ 10 w 164"/>
                <a:gd name="T17" fmla="*/ 80 h 178"/>
                <a:gd name="T18" fmla="*/ 10 w 164"/>
                <a:gd name="T19" fmla="*/ 16 h 178"/>
                <a:gd name="T20" fmla="*/ 25 w 164"/>
                <a:gd name="T21" fmla="*/ 0 h 178"/>
                <a:gd name="T22" fmla="*/ 140 w 164"/>
                <a:gd name="T23" fmla="*/ 0 h 178"/>
                <a:gd name="T24" fmla="*/ 154 w 164"/>
                <a:gd name="T25" fmla="*/ 16 h 178"/>
                <a:gd name="T26" fmla="*/ 154 w 164"/>
                <a:gd name="T27" fmla="*/ 80 h 178"/>
                <a:gd name="T28" fmla="*/ 156 w 164"/>
                <a:gd name="T29" fmla="*/ 79 h 178"/>
                <a:gd name="T30" fmla="*/ 161 w 164"/>
                <a:gd name="T31" fmla="*/ 84 h 178"/>
                <a:gd name="T32" fmla="*/ 127 w 164"/>
                <a:gd name="T33" fmla="*/ 107 h 178"/>
                <a:gd name="T34" fmla="*/ 146 w 164"/>
                <a:gd name="T35" fmla="*/ 24 h 178"/>
                <a:gd name="T36" fmla="*/ 133 w 164"/>
                <a:gd name="T37" fmla="*/ 9 h 178"/>
                <a:gd name="T38" fmla="*/ 32 w 164"/>
                <a:gd name="T39" fmla="*/ 9 h 178"/>
                <a:gd name="T40" fmla="*/ 19 w 164"/>
                <a:gd name="T41" fmla="*/ 24 h 178"/>
                <a:gd name="T42" fmla="*/ 19 w 164"/>
                <a:gd name="T43" fmla="*/ 85 h 178"/>
                <a:gd name="T44" fmla="*/ 69 w 164"/>
                <a:gd name="T45" fmla="*/ 94 h 178"/>
                <a:gd name="T46" fmla="*/ 78 w 164"/>
                <a:gd name="T47" fmla="*/ 97 h 178"/>
                <a:gd name="T48" fmla="*/ 79 w 164"/>
                <a:gd name="T49" fmla="*/ 97 h 178"/>
                <a:gd name="T50" fmla="*/ 84 w 164"/>
                <a:gd name="T51" fmla="*/ 102 h 178"/>
                <a:gd name="T52" fmla="*/ 95 w 164"/>
                <a:gd name="T53" fmla="*/ 94 h 178"/>
                <a:gd name="T54" fmla="*/ 146 w 164"/>
                <a:gd name="T55" fmla="*/ 85 h 178"/>
                <a:gd name="T56" fmla="*/ 146 w 164"/>
                <a:gd name="T57" fmla="*/ 24 h 178"/>
                <a:gd name="T58" fmla="*/ 60 w 164"/>
                <a:gd name="T59" fmla="*/ 87 h 178"/>
                <a:gd name="T60" fmla="*/ 40 w 164"/>
                <a:gd name="T61" fmla="*/ 68 h 178"/>
                <a:gd name="T62" fmla="*/ 60 w 164"/>
                <a:gd name="T63" fmla="*/ 50 h 178"/>
                <a:gd name="T64" fmla="*/ 80 w 164"/>
                <a:gd name="T65" fmla="*/ 68 h 178"/>
                <a:gd name="T66" fmla="*/ 60 w 164"/>
                <a:gd name="T67" fmla="*/ 87 h 178"/>
                <a:gd name="T68" fmla="*/ 106 w 164"/>
                <a:gd name="T69" fmla="*/ 87 h 178"/>
                <a:gd name="T70" fmla="*/ 86 w 164"/>
                <a:gd name="T71" fmla="*/ 68 h 178"/>
                <a:gd name="T72" fmla="*/ 106 w 164"/>
                <a:gd name="T73" fmla="*/ 50 h 178"/>
                <a:gd name="T74" fmla="*/ 126 w 164"/>
                <a:gd name="T75" fmla="*/ 68 h 178"/>
                <a:gd name="T76" fmla="*/ 106 w 164"/>
                <a:gd name="T77" fmla="*/ 8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4" h="178">
                  <a:moveTo>
                    <a:pt x="127" y="107"/>
                  </a:moveTo>
                  <a:cubicBezTo>
                    <a:pt x="145" y="169"/>
                    <a:pt x="83" y="178"/>
                    <a:pt x="84" y="147"/>
                  </a:cubicBezTo>
                  <a:cubicBezTo>
                    <a:pt x="84" y="148"/>
                    <a:pt x="84" y="130"/>
                    <a:pt x="84" y="117"/>
                  </a:cubicBezTo>
                  <a:cubicBezTo>
                    <a:pt x="83" y="117"/>
                    <a:pt x="81" y="116"/>
                    <a:pt x="80" y="116"/>
                  </a:cubicBezTo>
                  <a:cubicBezTo>
                    <a:pt x="80" y="129"/>
                    <a:pt x="80" y="148"/>
                    <a:pt x="80" y="147"/>
                  </a:cubicBezTo>
                  <a:cubicBezTo>
                    <a:pt x="81" y="178"/>
                    <a:pt x="19" y="169"/>
                    <a:pt x="37" y="107"/>
                  </a:cubicBezTo>
                  <a:cubicBezTo>
                    <a:pt x="20" y="100"/>
                    <a:pt x="8" y="91"/>
                    <a:pt x="3" y="84"/>
                  </a:cubicBezTo>
                  <a:cubicBezTo>
                    <a:pt x="0" y="80"/>
                    <a:pt x="3" y="75"/>
                    <a:pt x="8" y="79"/>
                  </a:cubicBezTo>
                  <a:cubicBezTo>
                    <a:pt x="8" y="79"/>
                    <a:pt x="9" y="79"/>
                    <a:pt x="10" y="80"/>
                  </a:cubicBezTo>
                  <a:cubicBezTo>
                    <a:pt x="10" y="16"/>
                    <a:pt x="10" y="16"/>
                    <a:pt x="10" y="16"/>
                  </a:cubicBezTo>
                  <a:cubicBezTo>
                    <a:pt x="10" y="8"/>
                    <a:pt x="16" y="0"/>
                    <a:pt x="25" y="0"/>
                  </a:cubicBezTo>
                  <a:cubicBezTo>
                    <a:pt x="140" y="0"/>
                    <a:pt x="140" y="0"/>
                    <a:pt x="140" y="0"/>
                  </a:cubicBezTo>
                  <a:cubicBezTo>
                    <a:pt x="148" y="0"/>
                    <a:pt x="154" y="8"/>
                    <a:pt x="154" y="16"/>
                  </a:cubicBezTo>
                  <a:cubicBezTo>
                    <a:pt x="154" y="80"/>
                    <a:pt x="154" y="80"/>
                    <a:pt x="154" y="80"/>
                  </a:cubicBezTo>
                  <a:cubicBezTo>
                    <a:pt x="155" y="79"/>
                    <a:pt x="156" y="79"/>
                    <a:pt x="156" y="79"/>
                  </a:cubicBezTo>
                  <a:cubicBezTo>
                    <a:pt x="161" y="75"/>
                    <a:pt x="164" y="80"/>
                    <a:pt x="161" y="84"/>
                  </a:cubicBezTo>
                  <a:cubicBezTo>
                    <a:pt x="155" y="91"/>
                    <a:pt x="144" y="100"/>
                    <a:pt x="127" y="107"/>
                  </a:cubicBezTo>
                  <a:close/>
                  <a:moveTo>
                    <a:pt x="146" y="24"/>
                  </a:moveTo>
                  <a:cubicBezTo>
                    <a:pt x="146" y="13"/>
                    <a:pt x="143" y="9"/>
                    <a:pt x="133" y="9"/>
                  </a:cubicBezTo>
                  <a:cubicBezTo>
                    <a:pt x="32" y="9"/>
                    <a:pt x="32" y="9"/>
                    <a:pt x="32" y="9"/>
                  </a:cubicBezTo>
                  <a:cubicBezTo>
                    <a:pt x="21" y="9"/>
                    <a:pt x="19" y="12"/>
                    <a:pt x="19" y="24"/>
                  </a:cubicBezTo>
                  <a:cubicBezTo>
                    <a:pt x="19" y="85"/>
                    <a:pt x="19" y="85"/>
                    <a:pt x="19" y="85"/>
                  </a:cubicBezTo>
                  <a:cubicBezTo>
                    <a:pt x="40" y="97"/>
                    <a:pt x="59" y="95"/>
                    <a:pt x="69" y="94"/>
                  </a:cubicBezTo>
                  <a:cubicBezTo>
                    <a:pt x="73" y="94"/>
                    <a:pt x="76" y="95"/>
                    <a:pt x="78" y="97"/>
                  </a:cubicBezTo>
                  <a:cubicBezTo>
                    <a:pt x="78" y="97"/>
                    <a:pt x="78" y="97"/>
                    <a:pt x="79" y="97"/>
                  </a:cubicBezTo>
                  <a:cubicBezTo>
                    <a:pt x="81" y="99"/>
                    <a:pt x="82" y="101"/>
                    <a:pt x="84" y="102"/>
                  </a:cubicBezTo>
                  <a:cubicBezTo>
                    <a:pt x="85" y="97"/>
                    <a:pt x="87" y="94"/>
                    <a:pt x="95" y="94"/>
                  </a:cubicBezTo>
                  <a:cubicBezTo>
                    <a:pt x="105" y="95"/>
                    <a:pt x="124" y="97"/>
                    <a:pt x="146" y="85"/>
                  </a:cubicBezTo>
                  <a:lnTo>
                    <a:pt x="146" y="24"/>
                  </a:lnTo>
                  <a:close/>
                  <a:moveTo>
                    <a:pt x="60" y="87"/>
                  </a:moveTo>
                  <a:cubicBezTo>
                    <a:pt x="49" y="87"/>
                    <a:pt x="40" y="78"/>
                    <a:pt x="40" y="68"/>
                  </a:cubicBezTo>
                  <a:cubicBezTo>
                    <a:pt x="40" y="58"/>
                    <a:pt x="49" y="50"/>
                    <a:pt x="60" y="50"/>
                  </a:cubicBezTo>
                  <a:cubicBezTo>
                    <a:pt x="71" y="50"/>
                    <a:pt x="80" y="58"/>
                    <a:pt x="80" y="68"/>
                  </a:cubicBezTo>
                  <a:cubicBezTo>
                    <a:pt x="80" y="78"/>
                    <a:pt x="71" y="87"/>
                    <a:pt x="60" y="87"/>
                  </a:cubicBezTo>
                  <a:close/>
                  <a:moveTo>
                    <a:pt x="106" y="87"/>
                  </a:moveTo>
                  <a:cubicBezTo>
                    <a:pt x="95" y="87"/>
                    <a:pt x="86" y="78"/>
                    <a:pt x="86" y="68"/>
                  </a:cubicBezTo>
                  <a:cubicBezTo>
                    <a:pt x="86" y="58"/>
                    <a:pt x="95" y="50"/>
                    <a:pt x="106" y="50"/>
                  </a:cubicBezTo>
                  <a:cubicBezTo>
                    <a:pt x="117" y="50"/>
                    <a:pt x="126" y="58"/>
                    <a:pt x="126" y="68"/>
                  </a:cubicBezTo>
                  <a:cubicBezTo>
                    <a:pt x="126" y="78"/>
                    <a:pt x="117" y="87"/>
                    <a:pt x="106" y="87"/>
                  </a:cubicBez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57" name="Group 3"/>
          <p:cNvGrpSpPr/>
          <p:nvPr/>
        </p:nvGrpSpPr>
        <p:grpSpPr>
          <a:xfrm>
            <a:off x="5549993" y="2158536"/>
            <a:ext cx="785897" cy="776152"/>
            <a:chOff x="4227247" y="1713292"/>
            <a:chExt cx="616054" cy="616054"/>
          </a:xfrm>
        </p:grpSpPr>
        <p:sp>
          <p:nvSpPr>
            <p:cNvPr id="58" name="Oval 105"/>
            <p:cNvSpPr/>
            <p:nvPr/>
          </p:nvSpPr>
          <p:spPr>
            <a:xfrm>
              <a:off x="4227247" y="1713292"/>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59" name="Freeform 12"/>
            <p:cNvSpPr>
              <a:spLocks noEditPoints="1"/>
            </p:cNvSpPr>
            <p:nvPr/>
          </p:nvSpPr>
          <p:spPr bwMode="auto">
            <a:xfrm>
              <a:off x="4381006" y="1853458"/>
              <a:ext cx="347663" cy="298450"/>
            </a:xfrm>
            <a:custGeom>
              <a:avLst/>
              <a:gdLst>
                <a:gd name="T0" fmla="*/ 26 w 164"/>
                <a:gd name="T1" fmla="*/ 141 h 141"/>
                <a:gd name="T2" fmla="*/ 20 w 164"/>
                <a:gd name="T3" fmla="*/ 141 h 141"/>
                <a:gd name="T4" fmla="*/ 0 w 164"/>
                <a:gd name="T5" fmla="*/ 120 h 141"/>
                <a:gd name="T6" fmla="*/ 0 w 164"/>
                <a:gd name="T7" fmla="*/ 44 h 141"/>
                <a:gd name="T8" fmla="*/ 20 w 164"/>
                <a:gd name="T9" fmla="*/ 24 h 141"/>
                <a:gd name="T10" fmla="*/ 26 w 164"/>
                <a:gd name="T11" fmla="*/ 24 h 141"/>
                <a:gd name="T12" fmla="*/ 26 w 164"/>
                <a:gd name="T13" fmla="*/ 141 h 141"/>
                <a:gd name="T14" fmla="*/ 128 w 164"/>
                <a:gd name="T15" fmla="*/ 141 h 141"/>
                <a:gd name="T16" fmla="*/ 35 w 164"/>
                <a:gd name="T17" fmla="*/ 141 h 141"/>
                <a:gd name="T18" fmla="*/ 35 w 164"/>
                <a:gd name="T19" fmla="*/ 24 h 141"/>
                <a:gd name="T20" fmla="*/ 46 w 164"/>
                <a:gd name="T21" fmla="*/ 24 h 141"/>
                <a:gd name="T22" fmla="*/ 46 w 164"/>
                <a:gd name="T23" fmla="*/ 9 h 141"/>
                <a:gd name="T24" fmla="*/ 55 w 164"/>
                <a:gd name="T25" fmla="*/ 0 h 141"/>
                <a:gd name="T26" fmla="*/ 108 w 164"/>
                <a:gd name="T27" fmla="*/ 0 h 141"/>
                <a:gd name="T28" fmla="*/ 117 w 164"/>
                <a:gd name="T29" fmla="*/ 9 h 141"/>
                <a:gd name="T30" fmla="*/ 117 w 164"/>
                <a:gd name="T31" fmla="*/ 24 h 141"/>
                <a:gd name="T32" fmla="*/ 128 w 164"/>
                <a:gd name="T33" fmla="*/ 24 h 141"/>
                <a:gd name="T34" fmla="*/ 128 w 164"/>
                <a:gd name="T35" fmla="*/ 141 h 141"/>
                <a:gd name="T36" fmla="*/ 105 w 164"/>
                <a:gd name="T37" fmla="*/ 24 h 141"/>
                <a:gd name="T38" fmla="*/ 105 w 164"/>
                <a:gd name="T39" fmla="*/ 12 h 141"/>
                <a:gd name="T40" fmla="*/ 58 w 164"/>
                <a:gd name="T41" fmla="*/ 12 h 141"/>
                <a:gd name="T42" fmla="*/ 58 w 164"/>
                <a:gd name="T43" fmla="*/ 24 h 141"/>
                <a:gd name="T44" fmla="*/ 105 w 164"/>
                <a:gd name="T45" fmla="*/ 24 h 141"/>
                <a:gd name="T46" fmla="*/ 164 w 164"/>
                <a:gd name="T47" fmla="*/ 120 h 141"/>
                <a:gd name="T48" fmla="*/ 143 w 164"/>
                <a:gd name="T49" fmla="*/ 141 h 141"/>
                <a:gd name="T50" fmla="*/ 137 w 164"/>
                <a:gd name="T51" fmla="*/ 141 h 141"/>
                <a:gd name="T52" fmla="*/ 137 w 164"/>
                <a:gd name="T53" fmla="*/ 24 h 141"/>
                <a:gd name="T54" fmla="*/ 143 w 164"/>
                <a:gd name="T55" fmla="*/ 24 h 141"/>
                <a:gd name="T56" fmla="*/ 164 w 164"/>
                <a:gd name="T57" fmla="*/ 44 h 141"/>
                <a:gd name="T58" fmla="*/ 164 w 164"/>
                <a:gd name="T59" fmla="*/ 12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141">
                  <a:moveTo>
                    <a:pt x="26" y="141"/>
                  </a:moveTo>
                  <a:cubicBezTo>
                    <a:pt x="20" y="141"/>
                    <a:pt x="20" y="141"/>
                    <a:pt x="20" y="141"/>
                  </a:cubicBezTo>
                  <a:cubicBezTo>
                    <a:pt x="9" y="141"/>
                    <a:pt x="0" y="131"/>
                    <a:pt x="0" y="120"/>
                  </a:cubicBezTo>
                  <a:cubicBezTo>
                    <a:pt x="0" y="44"/>
                    <a:pt x="0" y="44"/>
                    <a:pt x="0" y="44"/>
                  </a:cubicBezTo>
                  <a:cubicBezTo>
                    <a:pt x="0" y="33"/>
                    <a:pt x="9" y="24"/>
                    <a:pt x="20" y="24"/>
                  </a:cubicBezTo>
                  <a:cubicBezTo>
                    <a:pt x="26" y="24"/>
                    <a:pt x="26" y="24"/>
                    <a:pt x="26" y="24"/>
                  </a:cubicBezTo>
                  <a:lnTo>
                    <a:pt x="26" y="141"/>
                  </a:lnTo>
                  <a:close/>
                  <a:moveTo>
                    <a:pt x="128" y="141"/>
                  </a:moveTo>
                  <a:cubicBezTo>
                    <a:pt x="35" y="141"/>
                    <a:pt x="35" y="141"/>
                    <a:pt x="35" y="141"/>
                  </a:cubicBezTo>
                  <a:cubicBezTo>
                    <a:pt x="35" y="24"/>
                    <a:pt x="35" y="24"/>
                    <a:pt x="35" y="24"/>
                  </a:cubicBezTo>
                  <a:cubicBezTo>
                    <a:pt x="46" y="24"/>
                    <a:pt x="46" y="24"/>
                    <a:pt x="46" y="24"/>
                  </a:cubicBezTo>
                  <a:cubicBezTo>
                    <a:pt x="46" y="9"/>
                    <a:pt x="46" y="9"/>
                    <a:pt x="46" y="9"/>
                  </a:cubicBezTo>
                  <a:cubicBezTo>
                    <a:pt x="46" y="4"/>
                    <a:pt x="50" y="0"/>
                    <a:pt x="55" y="0"/>
                  </a:cubicBezTo>
                  <a:cubicBezTo>
                    <a:pt x="108" y="0"/>
                    <a:pt x="108" y="0"/>
                    <a:pt x="108" y="0"/>
                  </a:cubicBezTo>
                  <a:cubicBezTo>
                    <a:pt x="113" y="0"/>
                    <a:pt x="117" y="4"/>
                    <a:pt x="117" y="9"/>
                  </a:cubicBezTo>
                  <a:cubicBezTo>
                    <a:pt x="117" y="24"/>
                    <a:pt x="117" y="24"/>
                    <a:pt x="117" y="24"/>
                  </a:cubicBezTo>
                  <a:cubicBezTo>
                    <a:pt x="128" y="24"/>
                    <a:pt x="128" y="24"/>
                    <a:pt x="128" y="24"/>
                  </a:cubicBezTo>
                  <a:lnTo>
                    <a:pt x="128" y="141"/>
                  </a:lnTo>
                  <a:close/>
                  <a:moveTo>
                    <a:pt x="105" y="24"/>
                  </a:moveTo>
                  <a:cubicBezTo>
                    <a:pt x="105" y="12"/>
                    <a:pt x="105" y="12"/>
                    <a:pt x="105" y="12"/>
                  </a:cubicBezTo>
                  <a:cubicBezTo>
                    <a:pt x="58" y="12"/>
                    <a:pt x="58" y="12"/>
                    <a:pt x="58" y="12"/>
                  </a:cubicBezTo>
                  <a:cubicBezTo>
                    <a:pt x="58" y="24"/>
                    <a:pt x="58" y="24"/>
                    <a:pt x="58" y="24"/>
                  </a:cubicBezTo>
                  <a:lnTo>
                    <a:pt x="105" y="24"/>
                  </a:lnTo>
                  <a:close/>
                  <a:moveTo>
                    <a:pt x="164" y="120"/>
                  </a:moveTo>
                  <a:cubicBezTo>
                    <a:pt x="164" y="131"/>
                    <a:pt x="154" y="141"/>
                    <a:pt x="143" y="141"/>
                  </a:cubicBezTo>
                  <a:cubicBezTo>
                    <a:pt x="137" y="141"/>
                    <a:pt x="137" y="141"/>
                    <a:pt x="137" y="141"/>
                  </a:cubicBezTo>
                  <a:cubicBezTo>
                    <a:pt x="137" y="24"/>
                    <a:pt x="137" y="24"/>
                    <a:pt x="137" y="24"/>
                  </a:cubicBezTo>
                  <a:cubicBezTo>
                    <a:pt x="143" y="24"/>
                    <a:pt x="143" y="24"/>
                    <a:pt x="143" y="24"/>
                  </a:cubicBezTo>
                  <a:cubicBezTo>
                    <a:pt x="154" y="24"/>
                    <a:pt x="164" y="33"/>
                    <a:pt x="164" y="44"/>
                  </a:cubicBezTo>
                  <a:lnTo>
                    <a:pt x="164" y="120"/>
                  </a:ln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60" name="Group 21"/>
          <p:cNvGrpSpPr/>
          <p:nvPr/>
        </p:nvGrpSpPr>
        <p:grpSpPr>
          <a:xfrm>
            <a:off x="9507668" y="4390657"/>
            <a:ext cx="785897" cy="776152"/>
            <a:chOff x="7329616" y="3484989"/>
            <a:chExt cx="616054" cy="616054"/>
          </a:xfrm>
        </p:grpSpPr>
        <p:sp>
          <p:nvSpPr>
            <p:cNvPr id="61" name="Oval 133"/>
            <p:cNvSpPr/>
            <p:nvPr/>
          </p:nvSpPr>
          <p:spPr>
            <a:xfrm>
              <a:off x="7329616" y="3484989"/>
              <a:ext cx="616054" cy="616054"/>
            </a:xfrm>
            <a:prstGeom prst="ellipse">
              <a:avLst/>
            </a:prstGeom>
            <a:solidFill>
              <a:srgbClr val="C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62" name="Freeform 13"/>
            <p:cNvSpPr>
              <a:spLocks noEditPoints="1"/>
            </p:cNvSpPr>
            <p:nvPr/>
          </p:nvSpPr>
          <p:spPr bwMode="auto">
            <a:xfrm>
              <a:off x="7477304" y="3637088"/>
              <a:ext cx="320675" cy="298450"/>
            </a:xfrm>
            <a:custGeom>
              <a:avLst/>
              <a:gdLst>
                <a:gd name="T0" fmla="*/ 152 w 152"/>
                <a:gd name="T1" fmla="*/ 44 h 141"/>
                <a:gd name="T2" fmla="*/ 103 w 152"/>
                <a:gd name="T3" fmla="*/ 82 h 141"/>
                <a:gd name="T4" fmla="*/ 94 w 152"/>
                <a:gd name="T5" fmla="*/ 91 h 141"/>
                <a:gd name="T6" fmla="*/ 88 w 152"/>
                <a:gd name="T7" fmla="*/ 106 h 141"/>
                <a:gd name="T8" fmla="*/ 99 w 152"/>
                <a:gd name="T9" fmla="*/ 117 h 141"/>
                <a:gd name="T10" fmla="*/ 117 w 152"/>
                <a:gd name="T11" fmla="*/ 132 h 141"/>
                <a:gd name="T12" fmla="*/ 117 w 152"/>
                <a:gd name="T13" fmla="*/ 138 h 141"/>
                <a:gd name="T14" fmla="*/ 114 w 152"/>
                <a:gd name="T15" fmla="*/ 141 h 141"/>
                <a:gd name="T16" fmla="*/ 38 w 152"/>
                <a:gd name="T17" fmla="*/ 141 h 141"/>
                <a:gd name="T18" fmla="*/ 35 w 152"/>
                <a:gd name="T19" fmla="*/ 138 h 141"/>
                <a:gd name="T20" fmla="*/ 35 w 152"/>
                <a:gd name="T21" fmla="*/ 132 h 141"/>
                <a:gd name="T22" fmla="*/ 53 w 152"/>
                <a:gd name="T23" fmla="*/ 117 h 141"/>
                <a:gd name="T24" fmla="*/ 64 w 152"/>
                <a:gd name="T25" fmla="*/ 106 h 141"/>
                <a:gd name="T26" fmla="*/ 58 w 152"/>
                <a:gd name="T27" fmla="*/ 91 h 141"/>
                <a:gd name="T28" fmla="*/ 49 w 152"/>
                <a:gd name="T29" fmla="*/ 82 h 141"/>
                <a:gd name="T30" fmla="*/ 0 w 152"/>
                <a:gd name="T31" fmla="*/ 44 h 141"/>
                <a:gd name="T32" fmla="*/ 0 w 152"/>
                <a:gd name="T33" fmla="*/ 32 h 141"/>
                <a:gd name="T34" fmla="*/ 9 w 152"/>
                <a:gd name="T35" fmla="*/ 24 h 141"/>
                <a:gd name="T36" fmla="*/ 35 w 152"/>
                <a:gd name="T37" fmla="*/ 24 h 141"/>
                <a:gd name="T38" fmla="*/ 35 w 152"/>
                <a:gd name="T39" fmla="*/ 15 h 141"/>
                <a:gd name="T40" fmla="*/ 50 w 152"/>
                <a:gd name="T41" fmla="*/ 0 h 141"/>
                <a:gd name="T42" fmla="*/ 102 w 152"/>
                <a:gd name="T43" fmla="*/ 0 h 141"/>
                <a:gd name="T44" fmla="*/ 117 w 152"/>
                <a:gd name="T45" fmla="*/ 15 h 141"/>
                <a:gd name="T46" fmla="*/ 117 w 152"/>
                <a:gd name="T47" fmla="*/ 24 h 141"/>
                <a:gd name="T48" fmla="*/ 143 w 152"/>
                <a:gd name="T49" fmla="*/ 24 h 141"/>
                <a:gd name="T50" fmla="*/ 152 w 152"/>
                <a:gd name="T51" fmla="*/ 32 h 141"/>
                <a:gd name="T52" fmla="*/ 152 w 152"/>
                <a:gd name="T53" fmla="*/ 44 h 141"/>
                <a:gd name="T54" fmla="*/ 35 w 152"/>
                <a:gd name="T55" fmla="*/ 35 h 141"/>
                <a:gd name="T56" fmla="*/ 12 w 152"/>
                <a:gd name="T57" fmla="*/ 35 h 141"/>
                <a:gd name="T58" fmla="*/ 12 w 152"/>
                <a:gd name="T59" fmla="*/ 44 h 141"/>
                <a:gd name="T60" fmla="*/ 42 w 152"/>
                <a:gd name="T61" fmla="*/ 69 h 141"/>
                <a:gd name="T62" fmla="*/ 35 w 152"/>
                <a:gd name="T63" fmla="*/ 35 h 141"/>
                <a:gd name="T64" fmla="*/ 140 w 152"/>
                <a:gd name="T65" fmla="*/ 35 h 141"/>
                <a:gd name="T66" fmla="*/ 117 w 152"/>
                <a:gd name="T67" fmla="*/ 35 h 141"/>
                <a:gd name="T68" fmla="*/ 110 w 152"/>
                <a:gd name="T69" fmla="*/ 69 h 141"/>
                <a:gd name="T70" fmla="*/ 140 w 152"/>
                <a:gd name="T71" fmla="*/ 44 h 141"/>
                <a:gd name="T72" fmla="*/ 140 w 152"/>
                <a:gd name="T73" fmla="*/ 3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2" h="141">
                  <a:moveTo>
                    <a:pt x="152" y="44"/>
                  </a:moveTo>
                  <a:cubicBezTo>
                    <a:pt x="152" y="61"/>
                    <a:pt x="131" y="81"/>
                    <a:pt x="103" y="82"/>
                  </a:cubicBezTo>
                  <a:cubicBezTo>
                    <a:pt x="99" y="87"/>
                    <a:pt x="95" y="89"/>
                    <a:pt x="94" y="91"/>
                  </a:cubicBezTo>
                  <a:cubicBezTo>
                    <a:pt x="89" y="95"/>
                    <a:pt x="88" y="100"/>
                    <a:pt x="88" y="106"/>
                  </a:cubicBezTo>
                  <a:cubicBezTo>
                    <a:pt x="88" y="111"/>
                    <a:pt x="91" y="117"/>
                    <a:pt x="99" y="117"/>
                  </a:cubicBezTo>
                  <a:cubicBezTo>
                    <a:pt x="108" y="117"/>
                    <a:pt x="117" y="123"/>
                    <a:pt x="117" y="132"/>
                  </a:cubicBezTo>
                  <a:cubicBezTo>
                    <a:pt x="117" y="138"/>
                    <a:pt x="117" y="138"/>
                    <a:pt x="117" y="138"/>
                  </a:cubicBezTo>
                  <a:cubicBezTo>
                    <a:pt x="117" y="139"/>
                    <a:pt x="116" y="141"/>
                    <a:pt x="114" y="141"/>
                  </a:cubicBezTo>
                  <a:cubicBezTo>
                    <a:pt x="38" y="141"/>
                    <a:pt x="38" y="141"/>
                    <a:pt x="38" y="141"/>
                  </a:cubicBezTo>
                  <a:cubicBezTo>
                    <a:pt x="36" y="141"/>
                    <a:pt x="35" y="139"/>
                    <a:pt x="35" y="138"/>
                  </a:cubicBezTo>
                  <a:cubicBezTo>
                    <a:pt x="35" y="132"/>
                    <a:pt x="35" y="132"/>
                    <a:pt x="35" y="132"/>
                  </a:cubicBezTo>
                  <a:cubicBezTo>
                    <a:pt x="35" y="123"/>
                    <a:pt x="44" y="117"/>
                    <a:pt x="53" y="117"/>
                  </a:cubicBezTo>
                  <a:cubicBezTo>
                    <a:pt x="61" y="117"/>
                    <a:pt x="64" y="111"/>
                    <a:pt x="64" y="106"/>
                  </a:cubicBezTo>
                  <a:cubicBezTo>
                    <a:pt x="64" y="100"/>
                    <a:pt x="63" y="95"/>
                    <a:pt x="58" y="91"/>
                  </a:cubicBezTo>
                  <a:cubicBezTo>
                    <a:pt x="56" y="89"/>
                    <a:pt x="53" y="87"/>
                    <a:pt x="49" y="82"/>
                  </a:cubicBezTo>
                  <a:cubicBezTo>
                    <a:pt x="21" y="81"/>
                    <a:pt x="0" y="61"/>
                    <a:pt x="0" y="44"/>
                  </a:cubicBezTo>
                  <a:cubicBezTo>
                    <a:pt x="0" y="32"/>
                    <a:pt x="0" y="32"/>
                    <a:pt x="0" y="32"/>
                  </a:cubicBezTo>
                  <a:cubicBezTo>
                    <a:pt x="0" y="27"/>
                    <a:pt x="4" y="24"/>
                    <a:pt x="9" y="24"/>
                  </a:cubicBezTo>
                  <a:cubicBezTo>
                    <a:pt x="35" y="24"/>
                    <a:pt x="35" y="24"/>
                    <a:pt x="35" y="24"/>
                  </a:cubicBezTo>
                  <a:cubicBezTo>
                    <a:pt x="35" y="15"/>
                    <a:pt x="35" y="15"/>
                    <a:pt x="35" y="15"/>
                  </a:cubicBezTo>
                  <a:cubicBezTo>
                    <a:pt x="35" y="7"/>
                    <a:pt x="42" y="0"/>
                    <a:pt x="50" y="0"/>
                  </a:cubicBezTo>
                  <a:cubicBezTo>
                    <a:pt x="102" y="0"/>
                    <a:pt x="102" y="0"/>
                    <a:pt x="102" y="0"/>
                  </a:cubicBezTo>
                  <a:cubicBezTo>
                    <a:pt x="110" y="0"/>
                    <a:pt x="117" y="7"/>
                    <a:pt x="117" y="15"/>
                  </a:cubicBezTo>
                  <a:cubicBezTo>
                    <a:pt x="117" y="24"/>
                    <a:pt x="117" y="24"/>
                    <a:pt x="117" y="24"/>
                  </a:cubicBezTo>
                  <a:cubicBezTo>
                    <a:pt x="143" y="24"/>
                    <a:pt x="143" y="24"/>
                    <a:pt x="143" y="24"/>
                  </a:cubicBezTo>
                  <a:cubicBezTo>
                    <a:pt x="148" y="24"/>
                    <a:pt x="152" y="27"/>
                    <a:pt x="152" y="32"/>
                  </a:cubicBezTo>
                  <a:lnTo>
                    <a:pt x="152" y="44"/>
                  </a:lnTo>
                  <a:close/>
                  <a:moveTo>
                    <a:pt x="35" y="35"/>
                  </a:moveTo>
                  <a:cubicBezTo>
                    <a:pt x="12" y="35"/>
                    <a:pt x="12" y="35"/>
                    <a:pt x="12" y="35"/>
                  </a:cubicBezTo>
                  <a:cubicBezTo>
                    <a:pt x="12" y="44"/>
                    <a:pt x="12" y="44"/>
                    <a:pt x="12" y="44"/>
                  </a:cubicBezTo>
                  <a:cubicBezTo>
                    <a:pt x="12" y="53"/>
                    <a:pt x="24" y="65"/>
                    <a:pt x="42" y="69"/>
                  </a:cubicBezTo>
                  <a:cubicBezTo>
                    <a:pt x="38" y="61"/>
                    <a:pt x="35" y="50"/>
                    <a:pt x="35" y="35"/>
                  </a:cubicBezTo>
                  <a:close/>
                  <a:moveTo>
                    <a:pt x="140" y="35"/>
                  </a:moveTo>
                  <a:cubicBezTo>
                    <a:pt x="117" y="35"/>
                    <a:pt x="117" y="35"/>
                    <a:pt x="117" y="35"/>
                  </a:cubicBezTo>
                  <a:cubicBezTo>
                    <a:pt x="117" y="50"/>
                    <a:pt x="114" y="61"/>
                    <a:pt x="110" y="69"/>
                  </a:cubicBezTo>
                  <a:cubicBezTo>
                    <a:pt x="128" y="65"/>
                    <a:pt x="140" y="53"/>
                    <a:pt x="140" y="44"/>
                  </a:cubicBezTo>
                  <a:lnTo>
                    <a:pt x="140" y="35"/>
                  </a:lnTo>
                  <a:close/>
                </a:path>
              </a:pathLst>
            </a:custGeom>
            <a:solidFill>
              <a:srgbClr val="FFFFFF"/>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63" name="Group 5"/>
          <p:cNvGrpSpPr/>
          <p:nvPr/>
        </p:nvGrpSpPr>
        <p:grpSpPr>
          <a:xfrm>
            <a:off x="7554534" y="2158536"/>
            <a:ext cx="785897" cy="776152"/>
            <a:chOff x="5798580" y="1713292"/>
            <a:chExt cx="616054" cy="616054"/>
          </a:xfrm>
        </p:grpSpPr>
        <p:sp>
          <p:nvSpPr>
            <p:cNvPr id="64" name="Oval 106"/>
            <p:cNvSpPr/>
            <p:nvPr/>
          </p:nvSpPr>
          <p:spPr>
            <a:xfrm>
              <a:off x="5798580" y="1713292"/>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67" name="Freeform 14"/>
            <p:cNvSpPr>
              <a:spLocks noEditPoints="1"/>
            </p:cNvSpPr>
            <p:nvPr/>
          </p:nvSpPr>
          <p:spPr bwMode="auto">
            <a:xfrm>
              <a:off x="5924884" y="1891318"/>
              <a:ext cx="336550" cy="273050"/>
            </a:xfrm>
            <a:custGeom>
              <a:avLst/>
              <a:gdLst>
                <a:gd name="T0" fmla="*/ 159 w 159"/>
                <a:gd name="T1" fmla="*/ 100 h 129"/>
                <a:gd name="T2" fmla="*/ 147 w 159"/>
                <a:gd name="T3" fmla="*/ 105 h 129"/>
                <a:gd name="T4" fmla="*/ 123 w 159"/>
                <a:gd name="T5" fmla="*/ 129 h 129"/>
                <a:gd name="T6" fmla="*/ 100 w 159"/>
                <a:gd name="T7" fmla="*/ 105 h 129"/>
                <a:gd name="T8" fmla="*/ 65 w 159"/>
                <a:gd name="T9" fmla="*/ 105 h 129"/>
                <a:gd name="T10" fmla="*/ 41 w 159"/>
                <a:gd name="T11" fmla="*/ 129 h 129"/>
                <a:gd name="T12" fmla="*/ 18 w 159"/>
                <a:gd name="T13" fmla="*/ 105 h 129"/>
                <a:gd name="T14" fmla="*/ 12 w 159"/>
                <a:gd name="T15" fmla="*/ 105 h 129"/>
                <a:gd name="T16" fmla="*/ 0 w 159"/>
                <a:gd name="T17" fmla="*/ 100 h 129"/>
                <a:gd name="T18" fmla="*/ 6 w 159"/>
                <a:gd name="T19" fmla="*/ 94 h 129"/>
                <a:gd name="T20" fmla="*/ 6 w 159"/>
                <a:gd name="T21" fmla="*/ 64 h 129"/>
                <a:gd name="T22" fmla="*/ 10 w 159"/>
                <a:gd name="T23" fmla="*/ 46 h 129"/>
                <a:gd name="T24" fmla="*/ 29 w 159"/>
                <a:gd name="T25" fmla="*/ 28 h 129"/>
                <a:gd name="T26" fmla="*/ 39 w 159"/>
                <a:gd name="T27" fmla="*/ 23 h 129"/>
                <a:gd name="T28" fmla="*/ 53 w 159"/>
                <a:gd name="T29" fmla="*/ 23 h 129"/>
                <a:gd name="T30" fmla="*/ 53 w 159"/>
                <a:gd name="T31" fmla="*/ 6 h 129"/>
                <a:gd name="T32" fmla="*/ 59 w 159"/>
                <a:gd name="T33" fmla="*/ 0 h 129"/>
                <a:gd name="T34" fmla="*/ 153 w 159"/>
                <a:gd name="T35" fmla="*/ 0 h 129"/>
                <a:gd name="T36" fmla="*/ 159 w 159"/>
                <a:gd name="T37" fmla="*/ 6 h 129"/>
                <a:gd name="T38" fmla="*/ 159 w 159"/>
                <a:gd name="T39" fmla="*/ 100 h 129"/>
                <a:gd name="T40" fmla="*/ 53 w 159"/>
                <a:gd name="T41" fmla="*/ 59 h 129"/>
                <a:gd name="T42" fmla="*/ 53 w 159"/>
                <a:gd name="T43" fmla="*/ 35 h 129"/>
                <a:gd name="T44" fmla="*/ 39 w 159"/>
                <a:gd name="T45" fmla="*/ 35 h 129"/>
                <a:gd name="T46" fmla="*/ 37 w 159"/>
                <a:gd name="T47" fmla="*/ 36 h 129"/>
                <a:gd name="T48" fmla="*/ 19 w 159"/>
                <a:gd name="T49" fmla="*/ 54 h 129"/>
                <a:gd name="T50" fmla="*/ 18 w 159"/>
                <a:gd name="T51" fmla="*/ 56 h 129"/>
                <a:gd name="T52" fmla="*/ 18 w 159"/>
                <a:gd name="T53" fmla="*/ 59 h 129"/>
                <a:gd name="T54" fmla="*/ 53 w 159"/>
                <a:gd name="T55" fmla="*/ 59 h 129"/>
                <a:gd name="T56" fmla="*/ 41 w 159"/>
                <a:gd name="T57" fmla="*/ 94 h 129"/>
                <a:gd name="T58" fmla="*/ 30 w 159"/>
                <a:gd name="T59" fmla="*/ 105 h 129"/>
                <a:gd name="T60" fmla="*/ 41 w 159"/>
                <a:gd name="T61" fmla="*/ 117 h 129"/>
                <a:gd name="T62" fmla="*/ 53 w 159"/>
                <a:gd name="T63" fmla="*/ 105 h 129"/>
                <a:gd name="T64" fmla="*/ 41 w 159"/>
                <a:gd name="T65" fmla="*/ 94 h 129"/>
                <a:gd name="T66" fmla="*/ 123 w 159"/>
                <a:gd name="T67" fmla="*/ 94 h 129"/>
                <a:gd name="T68" fmla="*/ 112 w 159"/>
                <a:gd name="T69" fmla="*/ 105 h 129"/>
                <a:gd name="T70" fmla="*/ 123 w 159"/>
                <a:gd name="T71" fmla="*/ 117 h 129"/>
                <a:gd name="T72" fmla="*/ 135 w 159"/>
                <a:gd name="T73" fmla="*/ 105 h 129"/>
                <a:gd name="T74" fmla="*/ 123 w 159"/>
                <a:gd name="T75" fmla="*/ 9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9" h="129">
                  <a:moveTo>
                    <a:pt x="159" y="100"/>
                  </a:moveTo>
                  <a:cubicBezTo>
                    <a:pt x="159" y="106"/>
                    <a:pt x="151" y="105"/>
                    <a:pt x="147" y="105"/>
                  </a:cubicBezTo>
                  <a:cubicBezTo>
                    <a:pt x="147" y="118"/>
                    <a:pt x="136" y="129"/>
                    <a:pt x="123" y="129"/>
                  </a:cubicBezTo>
                  <a:cubicBezTo>
                    <a:pt x="111" y="129"/>
                    <a:pt x="100" y="118"/>
                    <a:pt x="100" y="105"/>
                  </a:cubicBezTo>
                  <a:cubicBezTo>
                    <a:pt x="65" y="105"/>
                    <a:pt x="65" y="105"/>
                    <a:pt x="65" y="105"/>
                  </a:cubicBezTo>
                  <a:cubicBezTo>
                    <a:pt x="65" y="118"/>
                    <a:pt x="54" y="129"/>
                    <a:pt x="41" y="129"/>
                  </a:cubicBezTo>
                  <a:cubicBezTo>
                    <a:pt x="29" y="129"/>
                    <a:pt x="18" y="118"/>
                    <a:pt x="18" y="105"/>
                  </a:cubicBezTo>
                  <a:cubicBezTo>
                    <a:pt x="12" y="105"/>
                    <a:pt x="12" y="105"/>
                    <a:pt x="12" y="105"/>
                  </a:cubicBezTo>
                  <a:cubicBezTo>
                    <a:pt x="8" y="105"/>
                    <a:pt x="0" y="106"/>
                    <a:pt x="0" y="100"/>
                  </a:cubicBezTo>
                  <a:cubicBezTo>
                    <a:pt x="0" y="96"/>
                    <a:pt x="3" y="94"/>
                    <a:pt x="6" y="94"/>
                  </a:cubicBezTo>
                  <a:cubicBezTo>
                    <a:pt x="6" y="64"/>
                    <a:pt x="6" y="64"/>
                    <a:pt x="6" y="64"/>
                  </a:cubicBezTo>
                  <a:cubicBezTo>
                    <a:pt x="6" y="58"/>
                    <a:pt x="5" y="51"/>
                    <a:pt x="10" y="46"/>
                  </a:cubicBezTo>
                  <a:cubicBezTo>
                    <a:pt x="29" y="28"/>
                    <a:pt x="29" y="28"/>
                    <a:pt x="29" y="28"/>
                  </a:cubicBezTo>
                  <a:cubicBezTo>
                    <a:pt x="31" y="25"/>
                    <a:pt x="35" y="23"/>
                    <a:pt x="39" y="23"/>
                  </a:cubicBezTo>
                  <a:cubicBezTo>
                    <a:pt x="53" y="23"/>
                    <a:pt x="53" y="23"/>
                    <a:pt x="53" y="23"/>
                  </a:cubicBezTo>
                  <a:cubicBezTo>
                    <a:pt x="53" y="6"/>
                    <a:pt x="53" y="6"/>
                    <a:pt x="53" y="6"/>
                  </a:cubicBezTo>
                  <a:cubicBezTo>
                    <a:pt x="53" y="3"/>
                    <a:pt x="56" y="0"/>
                    <a:pt x="59" y="0"/>
                  </a:cubicBezTo>
                  <a:cubicBezTo>
                    <a:pt x="153" y="0"/>
                    <a:pt x="153" y="0"/>
                    <a:pt x="153" y="0"/>
                  </a:cubicBezTo>
                  <a:cubicBezTo>
                    <a:pt x="156" y="0"/>
                    <a:pt x="159" y="3"/>
                    <a:pt x="159" y="6"/>
                  </a:cubicBezTo>
                  <a:lnTo>
                    <a:pt x="159" y="100"/>
                  </a:lnTo>
                  <a:close/>
                  <a:moveTo>
                    <a:pt x="53" y="59"/>
                  </a:moveTo>
                  <a:cubicBezTo>
                    <a:pt x="53" y="35"/>
                    <a:pt x="53" y="35"/>
                    <a:pt x="53" y="35"/>
                  </a:cubicBezTo>
                  <a:cubicBezTo>
                    <a:pt x="39" y="35"/>
                    <a:pt x="39" y="35"/>
                    <a:pt x="39" y="35"/>
                  </a:cubicBezTo>
                  <a:cubicBezTo>
                    <a:pt x="38" y="35"/>
                    <a:pt x="37" y="36"/>
                    <a:pt x="37" y="36"/>
                  </a:cubicBezTo>
                  <a:cubicBezTo>
                    <a:pt x="19" y="54"/>
                    <a:pt x="19" y="54"/>
                    <a:pt x="19" y="54"/>
                  </a:cubicBezTo>
                  <a:cubicBezTo>
                    <a:pt x="19" y="54"/>
                    <a:pt x="18" y="55"/>
                    <a:pt x="18" y="56"/>
                  </a:cubicBezTo>
                  <a:cubicBezTo>
                    <a:pt x="18" y="59"/>
                    <a:pt x="18" y="59"/>
                    <a:pt x="18" y="59"/>
                  </a:cubicBezTo>
                  <a:lnTo>
                    <a:pt x="53" y="59"/>
                  </a:lnTo>
                  <a:close/>
                  <a:moveTo>
                    <a:pt x="41" y="94"/>
                  </a:moveTo>
                  <a:cubicBezTo>
                    <a:pt x="35" y="94"/>
                    <a:pt x="30" y="99"/>
                    <a:pt x="30" y="105"/>
                  </a:cubicBezTo>
                  <a:cubicBezTo>
                    <a:pt x="30" y="112"/>
                    <a:pt x="35" y="117"/>
                    <a:pt x="41" y="117"/>
                  </a:cubicBezTo>
                  <a:cubicBezTo>
                    <a:pt x="48" y="117"/>
                    <a:pt x="53" y="112"/>
                    <a:pt x="53" y="105"/>
                  </a:cubicBezTo>
                  <a:cubicBezTo>
                    <a:pt x="53" y="99"/>
                    <a:pt x="48" y="94"/>
                    <a:pt x="41" y="94"/>
                  </a:cubicBezTo>
                  <a:close/>
                  <a:moveTo>
                    <a:pt x="123" y="94"/>
                  </a:moveTo>
                  <a:cubicBezTo>
                    <a:pt x="117" y="94"/>
                    <a:pt x="112" y="99"/>
                    <a:pt x="112" y="105"/>
                  </a:cubicBezTo>
                  <a:cubicBezTo>
                    <a:pt x="112" y="112"/>
                    <a:pt x="117" y="117"/>
                    <a:pt x="123" y="117"/>
                  </a:cubicBezTo>
                  <a:cubicBezTo>
                    <a:pt x="130" y="117"/>
                    <a:pt x="135" y="112"/>
                    <a:pt x="135" y="105"/>
                  </a:cubicBezTo>
                  <a:cubicBezTo>
                    <a:pt x="135" y="99"/>
                    <a:pt x="130" y="94"/>
                    <a:pt x="123" y="94"/>
                  </a:cubicBez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grpSp>
        <p:nvGrpSpPr>
          <p:cNvPr id="68" name="Group 7"/>
          <p:cNvGrpSpPr/>
          <p:nvPr/>
        </p:nvGrpSpPr>
        <p:grpSpPr>
          <a:xfrm>
            <a:off x="1605767" y="4390655"/>
            <a:ext cx="785897" cy="776152"/>
            <a:chOff x="1135420" y="3484988"/>
            <a:chExt cx="616054" cy="616054"/>
          </a:xfrm>
        </p:grpSpPr>
        <p:sp>
          <p:nvSpPr>
            <p:cNvPr id="69" name="Oval 100"/>
            <p:cNvSpPr/>
            <p:nvPr/>
          </p:nvSpPr>
          <p:spPr>
            <a:xfrm>
              <a:off x="1135420" y="3484988"/>
              <a:ext cx="616054" cy="616054"/>
            </a:xfrm>
            <a:prstGeom prst="ellipse">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sp>
          <p:nvSpPr>
            <p:cNvPr id="70" name="Freeform 15"/>
            <p:cNvSpPr/>
            <p:nvPr/>
          </p:nvSpPr>
          <p:spPr bwMode="auto">
            <a:xfrm>
              <a:off x="1276951" y="3683920"/>
              <a:ext cx="371475" cy="222250"/>
            </a:xfrm>
            <a:custGeom>
              <a:avLst/>
              <a:gdLst>
                <a:gd name="T0" fmla="*/ 150 w 176"/>
                <a:gd name="T1" fmla="*/ 61 h 105"/>
                <a:gd name="T2" fmla="*/ 118 w 176"/>
                <a:gd name="T3" fmla="*/ 64 h 105"/>
                <a:gd name="T4" fmla="*/ 97 w 176"/>
                <a:gd name="T5" fmla="*/ 70 h 105"/>
                <a:gd name="T6" fmla="*/ 91 w 176"/>
                <a:gd name="T7" fmla="*/ 70 h 105"/>
                <a:gd name="T8" fmla="*/ 64 w 176"/>
                <a:gd name="T9" fmla="*/ 102 h 105"/>
                <a:gd name="T10" fmla="*/ 71 w 176"/>
                <a:gd name="T11" fmla="*/ 102 h 105"/>
                <a:gd name="T12" fmla="*/ 77 w 176"/>
                <a:gd name="T13" fmla="*/ 104 h 105"/>
                <a:gd name="T14" fmla="*/ 71 w 176"/>
                <a:gd name="T15" fmla="*/ 105 h 105"/>
                <a:gd name="T16" fmla="*/ 62 w 176"/>
                <a:gd name="T17" fmla="*/ 105 h 105"/>
                <a:gd name="T18" fmla="*/ 47 w 176"/>
                <a:gd name="T19" fmla="*/ 105 h 105"/>
                <a:gd name="T20" fmla="*/ 41 w 176"/>
                <a:gd name="T21" fmla="*/ 105 h 105"/>
                <a:gd name="T22" fmla="*/ 41 w 176"/>
                <a:gd name="T23" fmla="*/ 102 h 105"/>
                <a:gd name="T24" fmla="*/ 47 w 176"/>
                <a:gd name="T25" fmla="*/ 102 h 105"/>
                <a:gd name="T26" fmla="*/ 47 w 176"/>
                <a:gd name="T27" fmla="*/ 64 h 105"/>
                <a:gd name="T28" fmla="*/ 33 w 176"/>
                <a:gd name="T29" fmla="*/ 64 h 105"/>
                <a:gd name="T30" fmla="*/ 15 w 176"/>
                <a:gd name="T31" fmla="*/ 85 h 105"/>
                <a:gd name="T32" fmla="*/ 6 w 176"/>
                <a:gd name="T33" fmla="*/ 85 h 105"/>
                <a:gd name="T34" fmla="*/ 3 w 176"/>
                <a:gd name="T35" fmla="*/ 82 h 105"/>
                <a:gd name="T36" fmla="*/ 3 w 176"/>
                <a:gd name="T37" fmla="*/ 64 h 105"/>
                <a:gd name="T38" fmla="*/ 6 w 176"/>
                <a:gd name="T39" fmla="*/ 64 h 105"/>
                <a:gd name="T40" fmla="*/ 6 w 176"/>
                <a:gd name="T41" fmla="*/ 61 h 105"/>
                <a:gd name="T42" fmla="*/ 18 w 176"/>
                <a:gd name="T43" fmla="*/ 61 h 105"/>
                <a:gd name="T44" fmla="*/ 18 w 176"/>
                <a:gd name="T45" fmla="*/ 60 h 105"/>
                <a:gd name="T46" fmla="*/ 0 w 176"/>
                <a:gd name="T47" fmla="*/ 58 h 105"/>
                <a:gd name="T48" fmla="*/ 0 w 176"/>
                <a:gd name="T49" fmla="*/ 47 h 105"/>
                <a:gd name="T50" fmla="*/ 18 w 176"/>
                <a:gd name="T51" fmla="*/ 44 h 105"/>
                <a:gd name="T52" fmla="*/ 18 w 176"/>
                <a:gd name="T53" fmla="*/ 44 h 105"/>
                <a:gd name="T54" fmla="*/ 6 w 176"/>
                <a:gd name="T55" fmla="*/ 44 h 105"/>
                <a:gd name="T56" fmla="*/ 6 w 176"/>
                <a:gd name="T57" fmla="*/ 41 h 105"/>
                <a:gd name="T58" fmla="*/ 3 w 176"/>
                <a:gd name="T59" fmla="*/ 41 h 105"/>
                <a:gd name="T60" fmla="*/ 3 w 176"/>
                <a:gd name="T61" fmla="*/ 23 h 105"/>
                <a:gd name="T62" fmla="*/ 6 w 176"/>
                <a:gd name="T63" fmla="*/ 20 h 105"/>
                <a:gd name="T64" fmla="*/ 15 w 176"/>
                <a:gd name="T65" fmla="*/ 20 h 105"/>
                <a:gd name="T66" fmla="*/ 33 w 176"/>
                <a:gd name="T67" fmla="*/ 41 h 105"/>
                <a:gd name="T68" fmla="*/ 47 w 176"/>
                <a:gd name="T69" fmla="*/ 41 h 105"/>
                <a:gd name="T70" fmla="*/ 47 w 176"/>
                <a:gd name="T71" fmla="*/ 3 h 105"/>
                <a:gd name="T72" fmla="*/ 41 w 176"/>
                <a:gd name="T73" fmla="*/ 3 h 105"/>
                <a:gd name="T74" fmla="*/ 41 w 176"/>
                <a:gd name="T75" fmla="*/ 0 h 105"/>
                <a:gd name="T76" fmla="*/ 47 w 176"/>
                <a:gd name="T77" fmla="*/ 0 h 105"/>
                <a:gd name="T78" fmla="*/ 62 w 176"/>
                <a:gd name="T79" fmla="*/ 0 h 105"/>
                <a:gd name="T80" fmla="*/ 71 w 176"/>
                <a:gd name="T81" fmla="*/ 0 h 105"/>
                <a:gd name="T82" fmla="*/ 77 w 176"/>
                <a:gd name="T83" fmla="*/ 1 h 105"/>
                <a:gd name="T84" fmla="*/ 71 w 176"/>
                <a:gd name="T85" fmla="*/ 3 h 105"/>
                <a:gd name="T86" fmla="*/ 64 w 176"/>
                <a:gd name="T87" fmla="*/ 3 h 105"/>
                <a:gd name="T88" fmla="*/ 91 w 176"/>
                <a:gd name="T89" fmla="*/ 35 h 105"/>
                <a:gd name="T90" fmla="*/ 97 w 176"/>
                <a:gd name="T91" fmla="*/ 35 h 105"/>
                <a:gd name="T92" fmla="*/ 118 w 176"/>
                <a:gd name="T93" fmla="*/ 41 h 105"/>
                <a:gd name="T94" fmla="*/ 150 w 176"/>
                <a:gd name="T95" fmla="*/ 44 h 105"/>
                <a:gd name="T96" fmla="*/ 176 w 176"/>
                <a:gd name="T97" fmla="*/ 52 h 105"/>
                <a:gd name="T98" fmla="*/ 150 w 176"/>
                <a:gd name="T99" fmla="*/ 6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6" h="105">
                  <a:moveTo>
                    <a:pt x="150" y="61"/>
                  </a:moveTo>
                  <a:cubicBezTo>
                    <a:pt x="118" y="64"/>
                    <a:pt x="118" y="64"/>
                    <a:pt x="118" y="64"/>
                  </a:cubicBezTo>
                  <a:cubicBezTo>
                    <a:pt x="97" y="70"/>
                    <a:pt x="97" y="70"/>
                    <a:pt x="97" y="70"/>
                  </a:cubicBezTo>
                  <a:cubicBezTo>
                    <a:pt x="91" y="70"/>
                    <a:pt x="91" y="70"/>
                    <a:pt x="91" y="70"/>
                  </a:cubicBezTo>
                  <a:cubicBezTo>
                    <a:pt x="64" y="102"/>
                    <a:pt x="64" y="102"/>
                    <a:pt x="64" y="102"/>
                  </a:cubicBezTo>
                  <a:cubicBezTo>
                    <a:pt x="71" y="102"/>
                    <a:pt x="71" y="102"/>
                    <a:pt x="71" y="102"/>
                  </a:cubicBezTo>
                  <a:cubicBezTo>
                    <a:pt x="74" y="102"/>
                    <a:pt x="77" y="103"/>
                    <a:pt x="77" y="104"/>
                  </a:cubicBezTo>
                  <a:cubicBezTo>
                    <a:pt x="77" y="105"/>
                    <a:pt x="74" y="105"/>
                    <a:pt x="71" y="105"/>
                  </a:cubicBezTo>
                  <a:cubicBezTo>
                    <a:pt x="62" y="105"/>
                    <a:pt x="62" y="105"/>
                    <a:pt x="62" y="105"/>
                  </a:cubicBezTo>
                  <a:cubicBezTo>
                    <a:pt x="47" y="105"/>
                    <a:pt x="47" y="105"/>
                    <a:pt x="47" y="105"/>
                  </a:cubicBezTo>
                  <a:cubicBezTo>
                    <a:pt x="41" y="105"/>
                    <a:pt x="41" y="105"/>
                    <a:pt x="41" y="105"/>
                  </a:cubicBezTo>
                  <a:cubicBezTo>
                    <a:pt x="41" y="102"/>
                    <a:pt x="41" y="102"/>
                    <a:pt x="41" y="102"/>
                  </a:cubicBezTo>
                  <a:cubicBezTo>
                    <a:pt x="47" y="102"/>
                    <a:pt x="47" y="102"/>
                    <a:pt x="47" y="102"/>
                  </a:cubicBezTo>
                  <a:cubicBezTo>
                    <a:pt x="47" y="64"/>
                    <a:pt x="47" y="64"/>
                    <a:pt x="47" y="64"/>
                  </a:cubicBezTo>
                  <a:cubicBezTo>
                    <a:pt x="33" y="64"/>
                    <a:pt x="33" y="64"/>
                    <a:pt x="33" y="64"/>
                  </a:cubicBezTo>
                  <a:cubicBezTo>
                    <a:pt x="15" y="85"/>
                    <a:pt x="15" y="85"/>
                    <a:pt x="15" y="85"/>
                  </a:cubicBezTo>
                  <a:cubicBezTo>
                    <a:pt x="6" y="85"/>
                    <a:pt x="6" y="85"/>
                    <a:pt x="6" y="85"/>
                  </a:cubicBezTo>
                  <a:cubicBezTo>
                    <a:pt x="3" y="82"/>
                    <a:pt x="3" y="82"/>
                    <a:pt x="3" y="82"/>
                  </a:cubicBezTo>
                  <a:cubicBezTo>
                    <a:pt x="3" y="64"/>
                    <a:pt x="3" y="64"/>
                    <a:pt x="3" y="64"/>
                  </a:cubicBezTo>
                  <a:cubicBezTo>
                    <a:pt x="6" y="64"/>
                    <a:pt x="6" y="64"/>
                    <a:pt x="6" y="64"/>
                  </a:cubicBezTo>
                  <a:cubicBezTo>
                    <a:pt x="6" y="61"/>
                    <a:pt x="6" y="61"/>
                    <a:pt x="6" y="61"/>
                  </a:cubicBezTo>
                  <a:cubicBezTo>
                    <a:pt x="18" y="61"/>
                    <a:pt x="18" y="61"/>
                    <a:pt x="18" y="61"/>
                  </a:cubicBezTo>
                  <a:cubicBezTo>
                    <a:pt x="18" y="60"/>
                    <a:pt x="18" y="60"/>
                    <a:pt x="18" y="60"/>
                  </a:cubicBezTo>
                  <a:cubicBezTo>
                    <a:pt x="0" y="58"/>
                    <a:pt x="0" y="58"/>
                    <a:pt x="0" y="58"/>
                  </a:cubicBezTo>
                  <a:cubicBezTo>
                    <a:pt x="0" y="47"/>
                    <a:pt x="0" y="47"/>
                    <a:pt x="0" y="47"/>
                  </a:cubicBezTo>
                  <a:cubicBezTo>
                    <a:pt x="18" y="44"/>
                    <a:pt x="18" y="44"/>
                    <a:pt x="18" y="44"/>
                  </a:cubicBezTo>
                  <a:cubicBezTo>
                    <a:pt x="18" y="44"/>
                    <a:pt x="18" y="44"/>
                    <a:pt x="18" y="44"/>
                  </a:cubicBezTo>
                  <a:cubicBezTo>
                    <a:pt x="6" y="44"/>
                    <a:pt x="6" y="44"/>
                    <a:pt x="6" y="44"/>
                  </a:cubicBezTo>
                  <a:cubicBezTo>
                    <a:pt x="6" y="41"/>
                    <a:pt x="6" y="41"/>
                    <a:pt x="6" y="41"/>
                  </a:cubicBezTo>
                  <a:cubicBezTo>
                    <a:pt x="3" y="41"/>
                    <a:pt x="3" y="41"/>
                    <a:pt x="3" y="41"/>
                  </a:cubicBezTo>
                  <a:cubicBezTo>
                    <a:pt x="3" y="23"/>
                    <a:pt x="3" y="23"/>
                    <a:pt x="3" y="23"/>
                  </a:cubicBezTo>
                  <a:cubicBezTo>
                    <a:pt x="6" y="20"/>
                    <a:pt x="6" y="20"/>
                    <a:pt x="6" y="20"/>
                  </a:cubicBezTo>
                  <a:cubicBezTo>
                    <a:pt x="15" y="20"/>
                    <a:pt x="15" y="20"/>
                    <a:pt x="15" y="20"/>
                  </a:cubicBezTo>
                  <a:cubicBezTo>
                    <a:pt x="33" y="41"/>
                    <a:pt x="33" y="41"/>
                    <a:pt x="33" y="41"/>
                  </a:cubicBezTo>
                  <a:cubicBezTo>
                    <a:pt x="47" y="41"/>
                    <a:pt x="47" y="41"/>
                    <a:pt x="47" y="41"/>
                  </a:cubicBezTo>
                  <a:cubicBezTo>
                    <a:pt x="47" y="3"/>
                    <a:pt x="47" y="3"/>
                    <a:pt x="47" y="3"/>
                  </a:cubicBezTo>
                  <a:cubicBezTo>
                    <a:pt x="41" y="3"/>
                    <a:pt x="41" y="3"/>
                    <a:pt x="41" y="3"/>
                  </a:cubicBezTo>
                  <a:cubicBezTo>
                    <a:pt x="41" y="0"/>
                    <a:pt x="41" y="0"/>
                    <a:pt x="41" y="0"/>
                  </a:cubicBezTo>
                  <a:cubicBezTo>
                    <a:pt x="47" y="0"/>
                    <a:pt x="47" y="0"/>
                    <a:pt x="47" y="0"/>
                  </a:cubicBezTo>
                  <a:cubicBezTo>
                    <a:pt x="62" y="0"/>
                    <a:pt x="62" y="0"/>
                    <a:pt x="62" y="0"/>
                  </a:cubicBezTo>
                  <a:cubicBezTo>
                    <a:pt x="71" y="0"/>
                    <a:pt x="71" y="0"/>
                    <a:pt x="71" y="0"/>
                  </a:cubicBezTo>
                  <a:cubicBezTo>
                    <a:pt x="74" y="0"/>
                    <a:pt x="77" y="0"/>
                    <a:pt x="77" y="1"/>
                  </a:cubicBezTo>
                  <a:cubicBezTo>
                    <a:pt x="77" y="2"/>
                    <a:pt x="74" y="3"/>
                    <a:pt x="71" y="3"/>
                  </a:cubicBezTo>
                  <a:cubicBezTo>
                    <a:pt x="64" y="3"/>
                    <a:pt x="64" y="3"/>
                    <a:pt x="64" y="3"/>
                  </a:cubicBezTo>
                  <a:cubicBezTo>
                    <a:pt x="91" y="35"/>
                    <a:pt x="91" y="35"/>
                    <a:pt x="91" y="35"/>
                  </a:cubicBezTo>
                  <a:cubicBezTo>
                    <a:pt x="97" y="35"/>
                    <a:pt x="97" y="35"/>
                    <a:pt x="97" y="35"/>
                  </a:cubicBezTo>
                  <a:cubicBezTo>
                    <a:pt x="118" y="41"/>
                    <a:pt x="118" y="41"/>
                    <a:pt x="118" y="41"/>
                  </a:cubicBezTo>
                  <a:cubicBezTo>
                    <a:pt x="150" y="44"/>
                    <a:pt x="150" y="44"/>
                    <a:pt x="150" y="44"/>
                  </a:cubicBezTo>
                  <a:cubicBezTo>
                    <a:pt x="176" y="50"/>
                    <a:pt x="176" y="52"/>
                    <a:pt x="176" y="52"/>
                  </a:cubicBezTo>
                  <a:cubicBezTo>
                    <a:pt x="176" y="52"/>
                    <a:pt x="176" y="55"/>
                    <a:pt x="150" y="61"/>
                  </a:cubicBezTo>
                  <a:close/>
                </a:path>
              </a:pathLst>
            </a:custGeom>
            <a:solidFill>
              <a:srgbClr val="FFFFFF">
                <a:alpha val="100000"/>
              </a:srgbClr>
            </a:solidFill>
            <a:ln>
              <a:noFill/>
            </a:ln>
          </p:spPr>
          <p:txBody>
            <a:bodyPr vert="horz" wrap="square" lIns="91440" tIns="45720" rIns="91440" bIns="45720" numCol="1" anchor="t" anchorCtr="0" compatLnSpc="1"/>
            <a:lstStyle/>
            <a:p>
              <a:pPr marL="0" marR="0" lvl="0" indent="0" algn="ctr" defTabSz="914400" eaLnBrk="1" fontAlgn="base" latinLnBrk="0" hangingPunct="1">
                <a:lnSpc>
                  <a:spcPct val="100000"/>
                </a:lnSpc>
                <a:spcBef>
                  <a:spcPct val="0"/>
                </a:spcBef>
                <a:spcAft>
                  <a:spcPct val="0"/>
                </a:spcAft>
                <a:buClrTx/>
                <a:buSzTx/>
                <a:buFontTx/>
                <a:buNone/>
                <a:defRPr/>
              </a:pPr>
              <a:endParaRPr kumimoji="0" lang="en-US" sz="2800" b="0" i="0" u="none" strike="noStrike" kern="0" cap="none" spc="0" normalizeH="0" baseline="0" noProof="0">
                <a:ln>
                  <a:noFill/>
                </a:ln>
                <a:solidFill>
                  <a:srgbClr val="C00000"/>
                </a:solidFill>
                <a:effectLst/>
                <a:uLnTx/>
                <a:uFillTx/>
                <a:latin typeface="微软雅黑" panose="020B0503020204020204" charset="-122"/>
                <a:ea typeface="微软雅黑" panose="020B0503020204020204" charset="-122"/>
                <a:sym typeface="Gill Sans" charset="0"/>
              </a:endParaRPr>
            </a:p>
          </p:txBody>
        </p:sp>
      </p:grpSp>
      <p:pic>
        <p:nvPicPr>
          <p:cNvPr id="71"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669631">
            <a:off x="-2073298" y="2051240"/>
            <a:ext cx="4076708" cy="2733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53" presetClass="entr" presetSubtype="16"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p:cTn id="11" dur="500" fill="hold"/>
                                        <p:tgtEl>
                                          <p:spTgt spid="39"/>
                                        </p:tgtEl>
                                        <p:attrNameLst>
                                          <p:attrName>ppt_w</p:attrName>
                                        </p:attrNameLst>
                                      </p:cBhvr>
                                      <p:tavLst>
                                        <p:tav tm="0">
                                          <p:val>
                                            <p:fltVal val="0"/>
                                          </p:val>
                                        </p:tav>
                                        <p:tav tm="100000">
                                          <p:val>
                                            <p:strVal val="#ppt_w"/>
                                          </p:val>
                                        </p:tav>
                                      </p:tavLst>
                                    </p:anim>
                                    <p:anim calcmode="lin" valueType="num">
                                      <p:cBhvr>
                                        <p:cTn id="12" dur="500" fill="hold"/>
                                        <p:tgtEl>
                                          <p:spTgt spid="39"/>
                                        </p:tgtEl>
                                        <p:attrNameLst>
                                          <p:attrName>ppt_h</p:attrName>
                                        </p:attrNameLst>
                                      </p:cBhvr>
                                      <p:tavLst>
                                        <p:tav tm="0">
                                          <p:val>
                                            <p:fltVal val="0"/>
                                          </p:val>
                                        </p:tav>
                                        <p:tav tm="100000">
                                          <p:val>
                                            <p:strVal val="#ppt_h"/>
                                          </p:val>
                                        </p:tav>
                                      </p:tavLst>
                                    </p:anim>
                                    <p:animEffect transition="in" filter="fade">
                                      <p:cBhvr>
                                        <p:cTn id="13" dur="500"/>
                                        <p:tgtEl>
                                          <p:spTgt spid="39"/>
                                        </p:tgtEl>
                                      </p:cBhvr>
                                    </p:animEffect>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71"/>
                                        </p:tgtEl>
                                        <p:attrNameLst>
                                          <p:attrName>style.visibility</p:attrName>
                                        </p:attrNameLst>
                                      </p:cBhvr>
                                      <p:to>
                                        <p:strVal val="visible"/>
                                      </p:to>
                                    </p:set>
                                    <p:anim calcmode="lin" valueType="num">
                                      <p:cBhvr additive="base">
                                        <p:cTn id="17" dur="250" fill="hold"/>
                                        <p:tgtEl>
                                          <p:spTgt spid="71"/>
                                        </p:tgtEl>
                                        <p:attrNameLst>
                                          <p:attrName>ppt_x</p:attrName>
                                        </p:attrNameLst>
                                      </p:cBhvr>
                                      <p:tavLst>
                                        <p:tav tm="0">
                                          <p:val>
                                            <p:strVal val="0-#ppt_w/2"/>
                                          </p:val>
                                        </p:tav>
                                        <p:tav tm="100000">
                                          <p:val>
                                            <p:strVal val="#ppt_x"/>
                                          </p:val>
                                        </p:tav>
                                      </p:tavLst>
                                    </p:anim>
                                    <p:anim calcmode="lin" valueType="num">
                                      <p:cBhvr additive="base">
                                        <p:cTn id="18" dur="250" fill="hold"/>
                                        <p:tgtEl>
                                          <p:spTgt spid="71"/>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2" presetClass="entr" presetSubtype="8" fill="hold" nodeType="afterEffect">
                                  <p:stCondLst>
                                    <p:cond delay="50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53" presetClass="entr" presetSubtype="16" fill="hold" nodeType="withEffect">
                                  <p:stCondLst>
                                    <p:cond delay="50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animEffect transition="in" filter="fade">
                                      <p:cBhvr>
                                        <p:cTn id="27" dur="500"/>
                                        <p:tgtEl>
                                          <p:spTgt spid="51"/>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par>
                                <p:cTn id="36" presetID="53" presetClass="entr" presetSubtype="16" fill="hold" nodeType="withEffect">
                                  <p:stCondLst>
                                    <p:cond delay="0"/>
                                  </p:stCondLst>
                                  <p:childTnLst>
                                    <p:set>
                                      <p:cBhvr>
                                        <p:cTn id="37" dur="1" fill="hold">
                                          <p:stCondLst>
                                            <p:cond delay="0"/>
                                          </p:stCondLst>
                                        </p:cTn>
                                        <p:tgtEl>
                                          <p:spTgt spid="57"/>
                                        </p:tgtEl>
                                        <p:attrNameLst>
                                          <p:attrName>style.visibility</p:attrName>
                                        </p:attrNameLst>
                                      </p:cBhvr>
                                      <p:to>
                                        <p:strVal val="visible"/>
                                      </p:to>
                                    </p:set>
                                    <p:anim calcmode="lin" valueType="num">
                                      <p:cBhvr>
                                        <p:cTn id="38" dur="500" fill="hold"/>
                                        <p:tgtEl>
                                          <p:spTgt spid="57"/>
                                        </p:tgtEl>
                                        <p:attrNameLst>
                                          <p:attrName>ppt_w</p:attrName>
                                        </p:attrNameLst>
                                      </p:cBhvr>
                                      <p:tavLst>
                                        <p:tav tm="0">
                                          <p:val>
                                            <p:fltVal val="0"/>
                                          </p:val>
                                        </p:tav>
                                        <p:tav tm="100000">
                                          <p:val>
                                            <p:strVal val="#ppt_w"/>
                                          </p:val>
                                        </p:tav>
                                      </p:tavLst>
                                    </p:anim>
                                    <p:anim calcmode="lin" valueType="num">
                                      <p:cBhvr>
                                        <p:cTn id="39" dur="500" fill="hold"/>
                                        <p:tgtEl>
                                          <p:spTgt spid="57"/>
                                        </p:tgtEl>
                                        <p:attrNameLst>
                                          <p:attrName>ppt_h</p:attrName>
                                        </p:attrNameLst>
                                      </p:cBhvr>
                                      <p:tavLst>
                                        <p:tav tm="0">
                                          <p:val>
                                            <p:fltVal val="0"/>
                                          </p:val>
                                        </p:tav>
                                        <p:tav tm="100000">
                                          <p:val>
                                            <p:strVal val="#ppt_h"/>
                                          </p:val>
                                        </p:tav>
                                      </p:tavLst>
                                    </p:anim>
                                    <p:animEffect transition="in" filter="fade">
                                      <p:cBhvr>
                                        <p:cTn id="40" dur="500"/>
                                        <p:tgtEl>
                                          <p:spTgt spid="57"/>
                                        </p:tgtEl>
                                      </p:cBhvr>
                                    </p:animEffect>
                                  </p:childTnLst>
                                </p:cTn>
                              </p:par>
                            </p:childTnLst>
                          </p:cTn>
                        </p:par>
                        <p:par>
                          <p:cTn id="41" fill="hold">
                            <p:stCondLst>
                              <p:cond delay="3000"/>
                            </p:stCondLst>
                            <p:childTnLst>
                              <p:par>
                                <p:cTn id="42" presetID="22" presetClass="entr" presetSubtype="1"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up)">
                                      <p:cBhvr>
                                        <p:cTn id="44" dur="500"/>
                                        <p:tgtEl>
                                          <p:spTgt spid="18"/>
                                        </p:tgtEl>
                                      </p:cBhvr>
                                    </p:animEffect>
                                  </p:childTnLst>
                                </p:cTn>
                              </p:par>
                            </p:childTnLst>
                          </p:cTn>
                        </p:par>
                        <p:par>
                          <p:cTn id="45" fill="hold">
                            <p:stCondLst>
                              <p:cond delay="3500"/>
                            </p:stCondLst>
                            <p:childTnLst>
                              <p:par>
                                <p:cTn id="46" presetID="22" presetClass="entr" presetSubtype="8"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ipe(left)">
                                      <p:cBhvr>
                                        <p:cTn id="48" dur="500"/>
                                        <p:tgtEl>
                                          <p:spTgt spid="8"/>
                                        </p:tgtEl>
                                      </p:cBhvr>
                                    </p:animEffect>
                                  </p:childTnLst>
                                </p:cTn>
                              </p:par>
                              <p:par>
                                <p:cTn id="49" presetID="53" presetClass="entr" presetSubtype="16"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anim calcmode="lin" valueType="num">
                                      <p:cBhvr>
                                        <p:cTn id="51" dur="500" fill="hold"/>
                                        <p:tgtEl>
                                          <p:spTgt spid="63"/>
                                        </p:tgtEl>
                                        <p:attrNameLst>
                                          <p:attrName>ppt_w</p:attrName>
                                        </p:attrNameLst>
                                      </p:cBhvr>
                                      <p:tavLst>
                                        <p:tav tm="0">
                                          <p:val>
                                            <p:fltVal val="0"/>
                                          </p:val>
                                        </p:tav>
                                        <p:tav tm="100000">
                                          <p:val>
                                            <p:strVal val="#ppt_w"/>
                                          </p:val>
                                        </p:tav>
                                      </p:tavLst>
                                    </p:anim>
                                    <p:anim calcmode="lin" valueType="num">
                                      <p:cBhvr>
                                        <p:cTn id="52" dur="500" fill="hold"/>
                                        <p:tgtEl>
                                          <p:spTgt spid="63"/>
                                        </p:tgtEl>
                                        <p:attrNameLst>
                                          <p:attrName>ppt_h</p:attrName>
                                        </p:attrNameLst>
                                      </p:cBhvr>
                                      <p:tavLst>
                                        <p:tav tm="0">
                                          <p:val>
                                            <p:fltVal val="0"/>
                                          </p:val>
                                        </p:tav>
                                        <p:tav tm="100000">
                                          <p:val>
                                            <p:strVal val="#ppt_h"/>
                                          </p:val>
                                        </p:tav>
                                      </p:tavLst>
                                    </p:anim>
                                    <p:animEffect transition="in" filter="fade">
                                      <p:cBhvr>
                                        <p:cTn id="53" dur="500"/>
                                        <p:tgtEl>
                                          <p:spTgt spid="63"/>
                                        </p:tgtEl>
                                      </p:cBhvr>
                                    </p:animEffect>
                                  </p:childTnLst>
                                </p:cTn>
                              </p:par>
                            </p:childTnLst>
                          </p:cTn>
                        </p:par>
                        <p:par>
                          <p:cTn id="54" fill="hold">
                            <p:stCondLst>
                              <p:cond delay="4000"/>
                            </p:stCondLst>
                            <p:childTnLst>
                              <p:par>
                                <p:cTn id="55" presetID="22" presetClass="entr" presetSubtype="1" fill="hold" nodeType="after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up)">
                                      <p:cBhvr>
                                        <p:cTn id="57" dur="500"/>
                                        <p:tgtEl>
                                          <p:spTgt spid="21"/>
                                        </p:tgtEl>
                                      </p:cBhvr>
                                    </p:animEffect>
                                  </p:childTnLst>
                                </p:cTn>
                              </p:par>
                            </p:childTnLst>
                          </p:cTn>
                        </p:par>
                        <p:par>
                          <p:cTn id="58" fill="hold">
                            <p:stCondLst>
                              <p:cond delay="4500"/>
                            </p:stCondLst>
                            <p:childTnLst>
                              <p:par>
                                <p:cTn id="59" presetID="22" presetClass="entr" presetSubtype="8"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53" presetClass="entr" presetSubtype="16" fill="hold" nodeType="withEffect">
                                  <p:stCondLst>
                                    <p:cond delay="0"/>
                                  </p:stCondLst>
                                  <p:childTnLst>
                                    <p:set>
                                      <p:cBhvr>
                                        <p:cTn id="63" dur="1" fill="hold">
                                          <p:stCondLst>
                                            <p:cond delay="0"/>
                                          </p:stCondLst>
                                        </p:cTn>
                                        <p:tgtEl>
                                          <p:spTgt spid="54"/>
                                        </p:tgtEl>
                                        <p:attrNameLst>
                                          <p:attrName>style.visibility</p:attrName>
                                        </p:attrNameLst>
                                      </p:cBhvr>
                                      <p:to>
                                        <p:strVal val="visible"/>
                                      </p:to>
                                    </p:set>
                                    <p:anim calcmode="lin" valueType="num">
                                      <p:cBhvr>
                                        <p:cTn id="64" dur="500" fill="hold"/>
                                        <p:tgtEl>
                                          <p:spTgt spid="54"/>
                                        </p:tgtEl>
                                        <p:attrNameLst>
                                          <p:attrName>ppt_w</p:attrName>
                                        </p:attrNameLst>
                                      </p:cBhvr>
                                      <p:tavLst>
                                        <p:tav tm="0">
                                          <p:val>
                                            <p:fltVal val="0"/>
                                          </p:val>
                                        </p:tav>
                                        <p:tav tm="100000">
                                          <p:val>
                                            <p:strVal val="#ppt_w"/>
                                          </p:val>
                                        </p:tav>
                                      </p:tavLst>
                                    </p:anim>
                                    <p:anim calcmode="lin" valueType="num">
                                      <p:cBhvr>
                                        <p:cTn id="65" dur="500" fill="hold"/>
                                        <p:tgtEl>
                                          <p:spTgt spid="54"/>
                                        </p:tgtEl>
                                        <p:attrNameLst>
                                          <p:attrName>ppt_h</p:attrName>
                                        </p:attrNameLst>
                                      </p:cBhvr>
                                      <p:tavLst>
                                        <p:tav tm="0">
                                          <p:val>
                                            <p:fltVal val="0"/>
                                          </p:val>
                                        </p:tav>
                                        <p:tav tm="100000">
                                          <p:val>
                                            <p:strVal val="#ppt_h"/>
                                          </p:val>
                                        </p:tav>
                                      </p:tavLst>
                                    </p:anim>
                                    <p:animEffect transition="in" filter="fade">
                                      <p:cBhvr>
                                        <p:cTn id="66" dur="500"/>
                                        <p:tgtEl>
                                          <p:spTgt spid="54"/>
                                        </p:tgtEl>
                                      </p:cBhvr>
                                    </p:animEffect>
                                  </p:childTnLst>
                                </p:cTn>
                              </p:par>
                            </p:childTnLst>
                          </p:cTn>
                        </p:par>
                        <p:par>
                          <p:cTn id="67" fill="hold">
                            <p:stCondLst>
                              <p:cond delay="5000"/>
                            </p:stCondLst>
                            <p:childTnLst>
                              <p:par>
                                <p:cTn id="68" presetID="22" presetClass="entr" presetSubtype="1"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up)">
                                      <p:cBhvr>
                                        <p:cTn id="70" dur="500"/>
                                        <p:tgtEl>
                                          <p:spTgt spid="24"/>
                                        </p:tgtEl>
                                      </p:cBhvr>
                                    </p:animEffect>
                                  </p:childTnLst>
                                </p:cTn>
                              </p:par>
                            </p:childTnLst>
                          </p:cTn>
                        </p:par>
                        <p:par>
                          <p:cTn id="71" fill="hold">
                            <p:stCondLst>
                              <p:cond delay="5500"/>
                            </p:stCondLst>
                            <p:childTnLst>
                              <p:par>
                                <p:cTn id="72" presetID="22" presetClass="entr" presetSubtype="2"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right)">
                                      <p:cBhvr>
                                        <p:cTn id="74" dur="500"/>
                                        <p:tgtEl>
                                          <p:spTgt spid="10"/>
                                        </p:tgtEl>
                                      </p:cBhvr>
                                    </p:animEffect>
                                  </p:childTnLst>
                                </p:cTn>
                              </p:par>
                              <p:par>
                                <p:cTn id="75" presetID="53" presetClass="entr" presetSubtype="16" fill="hold" nodeType="withEffect">
                                  <p:stCondLst>
                                    <p:cond delay="0"/>
                                  </p:stCondLst>
                                  <p:childTnLst>
                                    <p:set>
                                      <p:cBhvr>
                                        <p:cTn id="76" dur="1" fill="hold">
                                          <p:stCondLst>
                                            <p:cond delay="0"/>
                                          </p:stCondLst>
                                        </p:cTn>
                                        <p:tgtEl>
                                          <p:spTgt spid="68"/>
                                        </p:tgtEl>
                                        <p:attrNameLst>
                                          <p:attrName>style.visibility</p:attrName>
                                        </p:attrNameLst>
                                      </p:cBhvr>
                                      <p:to>
                                        <p:strVal val="visible"/>
                                      </p:to>
                                    </p:set>
                                    <p:anim calcmode="lin" valueType="num">
                                      <p:cBhvr>
                                        <p:cTn id="77" dur="500" fill="hold"/>
                                        <p:tgtEl>
                                          <p:spTgt spid="68"/>
                                        </p:tgtEl>
                                        <p:attrNameLst>
                                          <p:attrName>ppt_w</p:attrName>
                                        </p:attrNameLst>
                                      </p:cBhvr>
                                      <p:tavLst>
                                        <p:tav tm="0">
                                          <p:val>
                                            <p:fltVal val="0"/>
                                          </p:val>
                                        </p:tav>
                                        <p:tav tm="100000">
                                          <p:val>
                                            <p:strVal val="#ppt_w"/>
                                          </p:val>
                                        </p:tav>
                                      </p:tavLst>
                                    </p:anim>
                                    <p:anim calcmode="lin" valueType="num">
                                      <p:cBhvr>
                                        <p:cTn id="78" dur="500" fill="hold"/>
                                        <p:tgtEl>
                                          <p:spTgt spid="68"/>
                                        </p:tgtEl>
                                        <p:attrNameLst>
                                          <p:attrName>ppt_h</p:attrName>
                                        </p:attrNameLst>
                                      </p:cBhvr>
                                      <p:tavLst>
                                        <p:tav tm="0">
                                          <p:val>
                                            <p:fltVal val="0"/>
                                          </p:val>
                                        </p:tav>
                                        <p:tav tm="100000">
                                          <p:val>
                                            <p:strVal val="#ppt_h"/>
                                          </p:val>
                                        </p:tav>
                                      </p:tavLst>
                                    </p:anim>
                                    <p:animEffect transition="in" filter="fade">
                                      <p:cBhvr>
                                        <p:cTn id="79" dur="500"/>
                                        <p:tgtEl>
                                          <p:spTgt spid="68"/>
                                        </p:tgtEl>
                                      </p:cBhvr>
                                    </p:animEffect>
                                  </p:childTnLst>
                                </p:cTn>
                              </p:par>
                            </p:childTnLst>
                          </p:cTn>
                        </p:par>
                        <p:par>
                          <p:cTn id="80" fill="hold">
                            <p:stCondLst>
                              <p:cond delay="6000"/>
                            </p:stCondLst>
                            <p:childTnLst>
                              <p:par>
                                <p:cTn id="81" presetID="22" presetClass="entr" presetSubtype="1"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wipe(up)">
                                      <p:cBhvr>
                                        <p:cTn id="83" dur="500"/>
                                        <p:tgtEl>
                                          <p:spTgt spid="27"/>
                                        </p:tgtEl>
                                      </p:cBhvr>
                                    </p:animEffect>
                                  </p:childTnLst>
                                </p:cTn>
                              </p:par>
                            </p:childTnLst>
                          </p:cTn>
                        </p:par>
                        <p:par>
                          <p:cTn id="84" fill="hold">
                            <p:stCondLst>
                              <p:cond delay="6500"/>
                            </p:stCondLst>
                            <p:childTnLst>
                              <p:par>
                                <p:cTn id="85" presetID="22" presetClass="entr" presetSubtype="8" fill="hold" nodeType="afterEffect">
                                  <p:stCondLst>
                                    <p:cond delay="0"/>
                                  </p:stCondLst>
                                  <p:childTnLst>
                                    <p:set>
                                      <p:cBhvr>
                                        <p:cTn id="86" dur="1" fill="hold">
                                          <p:stCondLst>
                                            <p:cond delay="0"/>
                                          </p:stCondLst>
                                        </p:cTn>
                                        <p:tgtEl>
                                          <p:spTgt spid="4"/>
                                        </p:tgtEl>
                                        <p:attrNameLst>
                                          <p:attrName>style.visibility</p:attrName>
                                        </p:attrNameLst>
                                      </p:cBhvr>
                                      <p:to>
                                        <p:strVal val="visible"/>
                                      </p:to>
                                    </p:set>
                                    <p:animEffect transition="in" filter="wipe(left)">
                                      <p:cBhvr>
                                        <p:cTn id="87" dur="500"/>
                                        <p:tgtEl>
                                          <p:spTgt spid="4"/>
                                        </p:tgtEl>
                                      </p:cBhvr>
                                    </p:animEffect>
                                  </p:childTnLst>
                                </p:cTn>
                              </p:par>
                              <p:par>
                                <p:cTn id="88" presetID="53" presetClass="entr" presetSubtype="16" fill="hold" nodeType="withEffect">
                                  <p:stCondLst>
                                    <p:cond delay="0"/>
                                  </p:stCondLst>
                                  <p:childTnLst>
                                    <p:set>
                                      <p:cBhvr>
                                        <p:cTn id="89" dur="1" fill="hold">
                                          <p:stCondLst>
                                            <p:cond delay="0"/>
                                          </p:stCondLst>
                                        </p:cTn>
                                        <p:tgtEl>
                                          <p:spTgt spid="48"/>
                                        </p:tgtEl>
                                        <p:attrNameLst>
                                          <p:attrName>style.visibility</p:attrName>
                                        </p:attrNameLst>
                                      </p:cBhvr>
                                      <p:to>
                                        <p:strVal val="visible"/>
                                      </p:to>
                                    </p:set>
                                    <p:anim calcmode="lin" valueType="num">
                                      <p:cBhvr>
                                        <p:cTn id="90" dur="500" fill="hold"/>
                                        <p:tgtEl>
                                          <p:spTgt spid="48"/>
                                        </p:tgtEl>
                                        <p:attrNameLst>
                                          <p:attrName>ppt_w</p:attrName>
                                        </p:attrNameLst>
                                      </p:cBhvr>
                                      <p:tavLst>
                                        <p:tav tm="0">
                                          <p:val>
                                            <p:fltVal val="0"/>
                                          </p:val>
                                        </p:tav>
                                        <p:tav tm="100000">
                                          <p:val>
                                            <p:strVal val="#ppt_w"/>
                                          </p:val>
                                        </p:tav>
                                      </p:tavLst>
                                    </p:anim>
                                    <p:anim calcmode="lin" valueType="num">
                                      <p:cBhvr>
                                        <p:cTn id="91" dur="500" fill="hold"/>
                                        <p:tgtEl>
                                          <p:spTgt spid="48"/>
                                        </p:tgtEl>
                                        <p:attrNameLst>
                                          <p:attrName>ppt_h</p:attrName>
                                        </p:attrNameLst>
                                      </p:cBhvr>
                                      <p:tavLst>
                                        <p:tav tm="0">
                                          <p:val>
                                            <p:fltVal val="0"/>
                                          </p:val>
                                        </p:tav>
                                        <p:tav tm="100000">
                                          <p:val>
                                            <p:strVal val="#ppt_h"/>
                                          </p:val>
                                        </p:tav>
                                      </p:tavLst>
                                    </p:anim>
                                    <p:animEffect transition="in" filter="fade">
                                      <p:cBhvr>
                                        <p:cTn id="92" dur="500"/>
                                        <p:tgtEl>
                                          <p:spTgt spid="48"/>
                                        </p:tgtEl>
                                      </p:cBhvr>
                                    </p:animEffect>
                                  </p:childTnLst>
                                </p:cTn>
                              </p:par>
                            </p:childTnLst>
                          </p:cTn>
                        </p:par>
                        <p:par>
                          <p:cTn id="93" fill="hold">
                            <p:stCondLst>
                              <p:cond delay="7000"/>
                            </p:stCondLst>
                            <p:childTnLst>
                              <p:par>
                                <p:cTn id="94" presetID="22" presetClass="entr" presetSubtype="1"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up)">
                                      <p:cBhvr>
                                        <p:cTn id="96" dur="500"/>
                                        <p:tgtEl>
                                          <p:spTgt spid="30"/>
                                        </p:tgtEl>
                                      </p:cBhvr>
                                    </p:animEffect>
                                  </p:childTnLst>
                                </p:cTn>
                              </p:par>
                            </p:childTnLst>
                          </p:cTn>
                        </p:par>
                        <p:par>
                          <p:cTn id="97" fill="hold">
                            <p:stCondLst>
                              <p:cond delay="7500"/>
                            </p:stCondLst>
                            <p:childTnLst>
                              <p:par>
                                <p:cTn id="98" presetID="22" presetClass="entr" presetSubtype="8" fill="hold" nodeType="after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left)">
                                      <p:cBhvr>
                                        <p:cTn id="100" dur="500"/>
                                        <p:tgtEl>
                                          <p:spTgt spid="5"/>
                                        </p:tgtEl>
                                      </p:cBhvr>
                                    </p:animEffect>
                                  </p:childTnLst>
                                </p:cTn>
                              </p:par>
                              <p:par>
                                <p:cTn id="101" presetID="53" presetClass="entr" presetSubtype="16"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childTnLst>
                                </p:cTn>
                              </p:par>
                            </p:childTnLst>
                          </p:cTn>
                        </p:par>
                        <p:par>
                          <p:cTn id="106" fill="hold">
                            <p:stCondLst>
                              <p:cond delay="8000"/>
                            </p:stCondLst>
                            <p:childTnLst>
                              <p:par>
                                <p:cTn id="107" presetID="22" presetClass="entr" presetSubtype="1"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Effect transition="in" filter="wipe(up)">
                                      <p:cBhvr>
                                        <p:cTn id="109" dur="500"/>
                                        <p:tgtEl>
                                          <p:spTgt spid="33"/>
                                        </p:tgtEl>
                                      </p:cBhvr>
                                    </p:animEffect>
                                  </p:childTnLst>
                                </p:cTn>
                              </p:par>
                            </p:childTnLst>
                          </p:cTn>
                        </p:par>
                        <p:par>
                          <p:cTn id="110" fill="hold">
                            <p:stCondLst>
                              <p:cond delay="8500"/>
                            </p:stCondLst>
                            <p:childTnLst>
                              <p:par>
                                <p:cTn id="111" presetID="22" presetClass="entr" presetSubtype="8" fill="hold" nodeType="afterEffect">
                                  <p:stCondLst>
                                    <p:cond delay="0"/>
                                  </p:stCondLst>
                                  <p:childTnLst>
                                    <p:set>
                                      <p:cBhvr>
                                        <p:cTn id="112" dur="1" fill="hold">
                                          <p:stCondLst>
                                            <p:cond delay="0"/>
                                          </p:stCondLst>
                                        </p:cTn>
                                        <p:tgtEl>
                                          <p:spTgt spid="6"/>
                                        </p:tgtEl>
                                        <p:attrNameLst>
                                          <p:attrName>style.visibility</p:attrName>
                                        </p:attrNameLst>
                                      </p:cBhvr>
                                      <p:to>
                                        <p:strVal val="visible"/>
                                      </p:to>
                                    </p:set>
                                    <p:animEffect transition="in" filter="wipe(left)">
                                      <p:cBhvr>
                                        <p:cTn id="113" dur="500"/>
                                        <p:tgtEl>
                                          <p:spTgt spid="6"/>
                                        </p:tgtEl>
                                      </p:cBhvr>
                                    </p:animEffect>
                                  </p:childTnLst>
                                </p:cTn>
                              </p:par>
                              <p:par>
                                <p:cTn id="114" presetID="53" presetClass="entr" presetSubtype="16" fill="hold" nodeType="withEffect">
                                  <p:stCondLst>
                                    <p:cond delay="0"/>
                                  </p:stCondLst>
                                  <p:childTnLst>
                                    <p:set>
                                      <p:cBhvr>
                                        <p:cTn id="115" dur="1" fill="hold">
                                          <p:stCondLst>
                                            <p:cond delay="0"/>
                                          </p:stCondLst>
                                        </p:cTn>
                                        <p:tgtEl>
                                          <p:spTgt spid="45"/>
                                        </p:tgtEl>
                                        <p:attrNameLst>
                                          <p:attrName>style.visibility</p:attrName>
                                        </p:attrNameLst>
                                      </p:cBhvr>
                                      <p:to>
                                        <p:strVal val="visible"/>
                                      </p:to>
                                    </p:set>
                                    <p:anim calcmode="lin" valueType="num">
                                      <p:cBhvr>
                                        <p:cTn id="116" dur="500" fill="hold"/>
                                        <p:tgtEl>
                                          <p:spTgt spid="45"/>
                                        </p:tgtEl>
                                        <p:attrNameLst>
                                          <p:attrName>ppt_w</p:attrName>
                                        </p:attrNameLst>
                                      </p:cBhvr>
                                      <p:tavLst>
                                        <p:tav tm="0">
                                          <p:val>
                                            <p:fltVal val="0"/>
                                          </p:val>
                                        </p:tav>
                                        <p:tav tm="100000">
                                          <p:val>
                                            <p:strVal val="#ppt_w"/>
                                          </p:val>
                                        </p:tav>
                                      </p:tavLst>
                                    </p:anim>
                                    <p:anim calcmode="lin" valueType="num">
                                      <p:cBhvr>
                                        <p:cTn id="117" dur="500" fill="hold"/>
                                        <p:tgtEl>
                                          <p:spTgt spid="45"/>
                                        </p:tgtEl>
                                        <p:attrNameLst>
                                          <p:attrName>ppt_h</p:attrName>
                                        </p:attrNameLst>
                                      </p:cBhvr>
                                      <p:tavLst>
                                        <p:tav tm="0">
                                          <p:val>
                                            <p:fltVal val="0"/>
                                          </p:val>
                                        </p:tav>
                                        <p:tav tm="100000">
                                          <p:val>
                                            <p:strVal val="#ppt_h"/>
                                          </p:val>
                                        </p:tav>
                                      </p:tavLst>
                                    </p:anim>
                                    <p:animEffect transition="in" filter="fade">
                                      <p:cBhvr>
                                        <p:cTn id="118" dur="500"/>
                                        <p:tgtEl>
                                          <p:spTgt spid="45"/>
                                        </p:tgtEl>
                                      </p:cBhvr>
                                    </p:animEffect>
                                  </p:childTnLst>
                                </p:cTn>
                              </p:par>
                            </p:childTnLst>
                          </p:cTn>
                        </p:par>
                        <p:par>
                          <p:cTn id="119" fill="hold">
                            <p:stCondLst>
                              <p:cond delay="9000"/>
                            </p:stCondLst>
                            <p:childTnLst>
                              <p:par>
                                <p:cTn id="120" presetID="22" presetClass="entr" presetSubtype="1" fill="hold" nodeType="afterEffect">
                                  <p:stCondLst>
                                    <p:cond delay="0"/>
                                  </p:stCondLst>
                                  <p:childTnLst>
                                    <p:set>
                                      <p:cBhvr>
                                        <p:cTn id="121" dur="1" fill="hold">
                                          <p:stCondLst>
                                            <p:cond delay="0"/>
                                          </p:stCondLst>
                                        </p:cTn>
                                        <p:tgtEl>
                                          <p:spTgt spid="36"/>
                                        </p:tgtEl>
                                        <p:attrNameLst>
                                          <p:attrName>style.visibility</p:attrName>
                                        </p:attrNameLst>
                                      </p:cBhvr>
                                      <p:to>
                                        <p:strVal val="visible"/>
                                      </p:to>
                                    </p:set>
                                    <p:animEffect transition="in" filter="wipe(up)">
                                      <p:cBhvr>
                                        <p:cTn id="122" dur="500"/>
                                        <p:tgtEl>
                                          <p:spTgt spid="36"/>
                                        </p:tgtEl>
                                      </p:cBhvr>
                                    </p:animEffect>
                                  </p:childTnLst>
                                </p:cTn>
                              </p:par>
                            </p:childTnLst>
                          </p:cTn>
                        </p:par>
                        <p:par>
                          <p:cTn id="123" fill="hold">
                            <p:stCondLst>
                              <p:cond delay="9500"/>
                            </p:stCondLst>
                            <p:childTnLst>
                              <p:par>
                                <p:cTn id="124" presetID="22" presetClass="entr" presetSubtype="8" fill="hold" nodeType="afterEffect">
                                  <p:stCondLst>
                                    <p:cond delay="0"/>
                                  </p:stCondLst>
                                  <p:childTnLst>
                                    <p:set>
                                      <p:cBhvr>
                                        <p:cTn id="125" dur="1" fill="hold">
                                          <p:stCondLst>
                                            <p:cond delay="0"/>
                                          </p:stCondLst>
                                        </p:cTn>
                                        <p:tgtEl>
                                          <p:spTgt spid="12"/>
                                        </p:tgtEl>
                                        <p:attrNameLst>
                                          <p:attrName>style.visibility</p:attrName>
                                        </p:attrNameLst>
                                      </p:cBhvr>
                                      <p:to>
                                        <p:strVal val="visible"/>
                                      </p:to>
                                    </p:set>
                                    <p:animEffect transition="in" filter="wipe(left)">
                                      <p:cBhvr>
                                        <p:cTn id="126" dur="500"/>
                                        <p:tgtEl>
                                          <p:spTgt spid="12"/>
                                        </p:tgtEl>
                                      </p:cBhvr>
                                    </p:animEffect>
                                  </p:childTnLst>
                                </p:cTn>
                              </p:par>
                              <p:par>
                                <p:cTn id="127" presetID="23" presetClass="entr" presetSubtype="32" fill="hold" nodeType="withEffect">
                                  <p:stCondLst>
                                    <p:cond delay="0"/>
                                  </p:stCondLst>
                                  <p:childTnLst>
                                    <p:set>
                                      <p:cBhvr>
                                        <p:cTn id="128" dur="1" fill="hold">
                                          <p:stCondLst>
                                            <p:cond delay="0"/>
                                          </p:stCondLst>
                                        </p:cTn>
                                        <p:tgtEl>
                                          <p:spTgt spid="60"/>
                                        </p:tgtEl>
                                        <p:attrNameLst>
                                          <p:attrName>style.visibility</p:attrName>
                                        </p:attrNameLst>
                                      </p:cBhvr>
                                      <p:to>
                                        <p:strVal val="visible"/>
                                      </p:to>
                                    </p:set>
                                    <p:anim calcmode="lin" valueType="num">
                                      <p:cBhvr>
                                        <p:cTn id="129" dur="500" fill="hold"/>
                                        <p:tgtEl>
                                          <p:spTgt spid="60"/>
                                        </p:tgtEl>
                                        <p:attrNameLst>
                                          <p:attrName>ppt_w</p:attrName>
                                        </p:attrNameLst>
                                      </p:cBhvr>
                                      <p:tavLst>
                                        <p:tav tm="0">
                                          <p:val>
                                            <p:strVal val="4*#ppt_w"/>
                                          </p:val>
                                        </p:tav>
                                        <p:tav tm="100000">
                                          <p:val>
                                            <p:strVal val="#ppt_w"/>
                                          </p:val>
                                        </p:tav>
                                      </p:tavLst>
                                    </p:anim>
                                    <p:anim calcmode="lin" valueType="num">
                                      <p:cBhvr>
                                        <p:cTn id="130" dur="500" fill="hold"/>
                                        <p:tgtEl>
                                          <p:spTgt spid="60"/>
                                        </p:tgtEl>
                                        <p:attrNameLst>
                                          <p:attrName>ppt_h</p:attrName>
                                        </p:attrNameLst>
                                      </p:cBhvr>
                                      <p:tavLst>
                                        <p:tav tm="0">
                                          <p:val>
                                            <p:strVal val="4*#ppt_h"/>
                                          </p:val>
                                        </p:tav>
                                        <p:tav tm="100000">
                                          <p:val>
                                            <p:strVal val="#ppt_h"/>
                                          </p:val>
                                        </p:tav>
                                      </p:tavLst>
                                    </p:anim>
                                  </p:childTnLst>
                                </p:cTn>
                              </p:par>
                            </p:childTnLst>
                          </p:cTn>
                        </p:par>
                        <p:par>
                          <p:cTn id="131" fill="hold">
                            <p:stCondLst>
                              <p:cond delay="10000"/>
                            </p:stCondLst>
                            <p:childTnLst>
                              <p:par>
                                <p:cTn id="132" presetID="10" presetClass="entr" presetSubtype="0" fill="hold" grpId="0" nodeType="afterEffect">
                                  <p:stCondLst>
                                    <p:cond delay="0"/>
                                  </p:stCondLst>
                                  <p:childTnLst>
                                    <p:set>
                                      <p:cBhvr>
                                        <p:cTn id="133" dur="1" fill="hold">
                                          <p:stCondLst>
                                            <p:cond delay="0"/>
                                          </p:stCondLst>
                                        </p:cTn>
                                        <p:tgtEl>
                                          <p:spTgt spid="17"/>
                                        </p:tgtEl>
                                        <p:attrNameLst>
                                          <p:attrName>style.visibility</p:attrName>
                                        </p:attrNameLst>
                                      </p:cBhvr>
                                      <p:to>
                                        <p:strVal val="visible"/>
                                      </p:to>
                                    </p:set>
                                    <p:animEffect transition="in" filter="fade">
                                      <p:cBhvr>
                                        <p:cTn id="1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2"/>
          <p:cNvSpPr/>
          <p:nvPr/>
        </p:nvSpPr>
        <p:spPr>
          <a:xfrm>
            <a:off x="1365250" y="4286885"/>
            <a:ext cx="1410335" cy="645160"/>
          </a:xfrm>
          <a:prstGeom prst="rect">
            <a:avLst/>
          </a:prstGeom>
        </p:spPr>
        <p:txBody>
          <a:bodyPr wrap="square">
            <a:spAutoFit/>
          </a:bodyPr>
          <a:lstStyle/>
          <a:p>
            <a:pPr algn="ctr"/>
            <a:r>
              <a:rPr lang="en-US" altLang="zh-CN" sz="3600" b="1" dirty="0">
                <a:solidFill>
                  <a:schemeClr val="bg1"/>
                </a:solidFill>
                <a:latin typeface="微软雅黑" panose="020B0503020204020204" charset="-122"/>
                <a:ea typeface="微软雅黑" panose="020B0503020204020204" charset="-122"/>
              </a:rPr>
              <a:t>64%</a:t>
            </a:r>
            <a:endParaRPr lang="en-US" sz="3600" b="1" dirty="0">
              <a:solidFill>
                <a:schemeClr val="bg1"/>
              </a:solidFill>
              <a:latin typeface="微软雅黑" panose="020B0503020204020204" charset="-122"/>
              <a:ea typeface="微软雅黑" panose="020B0503020204020204" charset="-122"/>
            </a:endParaRPr>
          </a:p>
        </p:txBody>
      </p:sp>
      <p:sp>
        <p:nvSpPr>
          <p:cNvPr id="53" name="Rectangle 24"/>
          <p:cNvSpPr/>
          <p:nvPr/>
        </p:nvSpPr>
        <p:spPr>
          <a:xfrm>
            <a:off x="2101850" y="2421255"/>
            <a:ext cx="1906905" cy="645160"/>
          </a:xfrm>
          <a:prstGeom prst="rect">
            <a:avLst/>
          </a:prstGeom>
        </p:spPr>
        <p:txBody>
          <a:bodyPr wrap="square">
            <a:spAutoFit/>
          </a:bodyPr>
          <a:lstStyle/>
          <a:p>
            <a:pPr algn="ctr"/>
            <a:r>
              <a:rPr lang="en-US" sz="3600" b="1" dirty="0">
                <a:solidFill>
                  <a:schemeClr val="bg1"/>
                </a:solidFill>
                <a:latin typeface="微软雅黑" panose="020B0503020204020204" charset="-122"/>
                <a:ea typeface="微软雅黑" panose="020B0503020204020204" charset="-122"/>
              </a:rPr>
              <a:t>3078W</a:t>
            </a:r>
            <a:endParaRPr lang="en-US" sz="2800" b="1" dirty="0">
              <a:solidFill>
                <a:schemeClr val="bg1"/>
              </a:solidFill>
              <a:latin typeface="微软雅黑" panose="020B0503020204020204" charset="-122"/>
              <a:ea typeface="微软雅黑" panose="020B0503020204020204" charset="-122"/>
            </a:endParaRPr>
          </a:p>
        </p:txBody>
      </p:sp>
      <p:sp>
        <p:nvSpPr>
          <p:cNvPr id="54" name="Rectangle 26"/>
          <p:cNvSpPr/>
          <p:nvPr/>
        </p:nvSpPr>
        <p:spPr>
          <a:xfrm>
            <a:off x="701040" y="4647565"/>
            <a:ext cx="1906905" cy="645160"/>
          </a:xfrm>
          <a:prstGeom prst="rect">
            <a:avLst/>
          </a:prstGeom>
        </p:spPr>
        <p:txBody>
          <a:bodyPr wrap="square">
            <a:spAutoFit/>
          </a:bodyPr>
          <a:lstStyle/>
          <a:p>
            <a:pPr algn="ctr"/>
            <a:r>
              <a:rPr lang="en-US" altLang="zh-CN" sz="3600" b="1" dirty="0">
                <a:solidFill>
                  <a:schemeClr val="bg1"/>
                </a:solidFill>
                <a:latin typeface="微软雅黑" panose="020B0503020204020204" charset="-122"/>
                <a:ea typeface="微软雅黑" panose="020B0503020204020204" charset="-122"/>
              </a:rPr>
              <a:t>46040</a:t>
            </a:r>
            <a:endParaRPr lang="en-US" altLang="zh-CN" sz="3600" b="1" dirty="0">
              <a:solidFill>
                <a:schemeClr val="bg1"/>
              </a:solidFill>
              <a:latin typeface="微软雅黑" panose="020B0503020204020204" charset="-122"/>
              <a:ea typeface="微软雅黑" panose="020B0503020204020204" charset="-122"/>
            </a:endParaRPr>
          </a:p>
        </p:txBody>
      </p:sp>
      <p:sp>
        <p:nvSpPr>
          <p:cNvPr id="65" name="矩形 64"/>
          <p:cNvSpPr/>
          <p:nvPr/>
        </p:nvSpPr>
        <p:spPr>
          <a:xfrm>
            <a:off x="2406015" y="302874"/>
            <a:ext cx="3230880" cy="706755"/>
          </a:xfrm>
          <a:prstGeom prst="rect">
            <a:avLst/>
          </a:prstGeom>
        </p:spPr>
        <p:txBody>
          <a:bodyPr wrap="none">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noProof="0" dirty="0">
                <a:ln>
                  <a:noFill/>
                </a:ln>
                <a:solidFill>
                  <a:srgbClr val="C00000"/>
                </a:solidFill>
                <a:effectLst/>
                <a:uLnTx/>
                <a:uFillTx/>
                <a:ea typeface="微软雅黑" panose="020B0503020204020204" charset="-122"/>
                <a:cs typeface="Arial" panose="020B0604020202020204" pitchFamily="34" charset="0"/>
              </a:rPr>
              <a:t>联运渠道</a:t>
            </a:r>
            <a:r>
              <a:rPr lang="zh-CN" altLang="en-US" sz="4000" b="1" noProof="0" dirty="0">
                <a:ln>
                  <a:noFill/>
                </a:ln>
                <a:solidFill>
                  <a:srgbClr val="C00000"/>
                </a:solidFill>
                <a:effectLst/>
                <a:uLnTx/>
                <a:uFillTx/>
                <a:ea typeface="微软雅黑" panose="020B0503020204020204" charset="-122"/>
                <a:cs typeface="Arial" panose="020B0604020202020204" pitchFamily="34" charset="0"/>
              </a:rPr>
              <a:t>流水</a:t>
            </a:r>
            <a:endParaRPr lang="zh-CN" altLang="en-US" sz="4000" b="1" noProof="0" dirty="0">
              <a:ln>
                <a:noFill/>
              </a:ln>
              <a:solidFill>
                <a:srgbClr val="C00000"/>
              </a:solidFill>
              <a:effectLst/>
              <a:uLnTx/>
              <a:uFillTx/>
              <a:ea typeface="微软雅黑" panose="020B0503020204020204" charset="-122"/>
              <a:cs typeface="Arial" panose="020B0604020202020204" pitchFamily="34" charset="0"/>
            </a:endParaRPr>
          </a:p>
        </p:txBody>
      </p:sp>
      <p:graphicFrame>
        <p:nvGraphicFramePr>
          <p:cNvPr id="4" name="表格 3"/>
          <p:cNvGraphicFramePr/>
          <p:nvPr>
            <p:custDataLst>
              <p:tags r:id="rId2"/>
            </p:custDataLst>
          </p:nvPr>
        </p:nvGraphicFramePr>
        <p:xfrm>
          <a:off x="605790" y="1583690"/>
          <a:ext cx="7135495" cy="2889250"/>
        </p:xfrm>
        <a:graphic>
          <a:graphicData uri="http://schemas.openxmlformats.org/drawingml/2006/table">
            <a:tbl>
              <a:tblPr firstRow="1" bandRow="1">
                <a:tableStyleId>{5C22544A-7EE6-4342-B048-85BDC9FD1C3A}</a:tableStyleId>
              </a:tblPr>
              <a:tblGrid>
                <a:gridCol w="765810"/>
                <a:gridCol w="789940"/>
                <a:gridCol w="732790"/>
                <a:gridCol w="853440"/>
                <a:gridCol w="717550"/>
                <a:gridCol w="878840"/>
                <a:gridCol w="748665"/>
                <a:gridCol w="792480"/>
                <a:gridCol w="855980"/>
              </a:tblGrid>
              <a:tr h="394335">
                <a:tc>
                  <a:txBody>
                    <a:bodyPr/>
                    <a:p>
                      <a:pPr algn="ctr">
                        <a:buNone/>
                      </a:pPr>
                      <a:r>
                        <a:rPr lang="en-US" altLang="zh-CN" sz="1100" b="1">
                          <a:solidFill>
                            <a:srgbClr val="FFFFFF"/>
                          </a:solidFill>
                          <a:latin typeface="微软雅黑" panose="020B0503020204020204" charset="-122"/>
                        </a:rPr>
                        <a:t>2022</a:t>
                      </a:r>
                      <a:r>
                        <a:rPr lang="zh-CN" altLang="en-US" sz="1100" b="1">
                          <a:solidFill>
                            <a:srgbClr val="FFFFFF"/>
                          </a:solidFill>
                          <a:latin typeface="微软雅黑" panose="020B0503020204020204" charset="-122"/>
                        </a:rPr>
                        <a:t>年</a:t>
                      </a:r>
                      <a:endParaRPr lang="zh-CN"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总流水</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代金券金额</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可分成流水</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总成本</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渠道净利润</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渠道利润/流水比</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zh-CN" sz="1100" b="1">
                          <a:solidFill>
                            <a:srgbClr val="FFFFFF"/>
                          </a:solidFill>
                          <a:latin typeface="Arial" panose="020B0604020202020204" pitchFamily="34" charset="0"/>
                          <a:ea typeface="微软雅黑" panose="020B0503020204020204" charset="-122"/>
                        </a:rPr>
                        <a:t>总新增</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c>
                  <a:txBody>
                    <a:bodyPr/>
                    <a:p>
                      <a:pPr algn="ctr">
                        <a:buNone/>
                      </a:pPr>
                      <a:r>
                        <a:rPr lang="en-US" sz="1100" b="1">
                          <a:solidFill>
                            <a:srgbClr val="FFFFFF"/>
                          </a:solidFill>
                          <a:latin typeface="微软雅黑" panose="020B0503020204020204" charset="-122"/>
                        </a:rPr>
                        <a:t> </a:t>
                      </a:r>
                      <a:r>
                        <a:rPr lang="zh-CN" sz="1100" b="1">
                          <a:solidFill>
                            <a:srgbClr val="FFFFFF"/>
                          </a:solidFill>
                          <a:latin typeface="Arial" panose="020B0604020202020204" pitchFamily="34" charset="0"/>
                          <a:ea typeface="微软雅黑" panose="020B0503020204020204" charset="-122"/>
                        </a:rPr>
                        <a:t>新增成本</a:t>
                      </a:r>
                      <a:r>
                        <a:rPr lang="en-US" sz="1100" b="1">
                          <a:solidFill>
                            <a:srgbClr val="FFFFFF"/>
                          </a:solidFill>
                          <a:latin typeface="微软雅黑" panose="020B0503020204020204" charset="-122"/>
                        </a:rPr>
                        <a:t> </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1F4E78"/>
                    </a:solidFill>
                  </a:tcPr>
                </a:tc>
              </a:tr>
              <a:tr h="350520">
                <a:tc>
                  <a:txBody>
                    <a:bodyPr/>
                    <a:p>
                      <a:pPr algn="ctr">
                        <a:buNone/>
                      </a:pPr>
                      <a:r>
                        <a:rPr lang="en-US" sz="1000" b="0">
                          <a:solidFill>
                            <a:srgbClr val="000000"/>
                          </a:solidFill>
                          <a:latin typeface="微软雅黑" panose="020B0503020204020204" charset="-122"/>
                        </a:rPr>
                        <a:t>1</a:t>
                      </a:r>
                      <a:r>
                        <a:rPr lang="zh-CN" altLang="en-US" sz="1000" b="0">
                          <a:solidFill>
                            <a:srgbClr val="000000"/>
                          </a:solidFill>
                          <a:latin typeface="微软雅黑" panose="020B0503020204020204" charset="-122"/>
                        </a:rPr>
                        <a:t>月</a:t>
                      </a:r>
                      <a:endParaRPr lang="zh-CN"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14,057,494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102,715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13,954,779</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712,291</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5,916,229</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42%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91,050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7.65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520">
                <a:tc>
                  <a:txBody>
                    <a:bodyPr/>
                    <a:p>
                      <a:pPr algn="ctr">
                        <a:buNone/>
                      </a:pPr>
                      <a:r>
                        <a:rPr lang="en-US" sz="1000" b="0">
                          <a:solidFill>
                            <a:srgbClr val="000000"/>
                          </a:solidFill>
                          <a:latin typeface="微软雅黑" panose="020B0503020204020204" charset="-122"/>
                        </a:rPr>
                        <a:t>2</a:t>
                      </a:r>
                      <a:r>
                        <a:rPr lang="zh-CN" altLang="en-US" sz="1000" b="0">
                          <a:solidFill>
                            <a:srgbClr val="000000"/>
                          </a:solidFill>
                          <a:latin typeface="微软雅黑" panose="020B0503020204020204" charset="-122"/>
                        </a:rPr>
                        <a:t>月</a:t>
                      </a:r>
                      <a:endParaRPr lang="zh-CN"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13,535,195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94,891</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13,440,304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625,966</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5,758,179</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43%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79,032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7.92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9885">
                <a:tc>
                  <a:txBody>
                    <a:bodyPr/>
                    <a:p>
                      <a:pPr algn="ctr">
                        <a:buNone/>
                      </a:pPr>
                      <a:r>
                        <a:rPr lang="en-US" sz="1000" b="0">
                          <a:solidFill>
                            <a:srgbClr val="000000"/>
                          </a:solidFill>
                          <a:latin typeface="微软雅黑" panose="020B0503020204020204" charset="-122"/>
                        </a:rPr>
                        <a:t>3</a:t>
                      </a:r>
                      <a:r>
                        <a:rPr lang="zh-CN" altLang="en-US" sz="1000" b="0">
                          <a:solidFill>
                            <a:srgbClr val="000000"/>
                          </a:solidFill>
                          <a:latin typeface="微软雅黑" panose="020B0503020204020204" charset="-122"/>
                        </a:rPr>
                        <a:t>月</a:t>
                      </a:r>
                      <a:endParaRPr lang="zh-CN"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15,099,327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90,706</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15,008,621</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821,875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6,307,220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42%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114,880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7.15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49250">
                <a:tc>
                  <a:txBody>
                    <a:bodyPr/>
                    <a:p>
                      <a:pPr algn="ctr">
                        <a:buNone/>
                      </a:pPr>
                      <a:r>
                        <a:rPr lang="en-US" sz="1000" b="0">
                          <a:solidFill>
                            <a:srgbClr val="000000"/>
                          </a:solidFill>
                          <a:latin typeface="微软雅黑" panose="020B0503020204020204" charset="-122"/>
                        </a:rPr>
                        <a:t>4</a:t>
                      </a:r>
                      <a:r>
                        <a:rPr lang="zh-CN" altLang="en-US" sz="1000" b="0">
                          <a:solidFill>
                            <a:srgbClr val="000000"/>
                          </a:solidFill>
                          <a:latin typeface="微软雅黑" panose="020B0503020204020204" charset="-122"/>
                        </a:rPr>
                        <a:t>月</a:t>
                      </a:r>
                      <a:endParaRPr lang="zh-CN"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16,271,144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96,409</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16,174,735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826,986</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6,856,013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42%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103,768</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7.97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520">
                <a:tc>
                  <a:txBody>
                    <a:bodyPr/>
                    <a:p>
                      <a:pPr algn="ctr">
                        <a:buNone/>
                      </a:pPr>
                      <a:r>
                        <a:rPr lang="en-US" sz="1000" b="0">
                          <a:solidFill>
                            <a:srgbClr val="000000"/>
                          </a:solidFill>
                          <a:latin typeface="微软雅黑" panose="020B0503020204020204" charset="-122"/>
                        </a:rPr>
                        <a:t>5</a:t>
                      </a:r>
                      <a:r>
                        <a:rPr lang="zh-CN" altLang="en-US" sz="1000" b="0">
                          <a:solidFill>
                            <a:srgbClr val="000000"/>
                          </a:solidFill>
                          <a:latin typeface="微软雅黑" panose="020B0503020204020204" charset="-122"/>
                        </a:rPr>
                        <a:t>月</a:t>
                      </a:r>
                      <a:endParaRPr lang="zh-CN"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15,419,204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89,740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15,329,464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776,711</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6,573,605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43%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91,693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8.47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0520">
                <a:tc>
                  <a:txBody>
                    <a:bodyPr/>
                    <a:p>
                      <a:pPr algn="ctr">
                        <a:buNone/>
                      </a:pPr>
                      <a:r>
                        <a:rPr lang="en-US" sz="1000" b="0">
                          <a:solidFill>
                            <a:srgbClr val="000000"/>
                          </a:solidFill>
                          <a:latin typeface="微软雅黑" panose="020B0503020204020204" charset="-122"/>
                        </a:rPr>
                        <a:t>6</a:t>
                      </a:r>
                      <a:r>
                        <a:rPr lang="zh-CN" altLang="en-US" sz="1000" b="0">
                          <a:solidFill>
                            <a:srgbClr val="000000"/>
                          </a:solidFill>
                          <a:latin typeface="微软雅黑" panose="020B0503020204020204" charset="-122"/>
                        </a:rPr>
                        <a:t>月</a:t>
                      </a:r>
                      <a:endParaRPr lang="zh-CN"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12,131,457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 -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12,131,457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609,792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5,196,829</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43%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73,895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ctr">
                        <a:buNone/>
                      </a:pPr>
                      <a:r>
                        <a:rPr lang="en-US" sz="1100" b="0">
                          <a:solidFill>
                            <a:srgbClr val="000000"/>
                          </a:solidFill>
                          <a:latin typeface="微软雅黑" panose="020B0503020204020204" charset="-122"/>
                        </a:rPr>
                        <a:t>8.25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3700">
                <a:tc>
                  <a:txBody>
                    <a:bodyPr/>
                    <a:p>
                      <a:pPr algn="ctr">
                        <a:buNone/>
                      </a:pPr>
                      <a:r>
                        <a:rPr lang="zh-CN" sz="1100" b="1">
                          <a:solidFill>
                            <a:srgbClr val="FFFFFF"/>
                          </a:solidFill>
                          <a:latin typeface="Arial" panose="020B0604020202020204" pitchFamily="34" charset="0"/>
                          <a:ea typeface="微软雅黑" panose="020B0503020204020204" charset="-122"/>
                        </a:rPr>
                        <a:t>总计</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86,513,821</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474,461</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86,039,360</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4,373,621</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36,608,075</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42%</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554318</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c>
                  <a:txBody>
                    <a:bodyPr/>
                    <a:p>
                      <a:pPr algn="ctr">
                        <a:buNone/>
                      </a:pPr>
                      <a:r>
                        <a:rPr lang="en-US" sz="1100" b="1">
                          <a:solidFill>
                            <a:srgbClr val="FFFFFF"/>
                          </a:solidFill>
                          <a:latin typeface="微软雅黑" panose="020B0503020204020204" charset="-122"/>
                        </a:rPr>
                        <a:t>7.89 </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00000"/>
                    </a:solidFill>
                  </a:tcPr>
                </a:tc>
              </a:tr>
            </a:tbl>
          </a:graphicData>
        </a:graphic>
      </p:graphicFrame>
      <p:graphicFrame>
        <p:nvGraphicFramePr>
          <p:cNvPr id="6" name="图表 5"/>
          <p:cNvGraphicFramePr/>
          <p:nvPr/>
        </p:nvGraphicFramePr>
        <p:xfrm>
          <a:off x="8030845" y="1809115"/>
          <a:ext cx="3773805" cy="2310765"/>
        </p:xfrm>
        <a:graphic>
          <a:graphicData uri="http://schemas.openxmlformats.org/drawingml/2006/chart">
            <c:chart xmlns:c="http://schemas.openxmlformats.org/drawingml/2006/chart" xmlns:r="http://schemas.openxmlformats.org/officeDocument/2006/relationships" r:id="rId1"/>
          </a:graphicData>
        </a:graphic>
      </p:graphicFrame>
      <p:sp>
        <p:nvSpPr>
          <p:cNvPr id="7" name="文本框 6"/>
          <p:cNvSpPr txBox="1"/>
          <p:nvPr/>
        </p:nvSpPr>
        <p:spPr>
          <a:xfrm>
            <a:off x="1506220" y="5139055"/>
            <a:ext cx="5751830" cy="645160"/>
          </a:xfrm>
          <a:prstGeom prst="rect">
            <a:avLst/>
          </a:prstGeom>
          <a:noFill/>
        </p:spPr>
        <p:txBody>
          <a:bodyPr wrap="square" rtlCol="0">
            <a:spAutoFit/>
          </a:bodyPr>
          <a:p>
            <a:pPr marL="285750" indent="-285750">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rPr>
              <a:t>上半年利润/流水比整体稳定，维持在42%附近</a:t>
            </a:r>
            <a:endParaRPr lang="zh-CN" altLang="en-US">
              <a:latin typeface="微软雅黑" panose="020B0503020204020204" charset="-122"/>
              <a:ea typeface="微软雅黑" panose="020B0503020204020204" charset="-122"/>
              <a:cs typeface="微软雅黑" panose="020B0503020204020204" charset="-122"/>
            </a:endParaRPr>
          </a:p>
          <a:p>
            <a:pPr marL="285750" indent="-285750">
              <a:buFont typeface="Arial" panose="020B0604020202020204" pitchFamily="34" charset="0"/>
              <a:buChar char="•"/>
            </a:pPr>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月开始流水开始有下降趋势</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22"/>
          <p:cNvSpPr/>
          <p:nvPr/>
        </p:nvSpPr>
        <p:spPr>
          <a:xfrm>
            <a:off x="1365250" y="4286885"/>
            <a:ext cx="1410335" cy="645160"/>
          </a:xfrm>
          <a:prstGeom prst="rect">
            <a:avLst/>
          </a:prstGeom>
        </p:spPr>
        <p:txBody>
          <a:bodyPr wrap="square">
            <a:spAutoFit/>
          </a:bodyPr>
          <a:lstStyle/>
          <a:p>
            <a:pPr algn="ctr"/>
            <a:r>
              <a:rPr lang="en-US" altLang="zh-CN" sz="3600" b="1" dirty="0">
                <a:solidFill>
                  <a:schemeClr val="bg1"/>
                </a:solidFill>
                <a:latin typeface="微软雅黑" panose="020B0503020204020204" charset="-122"/>
                <a:ea typeface="微软雅黑" panose="020B0503020204020204" charset="-122"/>
              </a:rPr>
              <a:t>64%</a:t>
            </a:r>
            <a:endParaRPr lang="en-US" sz="3600" b="1" dirty="0">
              <a:solidFill>
                <a:schemeClr val="bg1"/>
              </a:solidFill>
              <a:latin typeface="微软雅黑" panose="020B0503020204020204" charset="-122"/>
              <a:ea typeface="微软雅黑" panose="020B0503020204020204" charset="-122"/>
            </a:endParaRPr>
          </a:p>
        </p:txBody>
      </p:sp>
      <p:sp>
        <p:nvSpPr>
          <p:cNvPr id="53" name="Rectangle 24"/>
          <p:cNvSpPr/>
          <p:nvPr/>
        </p:nvSpPr>
        <p:spPr>
          <a:xfrm>
            <a:off x="2101850" y="2421255"/>
            <a:ext cx="1906905" cy="645160"/>
          </a:xfrm>
          <a:prstGeom prst="rect">
            <a:avLst/>
          </a:prstGeom>
        </p:spPr>
        <p:txBody>
          <a:bodyPr wrap="square">
            <a:spAutoFit/>
          </a:bodyPr>
          <a:lstStyle/>
          <a:p>
            <a:pPr algn="ctr"/>
            <a:r>
              <a:rPr lang="en-US" sz="3600" b="1" dirty="0">
                <a:solidFill>
                  <a:schemeClr val="bg1"/>
                </a:solidFill>
                <a:latin typeface="微软雅黑" panose="020B0503020204020204" charset="-122"/>
                <a:ea typeface="微软雅黑" panose="020B0503020204020204" charset="-122"/>
              </a:rPr>
              <a:t>3078W</a:t>
            </a:r>
            <a:endParaRPr lang="en-US" sz="2800" b="1" dirty="0">
              <a:solidFill>
                <a:schemeClr val="bg1"/>
              </a:solidFill>
              <a:latin typeface="微软雅黑" panose="020B0503020204020204" charset="-122"/>
              <a:ea typeface="微软雅黑" panose="020B0503020204020204" charset="-122"/>
            </a:endParaRPr>
          </a:p>
        </p:txBody>
      </p:sp>
      <p:sp>
        <p:nvSpPr>
          <p:cNvPr id="65" name="矩形 64"/>
          <p:cNvSpPr/>
          <p:nvPr/>
        </p:nvSpPr>
        <p:spPr>
          <a:xfrm>
            <a:off x="2406015" y="302874"/>
            <a:ext cx="3230880" cy="706755"/>
          </a:xfrm>
          <a:prstGeom prst="rect">
            <a:avLst/>
          </a:prstGeom>
        </p:spPr>
        <p:txBody>
          <a:bodyPr wrap="none">
            <a:spAutoFit/>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4000" b="1" noProof="0" dirty="0">
                <a:ln>
                  <a:noFill/>
                </a:ln>
                <a:solidFill>
                  <a:srgbClr val="C00000"/>
                </a:solidFill>
                <a:effectLst/>
                <a:uLnTx/>
                <a:uFillTx/>
                <a:ea typeface="微软雅黑" panose="020B0503020204020204" charset="-122"/>
                <a:cs typeface="Arial" panose="020B0604020202020204" pitchFamily="34" charset="0"/>
              </a:rPr>
              <a:t>联运渠道</a:t>
            </a:r>
            <a:r>
              <a:rPr lang="zh-CN" altLang="en-US" sz="4000" b="1" noProof="0" dirty="0">
                <a:ln>
                  <a:noFill/>
                </a:ln>
                <a:solidFill>
                  <a:srgbClr val="C00000"/>
                </a:solidFill>
                <a:effectLst/>
                <a:uLnTx/>
                <a:uFillTx/>
                <a:ea typeface="微软雅黑" panose="020B0503020204020204" charset="-122"/>
                <a:cs typeface="Arial" panose="020B0604020202020204" pitchFamily="34" charset="0"/>
              </a:rPr>
              <a:t>流水</a:t>
            </a:r>
            <a:endParaRPr lang="zh-CN" altLang="en-US" sz="4000" b="1" noProof="0" dirty="0">
              <a:ln>
                <a:noFill/>
              </a:ln>
              <a:solidFill>
                <a:srgbClr val="C00000"/>
              </a:solidFill>
              <a:effectLst/>
              <a:uLnTx/>
              <a:uFillTx/>
              <a:ea typeface="微软雅黑" panose="020B0503020204020204" charset="-122"/>
              <a:cs typeface="Arial" panose="020B0604020202020204" pitchFamily="34" charset="0"/>
            </a:endParaRPr>
          </a:p>
        </p:txBody>
      </p:sp>
      <p:pic>
        <p:nvPicPr>
          <p:cNvPr id="2" name="图片 1"/>
          <p:cNvPicPr>
            <a:picLocks noChangeAspect="1"/>
          </p:cNvPicPr>
          <p:nvPr/>
        </p:nvPicPr>
        <p:blipFill>
          <a:blip r:embed="rId1"/>
          <a:stretch>
            <a:fillRect/>
          </a:stretch>
        </p:blipFill>
        <p:spPr>
          <a:xfrm>
            <a:off x="1282700" y="2753995"/>
            <a:ext cx="4397375" cy="2483485"/>
          </a:xfrm>
          <a:prstGeom prst="rect">
            <a:avLst/>
          </a:prstGeom>
        </p:spPr>
      </p:pic>
      <p:pic>
        <p:nvPicPr>
          <p:cNvPr id="3" name="图片 2"/>
          <p:cNvPicPr>
            <a:picLocks noChangeAspect="1"/>
          </p:cNvPicPr>
          <p:nvPr/>
        </p:nvPicPr>
        <p:blipFill>
          <a:blip r:embed="rId2"/>
          <a:stretch>
            <a:fillRect/>
          </a:stretch>
        </p:blipFill>
        <p:spPr>
          <a:xfrm>
            <a:off x="6898640" y="2708910"/>
            <a:ext cx="4857750" cy="2565400"/>
          </a:xfrm>
          <a:prstGeom prst="rect">
            <a:avLst/>
          </a:prstGeom>
        </p:spPr>
      </p:pic>
      <p:graphicFrame>
        <p:nvGraphicFramePr>
          <p:cNvPr id="5" name="表格 4"/>
          <p:cNvGraphicFramePr/>
          <p:nvPr>
            <p:custDataLst>
              <p:tags r:id="rId3"/>
            </p:custDataLst>
          </p:nvPr>
        </p:nvGraphicFramePr>
        <p:xfrm>
          <a:off x="1365250" y="5606415"/>
          <a:ext cx="4310380" cy="979170"/>
        </p:xfrm>
        <a:graphic>
          <a:graphicData uri="http://schemas.openxmlformats.org/drawingml/2006/table">
            <a:tbl>
              <a:tblPr firstRow="1" bandRow="1">
                <a:tableStyleId>{5C22544A-7EE6-4342-B048-85BDC9FD1C3A}</a:tableStyleId>
              </a:tblPr>
              <a:tblGrid>
                <a:gridCol w="4310380"/>
              </a:tblGrid>
              <a:tr h="979170">
                <a:tc>
                  <a:txBody>
                    <a:bodyPr/>
                    <a:p>
                      <a:pPr>
                        <a:buNone/>
                      </a:pPr>
                      <a:r>
                        <a:rPr lang="en-US" sz="1100" b="0">
                          <a:solidFill>
                            <a:srgbClr val="000000"/>
                          </a:solidFill>
                          <a:latin typeface="微软雅黑" panose="020B0503020204020204" charset="-122"/>
                        </a:rPr>
                        <a:t> </a:t>
                      </a:r>
                      <a:r>
                        <a:rPr lang="en-US" sz="1400" b="0">
                          <a:solidFill>
                            <a:srgbClr val="000000"/>
                          </a:solidFill>
                          <a:latin typeface="微软雅黑" panose="020B0503020204020204" charset="-122"/>
                          <a:ea typeface="微软雅黑" panose="020B0503020204020204" charset="-122"/>
                          <a:cs typeface="微软雅黑" panose="020B0503020204020204" charset="-122"/>
                        </a:rPr>
                        <a:t>小米渠道在原有基础上不断尝试新版位，包括首页富媒体、排行榜、云预装资源位等新投放版位，提升投放量级</a:t>
                      </a:r>
                      <a:r>
                        <a:rPr lang="zh-CN" altLang="en-US" sz="1400" b="0">
                          <a:solidFill>
                            <a:srgbClr val="000000"/>
                          </a:solidFill>
                          <a:latin typeface="微软雅黑" panose="020B0503020204020204" charset="-122"/>
                          <a:ea typeface="微软雅黑" panose="020B0503020204020204" charset="-122"/>
                          <a:cs typeface="微软雅黑" panose="020B0503020204020204" charset="-122"/>
                        </a:rPr>
                        <a:t>，</a:t>
                      </a:r>
                      <a:r>
                        <a:rPr lang="zh-CN" sz="1400" b="0">
                          <a:solidFill>
                            <a:srgbClr val="000000"/>
                          </a:solidFill>
                          <a:latin typeface="微软雅黑" panose="020B0503020204020204" charset="-122"/>
                          <a:ea typeface="微软雅黑" panose="020B0503020204020204" charset="-122"/>
                          <a:cs typeface="微软雅黑" panose="020B0503020204020204" charset="-122"/>
                        </a:rPr>
                        <a:t>保持了优秀的首日ROI，并且30天之内就能回正</a:t>
                      </a:r>
                      <a:endParaRPr lang="en-US" altLang="en-US" sz="1400" b="0">
                        <a:solidFill>
                          <a:srgbClr val="000000"/>
                        </a:solidFill>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a:noFill/>
                    </a:lnL>
                    <a:lnR cap="flat">
                      <a:noFill/>
                    </a:lnR>
                    <a:lnT cap="flat">
                      <a:noFill/>
                    </a:lnT>
                    <a:lnB cap="flat">
                      <a:noFill/>
                    </a:lnB>
                    <a:lnTlToBr>
                      <a:noFill/>
                    </a:lnTlToBr>
                    <a:lnBlToTr>
                      <a:noFill/>
                    </a:lnBlToTr>
                    <a:noFill/>
                  </a:tcPr>
                </a:tc>
              </a:tr>
            </a:tbl>
          </a:graphicData>
        </a:graphic>
      </p:graphicFrame>
      <p:graphicFrame>
        <p:nvGraphicFramePr>
          <p:cNvPr id="7" name="表格 6"/>
          <p:cNvGraphicFramePr/>
          <p:nvPr>
            <p:custDataLst>
              <p:tags r:id="rId4"/>
            </p:custDataLst>
          </p:nvPr>
        </p:nvGraphicFramePr>
        <p:xfrm>
          <a:off x="1280795" y="1517015"/>
          <a:ext cx="4747260" cy="904240"/>
        </p:xfrm>
        <a:graphic>
          <a:graphicData uri="http://schemas.openxmlformats.org/drawingml/2006/table">
            <a:tbl>
              <a:tblPr firstRow="1" bandRow="1">
                <a:tableStyleId>{5C22544A-7EE6-4342-B048-85BDC9FD1C3A}</a:tableStyleId>
              </a:tblPr>
              <a:tblGrid>
                <a:gridCol w="909320"/>
                <a:gridCol w="620395"/>
                <a:gridCol w="620395"/>
                <a:gridCol w="619760"/>
                <a:gridCol w="737235"/>
                <a:gridCol w="619760"/>
                <a:gridCol w="620395"/>
              </a:tblGrid>
              <a:tr h="226060">
                <a:tc>
                  <a:txBody>
                    <a:bodyPr/>
                    <a:p>
                      <a:pPr>
                        <a:buNone/>
                      </a:pPr>
                      <a:r>
                        <a:rPr lang="zh-CN" sz="1100" b="1">
                          <a:solidFill>
                            <a:srgbClr val="FFFFFF"/>
                          </a:solidFill>
                          <a:latin typeface="Arial" panose="020B0604020202020204" pitchFamily="34" charset="0"/>
                          <a:ea typeface="微软雅黑" panose="020B0503020204020204" charset="-122"/>
                        </a:rPr>
                        <a:t>小米买量</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1月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2月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3月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4月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5月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6月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r>
              <a:tr h="226060">
                <a:tc>
                  <a:txBody>
                    <a:bodyPr/>
                    <a:p>
                      <a:pPr>
                        <a:buNone/>
                      </a:pPr>
                      <a:r>
                        <a:rPr lang="zh-CN" sz="1100" b="0">
                          <a:solidFill>
                            <a:srgbClr val="000000"/>
                          </a:solidFill>
                          <a:latin typeface="Arial" panose="020B0604020202020204" pitchFamily="34" charset="0"/>
                          <a:ea typeface="微软雅黑" panose="020B0503020204020204" charset="-122"/>
                        </a:rPr>
                        <a:t>买量投入</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85,86</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117,29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183,86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196,50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162,14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143,33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p>
                      <a:pPr>
                        <a:buNone/>
                      </a:pPr>
                      <a:r>
                        <a:rPr lang="en-US" sz="1100" b="0">
                          <a:solidFill>
                            <a:srgbClr val="000000"/>
                          </a:solidFill>
                          <a:latin typeface="微软雅黑" panose="020B0503020204020204" charset="-122"/>
                        </a:rPr>
                        <a:t>30 ROI</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103%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62%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141%</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160%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148%</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p>
                      <a:pPr>
                        <a:buNone/>
                      </a:pPr>
                      <a:r>
                        <a:rPr lang="zh-CN" sz="1100" b="0">
                          <a:solidFill>
                            <a:srgbClr val="000000"/>
                          </a:solidFill>
                          <a:latin typeface="Arial" panose="020B0604020202020204" pitchFamily="34" charset="0"/>
                          <a:ea typeface="微软雅黑" panose="020B0503020204020204" charset="-122"/>
                        </a:rPr>
                        <a:t>首日ROI</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6%</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10%</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6%</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custDataLst>
              <p:tags r:id="rId5"/>
            </p:custDataLst>
          </p:nvPr>
        </p:nvGraphicFramePr>
        <p:xfrm>
          <a:off x="6771005" y="1517015"/>
          <a:ext cx="5112385" cy="904240"/>
        </p:xfrm>
        <a:graphic>
          <a:graphicData uri="http://schemas.openxmlformats.org/drawingml/2006/table">
            <a:tbl>
              <a:tblPr firstRow="1" bandRow="1">
                <a:tableStyleId>{5C22544A-7EE6-4342-B048-85BDC9FD1C3A}</a:tableStyleId>
              </a:tblPr>
              <a:tblGrid>
                <a:gridCol w="979170"/>
                <a:gridCol w="668020"/>
                <a:gridCol w="668020"/>
                <a:gridCol w="668020"/>
                <a:gridCol w="793115"/>
                <a:gridCol w="668020"/>
                <a:gridCol w="668020"/>
              </a:tblGrid>
              <a:tr h="226060">
                <a:tc>
                  <a:txBody>
                    <a:bodyPr/>
                    <a:p>
                      <a:pPr>
                        <a:buNone/>
                      </a:pPr>
                      <a:r>
                        <a:rPr lang="zh-CN" sz="1100" b="1">
                          <a:solidFill>
                            <a:srgbClr val="FFFFFF"/>
                          </a:solidFill>
                          <a:latin typeface="Arial" panose="020B0604020202020204" pitchFamily="34" charset="0"/>
                          <a:ea typeface="微软雅黑" panose="020B0503020204020204" charset="-122"/>
                        </a:rPr>
                        <a:t>华为买量</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1月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2月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3月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4月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5月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c>
                  <a:txBody>
                    <a:bodyPr/>
                    <a:p>
                      <a:pPr>
                        <a:buNone/>
                      </a:pPr>
                      <a:r>
                        <a:rPr lang="zh-CN" sz="1100" b="1">
                          <a:solidFill>
                            <a:srgbClr val="FFFFFF"/>
                          </a:solidFill>
                          <a:latin typeface="Arial" panose="020B0604020202020204" pitchFamily="34" charset="0"/>
                          <a:ea typeface="微软雅黑" panose="020B0503020204020204" charset="-122"/>
                        </a:rPr>
                        <a:t>6月</a:t>
                      </a:r>
                      <a:endParaRPr lang="en-US" altLang="en-US" sz="1100" b="1">
                        <a:solidFill>
                          <a:srgbClr val="FFFFFF"/>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002060"/>
                    </a:solidFill>
                  </a:tcPr>
                </a:tc>
              </a:tr>
              <a:tr h="226060">
                <a:tc>
                  <a:txBody>
                    <a:bodyPr/>
                    <a:p>
                      <a:pPr>
                        <a:buNone/>
                      </a:pPr>
                      <a:r>
                        <a:rPr lang="zh-CN" sz="1100" b="0">
                          <a:solidFill>
                            <a:srgbClr val="000000"/>
                          </a:solidFill>
                          <a:latin typeface="Arial" panose="020B0604020202020204" pitchFamily="34" charset="0"/>
                          <a:ea typeface="微软雅黑" panose="020B0503020204020204" charset="-122"/>
                        </a:rPr>
                        <a:t>买量投入</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350,919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290,423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358,184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359,548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337,532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213,630 </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p>
                      <a:pPr>
                        <a:buNone/>
                      </a:pPr>
                      <a:r>
                        <a:rPr lang="zh-CN" sz="1100" b="0">
                          <a:solidFill>
                            <a:srgbClr val="000000"/>
                          </a:solidFill>
                          <a:latin typeface="Arial" panose="020B0604020202020204" pitchFamily="34" charset="0"/>
                          <a:ea typeface="微软雅黑" panose="020B0503020204020204" charset="-122"/>
                        </a:rPr>
                        <a:t>首日ROI</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2.78%</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3.83%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4.68%</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6.37%</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4.04%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1.45%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26060">
                <a:tc>
                  <a:txBody>
                    <a:bodyPr/>
                    <a:p>
                      <a:pPr>
                        <a:buNone/>
                      </a:pPr>
                      <a:r>
                        <a:rPr lang="zh-CN" sz="1100" b="0">
                          <a:solidFill>
                            <a:srgbClr val="000000"/>
                          </a:solidFill>
                          <a:latin typeface="Arial" panose="020B0604020202020204" pitchFamily="34" charset="0"/>
                          <a:ea typeface="微软雅黑" panose="020B0503020204020204" charset="-122"/>
                        </a:rPr>
                        <a:t>当月ROI</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68%</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32%</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74%</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23%</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r>
                        <a:rPr lang="en-US" sz="1100" b="0">
                          <a:solidFill>
                            <a:srgbClr val="000000"/>
                          </a:solidFill>
                          <a:latin typeface="微软雅黑" panose="020B0503020204020204" charset="-122"/>
                        </a:rPr>
                        <a:t>15%</a:t>
                      </a:r>
                      <a:endParaRPr lang="en-US" altLang="en-US" sz="11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9" name="文本框 8"/>
          <p:cNvSpPr txBox="1"/>
          <p:nvPr/>
        </p:nvSpPr>
        <p:spPr>
          <a:xfrm>
            <a:off x="7224395" y="5679440"/>
            <a:ext cx="4206240" cy="737235"/>
          </a:xfrm>
          <a:prstGeom prst="rect">
            <a:avLst/>
          </a:prstGeom>
          <a:noFill/>
        </p:spPr>
        <p:txBody>
          <a:bodyPr wrap="square" rtlCol="0">
            <a:spAutoFit/>
          </a:bodyPr>
          <a:p>
            <a:r>
              <a:rPr lang="zh-CN" altLang="en-US" sz="1400">
                <a:latin typeface="微软雅黑" panose="020B0503020204020204" charset="-122"/>
                <a:ea typeface="微软雅黑" panose="020B0503020204020204" charset="-122"/>
                <a:cs typeface="微软雅黑" panose="020B0503020204020204" charset="-122"/>
              </a:rPr>
              <a:t>华为渠道自5月主要计划消化出现明显衰退以来，积极尝试各种新投放版位及人群包，但付费情况持续没有好转，目前代投更换事宜已经在推进中</a:t>
            </a:r>
            <a:endParaRPr lang="zh-CN" altLang="en-US" sz="140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4384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搜索媒体数据</a:t>
            </a:r>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品专</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graphicFrame>
        <p:nvGraphicFramePr>
          <p:cNvPr id="3" name="表格 2"/>
          <p:cNvGraphicFramePr/>
          <p:nvPr>
            <p:custDataLst>
              <p:tags r:id="rId1"/>
            </p:custDataLst>
          </p:nvPr>
        </p:nvGraphicFramePr>
        <p:xfrm>
          <a:off x="1280795" y="1809115"/>
          <a:ext cx="8582025" cy="3342005"/>
        </p:xfrm>
        <a:graphic>
          <a:graphicData uri="http://schemas.openxmlformats.org/drawingml/2006/table">
            <a:tbl>
              <a:tblPr firstRow="1" bandRow="1">
                <a:tableStyleId>{5C22544A-7EE6-4342-B048-85BDC9FD1C3A}</a:tableStyleId>
              </a:tblPr>
              <a:tblGrid>
                <a:gridCol w="1662430"/>
                <a:gridCol w="1712595"/>
                <a:gridCol w="1306830"/>
                <a:gridCol w="1034415"/>
                <a:gridCol w="1408430"/>
                <a:gridCol w="1457325"/>
              </a:tblGrid>
              <a:tr h="661670">
                <a:tc>
                  <a:txBody>
                    <a:bodyPr/>
                    <a:p>
                      <a:pPr algn="ctr">
                        <a:buNone/>
                      </a:pPr>
                      <a:r>
                        <a:rPr lang="zh-CN" sz="1800" b="1">
                          <a:solidFill>
                            <a:srgbClr val="646464"/>
                          </a:solidFill>
                          <a:latin typeface="Arial" panose="020B0604020202020204" pitchFamily="34" charset="0"/>
                          <a:ea typeface="微软雅黑" panose="020B0503020204020204" charset="-122"/>
                        </a:rPr>
                        <a:t>渠道</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消耗</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激活</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成本</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首日ROI</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至今ROI</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611505">
                <a:tc>
                  <a:txBody>
                    <a:bodyPr/>
                    <a:p>
                      <a:pPr algn="ctr">
                        <a:buNone/>
                      </a:pPr>
                      <a:r>
                        <a:rPr lang="zh-CN" sz="1800" b="0">
                          <a:solidFill>
                            <a:srgbClr val="646464"/>
                          </a:solidFill>
                          <a:latin typeface="Arial" panose="020B0604020202020204" pitchFamily="34" charset="0"/>
                          <a:ea typeface="微软雅黑" panose="020B0503020204020204" charset="-122"/>
                        </a:rPr>
                        <a:t>品专</a:t>
                      </a:r>
                      <a:endParaRPr lang="zh-CN"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zh-CN" sz="1800" b="0">
                          <a:solidFill>
                            <a:srgbClr val="404040"/>
                          </a:solidFill>
                          <a:latin typeface="Arial" panose="020B0604020202020204" pitchFamily="34" charset="0"/>
                          <a:ea typeface="微软雅黑" panose="020B0503020204020204" charset="-122"/>
                        </a:rPr>
                        <a:t>￥</a:t>
                      </a:r>
                      <a:r>
                        <a:rPr lang="en-US" altLang="zh-CN" sz="1800" b="0">
                          <a:solidFill>
                            <a:srgbClr val="404040"/>
                          </a:solidFill>
                          <a:latin typeface="Arial" panose="020B0604020202020204" pitchFamily="34" charset="0"/>
                          <a:ea typeface="微软雅黑" panose="020B0503020204020204" charset="-122"/>
                        </a:rPr>
                        <a:t>381600</a:t>
                      </a:r>
                      <a:endParaRPr lang="en-US" altLang="zh-CN" sz="18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sz="1800" b="0">
                          <a:solidFill>
                            <a:srgbClr val="404040"/>
                          </a:solidFill>
                          <a:latin typeface="微软雅黑" panose="020B0503020204020204" charset="-122"/>
                        </a:rPr>
                        <a:t> 86952</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4</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altLang="en-US" sz="1800" b="0">
                          <a:solidFill>
                            <a:srgbClr val="404040"/>
                          </a:solidFill>
                          <a:latin typeface="微软雅黑" panose="020B0503020204020204" charset="-122"/>
                        </a:rPr>
                        <a:t>84.8%</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altLang="en-US" sz="1800" b="1">
                          <a:solidFill>
                            <a:srgbClr val="C00000"/>
                          </a:solidFill>
                          <a:latin typeface="微软雅黑" panose="020B0503020204020204" charset="-122"/>
                        </a:rPr>
                        <a:t>1014%</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485775">
                <a:tc>
                  <a:txBody>
                    <a:bodyPr/>
                    <a:p>
                      <a:pPr algn="ctr">
                        <a:buNone/>
                      </a:pPr>
                      <a:r>
                        <a:rPr lang="zh-CN" sz="1800" b="0">
                          <a:solidFill>
                            <a:srgbClr val="646464"/>
                          </a:solidFill>
                          <a:latin typeface="Arial" panose="020B0604020202020204" pitchFamily="34" charset="0"/>
                          <a:ea typeface="微软雅黑" panose="020B0503020204020204" charset="-122"/>
                        </a:rPr>
                        <a:t>搜索</a:t>
                      </a:r>
                      <a:endParaRPr lang="zh-CN"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800">
                          <a:solidFill>
                            <a:srgbClr val="404040"/>
                          </a:solidFill>
                          <a:latin typeface="Arial" panose="020B0604020202020204" pitchFamily="34" charset="0"/>
                          <a:ea typeface="微软雅黑" panose="020B0503020204020204" charset="-122"/>
                          <a:sym typeface="+mn-ea"/>
                        </a:rPr>
                        <a:t>￥</a:t>
                      </a:r>
                      <a:r>
                        <a:rPr lang="en-US" altLang="zh-CN" sz="1800">
                          <a:solidFill>
                            <a:srgbClr val="404040"/>
                          </a:solidFill>
                          <a:latin typeface="Arial" panose="020B0604020202020204" pitchFamily="34" charset="0"/>
                          <a:ea typeface="微软雅黑" panose="020B0503020204020204" charset="-122"/>
                          <a:sym typeface="+mn-ea"/>
                        </a:rPr>
                        <a:t>764935</a:t>
                      </a:r>
                      <a:endParaRPr lang="en-US" altLang="zh-CN" sz="1800" b="0">
                        <a:solidFill>
                          <a:srgbClr val="404040"/>
                        </a:solidFill>
                        <a:latin typeface="Arial" panose="020B0604020202020204" pitchFamily="34" charset="0"/>
                        <a:ea typeface="微软雅黑" panose="020B0503020204020204" charset="-122"/>
                        <a:sym typeface="+mn-ea"/>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44512</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17</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23.77%</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1">
                          <a:solidFill>
                            <a:srgbClr val="C00000"/>
                          </a:solidFill>
                          <a:latin typeface="微软雅黑" panose="020B0503020204020204" charset="-122"/>
                        </a:rPr>
                        <a:t>459%</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485775">
                <a:tc>
                  <a:txBody>
                    <a:bodyPr/>
                    <a:p>
                      <a:pPr algn="ctr">
                        <a:buNone/>
                      </a:pPr>
                      <a:r>
                        <a:rPr lang="en-US" altLang="zh-CN" sz="1800" b="0">
                          <a:solidFill>
                            <a:srgbClr val="646464"/>
                          </a:solidFill>
                          <a:latin typeface="Arial" panose="020B0604020202020204" pitchFamily="34" charset="0"/>
                          <a:ea typeface="微软雅黑" panose="020B0503020204020204" charset="-122"/>
                        </a:rPr>
                        <a:t>TAPTAP</a:t>
                      </a:r>
                      <a:endParaRPr lang="en-US" altLang="zh-CN"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zh-CN" sz="1800">
                          <a:solidFill>
                            <a:srgbClr val="404040"/>
                          </a:solidFill>
                          <a:latin typeface="Arial" panose="020B0604020202020204" pitchFamily="34" charset="0"/>
                          <a:ea typeface="微软雅黑" panose="020B0503020204020204" charset="-122"/>
                          <a:sym typeface="+mn-ea"/>
                        </a:rPr>
                        <a:t>￥</a:t>
                      </a:r>
                      <a:r>
                        <a:rPr lang="en-US" altLang="zh-CN" sz="1800">
                          <a:solidFill>
                            <a:srgbClr val="404040"/>
                          </a:solidFill>
                          <a:latin typeface="Arial" panose="020B0604020202020204" pitchFamily="34" charset="0"/>
                          <a:ea typeface="微软雅黑" panose="020B0503020204020204" charset="-122"/>
                          <a:sym typeface="+mn-ea"/>
                        </a:rPr>
                        <a:t>173853</a:t>
                      </a:r>
                      <a:endParaRPr lang="en-US" altLang="zh-CN" sz="1800" b="0">
                        <a:solidFill>
                          <a:srgbClr val="404040"/>
                        </a:solidFill>
                        <a:latin typeface="Arial" panose="020B0604020202020204" pitchFamily="34" charset="0"/>
                        <a:ea typeface="微软雅黑" panose="020B0503020204020204" charset="-122"/>
                        <a:sym typeface="+mn-ea"/>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en-US" sz="1800" b="0">
                          <a:solidFill>
                            <a:srgbClr val="404040"/>
                          </a:solidFill>
                          <a:latin typeface="微软雅黑" panose="020B0503020204020204" charset="-122"/>
                        </a:rPr>
                        <a:t>12237</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14</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en-US" sz="1800" b="0">
                          <a:solidFill>
                            <a:srgbClr val="404040"/>
                          </a:solidFill>
                          <a:latin typeface="微软雅黑" panose="020B0503020204020204" charset="-122"/>
                        </a:rPr>
                        <a:t>24.67%</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en-US" sz="1800" b="1">
                          <a:solidFill>
                            <a:srgbClr val="C00000"/>
                          </a:solidFill>
                          <a:latin typeface="微软雅黑" panose="020B0503020204020204" charset="-122"/>
                        </a:rPr>
                        <a:t>240%</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485775">
                <a:tc>
                  <a:txBody>
                    <a:bodyPr/>
                    <a:p>
                      <a:pPr algn="ctr">
                        <a:buNone/>
                      </a:pPr>
                      <a:r>
                        <a:rPr lang="zh-CN" altLang="en-US" sz="1800" b="0">
                          <a:solidFill>
                            <a:srgbClr val="646464"/>
                          </a:solidFill>
                          <a:latin typeface="Arial" panose="020B0604020202020204" pitchFamily="34" charset="0"/>
                          <a:ea typeface="微软雅黑" panose="020B0503020204020204" charset="-122"/>
                        </a:rPr>
                        <a:t>苹果</a:t>
                      </a:r>
                      <a:r>
                        <a:rPr lang="en-US" altLang="zh-CN" sz="1800" b="0">
                          <a:solidFill>
                            <a:srgbClr val="646464"/>
                          </a:solidFill>
                          <a:latin typeface="Arial" panose="020B0604020202020204" pitchFamily="34" charset="0"/>
                          <a:ea typeface="微软雅黑" panose="020B0503020204020204" charset="-122"/>
                        </a:rPr>
                        <a:t>ASA</a:t>
                      </a:r>
                      <a:endParaRPr lang="en-US" altLang="zh-CN"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800">
                          <a:solidFill>
                            <a:srgbClr val="404040"/>
                          </a:solidFill>
                          <a:latin typeface="Arial" panose="020B0604020202020204" pitchFamily="34" charset="0"/>
                          <a:ea typeface="微软雅黑" panose="020B0503020204020204" charset="-122"/>
                          <a:sym typeface="+mn-ea"/>
                        </a:rPr>
                        <a:t>￥</a:t>
                      </a:r>
                      <a:r>
                        <a:rPr lang="en-US" altLang="zh-CN" sz="1800">
                          <a:solidFill>
                            <a:srgbClr val="404040"/>
                          </a:solidFill>
                          <a:latin typeface="Arial" panose="020B0604020202020204" pitchFamily="34" charset="0"/>
                          <a:ea typeface="微软雅黑" panose="020B0503020204020204" charset="-122"/>
                          <a:sym typeface="+mn-ea"/>
                        </a:rPr>
                        <a:t>200726</a:t>
                      </a:r>
                      <a:endParaRPr lang="en-US" altLang="zh-CN" sz="1800" b="0">
                        <a:solidFill>
                          <a:srgbClr val="404040"/>
                        </a:solidFill>
                        <a:latin typeface="Arial" panose="020B0604020202020204" pitchFamily="34" charset="0"/>
                        <a:ea typeface="微软雅黑" panose="020B0503020204020204" charset="-122"/>
                        <a:sym typeface="+mn-ea"/>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5855</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34</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73%</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1">
                          <a:solidFill>
                            <a:srgbClr val="C00000"/>
                          </a:solidFill>
                          <a:latin typeface="微软雅黑" panose="020B0503020204020204" charset="-122"/>
                        </a:rPr>
                        <a:t>1669%</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
          <p:cNvGrpSpPr/>
          <p:nvPr/>
        </p:nvGrpSpPr>
        <p:grpSpPr bwMode="auto">
          <a:xfrm>
            <a:off x="2508250" y="1960880"/>
            <a:ext cx="8091095" cy="2617470"/>
            <a:chOff x="2508250" y="1960880"/>
            <a:chExt cx="8091095" cy="2617470"/>
          </a:xfrm>
        </p:grpSpPr>
        <p:grpSp>
          <p:nvGrpSpPr>
            <p:cNvPr id="4099" name="组合 4"/>
            <p:cNvGrpSpPr/>
            <p:nvPr/>
          </p:nvGrpSpPr>
          <p:grpSpPr bwMode="auto">
            <a:xfrm>
              <a:off x="2508250" y="1960880"/>
              <a:ext cx="7251700" cy="2617470"/>
              <a:chOff x="2508250" y="1960880"/>
              <a:chExt cx="7251700" cy="2617470"/>
            </a:xfrm>
          </p:grpSpPr>
          <p:grpSp>
            <p:nvGrpSpPr>
              <p:cNvPr id="4100" name="组合 6"/>
              <p:cNvGrpSpPr/>
              <p:nvPr/>
            </p:nvGrpSpPr>
            <p:grpSpPr bwMode="auto">
              <a:xfrm>
                <a:off x="2508250" y="3187065"/>
                <a:ext cx="7251700" cy="1391285"/>
                <a:chOff x="2508250" y="3187065"/>
                <a:chExt cx="7251700" cy="1391285"/>
              </a:xfrm>
            </p:grpSpPr>
            <p:sp>
              <p:nvSpPr>
                <p:cNvPr id="4101" name="矩形 3"/>
                <p:cNvSpPr>
                  <a:spLocks noChangeArrowheads="1"/>
                </p:cNvSpPr>
                <p:nvPr/>
              </p:nvSpPr>
              <p:spPr bwMode="auto">
                <a:xfrm>
                  <a:off x="2508250" y="3187065"/>
                  <a:ext cx="7251700" cy="1391285"/>
                </a:xfrm>
                <a:custGeom>
                  <a:avLst/>
                  <a:gdLst>
                    <a:gd name="T0" fmla="*/ 269823 w 8382000"/>
                    <a:gd name="T1" fmla="*/ 224853 h 1771650"/>
                    <a:gd name="T2" fmla="*/ 8153400 w 8382000"/>
                    <a:gd name="T3" fmla="*/ 0 h 1771650"/>
                    <a:gd name="T4" fmla="*/ 8382000 w 8382000"/>
                    <a:gd name="T5" fmla="*/ 1771650 h 1771650"/>
                    <a:gd name="T6" fmla="*/ 0 w 8382000"/>
                    <a:gd name="T7" fmla="*/ 1428750 h 1771650"/>
                    <a:gd name="T8" fmla="*/ 269823 w 8382000"/>
                    <a:gd name="T9" fmla="*/ 224853 h 1771650"/>
                    <a:gd name="T10" fmla="*/ 0 60000 65536"/>
                    <a:gd name="T11" fmla="*/ 0 60000 65536"/>
                    <a:gd name="T12" fmla="*/ 0 60000 65536"/>
                    <a:gd name="T13" fmla="*/ 0 60000 65536"/>
                    <a:gd name="T14" fmla="*/ 0 60000 65536"/>
                    <a:gd name="T15" fmla="*/ 0 w 8382000"/>
                    <a:gd name="T16" fmla="*/ 0 h 1771650"/>
                    <a:gd name="T17" fmla="*/ 8382000 w 8382000"/>
                    <a:gd name="T18" fmla="*/ 1771650 h 1771650"/>
                  </a:gdLst>
                  <a:ahLst/>
                  <a:cxnLst>
                    <a:cxn ang="T10">
                      <a:pos x="T0" y="T1"/>
                    </a:cxn>
                    <a:cxn ang="T11">
                      <a:pos x="T2" y="T3"/>
                    </a:cxn>
                    <a:cxn ang="T12">
                      <a:pos x="T4" y="T5"/>
                    </a:cxn>
                    <a:cxn ang="T13">
                      <a:pos x="T6" y="T7"/>
                    </a:cxn>
                    <a:cxn ang="T14">
                      <a:pos x="T8" y="T9"/>
                    </a:cxn>
                  </a:cxnLst>
                  <a:rect l="T15" t="T16" r="T17" b="T18"/>
                  <a:pathLst>
                    <a:path w="8382000" h="1771650">
                      <a:moveTo>
                        <a:pt x="269823" y="224853"/>
                      </a:moveTo>
                      <a:lnTo>
                        <a:pt x="8153400" y="0"/>
                      </a:lnTo>
                      <a:lnTo>
                        <a:pt x="8382000" y="1771650"/>
                      </a:lnTo>
                      <a:lnTo>
                        <a:pt x="0" y="1428750"/>
                      </a:lnTo>
                      <a:lnTo>
                        <a:pt x="269823" y="224853"/>
                      </a:lnTo>
                      <a:close/>
                    </a:path>
                  </a:pathLst>
                </a:custGeom>
                <a:solidFill>
                  <a:srgbClr val="C51F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2" name="矩形 2"/>
                <p:cNvSpPr>
                  <a:spLocks noChangeArrowheads="1"/>
                </p:cNvSpPr>
                <p:nvPr/>
              </p:nvSpPr>
              <p:spPr bwMode="auto">
                <a:xfrm>
                  <a:off x="2508250" y="3187065"/>
                  <a:ext cx="7079615" cy="1216025"/>
                </a:xfrm>
                <a:custGeom>
                  <a:avLst/>
                  <a:gdLst>
                    <a:gd name="T0" fmla="*/ 239842 w 8183381"/>
                    <a:gd name="T1" fmla="*/ 179882 h 1548671"/>
                    <a:gd name="T2" fmla="*/ 8153400 w 8183381"/>
                    <a:gd name="T3" fmla="*/ 0 h 1548671"/>
                    <a:gd name="T4" fmla="*/ 8183381 w 8183381"/>
                    <a:gd name="T5" fmla="*/ 1548671 h 1548671"/>
                    <a:gd name="T6" fmla="*/ 0 w 8183381"/>
                    <a:gd name="T7" fmla="*/ 1428750 h 1548671"/>
                    <a:gd name="T8" fmla="*/ 239842 w 8183381"/>
                    <a:gd name="T9" fmla="*/ 179882 h 1548671"/>
                    <a:gd name="T10" fmla="*/ 0 60000 65536"/>
                    <a:gd name="T11" fmla="*/ 0 60000 65536"/>
                    <a:gd name="T12" fmla="*/ 0 60000 65536"/>
                    <a:gd name="T13" fmla="*/ 0 60000 65536"/>
                    <a:gd name="T14" fmla="*/ 0 60000 65536"/>
                    <a:gd name="T15" fmla="*/ 0 w 8183381"/>
                    <a:gd name="T16" fmla="*/ 0 h 1548671"/>
                    <a:gd name="T17" fmla="*/ 8183381 w 8183381"/>
                    <a:gd name="T18" fmla="*/ 1548671 h 1548671"/>
                  </a:gdLst>
                  <a:ahLst/>
                  <a:cxnLst>
                    <a:cxn ang="T10">
                      <a:pos x="T0" y="T1"/>
                    </a:cxn>
                    <a:cxn ang="T11">
                      <a:pos x="T2" y="T3"/>
                    </a:cxn>
                    <a:cxn ang="T12">
                      <a:pos x="T4" y="T5"/>
                    </a:cxn>
                    <a:cxn ang="T13">
                      <a:pos x="T6" y="T7"/>
                    </a:cxn>
                    <a:cxn ang="T14">
                      <a:pos x="T8" y="T9"/>
                    </a:cxn>
                  </a:cxnLst>
                  <a:rect l="T15" t="T16" r="T17" b="T18"/>
                  <a:pathLst>
                    <a:path w="8183381" h="1548671">
                      <a:moveTo>
                        <a:pt x="239842" y="179882"/>
                      </a:moveTo>
                      <a:lnTo>
                        <a:pt x="8153400" y="0"/>
                      </a:lnTo>
                      <a:lnTo>
                        <a:pt x="8183381" y="1548671"/>
                      </a:lnTo>
                      <a:lnTo>
                        <a:pt x="0" y="1428750"/>
                      </a:lnTo>
                      <a:lnTo>
                        <a:pt x="239842" y="179882"/>
                      </a:lnTo>
                      <a:close/>
                    </a:path>
                  </a:pathLst>
                </a:custGeom>
                <a:solidFill>
                  <a:srgbClr val="C51F21"/>
                </a:solidFill>
                <a:ln w="57150" cmpd="sng">
                  <a:solidFill>
                    <a:schemeClr val="bg1"/>
                  </a:solidFill>
                  <a:beve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dirty="0">
                    <a:solidFill>
                      <a:srgbClr val="FFFFFF"/>
                    </a:solidFill>
                    <a:latin typeface="Calibri" panose="020F0502020204030204" pitchFamily="34" charset="0"/>
                    <a:sym typeface="Calibri" panose="020F0502020204030204" pitchFamily="34" charset="0"/>
                  </a:endParaRPr>
                </a:p>
              </p:txBody>
            </p:sp>
          </p:grpSp>
          <p:sp>
            <p:nvSpPr>
              <p:cNvPr id="4103" name="椭圆 4"/>
              <p:cNvSpPr>
                <a:spLocks noChangeArrowheads="1"/>
              </p:cNvSpPr>
              <p:nvPr/>
            </p:nvSpPr>
            <p:spPr bwMode="auto">
              <a:xfrm>
                <a:off x="5458460" y="1960880"/>
                <a:ext cx="1351280" cy="1226820"/>
              </a:xfrm>
              <a:prstGeom prst="ellipse">
                <a:avLst/>
              </a:prstGeom>
              <a:solidFill>
                <a:srgbClr val="C51F21"/>
              </a:solidFill>
              <a:ln w="57150" cmpd="sng">
                <a:solidFill>
                  <a:schemeClr val="bg1"/>
                </a:solidFill>
                <a:beve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sz="8800" dirty="0">
                    <a:solidFill>
                      <a:schemeClr val="bg1"/>
                    </a:solidFill>
                    <a:latin typeface="微软雅黑" panose="020B0503020204020204" charset="-122"/>
                    <a:ea typeface="微软雅黑" panose="020B0503020204020204" charset="-122"/>
                    <a:sym typeface="微软雅黑" panose="020B0503020204020204" charset="-122"/>
                  </a:rPr>
                  <a:t>3</a:t>
                </a:r>
                <a:endParaRPr lang="en-US" sz="8800" dirty="0">
                  <a:solidFill>
                    <a:schemeClr val="bg1"/>
                  </a:solidFill>
                  <a:latin typeface="微软雅黑" panose="020B0503020204020204" charset="-122"/>
                  <a:ea typeface="微软雅黑" panose="020B0503020204020204" charset="-122"/>
                  <a:sym typeface="微软雅黑" panose="020B0503020204020204" charset="-122"/>
                </a:endParaRPr>
              </a:p>
            </p:txBody>
          </p:sp>
        </p:grpSp>
        <p:sp>
          <p:nvSpPr>
            <p:cNvPr id="4104" name="矩形 5"/>
            <p:cNvSpPr>
              <a:spLocks noChangeArrowheads="1"/>
            </p:cNvSpPr>
            <p:nvPr/>
          </p:nvSpPr>
          <p:spPr bwMode="auto">
            <a:xfrm>
              <a:off x="4181400" y="3380394"/>
              <a:ext cx="64179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schemeClr val="bg1"/>
                  </a:solidFill>
                  <a:latin typeface="微软雅黑" panose="020B0503020204020204" charset="-122"/>
                  <a:ea typeface="微软雅黑" panose="020B0503020204020204" charset="-122"/>
                  <a:sym typeface="微软雅黑" panose="020B0503020204020204" charset="-122"/>
                </a:rPr>
                <a:t>2022</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年工作</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规划</a:t>
              </a:r>
              <a:endParaRPr lang="zh-CN" altLang="en-US" sz="4800" b="1" dirty="0">
                <a:solidFill>
                  <a:schemeClr val="bg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55825" y="23368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2022</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年目标及</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规划</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3" name="椭圆 22"/>
          <p:cNvSpPr/>
          <p:nvPr>
            <p:custDataLst>
              <p:tags r:id="rId2"/>
            </p:custDataLst>
          </p:nvPr>
        </p:nvSpPr>
        <p:spPr>
          <a:xfrm>
            <a:off x="302771" y="2364587"/>
            <a:ext cx="3628937" cy="3628937"/>
          </a:xfrm>
          <a:prstGeom prst="ellipse">
            <a:avLst/>
          </a:prstGeom>
          <a:solidFill>
            <a:srgbClr val="D64545"/>
          </a:solidFill>
          <a:ln>
            <a:noFill/>
          </a:ln>
        </p:spPr>
        <p:style>
          <a:lnRef idx="2">
            <a:srgbClr val="F2F2F2">
              <a:shade val="50000"/>
            </a:srgbClr>
          </a:lnRef>
          <a:fillRef idx="1">
            <a:srgbClr val="F2F2F2"/>
          </a:fillRef>
          <a:effectRef idx="0">
            <a:srgbClr val="F2F2F2"/>
          </a:effectRef>
          <a:fontRef idx="minor">
            <a:srgbClr val="D64545"/>
          </a:fontRef>
        </p:style>
        <p:txBody>
          <a:bodyPr rtlCol="0" anchor="ctr"/>
          <a:lstStyle/>
          <a:p>
            <a:pPr algn="ctr"/>
            <a:endParaRPr lang="zh-CN" altLang="en-US"/>
          </a:p>
        </p:txBody>
      </p:sp>
      <p:sp>
        <p:nvSpPr>
          <p:cNvPr id="24" name="椭圆 23"/>
          <p:cNvSpPr/>
          <p:nvPr>
            <p:custDataLst>
              <p:tags r:id="rId3"/>
            </p:custDataLst>
          </p:nvPr>
        </p:nvSpPr>
        <p:spPr>
          <a:xfrm>
            <a:off x="756387" y="2818203"/>
            <a:ext cx="2721705" cy="2721705"/>
          </a:xfrm>
          <a:prstGeom prst="ellipse">
            <a:avLst/>
          </a:prstGeom>
          <a:solidFill>
            <a:srgbClr val="FFFFFF"/>
          </a:solidFill>
          <a:ln>
            <a:noFill/>
          </a:ln>
        </p:spPr>
        <p:style>
          <a:lnRef idx="2">
            <a:srgbClr val="F2F2F2">
              <a:shade val="50000"/>
            </a:srgbClr>
          </a:lnRef>
          <a:fillRef idx="1">
            <a:srgbClr val="F2F2F2"/>
          </a:fillRef>
          <a:effectRef idx="0">
            <a:srgbClr val="F2F2F2"/>
          </a:effectRef>
          <a:fontRef idx="minor">
            <a:srgbClr val="D64545"/>
          </a:fontRef>
        </p:style>
        <p:txBody>
          <a:bodyPr rtlCol="0" anchor="ctr"/>
          <a:lstStyle/>
          <a:p>
            <a:pPr algn="ctr"/>
            <a:endParaRPr lang="zh-CN" altLang="en-US"/>
          </a:p>
        </p:txBody>
      </p:sp>
      <p:sp>
        <p:nvSpPr>
          <p:cNvPr id="27" name="椭圆 26"/>
          <p:cNvSpPr/>
          <p:nvPr>
            <p:custDataLst>
              <p:tags r:id="rId4"/>
            </p:custDataLst>
          </p:nvPr>
        </p:nvSpPr>
        <p:spPr>
          <a:xfrm>
            <a:off x="1210005" y="3271822"/>
            <a:ext cx="1814469" cy="1814469"/>
          </a:xfrm>
          <a:prstGeom prst="ellipse">
            <a:avLst/>
          </a:prstGeom>
          <a:solidFill>
            <a:srgbClr val="D64545"/>
          </a:solidFill>
          <a:ln>
            <a:noFill/>
          </a:ln>
        </p:spPr>
        <p:style>
          <a:lnRef idx="2">
            <a:srgbClr val="F2F2F2">
              <a:shade val="50000"/>
            </a:srgbClr>
          </a:lnRef>
          <a:fillRef idx="1">
            <a:srgbClr val="F2F2F2"/>
          </a:fillRef>
          <a:effectRef idx="0">
            <a:srgbClr val="F2F2F2"/>
          </a:effectRef>
          <a:fontRef idx="minor">
            <a:srgbClr val="D64545"/>
          </a:fontRef>
        </p:style>
        <p:txBody>
          <a:bodyPr rtlCol="0" anchor="ctr"/>
          <a:lstStyle/>
          <a:p>
            <a:pPr algn="ctr"/>
            <a:endParaRPr lang="zh-CN" altLang="en-US"/>
          </a:p>
        </p:txBody>
      </p:sp>
      <p:sp>
        <p:nvSpPr>
          <p:cNvPr id="30" name="文本框 29"/>
          <p:cNvSpPr txBox="1"/>
          <p:nvPr>
            <p:custDataLst>
              <p:tags r:id="rId5"/>
            </p:custDataLst>
          </p:nvPr>
        </p:nvSpPr>
        <p:spPr>
          <a:xfrm>
            <a:off x="1565677" y="3714796"/>
            <a:ext cx="1103126" cy="829945"/>
          </a:xfrm>
          <a:prstGeom prst="rect">
            <a:avLst/>
          </a:prstGeom>
          <a:noFill/>
        </p:spPr>
        <p:txBody>
          <a:bodyPr wrap="square" rtlCol="0">
            <a:spAutoFit/>
          </a:bodyPr>
          <a:lstStyle/>
          <a:p>
            <a:pPr algn="ctr"/>
            <a:r>
              <a:rPr lang="en-US" altLang="zh-CN" sz="2400">
                <a:solidFill>
                  <a:schemeClr val="bg1"/>
                </a:solidFill>
                <a:latin typeface="微软雅黑" panose="020B0503020204020204" charset="-122"/>
                <a:ea typeface="微软雅黑" panose="020B0503020204020204" charset="-122"/>
                <a:cs typeface="+mn-ea"/>
              </a:rPr>
              <a:t>2022</a:t>
            </a:r>
            <a:r>
              <a:rPr lang="zh-CN" altLang="en-US" sz="2400">
                <a:solidFill>
                  <a:schemeClr val="bg1"/>
                </a:solidFill>
                <a:latin typeface="微软雅黑" panose="020B0503020204020204" charset="-122"/>
                <a:ea typeface="微软雅黑" panose="020B0503020204020204" charset="-122"/>
                <a:cs typeface="+mn-ea"/>
              </a:rPr>
              <a:t>目标</a:t>
            </a:r>
            <a:endParaRPr lang="zh-CN" altLang="en-US" sz="2400">
              <a:solidFill>
                <a:schemeClr val="bg1"/>
              </a:solidFill>
              <a:latin typeface="微软雅黑" panose="020B0503020204020204" charset="-122"/>
              <a:ea typeface="微软雅黑" panose="020B0503020204020204" charset="-122"/>
              <a:cs typeface="+mn-ea"/>
            </a:endParaRPr>
          </a:p>
        </p:txBody>
      </p:sp>
      <p:sp>
        <p:nvSpPr>
          <p:cNvPr id="31" name="任意多边形 23"/>
          <p:cNvSpPr/>
          <p:nvPr>
            <p:custDataLst>
              <p:tags r:id="rId6"/>
            </p:custDataLst>
          </p:nvPr>
        </p:nvSpPr>
        <p:spPr>
          <a:xfrm>
            <a:off x="2472924" y="1368482"/>
            <a:ext cx="7500048" cy="2748954"/>
          </a:xfrm>
          <a:custGeom>
            <a:avLst/>
            <a:gdLst>
              <a:gd name="connsiteX0" fmla="*/ 2128223 w 6712306"/>
              <a:gd name="connsiteY0" fmla="*/ 0 h 2460227"/>
              <a:gd name="connsiteX1" fmla="*/ 6712306 w 6712306"/>
              <a:gd name="connsiteY1" fmla="*/ 0 h 2460227"/>
              <a:gd name="connsiteX2" fmla="*/ 6712306 w 6712306"/>
              <a:gd name="connsiteY2" fmla="*/ 1674976 h 2460227"/>
              <a:gd name="connsiteX3" fmla="*/ 2128223 w 6712306"/>
              <a:gd name="connsiteY3" fmla="*/ 1674976 h 2460227"/>
              <a:gd name="connsiteX4" fmla="*/ 2128223 w 6712306"/>
              <a:gd name="connsiteY4" fmla="*/ 1257514 h 2460227"/>
              <a:gd name="connsiteX5" fmla="*/ 0 w 6712306"/>
              <a:gd name="connsiteY5" fmla="*/ 2460227 h 2460227"/>
              <a:gd name="connsiteX6" fmla="*/ 2128223 w 6712306"/>
              <a:gd name="connsiteY6" fmla="*/ 215575 h 2460227"/>
              <a:gd name="connsiteX0-1" fmla="*/ 2128223 w 6712306"/>
              <a:gd name="connsiteY0-2" fmla="*/ 0 h 2460227"/>
              <a:gd name="connsiteX1-3" fmla="*/ 6712306 w 6712306"/>
              <a:gd name="connsiteY1-4" fmla="*/ 0 h 2460227"/>
              <a:gd name="connsiteX2-5" fmla="*/ 6712306 w 6712306"/>
              <a:gd name="connsiteY2-6" fmla="*/ 1674976 h 2460227"/>
              <a:gd name="connsiteX3-7" fmla="*/ 2128223 w 6712306"/>
              <a:gd name="connsiteY3-8" fmla="*/ 1674976 h 2460227"/>
              <a:gd name="connsiteX4-9" fmla="*/ 2128223 w 6712306"/>
              <a:gd name="connsiteY4-10" fmla="*/ 1257514 h 2460227"/>
              <a:gd name="connsiteX5-11" fmla="*/ 0 w 6712306"/>
              <a:gd name="connsiteY5-12" fmla="*/ 2460227 h 2460227"/>
              <a:gd name="connsiteX6-13" fmla="*/ 2128223 w 6712306"/>
              <a:gd name="connsiteY6-14" fmla="*/ 403583 h 2460227"/>
              <a:gd name="connsiteX7" fmla="*/ 2128223 w 6712306"/>
              <a:gd name="connsiteY7" fmla="*/ 0 h 2460227"/>
              <a:gd name="connsiteX0-15" fmla="*/ 2128223 w 6712306"/>
              <a:gd name="connsiteY0-16" fmla="*/ 0 h 2460227"/>
              <a:gd name="connsiteX1-17" fmla="*/ 6712306 w 6712306"/>
              <a:gd name="connsiteY1-18" fmla="*/ 0 h 2460227"/>
              <a:gd name="connsiteX2-19" fmla="*/ 6712306 w 6712306"/>
              <a:gd name="connsiteY2-20" fmla="*/ 1674976 h 2460227"/>
              <a:gd name="connsiteX3-21" fmla="*/ 2128223 w 6712306"/>
              <a:gd name="connsiteY3-22" fmla="*/ 1674976 h 2460227"/>
              <a:gd name="connsiteX4-23" fmla="*/ 2136769 w 6712306"/>
              <a:gd name="connsiteY4-24" fmla="*/ 1026777 h 2460227"/>
              <a:gd name="connsiteX5-25" fmla="*/ 0 w 6712306"/>
              <a:gd name="connsiteY5-26" fmla="*/ 2460227 h 2460227"/>
              <a:gd name="connsiteX6-27" fmla="*/ 2128223 w 6712306"/>
              <a:gd name="connsiteY6-28" fmla="*/ 403583 h 2460227"/>
              <a:gd name="connsiteX7-29" fmla="*/ 2128223 w 6712306"/>
              <a:gd name="connsiteY7-30" fmla="*/ 0 h 2460227"/>
              <a:gd name="connsiteX0-31" fmla="*/ 2128223 w 6712306"/>
              <a:gd name="connsiteY0-32" fmla="*/ 0 h 2460227"/>
              <a:gd name="connsiteX1-33" fmla="*/ 6712306 w 6712306"/>
              <a:gd name="connsiteY1-34" fmla="*/ 0 h 2460227"/>
              <a:gd name="connsiteX2-35" fmla="*/ 6712306 w 6712306"/>
              <a:gd name="connsiteY2-36" fmla="*/ 1674976 h 2460227"/>
              <a:gd name="connsiteX3-37" fmla="*/ 2128223 w 6712306"/>
              <a:gd name="connsiteY3-38" fmla="*/ 1674976 h 2460227"/>
              <a:gd name="connsiteX4-39" fmla="*/ 2145315 w 6712306"/>
              <a:gd name="connsiteY4-40" fmla="*/ 1137873 h 2460227"/>
              <a:gd name="connsiteX5-41" fmla="*/ 0 w 6712306"/>
              <a:gd name="connsiteY5-42" fmla="*/ 2460227 h 2460227"/>
              <a:gd name="connsiteX6-43" fmla="*/ 2128223 w 6712306"/>
              <a:gd name="connsiteY6-44" fmla="*/ 403583 h 2460227"/>
              <a:gd name="connsiteX7-45" fmla="*/ 2128223 w 6712306"/>
              <a:gd name="connsiteY7-46" fmla="*/ 0 h 246022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29" y="connsiteY7-30"/>
              </a:cxn>
            </a:cxnLst>
            <a:rect l="l" t="t" r="r" b="b"/>
            <a:pathLst>
              <a:path w="6712306" h="2460227">
                <a:moveTo>
                  <a:pt x="2128223" y="0"/>
                </a:moveTo>
                <a:lnTo>
                  <a:pt x="6712306" y="0"/>
                </a:lnTo>
                <a:lnTo>
                  <a:pt x="6712306" y="1674976"/>
                </a:lnTo>
                <a:lnTo>
                  <a:pt x="2128223" y="1674976"/>
                </a:lnTo>
                <a:lnTo>
                  <a:pt x="2145315" y="1137873"/>
                </a:lnTo>
                <a:lnTo>
                  <a:pt x="0" y="2460227"/>
                </a:lnTo>
                <a:lnTo>
                  <a:pt x="2128223" y="403583"/>
                </a:lnTo>
                <a:lnTo>
                  <a:pt x="2128223" y="0"/>
                </a:lnTo>
                <a:close/>
              </a:path>
            </a:pathLst>
          </a:custGeom>
          <a:solidFill>
            <a:srgbClr val="FFFFFF"/>
          </a:solidFill>
          <a:ln w="19050">
            <a:solidFill>
              <a:srgbClr val="D64541"/>
            </a:solidFill>
          </a:ln>
        </p:spPr>
        <p:style>
          <a:lnRef idx="2">
            <a:srgbClr val="F2F2F2">
              <a:shade val="50000"/>
            </a:srgbClr>
          </a:lnRef>
          <a:fillRef idx="1">
            <a:srgbClr val="F2F2F2"/>
          </a:fillRef>
          <a:effectRef idx="0">
            <a:srgbClr val="F2F2F2"/>
          </a:effectRef>
          <a:fontRef idx="minor">
            <a:srgbClr val="D64545"/>
          </a:fontRef>
        </p:style>
        <p:txBody>
          <a:bodyPr rtlCol="0" anchor="ctr"/>
          <a:lstStyle/>
          <a:p>
            <a:pPr algn="ctr"/>
            <a:endParaRPr lang="zh-CN" altLang="en-US"/>
          </a:p>
        </p:txBody>
      </p:sp>
      <p:sp>
        <p:nvSpPr>
          <p:cNvPr id="32" name="文本框 31"/>
          <p:cNvSpPr txBox="1"/>
          <p:nvPr>
            <p:custDataLst>
              <p:tags r:id="rId7"/>
            </p:custDataLst>
          </p:nvPr>
        </p:nvSpPr>
        <p:spPr>
          <a:xfrm>
            <a:off x="5112754" y="2124134"/>
            <a:ext cx="4797560" cy="650240"/>
          </a:xfrm>
          <a:prstGeom prst="rect">
            <a:avLst/>
          </a:prstGeom>
          <a:noFill/>
        </p:spPr>
        <p:txBody>
          <a:bodyPr wrap="square" rtlCol="0">
            <a:spAutoFit/>
          </a:bodyPr>
          <a:lstStyle/>
          <a:p>
            <a:pPr>
              <a:lnSpc>
                <a:spcPct val="130000"/>
              </a:lnSpc>
            </a:pPr>
            <a:r>
              <a:rPr lang="zh-CN" altLang="en-US" sz="1400">
                <a:latin typeface="微软雅黑" panose="020B0503020204020204" charset="-122"/>
                <a:ea typeface="微软雅黑" panose="020B0503020204020204" charset="-122"/>
                <a:cs typeface="微软雅黑" panose="020B0503020204020204" charset="-122"/>
                <a:sym typeface="+mn-ea"/>
              </a:rPr>
              <a:t>市场买量能力的进一步建设和突破</a:t>
            </a:r>
            <a:endParaRPr lang="zh-CN" altLang="en-US" sz="1400">
              <a:latin typeface="微软雅黑" panose="020B0503020204020204" charset="-122"/>
              <a:ea typeface="微软雅黑" panose="020B0503020204020204" charset="-122"/>
              <a:cs typeface="微软雅黑" panose="020B0503020204020204" charset="-122"/>
              <a:sym typeface="+mn-ea"/>
            </a:endParaRPr>
          </a:p>
          <a:p>
            <a:pPr>
              <a:lnSpc>
                <a:spcPct val="130000"/>
              </a:lnSpc>
            </a:pPr>
            <a:r>
              <a:rPr lang="zh-CN" altLang="en-US" sz="1400">
                <a:latin typeface="微软雅黑" panose="020B0503020204020204" charset="-122"/>
                <a:ea typeface="微软雅黑" panose="020B0503020204020204" charset="-122"/>
                <a:cs typeface="微软雅黑" panose="020B0503020204020204" charset="-122"/>
                <a:sym typeface="+mn-ea"/>
              </a:rPr>
              <a:t>蜀门达到</a:t>
            </a:r>
            <a:r>
              <a:rPr lang="zh-CN" altLang="en-US" sz="1400" b="1">
                <a:solidFill>
                  <a:srgbClr val="C00000"/>
                </a:solidFill>
                <a:latin typeface="微软雅黑" panose="020B0503020204020204" charset="-122"/>
                <a:ea typeface="微软雅黑" panose="020B0503020204020204" charset="-122"/>
                <a:cs typeface="微软雅黑" panose="020B0503020204020204" charset="-122"/>
                <a:sym typeface="+mn-ea"/>
              </a:rPr>
              <a:t>2000w/月</a:t>
            </a:r>
            <a:r>
              <a:rPr lang="zh-CN" altLang="en-US" sz="1400">
                <a:latin typeface="微软雅黑" panose="020B0503020204020204" charset="-122"/>
                <a:ea typeface="微软雅黑" panose="020B0503020204020204" charset="-122"/>
                <a:cs typeface="微软雅黑" panose="020B0503020204020204" charset="-122"/>
                <a:sym typeface="+mn-ea"/>
              </a:rPr>
              <a:t>投放体量，且90天ROI在</a:t>
            </a:r>
            <a:r>
              <a:rPr lang="en-US" altLang="zh-CN" sz="1400">
                <a:latin typeface="微软雅黑" panose="020B0503020204020204" charset="-122"/>
                <a:ea typeface="微软雅黑" panose="020B0503020204020204" charset="-122"/>
                <a:cs typeface="微软雅黑" panose="020B0503020204020204" charset="-122"/>
                <a:sym typeface="+mn-ea"/>
              </a:rPr>
              <a:t>8</a:t>
            </a:r>
            <a:r>
              <a:rPr lang="zh-CN" altLang="en-US" sz="1400">
                <a:latin typeface="微软雅黑" panose="020B0503020204020204" charset="-122"/>
                <a:ea typeface="微软雅黑" panose="020B0503020204020204" charset="-122"/>
                <a:cs typeface="微软雅黑" panose="020B0503020204020204" charset="-122"/>
                <a:sym typeface="+mn-ea"/>
              </a:rPr>
              <a:t>0%+</a:t>
            </a:r>
            <a:endParaRPr lang="zh-CN" altLang="en-US" sz="1400">
              <a:solidFill>
                <a:srgbClr val="595959"/>
              </a:solidFill>
              <a:latin typeface="微软雅黑" panose="020B0503020204020204" charset="-122"/>
              <a:ea typeface="微软雅黑" panose="020B0503020204020204" charset="-122"/>
              <a:cs typeface="微软雅黑" panose="020B0503020204020204" charset="-122"/>
            </a:endParaRPr>
          </a:p>
        </p:txBody>
      </p:sp>
      <p:sp>
        <p:nvSpPr>
          <p:cNvPr id="38" name="文本框 37"/>
          <p:cNvSpPr txBox="1"/>
          <p:nvPr>
            <p:custDataLst>
              <p:tags r:id="rId8"/>
            </p:custDataLst>
          </p:nvPr>
        </p:nvSpPr>
        <p:spPr>
          <a:xfrm>
            <a:off x="6165691" y="1469880"/>
            <a:ext cx="4920536" cy="521970"/>
          </a:xfrm>
          <a:prstGeom prst="rect">
            <a:avLst/>
          </a:prstGeom>
          <a:noFill/>
        </p:spPr>
        <p:txBody>
          <a:bodyPr wrap="square" rtlCol="0">
            <a:spAutoFit/>
          </a:bodyPr>
          <a:lstStyle/>
          <a:p>
            <a:r>
              <a:rPr lang="en-US" altLang="zh-CN" sz="2800" b="1">
                <a:solidFill>
                  <a:srgbClr val="D64541"/>
                </a:solidFill>
                <a:latin typeface="微软雅黑" panose="020B0503020204020204" charset="-122"/>
                <a:ea typeface="微软雅黑" panose="020B0503020204020204" charset="-122"/>
                <a:cs typeface="微软雅黑" panose="020B0503020204020204" charset="-122"/>
              </a:rPr>
              <a:t>20,000,000</a:t>
            </a:r>
            <a:r>
              <a:rPr lang="zh-CN" altLang="en-US" sz="2800" b="1">
                <a:solidFill>
                  <a:srgbClr val="D64541"/>
                </a:solidFill>
                <a:latin typeface="微软雅黑" panose="020B0503020204020204" charset="-122"/>
                <a:ea typeface="微软雅黑" panose="020B0503020204020204" charset="-122"/>
                <a:cs typeface="微软雅黑" panose="020B0503020204020204" charset="-122"/>
              </a:rPr>
              <a:t>元</a:t>
            </a:r>
            <a:r>
              <a:rPr lang="en-US" altLang="zh-CN" sz="2800" b="1">
                <a:solidFill>
                  <a:srgbClr val="D64541"/>
                </a:solidFill>
                <a:latin typeface="微软雅黑" panose="020B0503020204020204" charset="-122"/>
                <a:ea typeface="微软雅黑" panose="020B0503020204020204" charset="-122"/>
                <a:cs typeface="微软雅黑" panose="020B0503020204020204" charset="-122"/>
              </a:rPr>
              <a:t>/</a:t>
            </a:r>
            <a:r>
              <a:rPr lang="zh-CN" altLang="en-US" sz="2800" b="1">
                <a:solidFill>
                  <a:srgbClr val="D64541"/>
                </a:solidFill>
                <a:latin typeface="微软雅黑" panose="020B0503020204020204" charset="-122"/>
                <a:ea typeface="微软雅黑" panose="020B0503020204020204" charset="-122"/>
                <a:cs typeface="微软雅黑" panose="020B0503020204020204" charset="-122"/>
              </a:rPr>
              <a:t>月</a:t>
            </a:r>
            <a:endParaRPr lang="zh-CN" altLang="en-US" sz="2800" b="1">
              <a:solidFill>
                <a:srgbClr val="D64541"/>
              </a:solidFill>
              <a:latin typeface="微软雅黑" panose="020B0503020204020204" charset="-122"/>
              <a:ea typeface="微软雅黑" panose="020B0503020204020204" charset="-122"/>
              <a:cs typeface="微软雅黑" panose="020B0503020204020204" charset="-122"/>
            </a:endParaRPr>
          </a:p>
        </p:txBody>
      </p:sp>
      <p:sp>
        <p:nvSpPr>
          <p:cNvPr id="39" name="KSO_Shape"/>
          <p:cNvSpPr/>
          <p:nvPr>
            <p:custDataLst>
              <p:tags r:id="rId9"/>
            </p:custDataLst>
          </p:nvPr>
        </p:nvSpPr>
        <p:spPr>
          <a:xfrm>
            <a:off x="5911682" y="1575139"/>
            <a:ext cx="336314" cy="378885"/>
          </a:xfrm>
          <a:custGeom>
            <a:avLst/>
            <a:gdLst>
              <a:gd name="connsiteX0" fmla="*/ 0 w 2171135"/>
              <a:gd name="connsiteY0" fmla="*/ 0 h 2277283"/>
              <a:gd name="connsiteX1" fmla="*/ 504915 w 2171135"/>
              <a:gd name="connsiteY1" fmla="*/ 0 h 2277283"/>
              <a:gd name="connsiteX2" fmla="*/ 1060322 w 2171135"/>
              <a:gd name="connsiteY2" fmla="*/ 860307 h 2277283"/>
              <a:gd name="connsiteX3" fmla="*/ 1615729 w 2171135"/>
              <a:gd name="connsiteY3" fmla="*/ 0 h 2277283"/>
              <a:gd name="connsiteX4" fmla="*/ 2171135 w 2171135"/>
              <a:gd name="connsiteY4" fmla="*/ 0 h 2277283"/>
              <a:gd name="connsiteX5" fmla="*/ 1464254 w 2171135"/>
              <a:gd name="connsiteY5" fmla="*/ 1062732 h 2277283"/>
              <a:gd name="connsiteX6" fmla="*/ 2120644 w 2171135"/>
              <a:gd name="connsiteY6" fmla="*/ 1062732 h 2277283"/>
              <a:gd name="connsiteX7" fmla="*/ 2120644 w 2171135"/>
              <a:gd name="connsiteY7" fmla="*/ 1265157 h 2277283"/>
              <a:gd name="connsiteX8" fmla="*/ 1363271 w 2171135"/>
              <a:gd name="connsiteY8" fmla="*/ 1265157 h 2277283"/>
              <a:gd name="connsiteX9" fmla="*/ 1363271 w 2171135"/>
              <a:gd name="connsiteY9" fmla="*/ 1467583 h 2277283"/>
              <a:gd name="connsiteX10" fmla="*/ 2120644 w 2171135"/>
              <a:gd name="connsiteY10" fmla="*/ 1467583 h 2277283"/>
              <a:gd name="connsiteX11" fmla="*/ 2120644 w 2171135"/>
              <a:gd name="connsiteY11" fmla="*/ 1670008 h 2277283"/>
              <a:gd name="connsiteX12" fmla="*/ 1363271 w 2171135"/>
              <a:gd name="connsiteY12" fmla="*/ 1670008 h 2277283"/>
              <a:gd name="connsiteX13" fmla="*/ 1363271 w 2171135"/>
              <a:gd name="connsiteY13" fmla="*/ 2277283 h 2277283"/>
              <a:gd name="connsiteX14" fmla="*/ 807864 w 2171135"/>
              <a:gd name="connsiteY14" fmla="*/ 2277283 h 2277283"/>
              <a:gd name="connsiteX15" fmla="*/ 807864 w 2171135"/>
              <a:gd name="connsiteY15" fmla="*/ 1670008 h 2277283"/>
              <a:gd name="connsiteX16" fmla="*/ 151475 w 2171135"/>
              <a:gd name="connsiteY16" fmla="*/ 1670008 h 2277283"/>
              <a:gd name="connsiteX17" fmla="*/ 151475 w 2171135"/>
              <a:gd name="connsiteY17" fmla="*/ 1467583 h 2277283"/>
              <a:gd name="connsiteX18" fmla="*/ 807864 w 2171135"/>
              <a:gd name="connsiteY18" fmla="*/ 1467583 h 2277283"/>
              <a:gd name="connsiteX19" fmla="*/ 807864 w 2171135"/>
              <a:gd name="connsiteY19" fmla="*/ 1265157 h 2277283"/>
              <a:gd name="connsiteX20" fmla="*/ 151475 w 2171135"/>
              <a:gd name="connsiteY20" fmla="*/ 1265157 h 2277283"/>
              <a:gd name="connsiteX21" fmla="*/ 151475 w 2171135"/>
              <a:gd name="connsiteY21" fmla="*/ 1062732 h 2277283"/>
              <a:gd name="connsiteX22" fmla="*/ 706881 w 2171135"/>
              <a:gd name="connsiteY22" fmla="*/ 1062732 h 2277283"/>
              <a:gd name="connsiteX23" fmla="*/ 0 w 2171135"/>
              <a:gd name="connsiteY23" fmla="*/ 0 h 2277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71135" h="2277283">
                <a:moveTo>
                  <a:pt x="0" y="0"/>
                </a:moveTo>
                <a:cubicBezTo>
                  <a:pt x="504915" y="0"/>
                  <a:pt x="504915" y="0"/>
                  <a:pt x="504915" y="0"/>
                </a:cubicBezTo>
                <a:cubicBezTo>
                  <a:pt x="1060322" y="860307"/>
                  <a:pt x="1060322" y="860307"/>
                  <a:pt x="1060322" y="860307"/>
                </a:cubicBezTo>
                <a:cubicBezTo>
                  <a:pt x="1615729" y="0"/>
                  <a:pt x="1615729" y="0"/>
                  <a:pt x="1615729" y="0"/>
                </a:cubicBezTo>
                <a:cubicBezTo>
                  <a:pt x="2171135" y="0"/>
                  <a:pt x="2171135" y="0"/>
                  <a:pt x="2171135" y="0"/>
                </a:cubicBezTo>
                <a:cubicBezTo>
                  <a:pt x="1464254" y="1062732"/>
                  <a:pt x="1464254" y="1062732"/>
                  <a:pt x="1464254" y="1062732"/>
                </a:cubicBezTo>
                <a:cubicBezTo>
                  <a:pt x="2120644" y="1062732"/>
                  <a:pt x="2120644" y="1062732"/>
                  <a:pt x="2120644" y="1062732"/>
                </a:cubicBezTo>
                <a:cubicBezTo>
                  <a:pt x="2120644" y="1265157"/>
                  <a:pt x="2120644" y="1265157"/>
                  <a:pt x="2120644" y="1265157"/>
                </a:cubicBezTo>
                <a:cubicBezTo>
                  <a:pt x="1363271" y="1265157"/>
                  <a:pt x="1363271" y="1265157"/>
                  <a:pt x="1363271" y="1265157"/>
                </a:cubicBezTo>
                <a:cubicBezTo>
                  <a:pt x="1363271" y="1467583"/>
                  <a:pt x="1363271" y="1467583"/>
                  <a:pt x="1363271" y="1467583"/>
                </a:cubicBezTo>
                <a:cubicBezTo>
                  <a:pt x="2120644" y="1467583"/>
                  <a:pt x="2120644" y="1467583"/>
                  <a:pt x="2120644" y="1467583"/>
                </a:cubicBezTo>
                <a:cubicBezTo>
                  <a:pt x="2120644" y="1670008"/>
                  <a:pt x="2120644" y="1670008"/>
                  <a:pt x="2120644" y="1670008"/>
                </a:cubicBezTo>
                <a:cubicBezTo>
                  <a:pt x="1363271" y="1670008"/>
                  <a:pt x="1363271" y="1670008"/>
                  <a:pt x="1363271" y="1670008"/>
                </a:cubicBezTo>
                <a:cubicBezTo>
                  <a:pt x="1363271" y="2277283"/>
                  <a:pt x="1363271" y="2277283"/>
                  <a:pt x="1363271" y="2277283"/>
                </a:cubicBezTo>
                <a:cubicBezTo>
                  <a:pt x="807864" y="2277283"/>
                  <a:pt x="807864" y="2277283"/>
                  <a:pt x="807864" y="2277283"/>
                </a:cubicBezTo>
                <a:cubicBezTo>
                  <a:pt x="807864" y="1670008"/>
                  <a:pt x="807864" y="1670008"/>
                  <a:pt x="807864" y="1670008"/>
                </a:cubicBezTo>
                <a:cubicBezTo>
                  <a:pt x="151475" y="1670008"/>
                  <a:pt x="151475" y="1670008"/>
                  <a:pt x="151475" y="1670008"/>
                </a:cubicBezTo>
                <a:cubicBezTo>
                  <a:pt x="151475" y="1467583"/>
                  <a:pt x="151475" y="1467583"/>
                  <a:pt x="151475" y="1467583"/>
                </a:cubicBezTo>
                <a:cubicBezTo>
                  <a:pt x="807864" y="1467583"/>
                  <a:pt x="807864" y="1467583"/>
                  <a:pt x="807864" y="1467583"/>
                </a:cubicBezTo>
                <a:cubicBezTo>
                  <a:pt x="807864" y="1265157"/>
                  <a:pt x="807864" y="1265157"/>
                  <a:pt x="807864" y="1265157"/>
                </a:cubicBezTo>
                <a:cubicBezTo>
                  <a:pt x="151475" y="1265157"/>
                  <a:pt x="151475" y="1265157"/>
                  <a:pt x="151475" y="1265157"/>
                </a:cubicBezTo>
                <a:cubicBezTo>
                  <a:pt x="151475" y="1062732"/>
                  <a:pt x="151475" y="1062732"/>
                  <a:pt x="151475" y="1062732"/>
                </a:cubicBezTo>
                <a:cubicBezTo>
                  <a:pt x="706881" y="1062732"/>
                  <a:pt x="706881" y="1062732"/>
                  <a:pt x="706881" y="1062732"/>
                </a:cubicBezTo>
                <a:cubicBezTo>
                  <a:pt x="0" y="0"/>
                  <a:pt x="0" y="0"/>
                  <a:pt x="0" y="0"/>
                </a:cubicBezTo>
                <a:close/>
              </a:path>
            </a:pathLst>
          </a:custGeom>
          <a:solidFill>
            <a:srgbClr val="D64541"/>
          </a:solidFill>
          <a:ln>
            <a:noFill/>
          </a:ln>
        </p:spPr>
        <p:style>
          <a:lnRef idx="2">
            <a:srgbClr val="F2F2F2">
              <a:shade val="50000"/>
            </a:srgbClr>
          </a:lnRef>
          <a:fillRef idx="1">
            <a:srgbClr val="F2F2F2"/>
          </a:fillRef>
          <a:effectRef idx="0">
            <a:srgbClr val="F2F2F2"/>
          </a:effectRef>
          <a:fontRef idx="minor">
            <a:srgbClr val="D64545"/>
          </a:fontRef>
        </p:style>
        <p:txBody>
          <a:bodyPr anchor="ctr"/>
          <a:lstStyle>
            <a:defPPr>
              <a:defRPr lang="zh-CN"/>
            </a:defPPr>
            <a:lvl1pPr algn="l" rtl="0" eaLnBrk="0" fontAlgn="base" hangingPunct="0">
              <a:spcBef>
                <a:spcPct val="0"/>
              </a:spcBef>
              <a:spcAft>
                <a:spcPct val="0"/>
              </a:spcAft>
              <a:defRPr kern="1200">
                <a:solidFill>
                  <a:srgbClr val="D64545"/>
                </a:solidFill>
                <a:latin typeface="微软雅黑" panose="020B0503020204020204" charset="-122"/>
                <a:ea typeface="微软雅黑" panose="020B0503020204020204" charset="-122"/>
                <a:cs typeface="+mn-ea"/>
              </a:defRPr>
            </a:lvl1pPr>
            <a:lvl2pPr marL="457200" algn="l" rtl="0" eaLnBrk="0" fontAlgn="base" hangingPunct="0">
              <a:spcBef>
                <a:spcPct val="0"/>
              </a:spcBef>
              <a:spcAft>
                <a:spcPct val="0"/>
              </a:spcAft>
              <a:defRPr kern="1200">
                <a:solidFill>
                  <a:srgbClr val="D64545"/>
                </a:solidFill>
                <a:latin typeface="微软雅黑" panose="020B0503020204020204" charset="-122"/>
                <a:ea typeface="微软雅黑" panose="020B0503020204020204" charset="-122"/>
                <a:cs typeface="+mn-ea"/>
              </a:defRPr>
            </a:lvl2pPr>
            <a:lvl3pPr marL="914400" algn="l" rtl="0" eaLnBrk="0" fontAlgn="base" hangingPunct="0">
              <a:spcBef>
                <a:spcPct val="0"/>
              </a:spcBef>
              <a:spcAft>
                <a:spcPct val="0"/>
              </a:spcAft>
              <a:defRPr kern="1200">
                <a:solidFill>
                  <a:srgbClr val="D64545"/>
                </a:solidFill>
                <a:latin typeface="微软雅黑" panose="020B0503020204020204" charset="-122"/>
                <a:ea typeface="微软雅黑" panose="020B0503020204020204" charset="-122"/>
                <a:cs typeface="+mn-ea"/>
              </a:defRPr>
            </a:lvl3pPr>
            <a:lvl4pPr marL="1371600" algn="l" rtl="0" eaLnBrk="0" fontAlgn="base" hangingPunct="0">
              <a:spcBef>
                <a:spcPct val="0"/>
              </a:spcBef>
              <a:spcAft>
                <a:spcPct val="0"/>
              </a:spcAft>
              <a:defRPr kern="1200">
                <a:solidFill>
                  <a:srgbClr val="D64545"/>
                </a:solidFill>
                <a:latin typeface="微软雅黑" panose="020B0503020204020204" charset="-122"/>
                <a:ea typeface="微软雅黑" panose="020B0503020204020204" charset="-122"/>
                <a:cs typeface="+mn-ea"/>
              </a:defRPr>
            </a:lvl4pPr>
            <a:lvl5pPr marL="1828800" algn="l" rtl="0" eaLnBrk="0" fontAlgn="base" hangingPunct="0">
              <a:spcBef>
                <a:spcPct val="0"/>
              </a:spcBef>
              <a:spcAft>
                <a:spcPct val="0"/>
              </a:spcAft>
              <a:defRPr kern="1200">
                <a:solidFill>
                  <a:srgbClr val="D64545"/>
                </a:solidFill>
                <a:latin typeface="微软雅黑" panose="020B0503020204020204" charset="-122"/>
                <a:ea typeface="微软雅黑" panose="020B0503020204020204" charset="-122"/>
                <a:cs typeface="+mn-ea"/>
              </a:defRPr>
            </a:lvl5pPr>
            <a:lvl6pPr marL="2286000" algn="l" defTabSz="914400" rtl="0" eaLnBrk="1" latinLnBrk="0" hangingPunct="1">
              <a:defRPr kern="1200">
                <a:solidFill>
                  <a:srgbClr val="D64545"/>
                </a:solidFill>
                <a:latin typeface="微软雅黑" panose="020B0503020204020204" charset="-122"/>
                <a:ea typeface="微软雅黑" panose="020B0503020204020204" charset="-122"/>
                <a:cs typeface="+mn-ea"/>
              </a:defRPr>
            </a:lvl6pPr>
            <a:lvl7pPr marL="2743200" algn="l" defTabSz="914400" rtl="0" eaLnBrk="1" latinLnBrk="0" hangingPunct="1">
              <a:defRPr kern="1200">
                <a:solidFill>
                  <a:srgbClr val="D64545"/>
                </a:solidFill>
                <a:latin typeface="微软雅黑" panose="020B0503020204020204" charset="-122"/>
                <a:ea typeface="微软雅黑" panose="020B0503020204020204" charset="-122"/>
                <a:cs typeface="+mn-ea"/>
              </a:defRPr>
            </a:lvl7pPr>
            <a:lvl8pPr marL="3200400" algn="l" defTabSz="914400" rtl="0" eaLnBrk="1" latinLnBrk="0" hangingPunct="1">
              <a:defRPr kern="1200">
                <a:solidFill>
                  <a:srgbClr val="D64545"/>
                </a:solidFill>
                <a:latin typeface="微软雅黑" panose="020B0503020204020204" charset="-122"/>
                <a:ea typeface="微软雅黑" panose="020B0503020204020204" charset="-122"/>
                <a:cs typeface="+mn-ea"/>
              </a:defRPr>
            </a:lvl8pPr>
            <a:lvl9pPr marL="3657600" algn="l" defTabSz="914400" rtl="0" eaLnBrk="1" latinLnBrk="0" hangingPunct="1">
              <a:defRPr kern="1200">
                <a:solidFill>
                  <a:srgbClr val="D64545"/>
                </a:solidFill>
                <a:latin typeface="微软雅黑" panose="020B0503020204020204" charset="-122"/>
                <a:ea typeface="微软雅黑" panose="020B0503020204020204" charset="-122"/>
                <a:cs typeface="+mn-ea"/>
              </a:defRPr>
            </a:lvl9pPr>
          </a:lstStyle>
          <a:p>
            <a:pPr algn="ctr" eaLnBrk="1" fontAlgn="auto" hangingPunct="1">
              <a:spcBef>
                <a:spcPts val="0"/>
              </a:spcBef>
              <a:spcAft>
                <a:spcPts val="0"/>
              </a:spcAft>
            </a:pPr>
            <a:endParaRPr lang="zh-CN" altLang="en-US" sz="1600">
              <a:solidFill>
                <a:srgbClr val="D64541"/>
              </a:solidFill>
            </a:endParaRPr>
          </a:p>
        </p:txBody>
      </p:sp>
      <p:graphicFrame>
        <p:nvGraphicFramePr>
          <p:cNvPr id="5" name="图表 4" descr="7b0a202020202263686172745265734964223a20223230343732333231220a7d0a"/>
          <p:cNvGraphicFramePr/>
          <p:nvPr/>
        </p:nvGraphicFramePr>
        <p:xfrm>
          <a:off x="4116070" y="3654425"/>
          <a:ext cx="7604125" cy="3086735"/>
        </p:xfrm>
        <a:graphic>
          <a:graphicData uri="http://schemas.openxmlformats.org/drawingml/2006/chart">
            <c:chart xmlns:c="http://schemas.openxmlformats.org/drawingml/2006/chart" xmlns:r="http://schemas.openxmlformats.org/officeDocument/2006/relationships" r:id="rId1"/>
          </a:graphicData>
        </a:graphic>
      </p:graphicFrame>
      <p:sp>
        <p:nvSpPr>
          <p:cNvPr id="2" name="文本框 1"/>
          <p:cNvSpPr txBox="1"/>
          <p:nvPr/>
        </p:nvSpPr>
        <p:spPr>
          <a:xfrm>
            <a:off x="4925695" y="1494155"/>
            <a:ext cx="919480" cy="521970"/>
          </a:xfrm>
          <a:prstGeom prst="rect">
            <a:avLst/>
          </a:prstGeom>
          <a:noFill/>
        </p:spPr>
        <p:txBody>
          <a:bodyPr wrap="square" rtlCol="0">
            <a:spAutoFit/>
          </a:bodyPr>
          <a:p>
            <a:r>
              <a:rPr lang="zh-CN" altLang="en-US" sz="2800" b="1">
                <a:solidFill>
                  <a:srgbClr val="C00000"/>
                </a:solidFill>
                <a:latin typeface="微软雅黑" panose="020B0503020204020204" charset="-122"/>
                <a:ea typeface="微软雅黑" panose="020B0503020204020204" charset="-122"/>
              </a:rPr>
              <a:t>挑战</a:t>
            </a:r>
            <a:endParaRPr lang="zh-CN" altLang="en-US" sz="2800" b="1">
              <a:solidFill>
                <a:srgbClr val="C00000"/>
              </a:solidFill>
              <a:latin typeface="微软雅黑" panose="020B0503020204020204" charset="-122"/>
              <a:ea typeface="微软雅黑" panose="020B0503020204020204" charset="-122"/>
            </a:endParaRPr>
          </a:p>
        </p:txBody>
      </p:sp>
      <p:sp>
        <p:nvSpPr>
          <p:cNvPr id="3" name="文本框 2"/>
          <p:cNvSpPr txBox="1"/>
          <p:nvPr/>
        </p:nvSpPr>
        <p:spPr>
          <a:xfrm>
            <a:off x="5205730" y="2787650"/>
            <a:ext cx="4490085" cy="368300"/>
          </a:xfrm>
          <a:prstGeom prst="rect">
            <a:avLst/>
          </a:prstGeom>
          <a:noFill/>
        </p:spPr>
        <p:txBody>
          <a:bodyPr wrap="square" rtlCol="0">
            <a:spAutoFit/>
          </a:bodyPr>
          <a:p>
            <a:r>
              <a:rPr lang="en-US" altLang="zh-CN" b="1">
                <a:solidFill>
                  <a:srgbClr val="C00000"/>
                </a:solidFill>
                <a:latin typeface="微软雅黑" panose="020B0503020204020204" charset="-122"/>
                <a:ea typeface="微软雅黑" panose="020B0503020204020204" charset="-122"/>
                <a:cs typeface="微软雅黑" panose="020B0503020204020204" charset="-122"/>
              </a:rPr>
              <a:t>2022</a:t>
            </a:r>
            <a:r>
              <a:rPr lang="zh-CN" altLang="en-US" b="1">
                <a:solidFill>
                  <a:srgbClr val="C00000"/>
                </a:solidFill>
                <a:latin typeface="微软雅黑" panose="020B0503020204020204" charset="-122"/>
                <a:ea typeface="微软雅黑" panose="020B0503020204020204" charset="-122"/>
                <a:cs typeface="微软雅黑" panose="020B0503020204020204" charset="-122"/>
              </a:rPr>
              <a:t>年预估全年预算</a:t>
            </a:r>
            <a:r>
              <a:rPr lang="en-US" altLang="zh-CN" b="1">
                <a:solidFill>
                  <a:srgbClr val="C00000"/>
                </a:solidFill>
                <a:latin typeface="微软雅黑" panose="020B0503020204020204" charset="-122"/>
                <a:ea typeface="微软雅黑" panose="020B0503020204020204" charset="-122"/>
                <a:cs typeface="微软雅黑" panose="020B0503020204020204" charset="-122"/>
              </a:rPr>
              <a:t>1.5</a:t>
            </a:r>
            <a:r>
              <a:rPr lang="zh-CN" altLang="en-US" b="1">
                <a:solidFill>
                  <a:srgbClr val="C00000"/>
                </a:solidFill>
                <a:latin typeface="微软雅黑" panose="020B0503020204020204" charset="-122"/>
                <a:ea typeface="微软雅黑" panose="020B0503020204020204" charset="-122"/>
                <a:cs typeface="微软雅黑" panose="020B0503020204020204" charset="-122"/>
              </a:rPr>
              <a:t>亿</a:t>
            </a:r>
            <a:endParaRPr lang="zh-CN" altLang="en-US" b="1">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55825" y="23368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2022</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年目标及</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规划</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52170" y="1718945"/>
            <a:ext cx="10339070" cy="460375"/>
          </a:xfrm>
          <a:prstGeom prst="rect">
            <a:avLst/>
          </a:prstGeom>
          <a:noFill/>
        </p:spPr>
        <p:txBody>
          <a:bodyPr wrap="square" rtlCol="0" anchor="t">
            <a:spAutoFit/>
          </a:bodyPr>
          <a:p>
            <a:r>
              <a:rPr lang="zh-CN" altLang="en-US" sz="2400" b="1">
                <a:latin typeface="微软雅黑" panose="020B0503020204020204" charset="-122"/>
                <a:ea typeface="微软雅黑" panose="020B0503020204020204" charset="-122"/>
                <a:sym typeface="+mn-ea"/>
              </a:rPr>
              <a:t>主流媒体的持续发力，尝试不同的</a:t>
            </a:r>
            <a:r>
              <a:rPr lang="zh-CN" altLang="en-US" sz="2400" b="1">
                <a:latin typeface="微软雅黑" panose="020B0503020204020204" charset="-122"/>
                <a:ea typeface="微软雅黑" panose="020B0503020204020204" charset="-122"/>
                <a:sym typeface="+mn-ea"/>
              </a:rPr>
              <a:t>方法，达到预期体量进而提升团队能力</a:t>
            </a:r>
            <a:endParaRPr lang="zh-CN" altLang="en-US" sz="2400" b="1"/>
          </a:p>
        </p:txBody>
      </p:sp>
      <p:sp>
        <p:nvSpPr>
          <p:cNvPr id="47" name="矩形 46"/>
          <p:cNvSpPr/>
          <p:nvPr>
            <p:custDataLst>
              <p:tags r:id="rId1"/>
            </p:custDataLst>
          </p:nvPr>
        </p:nvSpPr>
        <p:spPr>
          <a:xfrm>
            <a:off x="852170" y="2447925"/>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48" name="矩形 47"/>
          <p:cNvSpPr/>
          <p:nvPr>
            <p:custDataLst>
              <p:tags r:id="rId2"/>
            </p:custDataLst>
          </p:nvPr>
        </p:nvSpPr>
        <p:spPr>
          <a:xfrm>
            <a:off x="1578610" y="2447925"/>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49" name="文本框 48"/>
          <p:cNvSpPr txBox="1"/>
          <p:nvPr>
            <p:custDataLst>
              <p:tags r:id="rId3"/>
            </p:custDataLst>
          </p:nvPr>
        </p:nvSpPr>
        <p:spPr>
          <a:xfrm>
            <a:off x="1871345" y="2548255"/>
            <a:ext cx="9069705" cy="508000"/>
          </a:xfrm>
          <a:prstGeom prst="rect">
            <a:avLst/>
          </a:prstGeom>
        </p:spPr>
        <p:txBody>
          <a:bodyPr wrap="square" lIns="90000" tIns="46800" rIns="90000" bIns="46800" anchor="ctr" anchorCtr="0">
            <a:normAutofit/>
            <a:scene3d>
              <a:camera prst="orthographicFront"/>
              <a:lightRig rig="threePt" dir="t"/>
            </a:scene3d>
          </a:bodyPr>
          <a:lstStyle>
            <a:defPPr>
              <a:defRPr lang="zh-CN"/>
            </a:defPPr>
            <a:lvl1pPr>
              <a:defRPr sz="1400">
                <a:solidFill>
                  <a:prstClr val="white"/>
                </a:solidFill>
              </a:defRPr>
            </a:lvl1pPr>
          </a:lstStyle>
          <a:p>
            <a:pPr fontAlgn="auto">
              <a:lnSpc>
                <a:spcPct val="120000"/>
              </a:lnSpc>
            </a:pPr>
            <a:r>
              <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rPr>
              <a:t>更换内置包名投放，优化投放模型</a:t>
            </a:r>
            <a:endPar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endParaRPr>
          </a:p>
        </p:txBody>
      </p:sp>
      <p:sp>
        <p:nvSpPr>
          <p:cNvPr id="50" name="矩形 49"/>
          <p:cNvSpPr/>
          <p:nvPr>
            <p:custDataLst>
              <p:tags r:id="rId4"/>
            </p:custDataLst>
          </p:nvPr>
        </p:nvSpPr>
        <p:spPr>
          <a:xfrm>
            <a:off x="852170" y="3320415"/>
            <a:ext cx="726440" cy="708025"/>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1" name="矩形 50"/>
          <p:cNvSpPr/>
          <p:nvPr>
            <p:custDataLst>
              <p:tags r:id="rId5"/>
            </p:custDataLst>
          </p:nvPr>
        </p:nvSpPr>
        <p:spPr>
          <a:xfrm>
            <a:off x="1578610" y="332105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2" name="文本框 51"/>
          <p:cNvSpPr txBox="1"/>
          <p:nvPr>
            <p:custDataLst>
              <p:tags r:id="rId6"/>
            </p:custDataLst>
          </p:nvPr>
        </p:nvSpPr>
        <p:spPr>
          <a:xfrm>
            <a:off x="1871345" y="3421380"/>
            <a:ext cx="9069705" cy="508000"/>
          </a:xfrm>
          <a:prstGeom prst="rect">
            <a:avLst/>
          </a:prstGeom>
        </p:spPr>
        <p:txBody>
          <a:bodyPr wrap="square" lIns="90000" tIns="46800" rIns="90000" bIns="46800" anchor="ctr" anchorCtr="0">
            <a:normAutofit/>
            <a:scene3d>
              <a:camera prst="orthographicFront"/>
              <a:lightRig rig="threePt" dir="t"/>
            </a:scene3d>
          </a:bodyPr>
          <a:lstStyle>
            <a:defPPr>
              <a:defRPr lang="zh-CN"/>
            </a:defPPr>
            <a:lvl1pPr>
              <a:defRPr sz="1400">
                <a:solidFill>
                  <a:prstClr val="white"/>
                </a:solidFill>
              </a:defRPr>
            </a:lvl1pPr>
          </a:lstStyle>
          <a:p>
            <a:pPr fontAlgn="auto">
              <a:lnSpc>
                <a:spcPct val="120000"/>
              </a:lnSpc>
            </a:pPr>
            <a:r>
              <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rPr>
              <a:t>更换外显包名投放，以新产品形式获取用户</a:t>
            </a:r>
            <a:endPar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endParaRPr>
          </a:p>
        </p:txBody>
      </p:sp>
      <p:sp>
        <p:nvSpPr>
          <p:cNvPr id="53" name="矩形 52"/>
          <p:cNvSpPr/>
          <p:nvPr>
            <p:custDataLst>
              <p:tags r:id="rId7"/>
            </p:custDataLst>
          </p:nvPr>
        </p:nvSpPr>
        <p:spPr>
          <a:xfrm>
            <a:off x="852170" y="4193540"/>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4" name="矩形 53"/>
          <p:cNvSpPr/>
          <p:nvPr>
            <p:custDataLst>
              <p:tags r:id="rId8"/>
            </p:custDataLst>
          </p:nvPr>
        </p:nvSpPr>
        <p:spPr>
          <a:xfrm>
            <a:off x="1578610" y="419354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5" name="文本框 54"/>
          <p:cNvSpPr txBox="1"/>
          <p:nvPr>
            <p:custDataLst>
              <p:tags r:id="rId9"/>
            </p:custDataLst>
          </p:nvPr>
        </p:nvSpPr>
        <p:spPr>
          <a:xfrm>
            <a:off x="1871345" y="4293870"/>
            <a:ext cx="9069705" cy="508000"/>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fontAlgn="auto">
              <a:lnSpc>
                <a:spcPct val="120000"/>
              </a:lnSpc>
            </a:pPr>
            <a:r>
              <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不同媒体尝试不同的付费金额回传机制，测试投放模型（</a:t>
            </a:r>
            <a:r>
              <a:rPr lang="zh-CN" altLang="en-US" sz="1800" b="1" spc="100">
                <a:solidFill>
                  <a:srgbClr val="FF0000"/>
                </a:solidFill>
                <a:uFillTx/>
                <a:latin typeface="Arial" panose="020B0604020202020204" pitchFamily="34" charset="0"/>
                <a:ea typeface="微软雅黑" panose="020B0503020204020204" charset="-122"/>
                <a:sym typeface="微软雅黑" panose="020B0503020204020204" charset="-122"/>
              </a:rPr>
              <a:t>快手媒体</a:t>
            </a:r>
            <a:r>
              <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a:t>
            </a:r>
            <a:endPar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endParaRPr>
          </a:p>
        </p:txBody>
      </p:sp>
      <p:sp>
        <p:nvSpPr>
          <p:cNvPr id="56" name="矩形 55"/>
          <p:cNvSpPr/>
          <p:nvPr>
            <p:custDataLst>
              <p:tags r:id="rId10"/>
            </p:custDataLst>
          </p:nvPr>
        </p:nvSpPr>
        <p:spPr>
          <a:xfrm>
            <a:off x="852170" y="5066665"/>
            <a:ext cx="726440" cy="708025"/>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7" name="矩形 56"/>
          <p:cNvSpPr/>
          <p:nvPr>
            <p:custDataLst>
              <p:tags r:id="rId11"/>
            </p:custDataLst>
          </p:nvPr>
        </p:nvSpPr>
        <p:spPr>
          <a:xfrm>
            <a:off x="1578610" y="5066665"/>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8" name="文本框 57"/>
          <p:cNvSpPr txBox="1"/>
          <p:nvPr>
            <p:custDataLst>
              <p:tags r:id="rId12"/>
            </p:custDataLst>
          </p:nvPr>
        </p:nvSpPr>
        <p:spPr>
          <a:xfrm>
            <a:off x="1871345" y="5166995"/>
            <a:ext cx="9069705" cy="508000"/>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fontAlgn="auto">
              <a:lnSpc>
                <a:spcPct val="120000"/>
              </a:lnSpc>
            </a:pPr>
            <a:r>
              <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云端游戏版本测试，以试玩广告方式降低获客成本（微端、</a:t>
            </a:r>
            <a:r>
              <a:rPr lang="en-US" altLang="zh-CN"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H5</a:t>
            </a:r>
            <a:r>
              <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游戏）</a:t>
            </a:r>
            <a:endPar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endParaRPr>
          </a:p>
        </p:txBody>
      </p:sp>
      <p:sp>
        <p:nvSpPr>
          <p:cNvPr id="59" name="矩形 58"/>
          <p:cNvSpPr/>
          <p:nvPr>
            <p:custDataLst>
              <p:tags r:id="rId13"/>
            </p:custDataLst>
          </p:nvPr>
        </p:nvSpPr>
        <p:spPr>
          <a:xfrm>
            <a:off x="852170" y="5939155"/>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60" name="矩形 59"/>
          <p:cNvSpPr/>
          <p:nvPr>
            <p:custDataLst>
              <p:tags r:id="rId14"/>
            </p:custDataLst>
          </p:nvPr>
        </p:nvSpPr>
        <p:spPr>
          <a:xfrm>
            <a:off x="1578610" y="593979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61" name="文本框 60"/>
          <p:cNvSpPr txBox="1"/>
          <p:nvPr>
            <p:custDataLst>
              <p:tags r:id="rId15"/>
            </p:custDataLst>
          </p:nvPr>
        </p:nvSpPr>
        <p:spPr>
          <a:xfrm>
            <a:off x="1871345" y="6040120"/>
            <a:ext cx="9069705" cy="508000"/>
          </a:xfrm>
          <a:prstGeom prst="rect">
            <a:avLst/>
          </a:prstGeom>
        </p:spPr>
        <p:txBody>
          <a:bodyPr wrap="square" lIns="90000" tIns="46800" rIns="90000" bIns="46800" anchor="ctr" anchorCtr="0">
            <a:normAutofit/>
          </a:bodyPr>
          <a:lstStyle>
            <a:defPPr>
              <a:defRPr lang="zh-CN"/>
            </a:defPPr>
            <a:lvl1pPr>
              <a:defRPr sz="1400">
                <a:solidFill>
                  <a:prstClr val="white"/>
                </a:solidFill>
              </a:defRPr>
            </a:lvl1pPr>
          </a:lstStyle>
          <a:p>
            <a:pPr fontAlgn="auto">
              <a:lnSpc>
                <a:spcPct val="120000"/>
              </a:lnSpc>
            </a:pPr>
            <a:r>
              <a:rPr lang="zh-CN" altLang="en-US" sz="1800" spc="100" dirty="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上半年买量素材仍以情怀向为主，增大</a:t>
            </a:r>
            <a:r>
              <a:rPr lang="en-US" altLang="zh-CN" sz="1800" spc="100" dirty="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UE4</a:t>
            </a:r>
            <a:r>
              <a:rPr lang="zh-CN" altLang="en-US" sz="1800" spc="100" dirty="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高品质素材产量，</a:t>
            </a:r>
            <a:r>
              <a:rPr lang="zh-CN" altLang="en-US" sz="1800" spc="100" dirty="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用以拓泛用户</a:t>
            </a:r>
            <a:r>
              <a:rPr lang="zh-CN" altLang="en-US" sz="1800" spc="100" dirty="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rPr>
              <a:t>圈层</a:t>
            </a:r>
            <a:endParaRPr lang="zh-CN" altLang="en-US" sz="1800" spc="100" dirty="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endParaRPr>
          </a:p>
        </p:txBody>
      </p:sp>
      <p:sp>
        <p:nvSpPr>
          <p:cNvPr id="62" name="文本框 61"/>
          <p:cNvSpPr txBox="1"/>
          <p:nvPr>
            <p:custDataLst>
              <p:tags r:id="rId16"/>
            </p:custDataLst>
          </p:nvPr>
        </p:nvSpPr>
        <p:spPr>
          <a:xfrm>
            <a:off x="998220" y="4255770"/>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3</a:t>
            </a:r>
            <a:endParaRPr lang="en-US" altLang="zh-CN" sz="3200" b="1">
              <a:solidFill>
                <a:srgbClr val="FFFFFF"/>
              </a:solidFill>
              <a:latin typeface="微软雅黑" panose="020B0503020204020204" charset="-122"/>
              <a:ea typeface="微软雅黑" panose="020B0503020204020204" charset="-122"/>
            </a:endParaRPr>
          </a:p>
        </p:txBody>
      </p:sp>
      <p:sp>
        <p:nvSpPr>
          <p:cNvPr id="63" name="文本框 62"/>
          <p:cNvSpPr txBox="1"/>
          <p:nvPr>
            <p:custDataLst>
              <p:tags r:id="rId17"/>
            </p:custDataLst>
          </p:nvPr>
        </p:nvSpPr>
        <p:spPr>
          <a:xfrm>
            <a:off x="998220" y="3383915"/>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2</a:t>
            </a:r>
            <a:endParaRPr lang="en-US" altLang="zh-CN" sz="3200" b="1">
              <a:solidFill>
                <a:srgbClr val="FFFFFF"/>
              </a:solidFill>
              <a:latin typeface="微软雅黑" panose="020B0503020204020204" charset="-122"/>
              <a:ea typeface="微软雅黑" panose="020B0503020204020204" charset="-122"/>
            </a:endParaRPr>
          </a:p>
        </p:txBody>
      </p:sp>
      <p:sp>
        <p:nvSpPr>
          <p:cNvPr id="64" name="文本框 63"/>
          <p:cNvSpPr txBox="1"/>
          <p:nvPr>
            <p:custDataLst>
              <p:tags r:id="rId18"/>
            </p:custDataLst>
          </p:nvPr>
        </p:nvSpPr>
        <p:spPr>
          <a:xfrm>
            <a:off x="998220" y="2510790"/>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1</a:t>
            </a:r>
            <a:endParaRPr lang="en-US" altLang="zh-CN" sz="3200" b="1">
              <a:solidFill>
                <a:srgbClr val="FFFFFF"/>
              </a:solidFill>
              <a:latin typeface="微软雅黑" panose="020B0503020204020204" charset="-122"/>
              <a:ea typeface="微软雅黑" panose="020B0503020204020204" charset="-122"/>
            </a:endParaRPr>
          </a:p>
        </p:txBody>
      </p:sp>
      <p:sp>
        <p:nvSpPr>
          <p:cNvPr id="65" name="文本框 64"/>
          <p:cNvSpPr txBox="1"/>
          <p:nvPr>
            <p:custDataLst>
              <p:tags r:id="rId19"/>
            </p:custDataLst>
          </p:nvPr>
        </p:nvSpPr>
        <p:spPr>
          <a:xfrm>
            <a:off x="998220" y="5128895"/>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4</a:t>
            </a:r>
            <a:endParaRPr lang="en-US" altLang="zh-CN" sz="3200" b="1">
              <a:solidFill>
                <a:srgbClr val="FFFFFF"/>
              </a:solidFill>
              <a:latin typeface="微软雅黑" panose="020B0503020204020204" charset="-122"/>
              <a:ea typeface="微软雅黑" panose="020B0503020204020204" charset="-122"/>
            </a:endParaRPr>
          </a:p>
        </p:txBody>
      </p:sp>
      <p:sp>
        <p:nvSpPr>
          <p:cNvPr id="66" name="文本框 65"/>
          <p:cNvSpPr txBox="1"/>
          <p:nvPr>
            <p:custDataLst>
              <p:tags r:id="rId20"/>
            </p:custDataLst>
          </p:nvPr>
        </p:nvSpPr>
        <p:spPr>
          <a:xfrm>
            <a:off x="998855" y="6001385"/>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5</a:t>
            </a:r>
            <a:endParaRPr lang="en-US" altLang="zh-CN" sz="3200" b="1">
              <a:solidFill>
                <a:srgbClr val="FFFFFF"/>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55825" y="23368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2022</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年目标及</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规划</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52170" y="1718945"/>
            <a:ext cx="10664190" cy="383540"/>
          </a:xfrm>
          <a:prstGeom prst="rect">
            <a:avLst/>
          </a:prstGeom>
          <a:noFill/>
        </p:spPr>
        <p:txBody>
          <a:bodyPr wrap="square" rtlCol="0" anchor="t">
            <a:spAutoFit/>
          </a:bodyPr>
          <a:p>
            <a:r>
              <a:rPr lang="zh-CN" altLang="en-US" sz="1900" b="1">
                <a:latin typeface="微软雅黑" panose="020B0503020204020204" charset="-122"/>
                <a:ea typeface="微软雅黑" panose="020B0503020204020204" charset="-122"/>
                <a:sym typeface="+mn-ea"/>
              </a:rPr>
              <a:t>持续拓展直播业务规模，深耕内容流量池新玩法，扩大直播新增用户量</a:t>
            </a:r>
            <a:endParaRPr lang="zh-CN" altLang="en-US" sz="1900" b="1"/>
          </a:p>
        </p:txBody>
      </p:sp>
      <p:sp>
        <p:nvSpPr>
          <p:cNvPr id="47" name="矩形 46"/>
          <p:cNvSpPr/>
          <p:nvPr>
            <p:custDataLst>
              <p:tags r:id="rId1"/>
            </p:custDataLst>
          </p:nvPr>
        </p:nvSpPr>
        <p:spPr>
          <a:xfrm>
            <a:off x="852170" y="2992755"/>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48" name="矩形 47"/>
          <p:cNvSpPr/>
          <p:nvPr>
            <p:custDataLst>
              <p:tags r:id="rId2"/>
            </p:custDataLst>
          </p:nvPr>
        </p:nvSpPr>
        <p:spPr>
          <a:xfrm>
            <a:off x="1578610" y="2992755"/>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49" name="文本框 48"/>
          <p:cNvSpPr txBox="1"/>
          <p:nvPr>
            <p:custDataLst>
              <p:tags r:id="rId3"/>
            </p:custDataLst>
          </p:nvPr>
        </p:nvSpPr>
        <p:spPr>
          <a:xfrm>
            <a:off x="1871345" y="3093085"/>
            <a:ext cx="9069705" cy="508000"/>
          </a:xfrm>
          <a:prstGeom prst="rect">
            <a:avLst/>
          </a:prstGeom>
        </p:spPr>
        <p:txBody>
          <a:bodyPr wrap="square" lIns="90000" tIns="46800" rIns="90000" bIns="46800" anchor="ctr" anchorCtr="0">
            <a:normAutofit fontScale="70000"/>
            <a:scene3d>
              <a:camera prst="orthographicFront"/>
              <a:lightRig rig="threePt" dir="t"/>
            </a:scene3d>
          </a:bodyPr>
          <a:lstStyle>
            <a:defPPr>
              <a:defRPr lang="zh-CN"/>
            </a:defPPr>
            <a:lvl1pPr>
              <a:defRPr sz="1400">
                <a:solidFill>
                  <a:prstClr val="white"/>
                </a:solidFill>
              </a:defRPr>
            </a:lvl1pPr>
          </a:lstStyle>
          <a:p>
            <a:pPr fontAlgn="auto">
              <a:lnSpc>
                <a:spcPct val="120000"/>
              </a:lnSpc>
            </a:pP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商业直播：标准化直播业务流程和风险把控，通过增加角色数据监控</a:t>
            </a:r>
            <a:r>
              <a:rPr lang="en-US" altLang="zh-CN"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&amp;</a:t>
            </a: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角色封禁优化，平稳地提升合作</a:t>
            </a:r>
            <a:r>
              <a:rPr lang="en-US" altLang="zh-CN"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KOL</a:t>
            </a: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规模</a:t>
            </a:r>
            <a:endPar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endParaRPr>
          </a:p>
        </p:txBody>
      </p:sp>
      <p:sp>
        <p:nvSpPr>
          <p:cNvPr id="50" name="矩形 49"/>
          <p:cNvSpPr/>
          <p:nvPr>
            <p:custDataLst>
              <p:tags r:id="rId4"/>
            </p:custDataLst>
          </p:nvPr>
        </p:nvSpPr>
        <p:spPr>
          <a:xfrm>
            <a:off x="852170" y="3865245"/>
            <a:ext cx="726440" cy="708025"/>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1" name="矩形 50"/>
          <p:cNvSpPr/>
          <p:nvPr>
            <p:custDataLst>
              <p:tags r:id="rId5"/>
            </p:custDataLst>
          </p:nvPr>
        </p:nvSpPr>
        <p:spPr>
          <a:xfrm>
            <a:off x="1578610" y="386588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2" name="文本框 51"/>
          <p:cNvSpPr txBox="1"/>
          <p:nvPr>
            <p:custDataLst>
              <p:tags r:id="rId6"/>
            </p:custDataLst>
          </p:nvPr>
        </p:nvSpPr>
        <p:spPr>
          <a:xfrm>
            <a:off x="1871345" y="3966210"/>
            <a:ext cx="9069705" cy="508000"/>
          </a:xfrm>
          <a:prstGeom prst="rect">
            <a:avLst/>
          </a:prstGeom>
        </p:spPr>
        <p:txBody>
          <a:bodyPr wrap="square" lIns="90000" tIns="46800" rIns="90000" bIns="46800" anchor="ctr" anchorCtr="0">
            <a:normAutofit fontScale="80000"/>
            <a:scene3d>
              <a:camera prst="orthographicFront"/>
              <a:lightRig rig="threePt" dir="t"/>
            </a:scene3d>
          </a:bodyPr>
          <a:lstStyle>
            <a:defPPr>
              <a:defRPr lang="zh-CN"/>
            </a:defPPr>
            <a:lvl1pPr>
              <a:defRPr sz="1400">
                <a:solidFill>
                  <a:prstClr val="white"/>
                </a:solidFill>
              </a:defRPr>
            </a:lvl1pPr>
          </a:lstStyle>
          <a:p>
            <a:pPr fontAlgn="auto">
              <a:lnSpc>
                <a:spcPct val="120000"/>
              </a:lnSpc>
            </a:pP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自孵化直播：培养垂直于蜀门的成熟</a:t>
            </a:r>
            <a:r>
              <a:rPr lang="en-US" altLang="zh-CN"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KOL</a:t>
            </a: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主播，进一步提高直播导量的规模，预估孵化</a:t>
            </a:r>
            <a:r>
              <a:rPr lang="en-US" altLang="zh-CN"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5-6</a:t>
            </a: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位成熟主播</a:t>
            </a:r>
            <a:endPar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endParaRPr>
          </a:p>
        </p:txBody>
      </p:sp>
      <p:sp>
        <p:nvSpPr>
          <p:cNvPr id="53" name="矩形 52"/>
          <p:cNvSpPr/>
          <p:nvPr>
            <p:custDataLst>
              <p:tags r:id="rId7"/>
            </p:custDataLst>
          </p:nvPr>
        </p:nvSpPr>
        <p:spPr>
          <a:xfrm>
            <a:off x="852170" y="4738370"/>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4" name="矩形 53"/>
          <p:cNvSpPr/>
          <p:nvPr>
            <p:custDataLst>
              <p:tags r:id="rId8"/>
            </p:custDataLst>
          </p:nvPr>
        </p:nvSpPr>
        <p:spPr>
          <a:xfrm>
            <a:off x="1578610" y="473837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5" name="文本框 54"/>
          <p:cNvSpPr txBox="1"/>
          <p:nvPr>
            <p:custDataLst>
              <p:tags r:id="rId9"/>
            </p:custDataLst>
          </p:nvPr>
        </p:nvSpPr>
        <p:spPr>
          <a:xfrm>
            <a:off x="1871345" y="4838700"/>
            <a:ext cx="9069705" cy="508000"/>
          </a:xfrm>
          <a:prstGeom prst="rect">
            <a:avLst/>
          </a:prstGeom>
        </p:spPr>
        <p:txBody>
          <a:bodyPr wrap="square" lIns="90000" tIns="46800" rIns="90000" bIns="46800" anchor="ctr" anchorCtr="0">
            <a:noAutofit/>
          </a:bodyPr>
          <a:lstStyle>
            <a:defPPr>
              <a:defRPr lang="zh-CN"/>
            </a:defPPr>
            <a:lvl1pPr>
              <a:defRPr sz="1400">
                <a:solidFill>
                  <a:prstClr val="white"/>
                </a:solidFill>
              </a:defRPr>
            </a:lvl1pPr>
          </a:lstStyle>
          <a:p>
            <a:pPr fontAlgn="auto">
              <a:lnSpc>
                <a:spcPct val="120000"/>
              </a:lnSpc>
            </a:pPr>
            <a:r>
              <a:rPr lang="zh-CN" spc="100">
                <a:solidFill>
                  <a:srgbClr val="000000">
                    <a:lumMod val="85000"/>
                    <a:lumOff val="15000"/>
                  </a:srgbClr>
                </a:solidFill>
                <a:uFillTx/>
                <a:ea typeface="微软雅黑" panose="020B0503020204020204" charset="-122"/>
                <a:sym typeface="微软雅黑" panose="020B0503020204020204" charset="-122"/>
              </a:rPr>
              <a:t>官方直播：有别于</a:t>
            </a:r>
            <a:r>
              <a:rPr lang="en-US" altLang="zh-CN" spc="100">
                <a:solidFill>
                  <a:srgbClr val="000000">
                    <a:lumMod val="85000"/>
                    <a:lumOff val="15000"/>
                  </a:srgbClr>
                </a:solidFill>
                <a:uFillTx/>
                <a:ea typeface="微软雅黑" panose="020B0503020204020204" charset="-122"/>
                <a:sym typeface="微软雅黑" panose="020B0503020204020204" charset="-122"/>
              </a:rPr>
              <a:t>KOL</a:t>
            </a:r>
            <a:r>
              <a:rPr lang="zh-CN" altLang="en-US" spc="100">
                <a:solidFill>
                  <a:srgbClr val="000000">
                    <a:lumMod val="85000"/>
                    <a:lumOff val="15000"/>
                  </a:srgbClr>
                </a:solidFill>
                <a:uFillTx/>
                <a:ea typeface="微软雅黑" panose="020B0503020204020204" charset="-122"/>
                <a:sym typeface="微软雅黑" panose="020B0503020204020204" charset="-122"/>
              </a:rPr>
              <a:t>直播，通过</a:t>
            </a:r>
            <a:r>
              <a:rPr lang="zh-CN" altLang="en-US" spc="100">
                <a:solidFill>
                  <a:srgbClr val="C00000"/>
                </a:solidFill>
                <a:uFillTx/>
                <a:ea typeface="微软雅黑" panose="020B0503020204020204" charset="-122"/>
                <a:sym typeface="微软雅黑" panose="020B0503020204020204" charset="-122"/>
              </a:rPr>
              <a:t>观战视角直播解说</a:t>
            </a:r>
            <a:r>
              <a:rPr lang="en-US" altLang="zh-CN" spc="100">
                <a:solidFill>
                  <a:srgbClr val="000000">
                    <a:lumMod val="85000"/>
                    <a:lumOff val="15000"/>
                  </a:srgbClr>
                </a:solidFill>
                <a:uFillTx/>
                <a:ea typeface="微软雅黑" panose="020B0503020204020204" charset="-122"/>
                <a:sym typeface="微软雅黑" panose="020B0503020204020204" charset="-122"/>
              </a:rPr>
              <a:t>PVP</a:t>
            </a:r>
            <a:r>
              <a:rPr lang="zh-CN" altLang="en-US" spc="100">
                <a:solidFill>
                  <a:srgbClr val="000000">
                    <a:lumMod val="85000"/>
                    <a:lumOff val="15000"/>
                  </a:srgbClr>
                </a:solidFill>
                <a:uFillTx/>
                <a:ea typeface="微软雅黑" panose="020B0503020204020204" charset="-122"/>
                <a:sym typeface="微软雅黑" panose="020B0503020204020204" charset="-122"/>
              </a:rPr>
              <a:t>赛事，深入打造热血品牌形象，</a:t>
            </a:r>
            <a:r>
              <a:rPr lang="zh-CN" altLang="en-US" spc="100">
                <a:solidFill>
                  <a:srgbClr val="000000">
                    <a:lumMod val="85000"/>
                    <a:lumOff val="15000"/>
                  </a:srgbClr>
                </a:solidFill>
                <a:uFillTx/>
                <a:ea typeface="微软雅黑" panose="020B0503020204020204" charset="-122"/>
                <a:sym typeface="微软雅黑" panose="020B0503020204020204" charset="-122"/>
              </a:rPr>
              <a:t>圈粉维稳拉新</a:t>
            </a:r>
            <a:endParaRPr lang="zh-CN" altLang="en-US" spc="100">
              <a:solidFill>
                <a:srgbClr val="000000">
                  <a:lumMod val="85000"/>
                  <a:lumOff val="15000"/>
                </a:srgbClr>
              </a:solidFill>
              <a:uFillTx/>
              <a:ea typeface="微软雅黑" panose="020B0503020204020204" charset="-122"/>
              <a:sym typeface="微软雅黑" panose="020B0503020204020204" charset="-122"/>
            </a:endParaRPr>
          </a:p>
        </p:txBody>
      </p:sp>
      <p:sp>
        <p:nvSpPr>
          <p:cNvPr id="62" name="文本框 61"/>
          <p:cNvSpPr txBox="1"/>
          <p:nvPr>
            <p:custDataLst>
              <p:tags r:id="rId10"/>
            </p:custDataLst>
          </p:nvPr>
        </p:nvSpPr>
        <p:spPr>
          <a:xfrm>
            <a:off x="998220" y="4800600"/>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3</a:t>
            </a:r>
            <a:endParaRPr lang="en-US" altLang="zh-CN" sz="3200" b="1">
              <a:solidFill>
                <a:srgbClr val="FFFFFF"/>
              </a:solidFill>
              <a:latin typeface="微软雅黑" panose="020B0503020204020204" charset="-122"/>
              <a:ea typeface="微软雅黑" panose="020B0503020204020204" charset="-122"/>
            </a:endParaRPr>
          </a:p>
        </p:txBody>
      </p:sp>
      <p:sp>
        <p:nvSpPr>
          <p:cNvPr id="63" name="文本框 62"/>
          <p:cNvSpPr txBox="1"/>
          <p:nvPr>
            <p:custDataLst>
              <p:tags r:id="rId11"/>
            </p:custDataLst>
          </p:nvPr>
        </p:nvSpPr>
        <p:spPr>
          <a:xfrm>
            <a:off x="998220" y="3928745"/>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2</a:t>
            </a:r>
            <a:endParaRPr lang="en-US" altLang="zh-CN" sz="3200" b="1">
              <a:solidFill>
                <a:srgbClr val="FFFFFF"/>
              </a:solidFill>
              <a:latin typeface="微软雅黑" panose="020B0503020204020204" charset="-122"/>
              <a:ea typeface="微软雅黑" panose="020B0503020204020204" charset="-122"/>
            </a:endParaRPr>
          </a:p>
        </p:txBody>
      </p:sp>
      <p:sp>
        <p:nvSpPr>
          <p:cNvPr id="64" name="文本框 63"/>
          <p:cNvSpPr txBox="1"/>
          <p:nvPr>
            <p:custDataLst>
              <p:tags r:id="rId12"/>
            </p:custDataLst>
          </p:nvPr>
        </p:nvSpPr>
        <p:spPr>
          <a:xfrm>
            <a:off x="998220" y="3055620"/>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1</a:t>
            </a:r>
            <a:endParaRPr lang="en-US" altLang="zh-CN" sz="3200" b="1">
              <a:solidFill>
                <a:srgbClr val="FFFFFF"/>
              </a:solidFill>
              <a:latin typeface="微软雅黑" panose="020B0503020204020204" charset="-122"/>
              <a:ea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55825" y="23368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2022</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年目标及</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规划</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852170" y="1718945"/>
            <a:ext cx="10664190" cy="383540"/>
          </a:xfrm>
          <a:prstGeom prst="rect">
            <a:avLst/>
          </a:prstGeom>
          <a:noFill/>
        </p:spPr>
        <p:txBody>
          <a:bodyPr wrap="square" rtlCol="0" anchor="t">
            <a:spAutoFit/>
          </a:bodyPr>
          <a:p>
            <a:r>
              <a:rPr lang="zh-CN" altLang="en-US" sz="1900" b="1">
                <a:latin typeface="微软雅黑" panose="020B0503020204020204" charset="-122"/>
                <a:ea typeface="微软雅黑" panose="020B0503020204020204" charset="-122"/>
                <a:sym typeface="+mn-ea"/>
              </a:rPr>
              <a:t>持续探索内容营销业务模式，玩转短视频、kol等当下热门的流量，扩</a:t>
            </a:r>
            <a:r>
              <a:rPr lang="zh-CN" altLang="en-US" sz="1900" b="1">
                <a:latin typeface="微软雅黑" panose="020B0503020204020204" charset="-122"/>
                <a:ea typeface="微软雅黑" panose="020B0503020204020204" charset="-122"/>
                <a:cs typeface="微软雅黑" panose="020B0503020204020204" charset="-122"/>
                <a:sym typeface="+mn-ea"/>
              </a:rPr>
              <a:t>展新增用户来源渠道</a:t>
            </a:r>
            <a:endParaRPr lang="zh-CN" altLang="en-US" sz="1900" b="1"/>
          </a:p>
        </p:txBody>
      </p:sp>
      <p:sp>
        <p:nvSpPr>
          <p:cNvPr id="47" name="矩形 46"/>
          <p:cNvSpPr/>
          <p:nvPr>
            <p:custDataLst>
              <p:tags r:id="rId1"/>
            </p:custDataLst>
          </p:nvPr>
        </p:nvSpPr>
        <p:spPr>
          <a:xfrm>
            <a:off x="852170" y="2992755"/>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48" name="矩形 47"/>
          <p:cNvSpPr/>
          <p:nvPr>
            <p:custDataLst>
              <p:tags r:id="rId2"/>
            </p:custDataLst>
          </p:nvPr>
        </p:nvSpPr>
        <p:spPr>
          <a:xfrm>
            <a:off x="1578610" y="2992755"/>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49" name="文本框 48"/>
          <p:cNvSpPr txBox="1"/>
          <p:nvPr>
            <p:custDataLst>
              <p:tags r:id="rId3"/>
            </p:custDataLst>
          </p:nvPr>
        </p:nvSpPr>
        <p:spPr>
          <a:xfrm>
            <a:off x="1871345" y="3093085"/>
            <a:ext cx="9069705" cy="508000"/>
          </a:xfrm>
          <a:prstGeom prst="rect">
            <a:avLst/>
          </a:prstGeom>
        </p:spPr>
        <p:txBody>
          <a:bodyPr wrap="square" lIns="90000" tIns="46800" rIns="90000" bIns="46800" anchor="ctr" anchorCtr="0">
            <a:normAutofit/>
            <a:scene3d>
              <a:camera prst="orthographicFront"/>
              <a:lightRig rig="threePt" dir="t"/>
            </a:scene3d>
          </a:bodyPr>
          <a:lstStyle>
            <a:defPPr>
              <a:defRPr lang="zh-CN"/>
            </a:defPPr>
            <a:lvl1pPr>
              <a:defRPr sz="1400">
                <a:solidFill>
                  <a:prstClr val="white"/>
                </a:solidFill>
              </a:defRPr>
            </a:lvl1pPr>
          </a:lstStyle>
          <a:p>
            <a:pPr fontAlgn="auto">
              <a:lnSpc>
                <a:spcPct val="120000"/>
              </a:lnSpc>
            </a:pP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探索短视频达人合作方式，形成系统化业务流程，并能取得一定结果</a:t>
            </a:r>
            <a:endPar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endParaRPr>
          </a:p>
        </p:txBody>
      </p:sp>
      <p:sp>
        <p:nvSpPr>
          <p:cNvPr id="50" name="矩形 49"/>
          <p:cNvSpPr/>
          <p:nvPr>
            <p:custDataLst>
              <p:tags r:id="rId4"/>
            </p:custDataLst>
          </p:nvPr>
        </p:nvSpPr>
        <p:spPr>
          <a:xfrm>
            <a:off x="852170" y="3865245"/>
            <a:ext cx="726440" cy="708025"/>
          </a:xfrm>
          <a:prstGeom prst="rect">
            <a:avLst/>
          </a:prstGeom>
          <a:solidFill>
            <a:srgbClr val="FFC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1" name="矩形 50"/>
          <p:cNvSpPr/>
          <p:nvPr>
            <p:custDataLst>
              <p:tags r:id="rId5"/>
            </p:custDataLst>
          </p:nvPr>
        </p:nvSpPr>
        <p:spPr>
          <a:xfrm>
            <a:off x="1578610" y="386588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2" name="文本框 51"/>
          <p:cNvSpPr txBox="1"/>
          <p:nvPr>
            <p:custDataLst>
              <p:tags r:id="rId6"/>
            </p:custDataLst>
          </p:nvPr>
        </p:nvSpPr>
        <p:spPr>
          <a:xfrm>
            <a:off x="1871345" y="3966210"/>
            <a:ext cx="9069705" cy="508000"/>
          </a:xfrm>
          <a:prstGeom prst="rect">
            <a:avLst/>
          </a:prstGeom>
        </p:spPr>
        <p:txBody>
          <a:bodyPr wrap="square" lIns="90000" tIns="46800" rIns="90000" bIns="46800" anchor="ctr" anchorCtr="0">
            <a:normAutofit/>
            <a:scene3d>
              <a:camera prst="orthographicFront"/>
              <a:lightRig rig="threePt" dir="t"/>
            </a:scene3d>
          </a:bodyPr>
          <a:lstStyle>
            <a:defPPr>
              <a:defRPr lang="zh-CN"/>
            </a:defPPr>
            <a:lvl1pPr>
              <a:defRPr sz="1400">
                <a:solidFill>
                  <a:prstClr val="white"/>
                </a:solidFill>
              </a:defRPr>
            </a:lvl1pPr>
          </a:lstStyle>
          <a:p>
            <a:pPr fontAlgn="auto">
              <a:lnSpc>
                <a:spcPct val="120000"/>
              </a:lnSpc>
            </a:pPr>
            <a:r>
              <a:rPr lang="zh-CN" altLang="en-US" sz="1800" spc="100">
                <a:solidFill>
                  <a:schemeClr val="accent1"/>
                </a:solidFill>
                <a:effectLst>
                  <a:outerShdw blurRad="38100" dist="25400" dir="5400000" algn="ctr" rotWithShape="0">
                    <a:srgbClr val="6E747A">
                      <a:alpha val="43000"/>
                    </a:srgbClr>
                  </a:outerShdw>
                </a:effectLst>
                <a:uFillTx/>
                <a:ea typeface="微软雅黑" panose="020B0503020204020204" charset="-122"/>
                <a:sym typeface="微软雅黑" panose="020B0503020204020204" charset="-122"/>
              </a:rPr>
              <a:t>跟进直播CPS联运业务，找到业务的切入口并打开市场</a:t>
            </a:r>
            <a:endParaRPr lang="zh-CN" altLang="en-US" sz="1800" spc="100">
              <a:solidFill>
                <a:schemeClr val="accent1"/>
              </a:solidFill>
              <a:effectLst>
                <a:outerShdw blurRad="38100" dist="25400" dir="5400000" algn="ctr" rotWithShape="0">
                  <a:srgbClr val="6E747A">
                    <a:alpha val="43000"/>
                  </a:srgbClr>
                </a:outerShdw>
              </a:effectLst>
              <a:uFillTx/>
              <a:latin typeface="Arial" panose="020B0604020202020204" pitchFamily="34" charset="0"/>
              <a:ea typeface="微软雅黑" panose="020B0503020204020204" charset="-122"/>
              <a:sym typeface="微软雅黑" panose="020B0503020204020204" charset="-122"/>
            </a:endParaRPr>
          </a:p>
        </p:txBody>
      </p:sp>
      <p:sp>
        <p:nvSpPr>
          <p:cNvPr id="53" name="矩形 52"/>
          <p:cNvSpPr/>
          <p:nvPr>
            <p:custDataLst>
              <p:tags r:id="rId7"/>
            </p:custDataLst>
          </p:nvPr>
        </p:nvSpPr>
        <p:spPr>
          <a:xfrm>
            <a:off x="852170" y="4738370"/>
            <a:ext cx="726440" cy="708025"/>
          </a:xfrm>
          <a:prstGeom prst="rect">
            <a:avLst/>
          </a:prstGeom>
          <a:solidFill>
            <a:srgbClr val="C00000"/>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4" name="矩形 53"/>
          <p:cNvSpPr/>
          <p:nvPr>
            <p:custDataLst>
              <p:tags r:id="rId8"/>
            </p:custDataLst>
          </p:nvPr>
        </p:nvSpPr>
        <p:spPr>
          <a:xfrm>
            <a:off x="1578610" y="4738370"/>
            <a:ext cx="9652000" cy="708025"/>
          </a:xfrm>
          <a:prstGeom prst="rect">
            <a:avLst/>
          </a:prstGeom>
          <a:solidFill>
            <a:srgbClr val="FFFFFF">
              <a:lumMod val="95000"/>
              <a:alpha val="50000"/>
            </a:srgbClr>
          </a:solidFill>
          <a:ln>
            <a:noFill/>
          </a:ln>
        </p:spPr>
        <p:style>
          <a:lnRef idx="2">
            <a:srgbClr val="00B0F0">
              <a:shade val="50000"/>
            </a:srgbClr>
          </a:lnRef>
          <a:fillRef idx="1">
            <a:srgbClr val="00B0F0"/>
          </a:fillRef>
          <a:effectRef idx="0">
            <a:srgbClr val="00B0F0"/>
          </a:effectRef>
          <a:fontRef idx="minor">
            <a:srgbClr val="FFFFFF"/>
          </a:fontRef>
        </p:style>
        <p:txBody>
          <a:bodyPr rtlCol="0" anchor="ctr"/>
          <a:lstStyle/>
          <a:p>
            <a:pPr algn="ctr"/>
            <a:endParaRPr lang="zh-CN" altLang="en-US">
              <a:solidFill>
                <a:srgbClr val="000000">
                  <a:lumMod val="85000"/>
                  <a:lumOff val="15000"/>
                </a:srgbClr>
              </a:solidFill>
            </a:endParaRPr>
          </a:p>
        </p:txBody>
      </p:sp>
      <p:sp>
        <p:nvSpPr>
          <p:cNvPr id="55" name="文本框 54"/>
          <p:cNvSpPr txBox="1"/>
          <p:nvPr>
            <p:custDataLst>
              <p:tags r:id="rId9"/>
            </p:custDataLst>
          </p:nvPr>
        </p:nvSpPr>
        <p:spPr>
          <a:xfrm>
            <a:off x="1871345" y="4838700"/>
            <a:ext cx="9069705" cy="508000"/>
          </a:xfrm>
          <a:prstGeom prst="rect">
            <a:avLst/>
          </a:prstGeom>
        </p:spPr>
        <p:txBody>
          <a:bodyPr wrap="square" lIns="90000" tIns="46800" rIns="90000" bIns="46800" anchor="ctr" anchorCtr="0">
            <a:normAutofit fontScale="90000"/>
          </a:bodyPr>
          <a:lstStyle>
            <a:defPPr>
              <a:defRPr lang="zh-CN"/>
            </a:defPPr>
            <a:lvl1pPr>
              <a:defRPr sz="1400">
                <a:solidFill>
                  <a:prstClr val="white"/>
                </a:solidFill>
              </a:defRPr>
            </a:lvl1pPr>
          </a:lstStyle>
          <a:p>
            <a:pPr fontAlgn="auto">
              <a:lnSpc>
                <a:spcPct val="120000"/>
              </a:lnSpc>
            </a:pPr>
            <a:r>
              <a:rPr sz="1800" spc="100">
                <a:solidFill>
                  <a:srgbClr val="000000">
                    <a:lumMod val="85000"/>
                    <a:lumOff val="15000"/>
                  </a:srgbClr>
                </a:solidFill>
                <a:uFillTx/>
                <a:ea typeface="微软雅黑" panose="020B0503020204020204" charset="-122"/>
                <a:sym typeface="微软雅黑" panose="020B0503020204020204" charset="-122"/>
              </a:rPr>
              <a:t>重拾明星代言</a:t>
            </a:r>
            <a:r>
              <a:rPr lang="zh-CN" sz="1800" spc="100">
                <a:solidFill>
                  <a:srgbClr val="000000">
                    <a:lumMod val="85000"/>
                    <a:lumOff val="15000"/>
                  </a:srgbClr>
                </a:solidFill>
                <a:uFillTx/>
                <a:ea typeface="微软雅黑" panose="020B0503020204020204" charset="-122"/>
                <a:sym typeface="微软雅黑" panose="020B0503020204020204" charset="-122"/>
              </a:rPr>
              <a:t>、</a:t>
            </a:r>
            <a:r>
              <a:rPr sz="1800" spc="100">
                <a:solidFill>
                  <a:srgbClr val="000000">
                    <a:lumMod val="85000"/>
                    <a:lumOff val="15000"/>
                  </a:srgbClr>
                </a:solidFill>
                <a:uFillTx/>
                <a:ea typeface="微软雅黑" panose="020B0503020204020204" charset="-122"/>
                <a:sym typeface="微软雅黑" panose="020B0503020204020204" charset="-122"/>
              </a:rPr>
              <a:t>IP联动等外宣合作业务，理清业务逻辑，探索品牌宣发业务闭环逻辑</a:t>
            </a:r>
            <a:endParaRPr lang="zh-CN" altLang="en-US" sz="1800" spc="100">
              <a:solidFill>
                <a:srgbClr val="000000">
                  <a:lumMod val="85000"/>
                  <a:lumOff val="15000"/>
                </a:srgbClr>
              </a:solidFill>
              <a:uFillTx/>
              <a:latin typeface="Arial" panose="020B0604020202020204" pitchFamily="34" charset="0"/>
              <a:ea typeface="微软雅黑" panose="020B0503020204020204" charset="-122"/>
              <a:sym typeface="微软雅黑" panose="020B0503020204020204" charset="-122"/>
            </a:endParaRPr>
          </a:p>
        </p:txBody>
      </p:sp>
      <p:sp>
        <p:nvSpPr>
          <p:cNvPr id="62" name="文本框 61"/>
          <p:cNvSpPr txBox="1"/>
          <p:nvPr>
            <p:custDataLst>
              <p:tags r:id="rId10"/>
            </p:custDataLst>
          </p:nvPr>
        </p:nvSpPr>
        <p:spPr>
          <a:xfrm>
            <a:off x="998220" y="4800600"/>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3</a:t>
            </a:r>
            <a:endParaRPr lang="en-US" altLang="zh-CN" sz="3200" b="1">
              <a:solidFill>
                <a:srgbClr val="FFFFFF"/>
              </a:solidFill>
              <a:latin typeface="微软雅黑" panose="020B0503020204020204" charset="-122"/>
              <a:ea typeface="微软雅黑" panose="020B0503020204020204" charset="-122"/>
            </a:endParaRPr>
          </a:p>
        </p:txBody>
      </p:sp>
      <p:sp>
        <p:nvSpPr>
          <p:cNvPr id="63" name="文本框 62"/>
          <p:cNvSpPr txBox="1"/>
          <p:nvPr>
            <p:custDataLst>
              <p:tags r:id="rId11"/>
            </p:custDataLst>
          </p:nvPr>
        </p:nvSpPr>
        <p:spPr>
          <a:xfrm>
            <a:off x="998220" y="3928745"/>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2</a:t>
            </a:r>
            <a:endParaRPr lang="en-US" altLang="zh-CN" sz="3200" b="1">
              <a:solidFill>
                <a:srgbClr val="FFFFFF"/>
              </a:solidFill>
              <a:latin typeface="微软雅黑" panose="020B0503020204020204" charset="-122"/>
              <a:ea typeface="微软雅黑" panose="020B0503020204020204" charset="-122"/>
            </a:endParaRPr>
          </a:p>
        </p:txBody>
      </p:sp>
      <p:sp>
        <p:nvSpPr>
          <p:cNvPr id="64" name="文本框 63"/>
          <p:cNvSpPr txBox="1"/>
          <p:nvPr>
            <p:custDataLst>
              <p:tags r:id="rId12"/>
            </p:custDataLst>
          </p:nvPr>
        </p:nvSpPr>
        <p:spPr>
          <a:xfrm>
            <a:off x="998220" y="3055620"/>
            <a:ext cx="433705" cy="583565"/>
          </a:xfrm>
          <a:prstGeom prst="rect">
            <a:avLst/>
          </a:prstGeom>
          <a:noFill/>
        </p:spPr>
        <p:txBody>
          <a:bodyPr wrap="none" rtlCol="0">
            <a:normAutofit fontScale="90000"/>
          </a:bodyPr>
          <a:lstStyle/>
          <a:p>
            <a:r>
              <a:rPr lang="en-US" altLang="zh-CN" sz="3200" b="1">
                <a:solidFill>
                  <a:srgbClr val="FFFFFF"/>
                </a:solidFill>
                <a:latin typeface="微软雅黑" panose="020B0503020204020204" charset="-122"/>
                <a:ea typeface="微软雅黑" panose="020B0503020204020204" charset="-122"/>
              </a:rPr>
              <a:t>1</a:t>
            </a:r>
            <a:endParaRPr lang="en-US" altLang="zh-CN" sz="3200" b="1">
              <a:solidFill>
                <a:srgbClr val="FFFFFF"/>
              </a:solidFill>
              <a:latin typeface="微软雅黑" panose="020B0503020204020204" charset="-122"/>
              <a:ea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55825" y="23368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协同合作目标及</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规划</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106" name="Freeform 84"/>
          <p:cNvSpPr/>
          <p:nvPr>
            <p:custDataLst>
              <p:tags r:id="rId1"/>
            </p:custDataLst>
          </p:nvPr>
        </p:nvSpPr>
        <p:spPr bwMode="auto">
          <a:xfrm rot="2700000">
            <a:off x="5710238" y="3707730"/>
            <a:ext cx="2297479" cy="2003208"/>
          </a:xfrm>
          <a:custGeom>
            <a:avLst/>
            <a:gdLst>
              <a:gd name="T0" fmla="*/ 229 w 272"/>
              <a:gd name="T1" fmla="*/ 42 h 237"/>
              <a:gd name="T2" fmla="*/ 77 w 272"/>
              <a:gd name="T3" fmla="*/ 42 h 237"/>
              <a:gd name="T4" fmla="*/ 0 w 272"/>
              <a:gd name="T5" fmla="*/ 118 h 237"/>
              <a:gd name="T6" fmla="*/ 77 w 272"/>
              <a:gd name="T7" fmla="*/ 195 h 237"/>
              <a:gd name="T8" fmla="*/ 229 w 272"/>
              <a:gd name="T9" fmla="*/ 195 h 237"/>
              <a:gd name="T10" fmla="*/ 229 w 272"/>
              <a:gd name="T11" fmla="*/ 42 h 237"/>
            </a:gdLst>
            <a:ahLst/>
            <a:cxnLst>
              <a:cxn ang="0">
                <a:pos x="T0" y="T1"/>
              </a:cxn>
              <a:cxn ang="0">
                <a:pos x="T2" y="T3"/>
              </a:cxn>
              <a:cxn ang="0">
                <a:pos x="T4" y="T5"/>
              </a:cxn>
              <a:cxn ang="0">
                <a:pos x="T6" y="T7"/>
              </a:cxn>
              <a:cxn ang="0">
                <a:pos x="T8" y="T9"/>
              </a:cxn>
              <a:cxn ang="0">
                <a:pos x="T10" y="T11"/>
              </a:cxn>
            </a:cxnLst>
            <a:rect l="0" t="0" r="r" b="b"/>
            <a:pathLst>
              <a:path w="272" h="237">
                <a:moveTo>
                  <a:pt x="229" y="42"/>
                </a:moveTo>
                <a:cubicBezTo>
                  <a:pt x="187" y="0"/>
                  <a:pt x="119" y="0"/>
                  <a:pt x="77" y="42"/>
                </a:cubicBezTo>
                <a:cubicBezTo>
                  <a:pt x="0" y="118"/>
                  <a:pt x="0" y="118"/>
                  <a:pt x="0" y="118"/>
                </a:cubicBezTo>
                <a:cubicBezTo>
                  <a:pt x="77" y="195"/>
                  <a:pt x="77" y="195"/>
                  <a:pt x="77" y="195"/>
                </a:cubicBezTo>
                <a:cubicBezTo>
                  <a:pt x="119" y="237"/>
                  <a:pt x="187" y="237"/>
                  <a:pt x="229" y="195"/>
                </a:cubicBezTo>
                <a:cubicBezTo>
                  <a:pt x="272" y="152"/>
                  <a:pt x="272" y="84"/>
                  <a:pt x="229" y="42"/>
                </a:cubicBezTo>
                <a:close/>
              </a:path>
            </a:pathLst>
          </a:custGeom>
          <a:gradFill flip="none" rotWithShape="1">
            <a:gsLst>
              <a:gs pos="0">
                <a:srgbClr val="C00000"/>
              </a:gs>
              <a:gs pos="100000">
                <a:srgbClr val="87102C"/>
              </a:gs>
            </a:gsLst>
            <a:lin ang="2700000" scaled="1"/>
            <a:tileRect/>
          </a:grad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06" name="Freeform 84"/>
          <p:cNvSpPr/>
          <p:nvPr>
            <p:custDataLst>
              <p:tags r:id="rId2"/>
            </p:custDataLst>
          </p:nvPr>
        </p:nvSpPr>
        <p:spPr bwMode="auto">
          <a:xfrm rot="13500000">
            <a:off x="3999305" y="1971827"/>
            <a:ext cx="2297479" cy="2003208"/>
          </a:xfrm>
          <a:custGeom>
            <a:avLst/>
            <a:gdLst>
              <a:gd name="T0" fmla="*/ 229 w 272"/>
              <a:gd name="T1" fmla="*/ 42 h 237"/>
              <a:gd name="T2" fmla="*/ 77 w 272"/>
              <a:gd name="T3" fmla="*/ 42 h 237"/>
              <a:gd name="T4" fmla="*/ 0 w 272"/>
              <a:gd name="T5" fmla="*/ 118 h 237"/>
              <a:gd name="T6" fmla="*/ 77 w 272"/>
              <a:gd name="T7" fmla="*/ 195 h 237"/>
              <a:gd name="T8" fmla="*/ 229 w 272"/>
              <a:gd name="T9" fmla="*/ 195 h 237"/>
              <a:gd name="T10" fmla="*/ 229 w 272"/>
              <a:gd name="T11" fmla="*/ 42 h 237"/>
            </a:gdLst>
            <a:ahLst/>
            <a:cxnLst>
              <a:cxn ang="0">
                <a:pos x="T0" y="T1"/>
              </a:cxn>
              <a:cxn ang="0">
                <a:pos x="T2" y="T3"/>
              </a:cxn>
              <a:cxn ang="0">
                <a:pos x="T4" y="T5"/>
              </a:cxn>
              <a:cxn ang="0">
                <a:pos x="T6" y="T7"/>
              </a:cxn>
              <a:cxn ang="0">
                <a:pos x="T8" y="T9"/>
              </a:cxn>
              <a:cxn ang="0">
                <a:pos x="T10" y="T11"/>
              </a:cxn>
            </a:cxnLst>
            <a:rect l="0" t="0" r="r" b="b"/>
            <a:pathLst>
              <a:path w="272" h="237">
                <a:moveTo>
                  <a:pt x="229" y="42"/>
                </a:moveTo>
                <a:cubicBezTo>
                  <a:pt x="187" y="0"/>
                  <a:pt x="119" y="0"/>
                  <a:pt x="77" y="42"/>
                </a:cubicBezTo>
                <a:cubicBezTo>
                  <a:pt x="0" y="118"/>
                  <a:pt x="0" y="118"/>
                  <a:pt x="0" y="118"/>
                </a:cubicBezTo>
                <a:cubicBezTo>
                  <a:pt x="77" y="195"/>
                  <a:pt x="77" y="195"/>
                  <a:pt x="77" y="195"/>
                </a:cubicBezTo>
                <a:cubicBezTo>
                  <a:pt x="119" y="237"/>
                  <a:pt x="187" y="237"/>
                  <a:pt x="229" y="195"/>
                </a:cubicBezTo>
                <a:cubicBezTo>
                  <a:pt x="272" y="152"/>
                  <a:pt x="272" y="84"/>
                  <a:pt x="229" y="42"/>
                </a:cubicBezTo>
                <a:close/>
              </a:path>
            </a:pathLst>
          </a:custGeom>
          <a:no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05" name="Freeform 83"/>
          <p:cNvSpPr/>
          <p:nvPr>
            <p:custDataLst>
              <p:tags r:id="rId3"/>
            </p:custDataLst>
          </p:nvPr>
        </p:nvSpPr>
        <p:spPr bwMode="auto">
          <a:xfrm rot="2700000">
            <a:off x="4128096" y="3558013"/>
            <a:ext cx="2004031" cy="2300114"/>
          </a:xfrm>
          <a:custGeom>
            <a:avLst/>
            <a:gdLst>
              <a:gd name="T0" fmla="*/ 118 w 237"/>
              <a:gd name="T1" fmla="*/ 0 h 272"/>
              <a:gd name="T2" fmla="*/ 42 w 237"/>
              <a:gd name="T3" fmla="*/ 77 h 272"/>
              <a:gd name="T4" fmla="*/ 42 w 237"/>
              <a:gd name="T5" fmla="*/ 229 h 272"/>
              <a:gd name="T6" fmla="*/ 194 w 237"/>
              <a:gd name="T7" fmla="*/ 229 h 272"/>
              <a:gd name="T8" fmla="*/ 194 w 237"/>
              <a:gd name="T9" fmla="*/ 77 h 272"/>
              <a:gd name="T10" fmla="*/ 118 w 237"/>
              <a:gd name="T11" fmla="*/ 0 h 272"/>
            </a:gdLst>
            <a:ahLst/>
            <a:cxnLst>
              <a:cxn ang="0">
                <a:pos x="T0" y="T1"/>
              </a:cxn>
              <a:cxn ang="0">
                <a:pos x="T2" y="T3"/>
              </a:cxn>
              <a:cxn ang="0">
                <a:pos x="T4" y="T5"/>
              </a:cxn>
              <a:cxn ang="0">
                <a:pos x="T6" y="T7"/>
              </a:cxn>
              <a:cxn ang="0">
                <a:pos x="T8" y="T9"/>
              </a:cxn>
              <a:cxn ang="0">
                <a:pos x="T10" y="T11"/>
              </a:cxn>
            </a:cxnLst>
            <a:rect l="0" t="0" r="r" b="b"/>
            <a:pathLst>
              <a:path w="237" h="272">
                <a:moveTo>
                  <a:pt x="118" y="0"/>
                </a:moveTo>
                <a:cubicBezTo>
                  <a:pt x="42" y="77"/>
                  <a:pt x="42" y="77"/>
                  <a:pt x="42" y="77"/>
                </a:cubicBezTo>
                <a:cubicBezTo>
                  <a:pt x="0" y="119"/>
                  <a:pt x="0" y="187"/>
                  <a:pt x="42" y="229"/>
                </a:cubicBezTo>
                <a:cubicBezTo>
                  <a:pt x="84" y="272"/>
                  <a:pt x="152" y="272"/>
                  <a:pt x="194" y="229"/>
                </a:cubicBezTo>
                <a:cubicBezTo>
                  <a:pt x="237" y="187"/>
                  <a:pt x="237" y="119"/>
                  <a:pt x="194" y="77"/>
                </a:cubicBezTo>
                <a:lnTo>
                  <a:pt x="118" y="0"/>
                </a:lnTo>
                <a:close/>
              </a:path>
            </a:pathLst>
          </a:custGeom>
          <a:gradFill flip="none" rotWithShape="1">
            <a:gsLst>
              <a:gs pos="0">
                <a:srgbClr val="C00000"/>
              </a:gs>
              <a:gs pos="100000">
                <a:srgbClr val="87102C"/>
              </a:gs>
            </a:gsLst>
            <a:lin ang="2700000" scaled="1"/>
            <a:tileRect/>
          </a:grad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04" name="Freeform 83"/>
          <p:cNvSpPr/>
          <p:nvPr>
            <p:custDataLst>
              <p:tags r:id="rId4"/>
            </p:custDataLst>
          </p:nvPr>
        </p:nvSpPr>
        <p:spPr bwMode="auto">
          <a:xfrm rot="13500000">
            <a:off x="6070997" y="2377911"/>
            <a:ext cx="1526643" cy="1752195"/>
          </a:xfrm>
          <a:custGeom>
            <a:avLst/>
            <a:gdLst>
              <a:gd name="T0" fmla="*/ 118 w 237"/>
              <a:gd name="T1" fmla="*/ 0 h 272"/>
              <a:gd name="T2" fmla="*/ 42 w 237"/>
              <a:gd name="T3" fmla="*/ 77 h 272"/>
              <a:gd name="T4" fmla="*/ 42 w 237"/>
              <a:gd name="T5" fmla="*/ 229 h 272"/>
              <a:gd name="T6" fmla="*/ 194 w 237"/>
              <a:gd name="T7" fmla="*/ 229 h 272"/>
              <a:gd name="T8" fmla="*/ 194 w 237"/>
              <a:gd name="T9" fmla="*/ 77 h 272"/>
              <a:gd name="T10" fmla="*/ 118 w 237"/>
              <a:gd name="T11" fmla="*/ 0 h 272"/>
            </a:gdLst>
            <a:ahLst/>
            <a:cxnLst>
              <a:cxn ang="0">
                <a:pos x="T0" y="T1"/>
              </a:cxn>
              <a:cxn ang="0">
                <a:pos x="T2" y="T3"/>
              </a:cxn>
              <a:cxn ang="0">
                <a:pos x="T4" y="T5"/>
              </a:cxn>
              <a:cxn ang="0">
                <a:pos x="T6" y="T7"/>
              </a:cxn>
              <a:cxn ang="0">
                <a:pos x="T8" y="T9"/>
              </a:cxn>
              <a:cxn ang="0">
                <a:pos x="T10" y="T11"/>
              </a:cxn>
            </a:cxnLst>
            <a:rect l="0" t="0" r="r" b="b"/>
            <a:pathLst>
              <a:path w="237" h="272">
                <a:moveTo>
                  <a:pt x="118" y="0"/>
                </a:moveTo>
                <a:cubicBezTo>
                  <a:pt x="42" y="77"/>
                  <a:pt x="42" y="77"/>
                  <a:pt x="42" y="77"/>
                </a:cubicBezTo>
                <a:cubicBezTo>
                  <a:pt x="0" y="119"/>
                  <a:pt x="0" y="187"/>
                  <a:pt x="42" y="229"/>
                </a:cubicBezTo>
                <a:cubicBezTo>
                  <a:pt x="84" y="272"/>
                  <a:pt x="152" y="272"/>
                  <a:pt x="194" y="229"/>
                </a:cubicBezTo>
                <a:cubicBezTo>
                  <a:pt x="237" y="187"/>
                  <a:pt x="237" y="119"/>
                  <a:pt x="194" y="77"/>
                </a:cubicBezTo>
                <a:lnTo>
                  <a:pt x="118" y="0"/>
                </a:lnTo>
                <a:close/>
              </a:path>
            </a:pathLst>
          </a:custGeom>
          <a:no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04" name="Freeform 82"/>
          <p:cNvSpPr/>
          <p:nvPr>
            <p:custDataLst>
              <p:tags r:id="rId5"/>
            </p:custDataLst>
          </p:nvPr>
        </p:nvSpPr>
        <p:spPr bwMode="auto">
          <a:xfrm rot="2700000">
            <a:off x="5858228" y="1830749"/>
            <a:ext cx="2004031" cy="2292958"/>
          </a:xfrm>
          <a:custGeom>
            <a:avLst/>
            <a:gdLst>
              <a:gd name="T0" fmla="*/ 118 w 237"/>
              <a:gd name="T1" fmla="*/ 271 h 271"/>
              <a:gd name="T2" fmla="*/ 195 w 237"/>
              <a:gd name="T3" fmla="*/ 195 h 271"/>
              <a:gd name="T4" fmla="*/ 195 w 237"/>
              <a:gd name="T5" fmla="*/ 42 h 271"/>
              <a:gd name="T6" fmla="*/ 42 w 237"/>
              <a:gd name="T7" fmla="*/ 42 h 271"/>
              <a:gd name="T8" fmla="*/ 42 w 237"/>
              <a:gd name="T9" fmla="*/ 195 h 271"/>
              <a:gd name="T10" fmla="*/ 118 w 237"/>
              <a:gd name="T11" fmla="*/ 271 h 271"/>
            </a:gdLst>
            <a:ahLst/>
            <a:cxnLst>
              <a:cxn ang="0">
                <a:pos x="T0" y="T1"/>
              </a:cxn>
              <a:cxn ang="0">
                <a:pos x="T2" y="T3"/>
              </a:cxn>
              <a:cxn ang="0">
                <a:pos x="T4" y="T5"/>
              </a:cxn>
              <a:cxn ang="0">
                <a:pos x="T6" y="T7"/>
              </a:cxn>
              <a:cxn ang="0">
                <a:pos x="T8" y="T9"/>
              </a:cxn>
              <a:cxn ang="0">
                <a:pos x="T10" y="T11"/>
              </a:cxn>
            </a:cxnLst>
            <a:rect l="0" t="0" r="r" b="b"/>
            <a:pathLst>
              <a:path w="237" h="271">
                <a:moveTo>
                  <a:pt x="118" y="271"/>
                </a:moveTo>
                <a:cubicBezTo>
                  <a:pt x="195" y="195"/>
                  <a:pt x="195" y="195"/>
                  <a:pt x="195" y="195"/>
                </a:cubicBezTo>
                <a:cubicBezTo>
                  <a:pt x="237" y="153"/>
                  <a:pt x="237" y="84"/>
                  <a:pt x="195" y="42"/>
                </a:cubicBezTo>
                <a:cubicBezTo>
                  <a:pt x="152" y="0"/>
                  <a:pt x="84" y="0"/>
                  <a:pt x="42" y="42"/>
                </a:cubicBezTo>
                <a:cubicBezTo>
                  <a:pt x="0" y="84"/>
                  <a:pt x="0" y="153"/>
                  <a:pt x="42" y="195"/>
                </a:cubicBezTo>
                <a:lnTo>
                  <a:pt x="118" y="271"/>
                </a:lnTo>
                <a:close/>
              </a:path>
            </a:pathLst>
          </a:custGeom>
          <a:gradFill flip="none" rotWithShape="1">
            <a:gsLst>
              <a:gs pos="0">
                <a:srgbClr val="C00000"/>
              </a:gs>
              <a:gs pos="100000">
                <a:srgbClr val="87102C"/>
              </a:gs>
            </a:gsLst>
            <a:lin ang="2700000" scaled="1"/>
            <a:tileRect/>
          </a:grad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02" name="Freeform 82"/>
          <p:cNvSpPr/>
          <p:nvPr>
            <p:custDataLst>
              <p:tags r:id="rId6"/>
            </p:custDataLst>
          </p:nvPr>
        </p:nvSpPr>
        <p:spPr bwMode="auto">
          <a:xfrm rot="13500000">
            <a:off x="4750118" y="3699167"/>
            <a:ext cx="1526643" cy="1746744"/>
          </a:xfrm>
          <a:custGeom>
            <a:avLst/>
            <a:gdLst>
              <a:gd name="T0" fmla="*/ 118 w 237"/>
              <a:gd name="T1" fmla="*/ 271 h 271"/>
              <a:gd name="T2" fmla="*/ 195 w 237"/>
              <a:gd name="T3" fmla="*/ 195 h 271"/>
              <a:gd name="T4" fmla="*/ 195 w 237"/>
              <a:gd name="T5" fmla="*/ 42 h 271"/>
              <a:gd name="T6" fmla="*/ 42 w 237"/>
              <a:gd name="T7" fmla="*/ 42 h 271"/>
              <a:gd name="T8" fmla="*/ 42 w 237"/>
              <a:gd name="T9" fmla="*/ 195 h 271"/>
              <a:gd name="T10" fmla="*/ 118 w 237"/>
              <a:gd name="T11" fmla="*/ 271 h 271"/>
            </a:gdLst>
            <a:ahLst/>
            <a:cxnLst>
              <a:cxn ang="0">
                <a:pos x="T0" y="T1"/>
              </a:cxn>
              <a:cxn ang="0">
                <a:pos x="T2" y="T3"/>
              </a:cxn>
              <a:cxn ang="0">
                <a:pos x="T4" y="T5"/>
              </a:cxn>
              <a:cxn ang="0">
                <a:pos x="T6" y="T7"/>
              </a:cxn>
              <a:cxn ang="0">
                <a:pos x="T8" y="T9"/>
              </a:cxn>
              <a:cxn ang="0">
                <a:pos x="T10" y="T11"/>
              </a:cxn>
            </a:cxnLst>
            <a:rect l="0" t="0" r="r" b="b"/>
            <a:pathLst>
              <a:path w="237" h="271">
                <a:moveTo>
                  <a:pt x="118" y="271"/>
                </a:moveTo>
                <a:cubicBezTo>
                  <a:pt x="195" y="195"/>
                  <a:pt x="195" y="195"/>
                  <a:pt x="195" y="195"/>
                </a:cubicBezTo>
                <a:cubicBezTo>
                  <a:pt x="237" y="153"/>
                  <a:pt x="237" y="84"/>
                  <a:pt x="195" y="42"/>
                </a:cubicBezTo>
                <a:cubicBezTo>
                  <a:pt x="152" y="0"/>
                  <a:pt x="84" y="0"/>
                  <a:pt x="42" y="42"/>
                </a:cubicBezTo>
                <a:cubicBezTo>
                  <a:pt x="0" y="84"/>
                  <a:pt x="0" y="153"/>
                  <a:pt x="42" y="195"/>
                </a:cubicBezTo>
                <a:lnTo>
                  <a:pt x="118" y="271"/>
                </a:lnTo>
                <a:close/>
              </a:path>
            </a:pathLst>
          </a:custGeom>
          <a:no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07" name="Freeform 85"/>
          <p:cNvSpPr/>
          <p:nvPr>
            <p:custDataLst>
              <p:tags r:id="rId7"/>
            </p:custDataLst>
          </p:nvPr>
        </p:nvSpPr>
        <p:spPr bwMode="auto">
          <a:xfrm rot="2700000">
            <a:off x="3971290" y="1968500"/>
            <a:ext cx="2280920" cy="2000885"/>
          </a:xfrm>
          <a:custGeom>
            <a:avLst/>
            <a:gdLst>
              <a:gd name="T0" fmla="*/ 271 w 271"/>
              <a:gd name="T1" fmla="*/ 118 h 237"/>
              <a:gd name="T2" fmla="*/ 195 w 271"/>
              <a:gd name="T3" fmla="*/ 42 h 237"/>
              <a:gd name="T4" fmla="*/ 42 w 271"/>
              <a:gd name="T5" fmla="*/ 42 h 237"/>
              <a:gd name="T6" fmla="*/ 42 w 271"/>
              <a:gd name="T7" fmla="*/ 195 h 237"/>
              <a:gd name="T8" fmla="*/ 195 w 271"/>
              <a:gd name="T9" fmla="*/ 195 h 237"/>
              <a:gd name="T10" fmla="*/ 271 w 271"/>
              <a:gd name="T11" fmla="*/ 118 h 237"/>
            </a:gdLst>
            <a:ahLst/>
            <a:cxnLst>
              <a:cxn ang="0">
                <a:pos x="T0" y="T1"/>
              </a:cxn>
              <a:cxn ang="0">
                <a:pos x="T2" y="T3"/>
              </a:cxn>
              <a:cxn ang="0">
                <a:pos x="T4" y="T5"/>
              </a:cxn>
              <a:cxn ang="0">
                <a:pos x="T6" y="T7"/>
              </a:cxn>
              <a:cxn ang="0">
                <a:pos x="T8" y="T9"/>
              </a:cxn>
              <a:cxn ang="0">
                <a:pos x="T10" y="T11"/>
              </a:cxn>
            </a:cxnLst>
            <a:rect l="0" t="0" r="r" b="b"/>
            <a:pathLst>
              <a:path w="271" h="237">
                <a:moveTo>
                  <a:pt x="271" y="118"/>
                </a:moveTo>
                <a:cubicBezTo>
                  <a:pt x="195" y="42"/>
                  <a:pt x="195" y="42"/>
                  <a:pt x="195" y="42"/>
                </a:cubicBezTo>
                <a:cubicBezTo>
                  <a:pt x="152" y="0"/>
                  <a:pt x="84" y="0"/>
                  <a:pt x="42" y="42"/>
                </a:cubicBezTo>
                <a:cubicBezTo>
                  <a:pt x="0" y="84"/>
                  <a:pt x="0" y="152"/>
                  <a:pt x="42" y="195"/>
                </a:cubicBezTo>
                <a:cubicBezTo>
                  <a:pt x="84" y="237"/>
                  <a:pt x="152" y="237"/>
                  <a:pt x="195" y="195"/>
                </a:cubicBezTo>
                <a:lnTo>
                  <a:pt x="271" y="118"/>
                </a:lnTo>
                <a:close/>
              </a:path>
            </a:pathLst>
          </a:custGeom>
          <a:gradFill flip="none" rotWithShape="1">
            <a:gsLst>
              <a:gs pos="0">
                <a:srgbClr val="C00000"/>
              </a:gs>
              <a:gs pos="100000">
                <a:srgbClr val="87102C"/>
              </a:gs>
            </a:gsLst>
            <a:lin ang="2700000" scaled="1"/>
            <a:tileRect/>
          </a:grad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00" name="Freeform 85"/>
          <p:cNvSpPr/>
          <p:nvPr>
            <p:custDataLst>
              <p:tags r:id="rId8"/>
            </p:custDataLst>
          </p:nvPr>
        </p:nvSpPr>
        <p:spPr bwMode="auto">
          <a:xfrm rot="13500000">
            <a:off x="5711506" y="3695482"/>
            <a:ext cx="2290321" cy="2003208"/>
          </a:xfrm>
          <a:custGeom>
            <a:avLst/>
            <a:gdLst>
              <a:gd name="T0" fmla="*/ 271 w 271"/>
              <a:gd name="T1" fmla="*/ 118 h 237"/>
              <a:gd name="T2" fmla="*/ 195 w 271"/>
              <a:gd name="T3" fmla="*/ 42 h 237"/>
              <a:gd name="T4" fmla="*/ 42 w 271"/>
              <a:gd name="T5" fmla="*/ 42 h 237"/>
              <a:gd name="T6" fmla="*/ 42 w 271"/>
              <a:gd name="T7" fmla="*/ 195 h 237"/>
              <a:gd name="T8" fmla="*/ 195 w 271"/>
              <a:gd name="T9" fmla="*/ 195 h 237"/>
              <a:gd name="T10" fmla="*/ 271 w 271"/>
              <a:gd name="T11" fmla="*/ 118 h 237"/>
            </a:gdLst>
            <a:ahLst/>
            <a:cxnLst>
              <a:cxn ang="0">
                <a:pos x="T0" y="T1"/>
              </a:cxn>
              <a:cxn ang="0">
                <a:pos x="T2" y="T3"/>
              </a:cxn>
              <a:cxn ang="0">
                <a:pos x="T4" y="T5"/>
              </a:cxn>
              <a:cxn ang="0">
                <a:pos x="T6" y="T7"/>
              </a:cxn>
              <a:cxn ang="0">
                <a:pos x="T8" y="T9"/>
              </a:cxn>
              <a:cxn ang="0">
                <a:pos x="T10" y="T11"/>
              </a:cxn>
            </a:cxnLst>
            <a:rect l="0" t="0" r="r" b="b"/>
            <a:pathLst>
              <a:path w="271" h="237">
                <a:moveTo>
                  <a:pt x="271" y="118"/>
                </a:moveTo>
                <a:cubicBezTo>
                  <a:pt x="195" y="42"/>
                  <a:pt x="195" y="42"/>
                  <a:pt x="195" y="42"/>
                </a:cubicBezTo>
                <a:cubicBezTo>
                  <a:pt x="152" y="0"/>
                  <a:pt x="84" y="0"/>
                  <a:pt x="42" y="42"/>
                </a:cubicBezTo>
                <a:cubicBezTo>
                  <a:pt x="0" y="84"/>
                  <a:pt x="0" y="152"/>
                  <a:pt x="42" y="195"/>
                </a:cubicBezTo>
                <a:cubicBezTo>
                  <a:pt x="84" y="237"/>
                  <a:pt x="152" y="237"/>
                  <a:pt x="195" y="195"/>
                </a:cubicBezTo>
                <a:lnTo>
                  <a:pt x="271" y="118"/>
                </a:lnTo>
                <a:close/>
              </a:path>
            </a:pathLst>
          </a:custGeom>
          <a:noFill/>
          <a:ln w="12700">
            <a:noFill/>
          </a:ln>
          <a:effectLst>
            <a:innerShdw blurRad="63500" dist="25400" dir="15600000">
              <a:prstClr val="black">
                <a:alpha val="50000"/>
              </a:prstClr>
            </a:inn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08" name="Freeform 86"/>
          <p:cNvSpPr/>
          <p:nvPr>
            <p:custDataLst>
              <p:tags r:id="rId9"/>
            </p:custDataLst>
          </p:nvPr>
        </p:nvSpPr>
        <p:spPr bwMode="auto">
          <a:xfrm>
            <a:off x="6195025" y="2106766"/>
            <a:ext cx="1535318" cy="1535949"/>
          </a:xfrm>
          <a:custGeom>
            <a:avLst/>
            <a:gdLst>
              <a:gd name="T0" fmla="*/ 195 w 237"/>
              <a:gd name="T1" fmla="*/ 195 h 237"/>
              <a:gd name="T2" fmla="*/ 42 w 237"/>
              <a:gd name="T3" fmla="*/ 195 h 237"/>
              <a:gd name="T4" fmla="*/ 42 w 237"/>
              <a:gd name="T5" fmla="*/ 42 h 237"/>
              <a:gd name="T6" fmla="*/ 195 w 237"/>
              <a:gd name="T7" fmla="*/ 42 h 237"/>
              <a:gd name="T8" fmla="*/ 195 w 237"/>
              <a:gd name="T9" fmla="*/ 195 h 237"/>
            </a:gdLst>
            <a:ahLst/>
            <a:cxnLst>
              <a:cxn ang="0">
                <a:pos x="T0" y="T1"/>
              </a:cxn>
              <a:cxn ang="0">
                <a:pos x="T2" y="T3"/>
              </a:cxn>
              <a:cxn ang="0">
                <a:pos x="T4" y="T5"/>
              </a:cxn>
              <a:cxn ang="0">
                <a:pos x="T6" y="T7"/>
              </a:cxn>
              <a:cxn ang="0">
                <a:pos x="T8" y="T9"/>
              </a:cxn>
            </a:cxnLst>
            <a:rect l="0" t="0" r="r" b="b"/>
            <a:pathLst>
              <a:path w="237" h="237">
                <a:moveTo>
                  <a:pt x="195" y="195"/>
                </a:moveTo>
                <a:cubicBezTo>
                  <a:pt x="152" y="237"/>
                  <a:pt x="84" y="237"/>
                  <a:pt x="42" y="195"/>
                </a:cubicBezTo>
                <a:cubicBezTo>
                  <a:pt x="0" y="153"/>
                  <a:pt x="0" y="84"/>
                  <a:pt x="42" y="42"/>
                </a:cubicBezTo>
                <a:cubicBezTo>
                  <a:pt x="84" y="0"/>
                  <a:pt x="152" y="0"/>
                  <a:pt x="195" y="42"/>
                </a:cubicBezTo>
                <a:cubicBezTo>
                  <a:pt x="237" y="84"/>
                  <a:pt x="237" y="153"/>
                  <a:pt x="195" y="195"/>
                </a:cubicBezTo>
                <a:close/>
              </a:path>
            </a:pathLst>
          </a:cu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09" name="Freeform 87"/>
          <p:cNvSpPr/>
          <p:nvPr>
            <p:custDataLst>
              <p:tags r:id="rId10"/>
            </p:custDataLst>
          </p:nvPr>
        </p:nvSpPr>
        <p:spPr bwMode="auto">
          <a:xfrm>
            <a:off x="4260009" y="4039838"/>
            <a:ext cx="1535318" cy="1541431"/>
          </a:xfrm>
          <a:custGeom>
            <a:avLst/>
            <a:gdLst>
              <a:gd name="T0" fmla="*/ 42 w 237"/>
              <a:gd name="T1" fmla="*/ 43 h 238"/>
              <a:gd name="T2" fmla="*/ 194 w 237"/>
              <a:gd name="T3" fmla="*/ 43 h 238"/>
              <a:gd name="T4" fmla="*/ 194 w 237"/>
              <a:gd name="T5" fmla="*/ 195 h 238"/>
              <a:gd name="T6" fmla="*/ 42 w 237"/>
              <a:gd name="T7" fmla="*/ 195 h 238"/>
              <a:gd name="T8" fmla="*/ 42 w 237"/>
              <a:gd name="T9" fmla="*/ 43 h 238"/>
            </a:gdLst>
            <a:ahLst/>
            <a:cxnLst>
              <a:cxn ang="0">
                <a:pos x="T0" y="T1"/>
              </a:cxn>
              <a:cxn ang="0">
                <a:pos x="T2" y="T3"/>
              </a:cxn>
              <a:cxn ang="0">
                <a:pos x="T4" y="T5"/>
              </a:cxn>
              <a:cxn ang="0">
                <a:pos x="T6" y="T7"/>
              </a:cxn>
              <a:cxn ang="0">
                <a:pos x="T8" y="T9"/>
              </a:cxn>
            </a:cxnLst>
            <a:rect l="0" t="0" r="r" b="b"/>
            <a:pathLst>
              <a:path w="237" h="238">
                <a:moveTo>
                  <a:pt x="42" y="43"/>
                </a:moveTo>
                <a:cubicBezTo>
                  <a:pt x="84" y="0"/>
                  <a:pt x="152" y="0"/>
                  <a:pt x="194" y="43"/>
                </a:cubicBezTo>
                <a:cubicBezTo>
                  <a:pt x="237" y="85"/>
                  <a:pt x="237" y="153"/>
                  <a:pt x="194" y="195"/>
                </a:cubicBezTo>
                <a:cubicBezTo>
                  <a:pt x="152" y="238"/>
                  <a:pt x="84" y="238"/>
                  <a:pt x="42" y="195"/>
                </a:cubicBezTo>
                <a:cubicBezTo>
                  <a:pt x="0" y="153"/>
                  <a:pt x="0" y="85"/>
                  <a:pt x="42" y="43"/>
                </a:cubicBezTo>
                <a:close/>
              </a:path>
            </a:pathLst>
          </a:cu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10" name="Freeform 88"/>
          <p:cNvSpPr/>
          <p:nvPr>
            <p:custDataLst>
              <p:tags r:id="rId11"/>
            </p:custDataLst>
          </p:nvPr>
        </p:nvSpPr>
        <p:spPr bwMode="auto">
          <a:xfrm>
            <a:off x="6189753" y="4042579"/>
            <a:ext cx="1540804" cy="1535949"/>
          </a:xfrm>
          <a:custGeom>
            <a:avLst/>
            <a:gdLst>
              <a:gd name="T0" fmla="*/ 43 w 238"/>
              <a:gd name="T1" fmla="*/ 195 h 237"/>
              <a:gd name="T2" fmla="*/ 43 w 238"/>
              <a:gd name="T3" fmla="*/ 42 h 237"/>
              <a:gd name="T4" fmla="*/ 195 w 238"/>
              <a:gd name="T5" fmla="*/ 42 h 237"/>
              <a:gd name="T6" fmla="*/ 195 w 238"/>
              <a:gd name="T7" fmla="*/ 195 h 237"/>
              <a:gd name="T8" fmla="*/ 43 w 238"/>
              <a:gd name="T9" fmla="*/ 195 h 237"/>
            </a:gdLst>
            <a:ahLst/>
            <a:cxnLst>
              <a:cxn ang="0">
                <a:pos x="T0" y="T1"/>
              </a:cxn>
              <a:cxn ang="0">
                <a:pos x="T2" y="T3"/>
              </a:cxn>
              <a:cxn ang="0">
                <a:pos x="T4" y="T5"/>
              </a:cxn>
              <a:cxn ang="0">
                <a:pos x="T6" y="T7"/>
              </a:cxn>
              <a:cxn ang="0">
                <a:pos x="T8" y="T9"/>
              </a:cxn>
            </a:cxnLst>
            <a:rect l="0" t="0" r="r" b="b"/>
            <a:pathLst>
              <a:path w="238" h="237">
                <a:moveTo>
                  <a:pt x="43" y="195"/>
                </a:moveTo>
                <a:cubicBezTo>
                  <a:pt x="0" y="152"/>
                  <a:pt x="0" y="84"/>
                  <a:pt x="43" y="42"/>
                </a:cubicBezTo>
                <a:cubicBezTo>
                  <a:pt x="85" y="0"/>
                  <a:pt x="153" y="0"/>
                  <a:pt x="195" y="42"/>
                </a:cubicBezTo>
                <a:cubicBezTo>
                  <a:pt x="238" y="84"/>
                  <a:pt x="238" y="152"/>
                  <a:pt x="195" y="195"/>
                </a:cubicBezTo>
                <a:cubicBezTo>
                  <a:pt x="153" y="237"/>
                  <a:pt x="85" y="237"/>
                  <a:pt x="43" y="195"/>
                </a:cubicBezTo>
                <a:close/>
              </a:path>
            </a:pathLst>
          </a:cu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11" name="Freeform 89"/>
          <p:cNvSpPr/>
          <p:nvPr>
            <p:custDataLst>
              <p:tags r:id="rId12"/>
            </p:custDataLst>
          </p:nvPr>
        </p:nvSpPr>
        <p:spPr bwMode="auto">
          <a:xfrm>
            <a:off x="4260009" y="2109298"/>
            <a:ext cx="1535318" cy="1535949"/>
          </a:xfrm>
          <a:custGeom>
            <a:avLst/>
            <a:gdLst>
              <a:gd name="T0" fmla="*/ 195 w 237"/>
              <a:gd name="T1" fmla="*/ 42 h 237"/>
              <a:gd name="T2" fmla="*/ 195 w 237"/>
              <a:gd name="T3" fmla="*/ 195 h 237"/>
              <a:gd name="T4" fmla="*/ 42 w 237"/>
              <a:gd name="T5" fmla="*/ 195 h 237"/>
              <a:gd name="T6" fmla="*/ 42 w 237"/>
              <a:gd name="T7" fmla="*/ 42 h 237"/>
              <a:gd name="T8" fmla="*/ 195 w 237"/>
              <a:gd name="T9" fmla="*/ 42 h 237"/>
            </a:gdLst>
            <a:ahLst/>
            <a:cxnLst>
              <a:cxn ang="0">
                <a:pos x="T0" y="T1"/>
              </a:cxn>
              <a:cxn ang="0">
                <a:pos x="T2" y="T3"/>
              </a:cxn>
              <a:cxn ang="0">
                <a:pos x="T4" y="T5"/>
              </a:cxn>
              <a:cxn ang="0">
                <a:pos x="T6" y="T7"/>
              </a:cxn>
              <a:cxn ang="0">
                <a:pos x="T8" y="T9"/>
              </a:cxn>
            </a:cxnLst>
            <a:rect l="0" t="0" r="r" b="b"/>
            <a:pathLst>
              <a:path w="237" h="237">
                <a:moveTo>
                  <a:pt x="195" y="42"/>
                </a:moveTo>
                <a:cubicBezTo>
                  <a:pt x="237" y="84"/>
                  <a:pt x="237" y="152"/>
                  <a:pt x="195" y="195"/>
                </a:cubicBezTo>
                <a:cubicBezTo>
                  <a:pt x="152" y="237"/>
                  <a:pt x="84" y="237"/>
                  <a:pt x="42" y="195"/>
                </a:cubicBezTo>
                <a:cubicBezTo>
                  <a:pt x="0" y="152"/>
                  <a:pt x="0" y="84"/>
                  <a:pt x="42" y="42"/>
                </a:cubicBezTo>
                <a:cubicBezTo>
                  <a:pt x="84" y="0"/>
                  <a:pt x="152" y="0"/>
                  <a:pt x="195" y="42"/>
                </a:cubicBezTo>
                <a:close/>
              </a:path>
            </a:pathLst>
          </a:cu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46800" rIns="90000" bIns="46800" rtlCol="0" anchor="ctr" anchorCtr="0">
            <a:normAutofit/>
          </a:bodyPr>
          <a:lstStyle/>
          <a:p>
            <a:pPr algn="ctr"/>
            <a:endParaRPr lang="zh-CN" altLang="en-US" sz="1270">
              <a:gradFill flip="none" rotWithShape="1">
                <a:gsLst>
                  <a:gs pos="0">
                    <a:srgbClr val="BFBFBF">
                      <a:shade val="30000"/>
                      <a:satMod val="115000"/>
                    </a:srgbClr>
                  </a:gs>
                  <a:gs pos="50000">
                    <a:srgbClr val="BFBFBF">
                      <a:shade val="67500"/>
                      <a:satMod val="115000"/>
                    </a:srgbClr>
                  </a:gs>
                  <a:gs pos="100000">
                    <a:srgbClr val="BFBFBF">
                      <a:shade val="100000"/>
                      <a:satMod val="115000"/>
                    </a:srgbClr>
                  </a:gs>
                </a:gsLst>
                <a:lin ang="2700000" scaled="1"/>
                <a:tileRect/>
              </a:gradFill>
              <a:latin typeface="微软雅黑" panose="020B0503020204020204" charset="-122"/>
              <a:ea typeface="微软雅黑" panose="020B0503020204020204" charset="-122"/>
            </a:endParaRPr>
          </a:p>
        </p:txBody>
      </p:sp>
      <p:sp>
        <p:nvSpPr>
          <p:cNvPr id="2112" name="Freeform 90"/>
          <p:cNvSpPr/>
          <p:nvPr>
            <p:custDataLst>
              <p:tags r:id="rId13"/>
            </p:custDataLst>
          </p:nvPr>
        </p:nvSpPr>
        <p:spPr bwMode="auto">
          <a:xfrm>
            <a:off x="4786668" y="4991753"/>
            <a:ext cx="60812" cy="60837"/>
          </a:xfrm>
          <a:custGeom>
            <a:avLst/>
            <a:gdLst>
              <a:gd name="T0" fmla="*/ 0 w 7"/>
              <a:gd name="T1" fmla="*/ 4 h 7"/>
              <a:gd name="T2" fmla="*/ 1 w 7"/>
              <a:gd name="T3" fmla="*/ 6 h 7"/>
              <a:gd name="T4" fmla="*/ 3 w 7"/>
              <a:gd name="T5" fmla="*/ 7 h 7"/>
              <a:gd name="T6" fmla="*/ 7 w 7"/>
              <a:gd name="T7" fmla="*/ 6 h 7"/>
              <a:gd name="T8" fmla="*/ 1 w 7"/>
              <a:gd name="T9" fmla="*/ 0 h 7"/>
              <a:gd name="T10" fmla="*/ 0 w 7"/>
              <a:gd name="T11" fmla="*/ 4 h 7"/>
            </a:gdLst>
            <a:ahLst/>
            <a:cxnLst>
              <a:cxn ang="0">
                <a:pos x="T0" y="T1"/>
              </a:cxn>
              <a:cxn ang="0">
                <a:pos x="T2" y="T3"/>
              </a:cxn>
              <a:cxn ang="0">
                <a:pos x="T4" y="T5"/>
              </a:cxn>
              <a:cxn ang="0">
                <a:pos x="T6" y="T7"/>
              </a:cxn>
              <a:cxn ang="0">
                <a:pos x="T8" y="T9"/>
              </a:cxn>
              <a:cxn ang="0">
                <a:pos x="T10" y="T11"/>
              </a:cxn>
            </a:cxnLst>
            <a:rect l="0" t="0" r="r" b="b"/>
            <a:pathLst>
              <a:path w="7" h="7">
                <a:moveTo>
                  <a:pt x="0" y="4"/>
                </a:moveTo>
                <a:cubicBezTo>
                  <a:pt x="0" y="5"/>
                  <a:pt x="0" y="6"/>
                  <a:pt x="1" y="6"/>
                </a:cubicBezTo>
                <a:cubicBezTo>
                  <a:pt x="2" y="7"/>
                  <a:pt x="2" y="7"/>
                  <a:pt x="3" y="7"/>
                </a:cubicBezTo>
                <a:cubicBezTo>
                  <a:pt x="7" y="6"/>
                  <a:pt x="7" y="6"/>
                  <a:pt x="7" y="6"/>
                </a:cubicBezTo>
                <a:cubicBezTo>
                  <a:pt x="1" y="0"/>
                  <a:pt x="1" y="0"/>
                  <a:pt x="1" y="0"/>
                </a:cubicBezTo>
                <a:lnTo>
                  <a:pt x="0" y="4"/>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13" name="Freeform 91"/>
          <p:cNvSpPr/>
          <p:nvPr>
            <p:custDataLst>
              <p:tags r:id="rId14"/>
            </p:custDataLst>
          </p:nvPr>
        </p:nvSpPr>
        <p:spPr bwMode="auto">
          <a:xfrm>
            <a:off x="5043027" y="4571835"/>
            <a:ext cx="218208" cy="218296"/>
          </a:xfrm>
          <a:custGeom>
            <a:avLst/>
            <a:gdLst>
              <a:gd name="T0" fmla="*/ 24 w 26"/>
              <a:gd name="T1" fmla="*/ 14 h 26"/>
              <a:gd name="T2" fmla="*/ 12 w 26"/>
              <a:gd name="T3" fmla="*/ 2 h 26"/>
              <a:gd name="T4" fmla="*/ 4 w 26"/>
              <a:gd name="T5" fmla="*/ 2 h 26"/>
              <a:gd name="T6" fmla="*/ 0 w 26"/>
              <a:gd name="T7" fmla="*/ 6 h 26"/>
              <a:gd name="T8" fmla="*/ 20 w 26"/>
              <a:gd name="T9" fmla="*/ 26 h 26"/>
              <a:gd name="T10" fmla="*/ 24 w 26"/>
              <a:gd name="T11" fmla="*/ 22 h 26"/>
              <a:gd name="T12" fmla="*/ 24 w 26"/>
              <a:gd name="T13" fmla="*/ 14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14"/>
                </a:moveTo>
                <a:cubicBezTo>
                  <a:pt x="12" y="2"/>
                  <a:pt x="12" y="2"/>
                  <a:pt x="12" y="2"/>
                </a:cubicBezTo>
                <a:cubicBezTo>
                  <a:pt x="10" y="0"/>
                  <a:pt x="6" y="0"/>
                  <a:pt x="4" y="2"/>
                </a:cubicBezTo>
                <a:cubicBezTo>
                  <a:pt x="0" y="6"/>
                  <a:pt x="0" y="6"/>
                  <a:pt x="0" y="6"/>
                </a:cubicBezTo>
                <a:cubicBezTo>
                  <a:pt x="20" y="26"/>
                  <a:pt x="20" y="26"/>
                  <a:pt x="20" y="26"/>
                </a:cubicBezTo>
                <a:cubicBezTo>
                  <a:pt x="24" y="22"/>
                  <a:pt x="24" y="22"/>
                  <a:pt x="24" y="22"/>
                </a:cubicBezTo>
                <a:cubicBezTo>
                  <a:pt x="26" y="20"/>
                  <a:pt x="26" y="16"/>
                  <a:pt x="24" y="14"/>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60000" lnSpcReduction="20000"/>
          </a:bodyPr>
          <a:lstStyle/>
          <a:p>
            <a:endParaRPr lang="zh-CN" altLang="en-US" sz="1270">
              <a:latin typeface="微软雅黑" panose="020B0503020204020204" charset="-122"/>
              <a:ea typeface="微软雅黑" panose="020B0503020204020204" charset="-122"/>
            </a:endParaRPr>
          </a:p>
        </p:txBody>
      </p:sp>
      <p:sp>
        <p:nvSpPr>
          <p:cNvPr id="2114" name="Freeform 92"/>
          <p:cNvSpPr/>
          <p:nvPr>
            <p:custDataLst>
              <p:tags r:id="rId15"/>
            </p:custDataLst>
          </p:nvPr>
        </p:nvSpPr>
        <p:spPr bwMode="auto">
          <a:xfrm>
            <a:off x="4889208" y="4697086"/>
            <a:ext cx="246825" cy="246926"/>
          </a:xfrm>
          <a:custGeom>
            <a:avLst/>
            <a:gdLst>
              <a:gd name="T0" fmla="*/ 24 w 29"/>
              <a:gd name="T1" fmla="*/ 0 h 29"/>
              <a:gd name="T2" fmla="*/ 2 w 29"/>
              <a:gd name="T3" fmla="*/ 22 h 29"/>
              <a:gd name="T4" fmla="*/ 1 w 29"/>
              <a:gd name="T5" fmla="*/ 22 h 29"/>
              <a:gd name="T6" fmla="*/ 2 w 29"/>
              <a:gd name="T7" fmla="*/ 27 h 29"/>
              <a:gd name="T8" fmla="*/ 7 w 29"/>
              <a:gd name="T9" fmla="*/ 28 h 29"/>
              <a:gd name="T10" fmla="*/ 29 w 29"/>
              <a:gd name="T11" fmla="*/ 5 h 29"/>
              <a:gd name="T12" fmla="*/ 24 w 29"/>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24" y="0"/>
                </a:moveTo>
                <a:cubicBezTo>
                  <a:pt x="2" y="22"/>
                  <a:pt x="2" y="22"/>
                  <a:pt x="2" y="22"/>
                </a:cubicBezTo>
                <a:cubicBezTo>
                  <a:pt x="2" y="22"/>
                  <a:pt x="1" y="22"/>
                  <a:pt x="1" y="22"/>
                </a:cubicBezTo>
                <a:cubicBezTo>
                  <a:pt x="0" y="24"/>
                  <a:pt x="0" y="26"/>
                  <a:pt x="2" y="27"/>
                </a:cubicBezTo>
                <a:cubicBezTo>
                  <a:pt x="3" y="29"/>
                  <a:pt x="6" y="29"/>
                  <a:pt x="7" y="28"/>
                </a:cubicBezTo>
                <a:cubicBezTo>
                  <a:pt x="7" y="28"/>
                  <a:pt x="29" y="5"/>
                  <a:pt x="29" y="5"/>
                </a:cubicBezTo>
                <a:lnTo>
                  <a:pt x="24" y="0"/>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65000" lnSpcReduction="20000"/>
          </a:bodyPr>
          <a:lstStyle/>
          <a:p>
            <a:endParaRPr lang="zh-CN" altLang="en-US" sz="1270">
              <a:latin typeface="微软雅黑" panose="020B0503020204020204" charset="-122"/>
              <a:ea typeface="微软雅黑" panose="020B0503020204020204" charset="-122"/>
            </a:endParaRPr>
          </a:p>
        </p:txBody>
      </p:sp>
      <p:sp>
        <p:nvSpPr>
          <p:cNvPr id="2115" name="Freeform 93"/>
          <p:cNvSpPr/>
          <p:nvPr>
            <p:custDataLst>
              <p:tags r:id="rId16"/>
            </p:custDataLst>
          </p:nvPr>
        </p:nvSpPr>
        <p:spPr bwMode="auto">
          <a:xfrm>
            <a:off x="4831974" y="4639827"/>
            <a:ext cx="243247" cy="243346"/>
          </a:xfrm>
          <a:custGeom>
            <a:avLst/>
            <a:gdLst>
              <a:gd name="T0" fmla="*/ 1 w 29"/>
              <a:gd name="T1" fmla="*/ 27 h 29"/>
              <a:gd name="T2" fmla="*/ 6 w 29"/>
              <a:gd name="T3" fmla="*/ 27 h 29"/>
              <a:gd name="T4" fmla="*/ 7 w 29"/>
              <a:gd name="T5" fmla="*/ 27 h 29"/>
              <a:gd name="T6" fmla="*/ 29 w 29"/>
              <a:gd name="T7" fmla="*/ 5 h 29"/>
              <a:gd name="T8" fmla="*/ 24 w 29"/>
              <a:gd name="T9" fmla="*/ 0 h 29"/>
              <a:gd name="T10" fmla="*/ 0 w 29"/>
              <a:gd name="T11" fmla="*/ 23 h 29"/>
              <a:gd name="T12" fmla="*/ 1 w 29"/>
              <a:gd name="T13" fmla="*/ 27 h 29"/>
            </a:gdLst>
            <a:ahLst/>
            <a:cxnLst>
              <a:cxn ang="0">
                <a:pos x="T0" y="T1"/>
              </a:cxn>
              <a:cxn ang="0">
                <a:pos x="T2" y="T3"/>
              </a:cxn>
              <a:cxn ang="0">
                <a:pos x="T4" y="T5"/>
              </a:cxn>
              <a:cxn ang="0">
                <a:pos x="T6" y="T7"/>
              </a:cxn>
              <a:cxn ang="0">
                <a:pos x="T8" y="T9"/>
              </a:cxn>
              <a:cxn ang="0">
                <a:pos x="T10" y="T11"/>
              </a:cxn>
              <a:cxn ang="0">
                <a:pos x="T12" y="T13"/>
              </a:cxn>
            </a:cxnLst>
            <a:rect l="0" t="0" r="r" b="b"/>
            <a:pathLst>
              <a:path w="29" h="29">
                <a:moveTo>
                  <a:pt x="1" y="27"/>
                </a:moveTo>
                <a:cubicBezTo>
                  <a:pt x="3" y="28"/>
                  <a:pt x="5" y="29"/>
                  <a:pt x="6" y="27"/>
                </a:cubicBezTo>
                <a:cubicBezTo>
                  <a:pt x="6" y="27"/>
                  <a:pt x="7" y="27"/>
                  <a:pt x="7" y="27"/>
                </a:cubicBezTo>
                <a:cubicBezTo>
                  <a:pt x="29" y="5"/>
                  <a:pt x="29" y="5"/>
                  <a:pt x="29" y="5"/>
                </a:cubicBezTo>
                <a:cubicBezTo>
                  <a:pt x="24" y="0"/>
                  <a:pt x="24" y="0"/>
                  <a:pt x="24" y="0"/>
                </a:cubicBezTo>
                <a:cubicBezTo>
                  <a:pt x="0" y="23"/>
                  <a:pt x="0" y="23"/>
                  <a:pt x="0" y="23"/>
                </a:cubicBezTo>
                <a:cubicBezTo>
                  <a:pt x="0" y="24"/>
                  <a:pt x="0" y="26"/>
                  <a:pt x="1" y="27"/>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65000" lnSpcReduction="20000"/>
          </a:bodyPr>
          <a:lstStyle/>
          <a:p>
            <a:endParaRPr lang="zh-CN" altLang="en-US" sz="1270">
              <a:latin typeface="微软雅黑" panose="020B0503020204020204" charset="-122"/>
              <a:ea typeface="微软雅黑" panose="020B0503020204020204" charset="-122"/>
            </a:endParaRPr>
          </a:p>
        </p:txBody>
      </p:sp>
      <p:sp>
        <p:nvSpPr>
          <p:cNvPr id="2116" name="Freeform 94"/>
          <p:cNvSpPr/>
          <p:nvPr>
            <p:custDataLst>
              <p:tags r:id="rId17"/>
            </p:custDataLst>
          </p:nvPr>
        </p:nvSpPr>
        <p:spPr bwMode="auto">
          <a:xfrm>
            <a:off x="4796203" y="4865283"/>
            <a:ext cx="171703" cy="171774"/>
          </a:xfrm>
          <a:custGeom>
            <a:avLst/>
            <a:gdLst>
              <a:gd name="T0" fmla="*/ 18 w 20"/>
              <a:gd name="T1" fmla="*/ 17 h 20"/>
              <a:gd name="T2" fmla="*/ 16 w 20"/>
              <a:gd name="T3" fmla="*/ 11 h 20"/>
              <a:gd name="T4" fmla="*/ 11 w 20"/>
              <a:gd name="T5" fmla="*/ 9 h 20"/>
              <a:gd name="T6" fmla="*/ 9 w 20"/>
              <a:gd name="T7" fmla="*/ 4 h 20"/>
              <a:gd name="T8" fmla="*/ 3 w 20"/>
              <a:gd name="T9" fmla="*/ 2 h 20"/>
              <a:gd name="T10" fmla="*/ 2 w 20"/>
              <a:gd name="T11" fmla="*/ 0 h 20"/>
              <a:gd name="T12" fmla="*/ 2 w 20"/>
              <a:gd name="T13" fmla="*/ 0 h 20"/>
              <a:gd name="T14" fmla="*/ 0 w 20"/>
              <a:gd name="T15" fmla="*/ 12 h 20"/>
              <a:gd name="T16" fmla="*/ 9 w 20"/>
              <a:gd name="T17" fmla="*/ 20 h 20"/>
              <a:gd name="T18" fmla="*/ 20 w 20"/>
              <a:gd name="T19" fmla="*/ 18 h 20"/>
              <a:gd name="T20" fmla="*/ 20 w 20"/>
              <a:gd name="T21" fmla="*/ 18 h 20"/>
              <a:gd name="T22" fmla="*/ 18 w 20"/>
              <a:gd name="T23" fmla="*/ 17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20">
                <a:moveTo>
                  <a:pt x="18" y="17"/>
                </a:moveTo>
                <a:cubicBezTo>
                  <a:pt x="17" y="15"/>
                  <a:pt x="16" y="13"/>
                  <a:pt x="16" y="11"/>
                </a:cubicBezTo>
                <a:cubicBezTo>
                  <a:pt x="14" y="12"/>
                  <a:pt x="12" y="11"/>
                  <a:pt x="11" y="9"/>
                </a:cubicBezTo>
                <a:cubicBezTo>
                  <a:pt x="9" y="8"/>
                  <a:pt x="9" y="6"/>
                  <a:pt x="9" y="4"/>
                </a:cubicBezTo>
                <a:cubicBezTo>
                  <a:pt x="7" y="4"/>
                  <a:pt x="5" y="4"/>
                  <a:pt x="3" y="2"/>
                </a:cubicBezTo>
                <a:cubicBezTo>
                  <a:pt x="3" y="1"/>
                  <a:pt x="2" y="1"/>
                  <a:pt x="2" y="0"/>
                </a:cubicBezTo>
                <a:cubicBezTo>
                  <a:pt x="2" y="0"/>
                  <a:pt x="2" y="0"/>
                  <a:pt x="2" y="0"/>
                </a:cubicBezTo>
                <a:cubicBezTo>
                  <a:pt x="0" y="12"/>
                  <a:pt x="0" y="12"/>
                  <a:pt x="0" y="12"/>
                </a:cubicBezTo>
                <a:cubicBezTo>
                  <a:pt x="9" y="20"/>
                  <a:pt x="9" y="20"/>
                  <a:pt x="9" y="20"/>
                </a:cubicBezTo>
                <a:cubicBezTo>
                  <a:pt x="20" y="18"/>
                  <a:pt x="20" y="18"/>
                  <a:pt x="20" y="18"/>
                </a:cubicBezTo>
                <a:cubicBezTo>
                  <a:pt x="20" y="18"/>
                  <a:pt x="20" y="18"/>
                  <a:pt x="20" y="18"/>
                </a:cubicBezTo>
                <a:cubicBezTo>
                  <a:pt x="20" y="18"/>
                  <a:pt x="19" y="18"/>
                  <a:pt x="18" y="17"/>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17" name="Freeform 95"/>
          <p:cNvSpPr/>
          <p:nvPr>
            <p:custDataLst>
              <p:tags r:id="rId18"/>
            </p:custDataLst>
          </p:nvPr>
        </p:nvSpPr>
        <p:spPr bwMode="auto">
          <a:xfrm>
            <a:off x="4957175" y="4757923"/>
            <a:ext cx="246825" cy="243346"/>
          </a:xfrm>
          <a:custGeom>
            <a:avLst/>
            <a:gdLst>
              <a:gd name="T0" fmla="*/ 1 w 29"/>
              <a:gd name="T1" fmla="*/ 22 h 29"/>
              <a:gd name="T2" fmla="*/ 1 w 29"/>
              <a:gd name="T3" fmla="*/ 28 h 29"/>
              <a:gd name="T4" fmla="*/ 5 w 29"/>
              <a:gd name="T5" fmla="*/ 29 h 29"/>
              <a:gd name="T6" fmla="*/ 29 w 29"/>
              <a:gd name="T7" fmla="*/ 6 h 29"/>
              <a:gd name="T8" fmla="*/ 23 w 29"/>
              <a:gd name="T9" fmla="*/ 0 h 29"/>
              <a:gd name="T10" fmla="*/ 1 w 29"/>
              <a:gd name="T11" fmla="*/ 22 h 29"/>
            </a:gdLst>
            <a:ahLst/>
            <a:cxnLst>
              <a:cxn ang="0">
                <a:pos x="T0" y="T1"/>
              </a:cxn>
              <a:cxn ang="0">
                <a:pos x="T2" y="T3"/>
              </a:cxn>
              <a:cxn ang="0">
                <a:pos x="T4" y="T5"/>
              </a:cxn>
              <a:cxn ang="0">
                <a:pos x="T6" y="T7"/>
              </a:cxn>
              <a:cxn ang="0">
                <a:pos x="T8" y="T9"/>
              </a:cxn>
              <a:cxn ang="0">
                <a:pos x="T10" y="T11"/>
              </a:cxn>
            </a:cxnLst>
            <a:rect l="0" t="0" r="r" b="b"/>
            <a:pathLst>
              <a:path w="29" h="29">
                <a:moveTo>
                  <a:pt x="1" y="22"/>
                </a:moveTo>
                <a:cubicBezTo>
                  <a:pt x="0" y="24"/>
                  <a:pt x="0" y="26"/>
                  <a:pt x="1" y="28"/>
                </a:cubicBezTo>
                <a:cubicBezTo>
                  <a:pt x="2" y="29"/>
                  <a:pt x="4" y="29"/>
                  <a:pt x="5" y="29"/>
                </a:cubicBezTo>
                <a:cubicBezTo>
                  <a:pt x="29" y="6"/>
                  <a:pt x="29" y="6"/>
                  <a:pt x="29" y="6"/>
                </a:cubicBezTo>
                <a:cubicBezTo>
                  <a:pt x="23" y="0"/>
                  <a:pt x="23" y="0"/>
                  <a:pt x="23" y="0"/>
                </a:cubicBezTo>
                <a:lnTo>
                  <a:pt x="1" y="22"/>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65000" lnSpcReduction="20000"/>
          </a:bodyPr>
          <a:lstStyle/>
          <a:p>
            <a:endParaRPr lang="zh-CN" altLang="en-US" sz="1270">
              <a:latin typeface="微软雅黑" panose="020B0503020204020204" charset="-122"/>
              <a:ea typeface="微软雅黑" panose="020B0503020204020204" charset="-122"/>
            </a:endParaRPr>
          </a:p>
        </p:txBody>
      </p:sp>
      <p:sp>
        <p:nvSpPr>
          <p:cNvPr id="2118" name="Freeform 96"/>
          <p:cNvSpPr>
            <a:spLocks noEditPoints="1"/>
          </p:cNvSpPr>
          <p:nvPr>
            <p:custDataLst>
              <p:tags r:id="rId19"/>
            </p:custDataLst>
          </p:nvPr>
        </p:nvSpPr>
        <p:spPr bwMode="auto">
          <a:xfrm>
            <a:off x="4774213" y="2634759"/>
            <a:ext cx="504380" cy="361443"/>
          </a:xfrm>
          <a:custGeom>
            <a:avLst/>
            <a:gdLst>
              <a:gd name="T0" fmla="*/ 57 w 60"/>
              <a:gd name="T1" fmla="*/ 0 h 43"/>
              <a:gd name="T2" fmla="*/ 3 w 60"/>
              <a:gd name="T3" fmla="*/ 0 h 43"/>
              <a:gd name="T4" fmla="*/ 0 w 60"/>
              <a:gd name="T5" fmla="*/ 3 h 43"/>
              <a:gd name="T6" fmla="*/ 0 w 60"/>
              <a:gd name="T7" fmla="*/ 40 h 43"/>
              <a:gd name="T8" fmla="*/ 3 w 60"/>
              <a:gd name="T9" fmla="*/ 43 h 43"/>
              <a:gd name="T10" fmla="*/ 19 w 60"/>
              <a:gd name="T11" fmla="*/ 43 h 43"/>
              <a:gd name="T12" fmla="*/ 44 w 60"/>
              <a:gd name="T13" fmla="*/ 43 h 43"/>
              <a:gd name="T14" fmla="*/ 57 w 60"/>
              <a:gd name="T15" fmla="*/ 43 h 43"/>
              <a:gd name="T16" fmla="*/ 60 w 60"/>
              <a:gd name="T17" fmla="*/ 40 h 43"/>
              <a:gd name="T18" fmla="*/ 60 w 60"/>
              <a:gd name="T19" fmla="*/ 3 h 43"/>
              <a:gd name="T20" fmla="*/ 57 w 60"/>
              <a:gd name="T21" fmla="*/ 0 h 43"/>
              <a:gd name="T22" fmla="*/ 57 w 60"/>
              <a:gd name="T23" fmla="*/ 35 h 43"/>
              <a:gd name="T24" fmla="*/ 4 w 60"/>
              <a:gd name="T25" fmla="*/ 35 h 43"/>
              <a:gd name="T26" fmla="*/ 4 w 60"/>
              <a:gd name="T27" fmla="*/ 4 h 43"/>
              <a:gd name="T28" fmla="*/ 57 w 60"/>
              <a:gd name="T29" fmla="*/ 4 h 43"/>
              <a:gd name="T30" fmla="*/ 57 w 60"/>
              <a:gd name="T31"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 h="43">
                <a:moveTo>
                  <a:pt x="57" y="0"/>
                </a:moveTo>
                <a:cubicBezTo>
                  <a:pt x="3" y="0"/>
                  <a:pt x="3" y="0"/>
                  <a:pt x="3" y="0"/>
                </a:cubicBezTo>
                <a:cubicBezTo>
                  <a:pt x="2" y="0"/>
                  <a:pt x="0" y="2"/>
                  <a:pt x="0" y="3"/>
                </a:cubicBezTo>
                <a:cubicBezTo>
                  <a:pt x="0" y="40"/>
                  <a:pt x="0" y="40"/>
                  <a:pt x="0" y="40"/>
                </a:cubicBezTo>
                <a:cubicBezTo>
                  <a:pt x="0" y="41"/>
                  <a:pt x="2" y="43"/>
                  <a:pt x="3" y="43"/>
                </a:cubicBezTo>
                <a:cubicBezTo>
                  <a:pt x="19" y="43"/>
                  <a:pt x="19" y="43"/>
                  <a:pt x="19" y="43"/>
                </a:cubicBezTo>
                <a:cubicBezTo>
                  <a:pt x="44" y="43"/>
                  <a:pt x="44" y="43"/>
                  <a:pt x="44" y="43"/>
                </a:cubicBezTo>
                <a:cubicBezTo>
                  <a:pt x="57" y="43"/>
                  <a:pt x="57" y="43"/>
                  <a:pt x="57" y="43"/>
                </a:cubicBezTo>
                <a:cubicBezTo>
                  <a:pt x="59" y="43"/>
                  <a:pt x="60" y="41"/>
                  <a:pt x="60" y="40"/>
                </a:cubicBezTo>
                <a:cubicBezTo>
                  <a:pt x="60" y="3"/>
                  <a:pt x="60" y="3"/>
                  <a:pt x="60" y="3"/>
                </a:cubicBezTo>
                <a:cubicBezTo>
                  <a:pt x="60" y="2"/>
                  <a:pt x="59" y="0"/>
                  <a:pt x="57" y="0"/>
                </a:cubicBezTo>
                <a:close/>
                <a:moveTo>
                  <a:pt x="57" y="35"/>
                </a:moveTo>
                <a:cubicBezTo>
                  <a:pt x="4" y="35"/>
                  <a:pt x="4" y="35"/>
                  <a:pt x="4" y="35"/>
                </a:cubicBezTo>
                <a:cubicBezTo>
                  <a:pt x="4" y="4"/>
                  <a:pt x="4" y="4"/>
                  <a:pt x="4" y="4"/>
                </a:cubicBezTo>
                <a:cubicBezTo>
                  <a:pt x="57" y="4"/>
                  <a:pt x="57" y="4"/>
                  <a:pt x="57" y="4"/>
                </a:cubicBezTo>
                <a:lnTo>
                  <a:pt x="57" y="35"/>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lnSpcReduction="10000"/>
          </a:bodyPr>
          <a:lstStyle/>
          <a:p>
            <a:endParaRPr lang="zh-CN" altLang="en-US" sz="1270">
              <a:latin typeface="微软雅黑" panose="020B0503020204020204" charset="-122"/>
              <a:ea typeface="微软雅黑" panose="020B0503020204020204" charset="-122"/>
            </a:endParaRPr>
          </a:p>
        </p:txBody>
      </p:sp>
      <p:sp>
        <p:nvSpPr>
          <p:cNvPr id="2119" name="Rectangle 97"/>
          <p:cNvSpPr>
            <a:spLocks noChangeArrowheads="1"/>
          </p:cNvSpPr>
          <p:nvPr>
            <p:custDataLst>
              <p:tags r:id="rId20"/>
            </p:custDataLst>
          </p:nvPr>
        </p:nvSpPr>
        <p:spPr bwMode="auto">
          <a:xfrm>
            <a:off x="4960225" y="3014094"/>
            <a:ext cx="132356" cy="42944"/>
          </a:xfrm>
          <a:prstGeom prst="rect">
            <a:avLst/>
          </a:prstGeom>
          <a:solidFill>
            <a:srgbClr val="8710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20" name="Freeform 98"/>
          <p:cNvSpPr/>
          <p:nvPr>
            <p:custDataLst>
              <p:tags r:id="rId21"/>
            </p:custDataLst>
          </p:nvPr>
        </p:nvSpPr>
        <p:spPr bwMode="auto">
          <a:xfrm>
            <a:off x="4899413" y="3082090"/>
            <a:ext cx="253979" cy="25052"/>
          </a:xfrm>
          <a:custGeom>
            <a:avLst/>
            <a:gdLst>
              <a:gd name="T0" fmla="*/ 28 w 30"/>
              <a:gd name="T1" fmla="*/ 0 h 3"/>
              <a:gd name="T2" fmla="*/ 2 w 30"/>
              <a:gd name="T3" fmla="*/ 0 h 3"/>
              <a:gd name="T4" fmla="*/ 0 w 30"/>
              <a:gd name="T5" fmla="*/ 1 h 3"/>
              <a:gd name="T6" fmla="*/ 2 w 30"/>
              <a:gd name="T7" fmla="*/ 3 h 3"/>
              <a:gd name="T8" fmla="*/ 28 w 30"/>
              <a:gd name="T9" fmla="*/ 3 h 3"/>
              <a:gd name="T10" fmla="*/ 30 w 30"/>
              <a:gd name="T11" fmla="*/ 1 h 3"/>
              <a:gd name="T12" fmla="*/ 28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8" y="0"/>
                </a:moveTo>
                <a:cubicBezTo>
                  <a:pt x="2" y="0"/>
                  <a:pt x="2" y="0"/>
                  <a:pt x="2" y="0"/>
                </a:cubicBezTo>
                <a:cubicBezTo>
                  <a:pt x="1" y="0"/>
                  <a:pt x="0" y="0"/>
                  <a:pt x="0" y="1"/>
                </a:cubicBezTo>
                <a:cubicBezTo>
                  <a:pt x="0" y="2"/>
                  <a:pt x="1" y="3"/>
                  <a:pt x="2" y="3"/>
                </a:cubicBezTo>
                <a:cubicBezTo>
                  <a:pt x="28" y="3"/>
                  <a:pt x="28" y="3"/>
                  <a:pt x="28" y="3"/>
                </a:cubicBezTo>
                <a:cubicBezTo>
                  <a:pt x="30" y="3"/>
                  <a:pt x="30" y="2"/>
                  <a:pt x="30" y="1"/>
                </a:cubicBezTo>
                <a:cubicBezTo>
                  <a:pt x="30" y="0"/>
                  <a:pt x="30" y="0"/>
                  <a:pt x="28" y="0"/>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21" name="Oval 99"/>
          <p:cNvSpPr>
            <a:spLocks noChangeArrowheads="1"/>
          </p:cNvSpPr>
          <p:nvPr>
            <p:custDataLst>
              <p:tags r:id="rId22"/>
            </p:custDataLst>
          </p:nvPr>
        </p:nvSpPr>
        <p:spPr bwMode="auto">
          <a:xfrm>
            <a:off x="7105630" y="4587936"/>
            <a:ext cx="103739" cy="110939"/>
          </a:xfrm>
          <a:prstGeom prst="ellipse">
            <a:avLst/>
          </a:pr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22" name="Oval 100"/>
          <p:cNvSpPr>
            <a:spLocks noChangeArrowheads="1"/>
          </p:cNvSpPr>
          <p:nvPr>
            <p:custDataLst>
              <p:tags r:id="rId23"/>
            </p:custDataLst>
          </p:nvPr>
        </p:nvSpPr>
        <p:spPr bwMode="auto">
          <a:xfrm>
            <a:off x="6787263" y="4587936"/>
            <a:ext cx="100159" cy="110939"/>
          </a:xfrm>
          <a:prstGeom prst="ellipse">
            <a:avLst/>
          </a:pr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23" name="Oval 101"/>
          <p:cNvSpPr>
            <a:spLocks noChangeArrowheads="1"/>
          </p:cNvSpPr>
          <p:nvPr>
            <p:custDataLst>
              <p:tags r:id="rId24"/>
            </p:custDataLst>
          </p:nvPr>
        </p:nvSpPr>
        <p:spPr bwMode="auto">
          <a:xfrm>
            <a:off x="6937505" y="4641618"/>
            <a:ext cx="128778" cy="125253"/>
          </a:xfrm>
          <a:prstGeom prst="ellipse">
            <a:avLst/>
          </a:pr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24" name="Freeform 102"/>
          <p:cNvSpPr/>
          <p:nvPr>
            <p:custDataLst>
              <p:tags r:id="rId25"/>
            </p:custDataLst>
          </p:nvPr>
        </p:nvSpPr>
        <p:spPr bwMode="auto">
          <a:xfrm>
            <a:off x="6862384" y="4791918"/>
            <a:ext cx="279018" cy="221875"/>
          </a:xfrm>
          <a:custGeom>
            <a:avLst/>
            <a:gdLst>
              <a:gd name="T0" fmla="*/ 28 w 33"/>
              <a:gd name="T1" fmla="*/ 0 h 26"/>
              <a:gd name="T2" fmla="*/ 5 w 33"/>
              <a:gd name="T3" fmla="*/ 0 h 26"/>
              <a:gd name="T4" fmla="*/ 0 w 33"/>
              <a:gd name="T5" fmla="*/ 5 h 26"/>
              <a:gd name="T6" fmla="*/ 0 w 33"/>
              <a:gd name="T7" fmla="*/ 26 h 26"/>
              <a:gd name="T8" fmla="*/ 5 w 33"/>
              <a:gd name="T9" fmla="*/ 26 h 26"/>
              <a:gd name="T10" fmla="*/ 5 w 33"/>
              <a:gd name="T11" fmla="*/ 9 h 26"/>
              <a:gd name="T12" fmla="*/ 6 w 33"/>
              <a:gd name="T13" fmla="*/ 7 h 26"/>
              <a:gd name="T14" fmla="*/ 7 w 33"/>
              <a:gd name="T15" fmla="*/ 9 h 26"/>
              <a:gd name="T16" fmla="*/ 7 w 33"/>
              <a:gd name="T17" fmla="*/ 26 h 26"/>
              <a:gd name="T18" fmla="*/ 25 w 33"/>
              <a:gd name="T19" fmla="*/ 26 h 26"/>
              <a:gd name="T20" fmla="*/ 25 w 33"/>
              <a:gd name="T21" fmla="*/ 9 h 26"/>
              <a:gd name="T22" fmla="*/ 27 w 33"/>
              <a:gd name="T23" fmla="*/ 7 h 26"/>
              <a:gd name="T24" fmla="*/ 28 w 33"/>
              <a:gd name="T25" fmla="*/ 9 h 26"/>
              <a:gd name="T26" fmla="*/ 28 w 33"/>
              <a:gd name="T27" fmla="*/ 26 h 26"/>
              <a:gd name="T28" fmla="*/ 33 w 33"/>
              <a:gd name="T29" fmla="*/ 26 h 26"/>
              <a:gd name="T30" fmla="*/ 33 w 33"/>
              <a:gd name="T31" fmla="*/ 5 h 26"/>
              <a:gd name="T32" fmla="*/ 28 w 33"/>
              <a:gd name="T3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26">
                <a:moveTo>
                  <a:pt x="28" y="0"/>
                </a:moveTo>
                <a:cubicBezTo>
                  <a:pt x="5" y="0"/>
                  <a:pt x="5" y="0"/>
                  <a:pt x="5" y="0"/>
                </a:cubicBezTo>
                <a:cubicBezTo>
                  <a:pt x="2" y="0"/>
                  <a:pt x="0" y="2"/>
                  <a:pt x="0" y="5"/>
                </a:cubicBezTo>
                <a:cubicBezTo>
                  <a:pt x="0" y="26"/>
                  <a:pt x="0" y="26"/>
                  <a:pt x="0" y="26"/>
                </a:cubicBezTo>
                <a:cubicBezTo>
                  <a:pt x="5" y="26"/>
                  <a:pt x="5" y="26"/>
                  <a:pt x="5" y="26"/>
                </a:cubicBezTo>
                <a:cubicBezTo>
                  <a:pt x="5" y="9"/>
                  <a:pt x="5" y="9"/>
                  <a:pt x="5" y="9"/>
                </a:cubicBezTo>
                <a:cubicBezTo>
                  <a:pt x="5" y="8"/>
                  <a:pt x="5" y="7"/>
                  <a:pt x="6" y="7"/>
                </a:cubicBezTo>
                <a:cubicBezTo>
                  <a:pt x="7" y="7"/>
                  <a:pt x="7" y="8"/>
                  <a:pt x="7" y="9"/>
                </a:cubicBezTo>
                <a:cubicBezTo>
                  <a:pt x="7" y="26"/>
                  <a:pt x="7" y="26"/>
                  <a:pt x="7" y="26"/>
                </a:cubicBezTo>
                <a:cubicBezTo>
                  <a:pt x="25" y="26"/>
                  <a:pt x="25" y="26"/>
                  <a:pt x="25" y="26"/>
                </a:cubicBezTo>
                <a:cubicBezTo>
                  <a:pt x="25" y="9"/>
                  <a:pt x="25" y="9"/>
                  <a:pt x="25" y="9"/>
                </a:cubicBezTo>
                <a:cubicBezTo>
                  <a:pt x="25" y="8"/>
                  <a:pt x="26" y="7"/>
                  <a:pt x="27" y="7"/>
                </a:cubicBezTo>
                <a:cubicBezTo>
                  <a:pt x="28" y="7"/>
                  <a:pt x="28" y="8"/>
                  <a:pt x="28" y="9"/>
                </a:cubicBezTo>
                <a:cubicBezTo>
                  <a:pt x="28" y="26"/>
                  <a:pt x="28" y="26"/>
                  <a:pt x="28" y="26"/>
                </a:cubicBezTo>
                <a:cubicBezTo>
                  <a:pt x="33" y="26"/>
                  <a:pt x="33" y="26"/>
                  <a:pt x="33" y="26"/>
                </a:cubicBezTo>
                <a:cubicBezTo>
                  <a:pt x="33" y="5"/>
                  <a:pt x="33" y="5"/>
                  <a:pt x="33" y="5"/>
                </a:cubicBezTo>
                <a:cubicBezTo>
                  <a:pt x="33" y="2"/>
                  <a:pt x="31" y="0"/>
                  <a:pt x="28" y="0"/>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57500" lnSpcReduction="20000"/>
          </a:bodyPr>
          <a:lstStyle/>
          <a:p>
            <a:endParaRPr lang="zh-CN" altLang="en-US" sz="1270">
              <a:latin typeface="微软雅黑" panose="020B0503020204020204" charset="-122"/>
              <a:ea typeface="微软雅黑" panose="020B0503020204020204" charset="-122"/>
            </a:endParaRPr>
          </a:p>
        </p:txBody>
      </p:sp>
      <p:sp>
        <p:nvSpPr>
          <p:cNvPr id="2125" name="Freeform 103"/>
          <p:cNvSpPr/>
          <p:nvPr>
            <p:custDataLst>
              <p:tags r:id="rId26"/>
            </p:custDataLst>
          </p:nvPr>
        </p:nvSpPr>
        <p:spPr bwMode="auto">
          <a:xfrm>
            <a:off x="7066281" y="4716766"/>
            <a:ext cx="211054" cy="186088"/>
          </a:xfrm>
          <a:custGeom>
            <a:avLst/>
            <a:gdLst>
              <a:gd name="T0" fmla="*/ 20 w 25"/>
              <a:gd name="T1" fmla="*/ 0 h 22"/>
              <a:gd name="T2" fmla="*/ 3 w 25"/>
              <a:gd name="T3" fmla="*/ 0 h 22"/>
              <a:gd name="T4" fmla="*/ 0 w 25"/>
              <a:gd name="T5" fmla="*/ 6 h 22"/>
              <a:gd name="T6" fmla="*/ 4 w 25"/>
              <a:gd name="T7" fmla="*/ 6 h 22"/>
              <a:gd name="T8" fmla="*/ 12 w 25"/>
              <a:gd name="T9" fmla="*/ 14 h 22"/>
              <a:gd name="T10" fmla="*/ 12 w 25"/>
              <a:gd name="T11" fmla="*/ 22 h 22"/>
              <a:gd name="T12" fmla="*/ 18 w 25"/>
              <a:gd name="T13" fmla="*/ 22 h 22"/>
              <a:gd name="T14" fmla="*/ 18 w 25"/>
              <a:gd name="T15" fmla="*/ 7 h 22"/>
              <a:gd name="T16" fmla="*/ 19 w 25"/>
              <a:gd name="T17" fmla="*/ 6 h 22"/>
              <a:gd name="T18" fmla="*/ 20 w 25"/>
              <a:gd name="T19" fmla="*/ 7 h 22"/>
              <a:gd name="T20" fmla="*/ 20 w 25"/>
              <a:gd name="T21" fmla="*/ 22 h 22"/>
              <a:gd name="T22" fmla="*/ 25 w 25"/>
              <a:gd name="T23" fmla="*/ 22 h 22"/>
              <a:gd name="T24" fmla="*/ 25 w 25"/>
              <a:gd name="T25" fmla="*/ 4 h 22"/>
              <a:gd name="T26" fmla="*/ 20 w 25"/>
              <a:gd name="T2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2">
                <a:moveTo>
                  <a:pt x="20" y="0"/>
                </a:moveTo>
                <a:cubicBezTo>
                  <a:pt x="3" y="0"/>
                  <a:pt x="3" y="0"/>
                  <a:pt x="3" y="0"/>
                </a:cubicBezTo>
                <a:cubicBezTo>
                  <a:pt x="3" y="2"/>
                  <a:pt x="2" y="4"/>
                  <a:pt x="0" y="6"/>
                </a:cubicBezTo>
                <a:cubicBezTo>
                  <a:pt x="4" y="6"/>
                  <a:pt x="4" y="6"/>
                  <a:pt x="4" y="6"/>
                </a:cubicBezTo>
                <a:cubicBezTo>
                  <a:pt x="8" y="6"/>
                  <a:pt x="12" y="10"/>
                  <a:pt x="12" y="14"/>
                </a:cubicBezTo>
                <a:cubicBezTo>
                  <a:pt x="12" y="22"/>
                  <a:pt x="12" y="22"/>
                  <a:pt x="12" y="22"/>
                </a:cubicBezTo>
                <a:cubicBezTo>
                  <a:pt x="18" y="22"/>
                  <a:pt x="18" y="22"/>
                  <a:pt x="18" y="22"/>
                </a:cubicBezTo>
                <a:cubicBezTo>
                  <a:pt x="18" y="7"/>
                  <a:pt x="18" y="7"/>
                  <a:pt x="18" y="7"/>
                </a:cubicBezTo>
                <a:cubicBezTo>
                  <a:pt x="18" y="6"/>
                  <a:pt x="19" y="6"/>
                  <a:pt x="19" y="6"/>
                </a:cubicBezTo>
                <a:cubicBezTo>
                  <a:pt x="20" y="6"/>
                  <a:pt x="20" y="6"/>
                  <a:pt x="20" y="7"/>
                </a:cubicBezTo>
                <a:cubicBezTo>
                  <a:pt x="20" y="22"/>
                  <a:pt x="20" y="22"/>
                  <a:pt x="20" y="22"/>
                </a:cubicBezTo>
                <a:cubicBezTo>
                  <a:pt x="25" y="22"/>
                  <a:pt x="25" y="22"/>
                  <a:pt x="25" y="22"/>
                </a:cubicBezTo>
                <a:cubicBezTo>
                  <a:pt x="25" y="4"/>
                  <a:pt x="25" y="4"/>
                  <a:pt x="25" y="4"/>
                </a:cubicBezTo>
                <a:cubicBezTo>
                  <a:pt x="25" y="1"/>
                  <a:pt x="23" y="0"/>
                  <a:pt x="20" y="0"/>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35000" lnSpcReduction="20000"/>
          </a:bodyPr>
          <a:lstStyle/>
          <a:p>
            <a:endParaRPr lang="zh-CN" altLang="en-US" sz="1270">
              <a:latin typeface="微软雅黑" panose="020B0503020204020204" charset="-122"/>
              <a:ea typeface="微软雅黑" panose="020B0503020204020204" charset="-122"/>
            </a:endParaRPr>
          </a:p>
        </p:txBody>
      </p:sp>
      <p:sp>
        <p:nvSpPr>
          <p:cNvPr id="2127" name="Freeform 104"/>
          <p:cNvSpPr/>
          <p:nvPr>
            <p:custDataLst>
              <p:tags r:id="rId27"/>
            </p:custDataLst>
          </p:nvPr>
        </p:nvSpPr>
        <p:spPr bwMode="auto">
          <a:xfrm>
            <a:off x="6726452" y="4716766"/>
            <a:ext cx="211054" cy="186088"/>
          </a:xfrm>
          <a:custGeom>
            <a:avLst/>
            <a:gdLst>
              <a:gd name="T0" fmla="*/ 25 w 25"/>
              <a:gd name="T1" fmla="*/ 6 h 22"/>
              <a:gd name="T2" fmla="*/ 22 w 25"/>
              <a:gd name="T3" fmla="*/ 0 h 22"/>
              <a:gd name="T4" fmla="*/ 4 w 25"/>
              <a:gd name="T5" fmla="*/ 0 h 22"/>
              <a:gd name="T6" fmla="*/ 0 w 25"/>
              <a:gd name="T7" fmla="*/ 4 h 22"/>
              <a:gd name="T8" fmla="*/ 0 w 25"/>
              <a:gd name="T9" fmla="*/ 22 h 22"/>
              <a:gd name="T10" fmla="*/ 4 w 25"/>
              <a:gd name="T11" fmla="*/ 22 h 22"/>
              <a:gd name="T12" fmla="*/ 4 w 25"/>
              <a:gd name="T13" fmla="*/ 7 h 22"/>
              <a:gd name="T14" fmla="*/ 5 w 25"/>
              <a:gd name="T15" fmla="*/ 6 h 22"/>
              <a:gd name="T16" fmla="*/ 6 w 25"/>
              <a:gd name="T17" fmla="*/ 7 h 22"/>
              <a:gd name="T18" fmla="*/ 6 w 25"/>
              <a:gd name="T19" fmla="*/ 22 h 22"/>
              <a:gd name="T20" fmla="*/ 13 w 25"/>
              <a:gd name="T21" fmla="*/ 22 h 22"/>
              <a:gd name="T22" fmla="*/ 13 w 25"/>
              <a:gd name="T23" fmla="*/ 14 h 22"/>
              <a:gd name="T24" fmla="*/ 21 w 25"/>
              <a:gd name="T25" fmla="*/ 6 h 22"/>
              <a:gd name="T26" fmla="*/ 25 w 25"/>
              <a:gd name="T2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2">
                <a:moveTo>
                  <a:pt x="25" y="6"/>
                </a:moveTo>
                <a:cubicBezTo>
                  <a:pt x="23" y="4"/>
                  <a:pt x="22" y="2"/>
                  <a:pt x="22" y="0"/>
                </a:cubicBezTo>
                <a:cubicBezTo>
                  <a:pt x="22" y="0"/>
                  <a:pt x="4" y="0"/>
                  <a:pt x="4" y="0"/>
                </a:cubicBezTo>
                <a:cubicBezTo>
                  <a:pt x="2" y="0"/>
                  <a:pt x="0" y="1"/>
                  <a:pt x="0" y="4"/>
                </a:cubicBezTo>
                <a:cubicBezTo>
                  <a:pt x="0" y="22"/>
                  <a:pt x="0" y="22"/>
                  <a:pt x="0" y="22"/>
                </a:cubicBezTo>
                <a:cubicBezTo>
                  <a:pt x="4" y="22"/>
                  <a:pt x="4" y="22"/>
                  <a:pt x="4" y="22"/>
                </a:cubicBezTo>
                <a:cubicBezTo>
                  <a:pt x="4" y="7"/>
                  <a:pt x="4" y="7"/>
                  <a:pt x="4" y="7"/>
                </a:cubicBezTo>
                <a:cubicBezTo>
                  <a:pt x="4" y="6"/>
                  <a:pt x="4" y="6"/>
                  <a:pt x="5" y="6"/>
                </a:cubicBezTo>
                <a:cubicBezTo>
                  <a:pt x="5" y="6"/>
                  <a:pt x="6" y="6"/>
                  <a:pt x="6" y="7"/>
                </a:cubicBezTo>
                <a:cubicBezTo>
                  <a:pt x="6" y="22"/>
                  <a:pt x="6" y="22"/>
                  <a:pt x="6" y="22"/>
                </a:cubicBezTo>
                <a:cubicBezTo>
                  <a:pt x="13" y="22"/>
                  <a:pt x="13" y="22"/>
                  <a:pt x="13" y="22"/>
                </a:cubicBezTo>
                <a:cubicBezTo>
                  <a:pt x="13" y="14"/>
                  <a:pt x="13" y="14"/>
                  <a:pt x="13" y="14"/>
                </a:cubicBezTo>
                <a:cubicBezTo>
                  <a:pt x="13" y="10"/>
                  <a:pt x="17" y="6"/>
                  <a:pt x="21" y="6"/>
                </a:cubicBezTo>
                <a:lnTo>
                  <a:pt x="25" y="6"/>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35000" lnSpcReduction="20000"/>
          </a:bodyPr>
          <a:lstStyle/>
          <a:p>
            <a:endParaRPr lang="zh-CN" altLang="en-US" sz="1270">
              <a:latin typeface="微软雅黑" panose="020B0503020204020204" charset="-122"/>
              <a:ea typeface="微软雅黑" panose="020B0503020204020204" charset="-122"/>
            </a:endParaRPr>
          </a:p>
        </p:txBody>
      </p:sp>
      <p:sp>
        <p:nvSpPr>
          <p:cNvPr id="2128" name="Freeform 105"/>
          <p:cNvSpPr/>
          <p:nvPr>
            <p:custDataLst>
              <p:tags r:id="rId28"/>
            </p:custDataLst>
          </p:nvPr>
        </p:nvSpPr>
        <p:spPr bwMode="auto">
          <a:xfrm>
            <a:off x="6731473" y="3047309"/>
            <a:ext cx="507956" cy="35787"/>
          </a:xfrm>
          <a:custGeom>
            <a:avLst/>
            <a:gdLst>
              <a:gd name="T0" fmla="*/ 58 w 60"/>
              <a:gd name="T1" fmla="*/ 0 h 4"/>
              <a:gd name="T2" fmla="*/ 2 w 60"/>
              <a:gd name="T3" fmla="*/ 0 h 4"/>
              <a:gd name="T4" fmla="*/ 0 w 60"/>
              <a:gd name="T5" fmla="*/ 2 h 4"/>
              <a:gd name="T6" fmla="*/ 2 w 60"/>
              <a:gd name="T7" fmla="*/ 4 h 4"/>
              <a:gd name="T8" fmla="*/ 58 w 60"/>
              <a:gd name="T9" fmla="*/ 4 h 4"/>
              <a:gd name="T10" fmla="*/ 60 w 60"/>
              <a:gd name="T11" fmla="*/ 2 h 4"/>
              <a:gd name="T12" fmla="*/ 58 w 6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60" h="4">
                <a:moveTo>
                  <a:pt x="58" y="0"/>
                </a:moveTo>
                <a:cubicBezTo>
                  <a:pt x="2" y="0"/>
                  <a:pt x="2" y="0"/>
                  <a:pt x="2" y="0"/>
                </a:cubicBezTo>
                <a:cubicBezTo>
                  <a:pt x="1" y="0"/>
                  <a:pt x="0" y="1"/>
                  <a:pt x="0" y="2"/>
                </a:cubicBezTo>
                <a:cubicBezTo>
                  <a:pt x="0" y="3"/>
                  <a:pt x="1" y="4"/>
                  <a:pt x="2" y="4"/>
                </a:cubicBezTo>
                <a:cubicBezTo>
                  <a:pt x="58" y="4"/>
                  <a:pt x="58" y="4"/>
                  <a:pt x="58" y="4"/>
                </a:cubicBezTo>
                <a:cubicBezTo>
                  <a:pt x="59" y="4"/>
                  <a:pt x="60" y="3"/>
                  <a:pt x="60" y="2"/>
                </a:cubicBezTo>
                <a:cubicBezTo>
                  <a:pt x="60" y="1"/>
                  <a:pt x="59" y="0"/>
                  <a:pt x="58" y="0"/>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29" name="Freeform 106"/>
          <p:cNvSpPr/>
          <p:nvPr>
            <p:custDataLst>
              <p:tags r:id="rId29"/>
            </p:custDataLst>
          </p:nvPr>
        </p:nvSpPr>
        <p:spPr bwMode="auto">
          <a:xfrm>
            <a:off x="7064148" y="2778915"/>
            <a:ext cx="107315" cy="243346"/>
          </a:xfrm>
          <a:custGeom>
            <a:avLst/>
            <a:gdLst>
              <a:gd name="T0" fmla="*/ 0 w 13"/>
              <a:gd name="T1" fmla="*/ 2 h 29"/>
              <a:gd name="T2" fmla="*/ 0 w 13"/>
              <a:gd name="T3" fmla="*/ 29 h 29"/>
              <a:gd name="T4" fmla="*/ 13 w 13"/>
              <a:gd name="T5" fmla="*/ 29 h 29"/>
              <a:gd name="T6" fmla="*/ 13 w 13"/>
              <a:gd name="T7" fmla="*/ 2 h 29"/>
              <a:gd name="T8" fmla="*/ 12 w 13"/>
              <a:gd name="T9" fmla="*/ 0 h 29"/>
              <a:gd name="T10" fmla="*/ 1 w 13"/>
              <a:gd name="T11" fmla="*/ 0 h 29"/>
              <a:gd name="T12" fmla="*/ 0 w 13"/>
              <a:gd name="T13" fmla="*/ 2 h 29"/>
            </a:gdLst>
            <a:ahLst/>
            <a:cxnLst>
              <a:cxn ang="0">
                <a:pos x="T0" y="T1"/>
              </a:cxn>
              <a:cxn ang="0">
                <a:pos x="T2" y="T3"/>
              </a:cxn>
              <a:cxn ang="0">
                <a:pos x="T4" y="T5"/>
              </a:cxn>
              <a:cxn ang="0">
                <a:pos x="T6" y="T7"/>
              </a:cxn>
              <a:cxn ang="0">
                <a:pos x="T8" y="T9"/>
              </a:cxn>
              <a:cxn ang="0">
                <a:pos x="T10" y="T11"/>
              </a:cxn>
              <a:cxn ang="0">
                <a:pos x="T12" y="T13"/>
              </a:cxn>
            </a:cxnLst>
            <a:rect l="0" t="0" r="r" b="b"/>
            <a:pathLst>
              <a:path w="13" h="29">
                <a:moveTo>
                  <a:pt x="0" y="2"/>
                </a:moveTo>
                <a:cubicBezTo>
                  <a:pt x="0" y="29"/>
                  <a:pt x="0" y="29"/>
                  <a:pt x="0" y="29"/>
                </a:cubicBezTo>
                <a:cubicBezTo>
                  <a:pt x="13" y="29"/>
                  <a:pt x="13" y="29"/>
                  <a:pt x="13" y="29"/>
                </a:cubicBezTo>
                <a:cubicBezTo>
                  <a:pt x="13" y="2"/>
                  <a:pt x="13" y="2"/>
                  <a:pt x="13" y="2"/>
                </a:cubicBezTo>
                <a:cubicBezTo>
                  <a:pt x="13" y="1"/>
                  <a:pt x="13" y="0"/>
                  <a:pt x="12" y="0"/>
                </a:cubicBezTo>
                <a:cubicBezTo>
                  <a:pt x="1" y="0"/>
                  <a:pt x="1" y="0"/>
                  <a:pt x="1" y="0"/>
                </a:cubicBezTo>
                <a:cubicBezTo>
                  <a:pt x="0" y="0"/>
                  <a:pt x="0" y="1"/>
                  <a:pt x="0" y="2"/>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55000" lnSpcReduction="20000"/>
          </a:bodyPr>
          <a:lstStyle/>
          <a:p>
            <a:endParaRPr lang="zh-CN" altLang="en-US" sz="1270">
              <a:latin typeface="微软雅黑" panose="020B0503020204020204" charset="-122"/>
              <a:ea typeface="微软雅黑" panose="020B0503020204020204" charset="-122"/>
            </a:endParaRPr>
          </a:p>
        </p:txBody>
      </p:sp>
      <p:sp>
        <p:nvSpPr>
          <p:cNvPr id="2130" name="Freeform 107"/>
          <p:cNvSpPr/>
          <p:nvPr>
            <p:custDataLst>
              <p:tags r:id="rId30"/>
            </p:custDataLst>
          </p:nvPr>
        </p:nvSpPr>
        <p:spPr bwMode="auto">
          <a:xfrm>
            <a:off x="6917486" y="2846908"/>
            <a:ext cx="118048" cy="175354"/>
          </a:xfrm>
          <a:custGeom>
            <a:avLst/>
            <a:gdLst>
              <a:gd name="T0" fmla="*/ 1 w 14"/>
              <a:gd name="T1" fmla="*/ 0 h 21"/>
              <a:gd name="T2" fmla="*/ 0 w 14"/>
              <a:gd name="T3" fmla="*/ 1 h 21"/>
              <a:gd name="T4" fmla="*/ 0 w 14"/>
              <a:gd name="T5" fmla="*/ 21 h 21"/>
              <a:gd name="T6" fmla="*/ 14 w 14"/>
              <a:gd name="T7" fmla="*/ 21 h 21"/>
              <a:gd name="T8" fmla="*/ 14 w 14"/>
              <a:gd name="T9" fmla="*/ 1 h 21"/>
              <a:gd name="T10" fmla="*/ 12 w 14"/>
              <a:gd name="T11" fmla="*/ 0 h 21"/>
              <a:gd name="T12" fmla="*/ 1 w 14"/>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1" y="0"/>
                </a:moveTo>
                <a:cubicBezTo>
                  <a:pt x="1" y="0"/>
                  <a:pt x="0" y="0"/>
                  <a:pt x="0" y="1"/>
                </a:cubicBezTo>
                <a:cubicBezTo>
                  <a:pt x="0" y="21"/>
                  <a:pt x="0" y="21"/>
                  <a:pt x="0" y="21"/>
                </a:cubicBezTo>
                <a:cubicBezTo>
                  <a:pt x="14" y="21"/>
                  <a:pt x="14" y="21"/>
                  <a:pt x="14" y="21"/>
                </a:cubicBezTo>
                <a:cubicBezTo>
                  <a:pt x="14" y="1"/>
                  <a:pt x="14" y="1"/>
                  <a:pt x="14" y="1"/>
                </a:cubicBezTo>
                <a:cubicBezTo>
                  <a:pt x="14" y="0"/>
                  <a:pt x="13" y="0"/>
                  <a:pt x="12" y="0"/>
                </a:cubicBezTo>
                <a:lnTo>
                  <a:pt x="1" y="0"/>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31" name="Freeform 108"/>
          <p:cNvSpPr/>
          <p:nvPr>
            <p:custDataLst>
              <p:tags r:id="rId31"/>
            </p:custDataLst>
          </p:nvPr>
        </p:nvSpPr>
        <p:spPr bwMode="auto">
          <a:xfrm>
            <a:off x="6774400" y="2904166"/>
            <a:ext cx="118048" cy="118096"/>
          </a:xfrm>
          <a:custGeom>
            <a:avLst/>
            <a:gdLst>
              <a:gd name="T0" fmla="*/ 14 w 14"/>
              <a:gd name="T1" fmla="*/ 1 h 14"/>
              <a:gd name="T2" fmla="*/ 13 w 14"/>
              <a:gd name="T3" fmla="*/ 0 h 14"/>
              <a:gd name="T4" fmla="*/ 2 w 14"/>
              <a:gd name="T5" fmla="*/ 0 h 14"/>
              <a:gd name="T6" fmla="*/ 0 w 14"/>
              <a:gd name="T7" fmla="*/ 1 h 14"/>
              <a:gd name="T8" fmla="*/ 0 w 14"/>
              <a:gd name="T9" fmla="*/ 14 h 14"/>
              <a:gd name="T10" fmla="*/ 14 w 14"/>
              <a:gd name="T11" fmla="*/ 14 h 14"/>
              <a:gd name="T12" fmla="*/ 14 w 14"/>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14" y="1"/>
                </a:moveTo>
                <a:cubicBezTo>
                  <a:pt x="14" y="0"/>
                  <a:pt x="14" y="0"/>
                  <a:pt x="13" y="0"/>
                </a:cubicBezTo>
                <a:cubicBezTo>
                  <a:pt x="2" y="0"/>
                  <a:pt x="2" y="0"/>
                  <a:pt x="2" y="0"/>
                </a:cubicBezTo>
                <a:cubicBezTo>
                  <a:pt x="1" y="0"/>
                  <a:pt x="0" y="0"/>
                  <a:pt x="0" y="1"/>
                </a:cubicBezTo>
                <a:cubicBezTo>
                  <a:pt x="0" y="14"/>
                  <a:pt x="0" y="14"/>
                  <a:pt x="0" y="14"/>
                </a:cubicBezTo>
                <a:cubicBezTo>
                  <a:pt x="14" y="14"/>
                  <a:pt x="14" y="14"/>
                  <a:pt x="14" y="14"/>
                </a:cubicBezTo>
                <a:lnTo>
                  <a:pt x="14" y="1"/>
                </a:ln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25000" lnSpcReduction="20000"/>
          </a:bodyPr>
          <a:lstStyle/>
          <a:p>
            <a:endParaRPr lang="zh-CN" altLang="en-US" sz="1270">
              <a:latin typeface="微软雅黑" panose="020B0503020204020204" charset="-122"/>
              <a:ea typeface="微软雅黑" panose="020B0503020204020204" charset="-122"/>
            </a:endParaRPr>
          </a:p>
        </p:txBody>
      </p:sp>
      <p:sp>
        <p:nvSpPr>
          <p:cNvPr id="2132" name="Freeform 109"/>
          <p:cNvSpPr/>
          <p:nvPr>
            <p:custDataLst>
              <p:tags r:id="rId32"/>
            </p:custDataLst>
          </p:nvPr>
        </p:nvSpPr>
        <p:spPr bwMode="auto">
          <a:xfrm>
            <a:off x="6799438" y="2610718"/>
            <a:ext cx="339830" cy="218296"/>
          </a:xfrm>
          <a:custGeom>
            <a:avLst/>
            <a:gdLst>
              <a:gd name="T0" fmla="*/ 5 w 40"/>
              <a:gd name="T1" fmla="*/ 25 h 26"/>
              <a:gd name="T2" fmla="*/ 15 w 40"/>
              <a:gd name="T3" fmla="*/ 15 h 26"/>
              <a:gd name="T4" fmla="*/ 20 w 40"/>
              <a:gd name="T5" fmla="*/ 20 h 26"/>
              <a:gd name="T6" fmla="*/ 22 w 40"/>
              <a:gd name="T7" fmla="*/ 21 h 26"/>
              <a:gd name="T8" fmla="*/ 24 w 40"/>
              <a:gd name="T9" fmla="*/ 20 h 26"/>
              <a:gd name="T10" fmla="*/ 35 w 40"/>
              <a:gd name="T11" fmla="*/ 9 h 26"/>
              <a:gd name="T12" fmla="*/ 35 w 40"/>
              <a:gd name="T13" fmla="*/ 13 h 26"/>
              <a:gd name="T14" fmla="*/ 38 w 40"/>
              <a:gd name="T15" fmla="*/ 15 h 26"/>
              <a:gd name="T16" fmla="*/ 40 w 40"/>
              <a:gd name="T17" fmla="*/ 13 h 26"/>
              <a:gd name="T18" fmla="*/ 40 w 40"/>
              <a:gd name="T19" fmla="*/ 2 h 26"/>
              <a:gd name="T20" fmla="*/ 39 w 40"/>
              <a:gd name="T21" fmla="*/ 1 h 26"/>
              <a:gd name="T22" fmla="*/ 38 w 40"/>
              <a:gd name="T23" fmla="*/ 0 h 26"/>
              <a:gd name="T24" fmla="*/ 27 w 40"/>
              <a:gd name="T25" fmla="*/ 0 h 26"/>
              <a:gd name="T26" fmla="*/ 25 w 40"/>
              <a:gd name="T27" fmla="*/ 2 h 26"/>
              <a:gd name="T28" fmla="*/ 27 w 40"/>
              <a:gd name="T29" fmla="*/ 5 h 26"/>
              <a:gd name="T30" fmla="*/ 32 w 40"/>
              <a:gd name="T31" fmla="*/ 5 h 26"/>
              <a:gd name="T32" fmla="*/ 22 w 40"/>
              <a:gd name="T33" fmla="*/ 15 h 26"/>
              <a:gd name="T34" fmla="*/ 17 w 40"/>
              <a:gd name="T35" fmla="*/ 9 h 26"/>
              <a:gd name="T36" fmla="*/ 15 w 40"/>
              <a:gd name="T37" fmla="*/ 8 h 26"/>
              <a:gd name="T38" fmla="*/ 13 w 40"/>
              <a:gd name="T39" fmla="*/ 9 h 26"/>
              <a:gd name="T40" fmla="*/ 1 w 40"/>
              <a:gd name="T41" fmla="*/ 21 h 26"/>
              <a:gd name="T42" fmla="*/ 1 w 40"/>
              <a:gd name="T43" fmla="*/ 25 h 26"/>
              <a:gd name="T44" fmla="*/ 5 w 40"/>
              <a:gd name="T45"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0" h="26">
                <a:moveTo>
                  <a:pt x="5" y="25"/>
                </a:moveTo>
                <a:cubicBezTo>
                  <a:pt x="15" y="15"/>
                  <a:pt x="15" y="15"/>
                  <a:pt x="15" y="15"/>
                </a:cubicBezTo>
                <a:cubicBezTo>
                  <a:pt x="20" y="20"/>
                  <a:pt x="20" y="20"/>
                  <a:pt x="20" y="20"/>
                </a:cubicBezTo>
                <a:cubicBezTo>
                  <a:pt x="21" y="21"/>
                  <a:pt x="21" y="21"/>
                  <a:pt x="22" y="21"/>
                </a:cubicBezTo>
                <a:cubicBezTo>
                  <a:pt x="23" y="21"/>
                  <a:pt x="23" y="21"/>
                  <a:pt x="24" y="20"/>
                </a:cubicBezTo>
                <a:cubicBezTo>
                  <a:pt x="35" y="9"/>
                  <a:pt x="35" y="9"/>
                  <a:pt x="35" y="9"/>
                </a:cubicBezTo>
                <a:cubicBezTo>
                  <a:pt x="35" y="13"/>
                  <a:pt x="35" y="13"/>
                  <a:pt x="35" y="13"/>
                </a:cubicBezTo>
                <a:cubicBezTo>
                  <a:pt x="35" y="14"/>
                  <a:pt x="36" y="15"/>
                  <a:pt x="38" y="15"/>
                </a:cubicBezTo>
                <a:cubicBezTo>
                  <a:pt x="39" y="15"/>
                  <a:pt x="40" y="14"/>
                  <a:pt x="40" y="13"/>
                </a:cubicBezTo>
                <a:cubicBezTo>
                  <a:pt x="40" y="2"/>
                  <a:pt x="40" y="2"/>
                  <a:pt x="40" y="2"/>
                </a:cubicBezTo>
                <a:cubicBezTo>
                  <a:pt x="40" y="2"/>
                  <a:pt x="40" y="1"/>
                  <a:pt x="39" y="1"/>
                </a:cubicBezTo>
                <a:cubicBezTo>
                  <a:pt x="39" y="0"/>
                  <a:pt x="38" y="0"/>
                  <a:pt x="38" y="0"/>
                </a:cubicBezTo>
                <a:cubicBezTo>
                  <a:pt x="27" y="0"/>
                  <a:pt x="27" y="0"/>
                  <a:pt x="27" y="0"/>
                </a:cubicBezTo>
                <a:cubicBezTo>
                  <a:pt x="26" y="0"/>
                  <a:pt x="25" y="1"/>
                  <a:pt x="25" y="2"/>
                </a:cubicBezTo>
                <a:cubicBezTo>
                  <a:pt x="25" y="4"/>
                  <a:pt x="26" y="5"/>
                  <a:pt x="27" y="5"/>
                </a:cubicBezTo>
                <a:cubicBezTo>
                  <a:pt x="32" y="5"/>
                  <a:pt x="32" y="5"/>
                  <a:pt x="32" y="5"/>
                </a:cubicBezTo>
                <a:cubicBezTo>
                  <a:pt x="22" y="15"/>
                  <a:pt x="22" y="15"/>
                  <a:pt x="22" y="15"/>
                </a:cubicBezTo>
                <a:cubicBezTo>
                  <a:pt x="17" y="9"/>
                  <a:pt x="17" y="9"/>
                  <a:pt x="17" y="9"/>
                </a:cubicBezTo>
                <a:cubicBezTo>
                  <a:pt x="16" y="9"/>
                  <a:pt x="16" y="8"/>
                  <a:pt x="15" y="8"/>
                </a:cubicBezTo>
                <a:cubicBezTo>
                  <a:pt x="14" y="8"/>
                  <a:pt x="14" y="9"/>
                  <a:pt x="13" y="9"/>
                </a:cubicBezTo>
                <a:cubicBezTo>
                  <a:pt x="1" y="21"/>
                  <a:pt x="1" y="21"/>
                  <a:pt x="1" y="21"/>
                </a:cubicBezTo>
                <a:cubicBezTo>
                  <a:pt x="0" y="23"/>
                  <a:pt x="0" y="24"/>
                  <a:pt x="1" y="25"/>
                </a:cubicBezTo>
                <a:cubicBezTo>
                  <a:pt x="2" y="26"/>
                  <a:pt x="3" y="26"/>
                  <a:pt x="5" y="25"/>
                </a:cubicBezTo>
                <a:close/>
              </a:path>
            </a:pathLst>
          </a:custGeom>
          <a:solidFill>
            <a:srgbClr val="87102C"/>
          </a:solidFill>
          <a:ln>
            <a:noFill/>
          </a:ln>
          <a:extLst>
            <a:ext uri="{91240B29-F687-4F45-9708-019B960494DF}">
              <a14:hiddenLine xmlns:a14="http://schemas.microsoft.com/office/drawing/2010/main" w="9525">
                <a:solidFill>
                  <a:srgbClr val="000000"/>
                </a:solidFill>
                <a:round/>
              </a14:hiddenLine>
            </a:ext>
          </a:extLst>
        </p:spPr>
        <p:txBody>
          <a:bodyPr vert="horz" wrap="square" lIns="90000" tIns="46800" rIns="90000" bIns="46800" numCol="1" anchor="ctr" anchorCtr="0" compatLnSpc="1">
            <a:normAutofit fontScale="60000" lnSpcReduction="20000"/>
          </a:bodyPr>
          <a:lstStyle/>
          <a:p>
            <a:endParaRPr lang="zh-CN" altLang="en-US" sz="1270">
              <a:latin typeface="微软雅黑" panose="020B0503020204020204" charset="-122"/>
              <a:ea typeface="微软雅黑" panose="020B0503020204020204" charset="-122"/>
            </a:endParaRPr>
          </a:p>
        </p:txBody>
      </p:sp>
      <p:sp>
        <p:nvSpPr>
          <p:cNvPr id="189" name="圆角矩形 188"/>
          <p:cNvSpPr/>
          <p:nvPr>
            <p:custDataLst>
              <p:tags r:id="rId33"/>
            </p:custDataLst>
          </p:nvPr>
        </p:nvSpPr>
        <p:spPr>
          <a:xfrm>
            <a:off x="1331336" y="1966439"/>
            <a:ext cx="2263275" cy="527224"/>
          </a:xfrm>
          <a:prstGeom prst="roundRect">
            <a:avLst>
              <a:gd name="adj" fmla="val 50000"/>
            </a:avLst>
          </a:pr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0" rIns="90000" bIns="0" rtlCol="0" anchor="ctr" anchorCtr="0">
            <a:normAutofit/>
          </a:bodyPr>
          <a:lstStyle/>
          <a:p>
            <a:pPr algn="ctr" fontAlgn="base">
              <a:spcBef>
                <a:spcPct val="0"/>
              </a:spcBef>
              <a:spcAft>
                <a:spcPct val="0"/>
              </a:spcAft>
            </a:pPr>
            <a:r>
              <a:rPr lang="zh-CN" altLang="en-US" smtClean="0">
                <a:solidFill>
                  <a:srgbClr val="87102C"/>
                </a:solidFill>
                <a:latin typeface="微软雅黑" panose="020B0503020204020204" charset="-122"/>
                <a:ea typeface="微软雅黑" panose="020B0503020204020204" charset="-122"/>
                <a:cs typeface="+mn-ea"/>
              </a:rPr>
              <a:t>优化泛用户承接</a:t>
            </a:r>
            <a:endParaRPr lang="zh-CN" altLang="en-US" smtClean="0">
              <a:solidFill>
                <a:srgbClr val="87102C"/>
              </a:solidFill>
              <a:latin typeface="微软雅黑" panose="020B0503020204020204" charset="-122"/>
              <a:ea typeface="微软雅黑" panose="020B0503020204020204" charset="-122"/>
              <a:cs typeface="+mn-ea"/>
            </a:endParaRPr>
          </a:p>
        </p:txBody>
      </p:sp>
      <p:sp>
        <p:nvSpPr>
          <p:cNvPr id="194" name="圆角矩形 193"/>
          <p:cNvSpPr/>
          <p:nvPr>
            <p:custDataLst>
              <p:tags r:id="rId34"/>
            </p:custDataLst>
          </p:nvPr>
        </p:nvSpPr>
        <p:spPr>
          <a:xfrm>
            <a:off x="1331336" y="3960037"/>
            <a:ext cx="2263275" cy="527224"/>
          </a:xfrm>
          <a:prstGeom prst="roundRect">
            <a:avLst>
              <a:gd name="adj" fmla="val 50000"/>
            </a:avLst>
          </a:pr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0" rIns="90000" bIns="0" rtlCol="0" anchor="ctr" anchorCtr="0">
            <a:normAutofit/>
          </a:bodyPr>
          <a:lstStyle/>
          <a:p>
            <a:pPr algn="ctr" fontAlgn="base">
              <a:spcBef>
                <a:spcPct val="0"/>
              </a:spcBef>
              <a:spcAft>
                <a:spcPct val="0"/>
              </a:spcAft>
            </a:pPr>
            <a:r>
              <a:rPr lang="zh-CN" altLang="en-US" smtClean="0">
                <a:solidFill>
                  <a:srgbClr val="87102C"/>
                </a:solidFill>
                <a:latin typeface="微软雅黑" panose="020B0503020204020204" charset="-122"/>
                <a:ea typeface="微软雅黑" panose="020B0503020204020204" charset="-122"/>
                <a:cs typeface="+mn-ea"/>
              </a:rPr>
              <a:t>完善中后期付费</a:t>
            </a:r>
            <a:endParaRPr lang="zh-CN" altLang="en-US" smtClean="0">
              <a:solidFill>
                <a:srgbClr val="87102C"/>
              </a:solidFill>
              <a:latin typeface="微软雅黑" panose="020B0503020204020204" charset="-122"/>
              <a:ea typeface="微软雅黑" panose="020B0503020204020204" charset="-122"/>
              <a:cs typeface="+mn-ea"/>
            </a:endParaRPr>
          </a:p>
        </p:txBody>
      </p:sp>
      <p:sp>
        <p:nvSpPr>
          <p:cNvPr id="196" name="圆角矩形 195"/>
          <p:cNvSpPr/>
          <p:nvPr>
            <p:custDataLst>
              <p:tags r:id="rId35"/>
            </p:custDataLst>
          </p:nvPr>
        </p:nvSpPr>
        <p:spPr>
          <a:xfrm>
            <a:off x="8398494" y="1966439"/>
            <a:ext cx="2263275" cy="527224"/>
          </a:xfrm>
          <a:prstGeom prst="roundRect">
            <a:avLst>
              <a:gd name="adj" fmla="val 50000"/>
            </a:avLst>
          </a:pr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0" rIns="90000" bIns="0" rtlCol="0" anchor="ctr" anchorCtr="0">
            <a:normAutofit/>
          </a:bodyPr>
          <a:lstStyle/>
          <a:p>
            <a:pPr algn="ctr" fontAlgn="base">
              <a:spcBef>
                <a:spcPct val="0"/>
              </a:spcBef>
              <a:spcAft>
                <a:spcPct val="0"/>
              </a:spcAft>
            </a:pPr>
            <a:r>
              <a:rPr lang="zh-CN" altLang="en-US" smtClean="0">
                <a:solidFill>
                  <a:srgbClr val="87102C"/>
                </a:solidFill>
                <a:latin typeface="微软雅黑" panose="020B0503020204020204" charset="-122"/>
                <a:ea typeface="微软雅黑" panose="020B0503020204020204" charset="-122"/>
                <a:cs typeface="微软雅黑" panose="020B0503020204020204" charset="-122"/>
              </a:rPr>
              <a:t>挖掘大</a:t>
            </a:r>
            <a:r>
              <a:rPr lang="en-US" altLang="zh-CN" smtClean="0">
                <a:solidFill>
                  <a:srgbClr val="87102C"/>
                </a:solidFill>
                <a:latin typeface="微软雅黑" panose="020B0503020204020204" charset="-122"/>
                <a:ea typeface="微软雅黑" panose="020B0503020204020204" charset="-122"/>
                <a:cs typeface="微软雅黑" panose="020B0503020204020204" charset="-122"/>
              </a:rPr>
              <a:t>R</a:t>
            </a:r>
            <a:r>
              <a:rPr lang="zh-CN" altLang="en-US" smtClean="0">
                <a:solidFill>
                  <a:srgbClr val="87102C"/>
                </a:solidFill>
                <a:latin typeface="微软雅黑" panose="020B0503020204020204" charset="-122"/>
                <a:ea typeface="微软雅黑" panose="020B0503020204020204" charset="-122"/>
                <a:cs typeface="微软雅黑" panose="020B0503020204020204" charset="-122"/>
              </a:rPr>
              <a:t>流失</a:t>
            </a:r>
            <a:r>
              <a:rPr lang="zh-CN" altLang="en-US" smtClean="0">
                <a:solidFill>
                  <a:srgbClr val="87102C"/>
                </a:solidFill>
                <a:latin typeface="微软雅黑" panose="020B0503020204020204" charset="-122"/>
                <a:ea typeface="微软雅黑" panose="020B0503020204020204" charset="-122"/>
                <a:cs typeface="微软雅黑" panose="020B0503020204020204" charset="-122"/>
              </a:rPr>
              <a:t>痛点</a:t>
            </a:r>
            <a:endParaRPr lang="zh-CN" altLang="en-US" smtClean="0">
              <a:solidFill>
                <a:srgbClr val="87102C"/>
              </a:solidFill>
              <a:latin typeface="微软雅黑" panose="020B0503020204020204" charset="-122"/>
              <a:ea typeface="微软雅黑" panose="020B0503020204020204" charset="-122"/>
              <a:cs typeface="微软雅黑" panose="020B0503020204020204" charset="-122"/>
            </a:endParaRPr>
          </a:p>
        </p:txBody>
      </p:sp>
      <p:sp>
        <p:nvSpPr>
          <p:cNvPr id="198" name="圆角矩形 197"/>
          <p:cNvSpPr/>
          <p:nvPr>
            <p:custDataLst>
              <p:tags r:id="rId36"/>
            </p:custDataLst>
          </p:nvPr>
        </p:nvSpPr>
        <p:spPr>
          <a:xfrm>
            <a:off x="8398494" y="3960037"/>
            <a:ext cx="2263275" cy="527224"/>
          </a:xfrm>
          <a:prstGeom prst="roundRect">
            <a:avLst>
              <a:gd name="adj" fmla="val 50000"/>
            </a:avLst>
          </a:prstGeom>
          <a:gradFill flip="none" rotWithShape="1">
            <a:gsLst>
              <a:gs pos="0">
                <a:srgbClr val="FFFFFF">
                  <a:lumMod val="75000"/>
                </a:srgbClr>
              </a:gs>
              <a:gs pos="50000">
                <a:srgbClr val="FFFFFF">
                  <a:lumMod val="95000"/>
                </a:srgbClr>
              </a:gs>
              <a:gs pos="100000">
                <a:srgbClr val="FFFFFF"/>
              </a:gs>
            </a:gsLst>
            <a:lin ang="2700000" scaled="1"/>
            <a:tileRect/>
          </a:gradFill>
          <a:ln w="12700">
            <a:solidFill>
              <a:srgbClr val="FFFFFF"/>
            </a:solidFill>
          </a:ln>
          <a:effectLst>
            <a:outerShdw blurRad="50800" dist="38100" dir="2700000" algn="tl" rotWithShape="0">
              <a:prstClr val="black">
                <a:alpha val="30000"/>
              </a:prstClr>
            </a:outerShdw>
          </a:effectLst>
        </p:spPr>
        <p:style>
          <a:lnRef idx="2">
            <a:srgbClr val="87102C">
              <a:shade val="50000"/>
            </a:srgbClr>
          </a:lnRef>
          <a:fillRef idx="1">
            <a:srgbClr val="87102C"/>
          </a:fillRef>
          <a:effectRef idx="0">
            <a:srgbClr val="87102C"/>
          </a:effectRef>
          <a:fontRef idx="minor">
            <a:srgbClr val="BFBFBF"/>
          </a:fontRef>
        </p:style>
        <p:txBody>
          <a:bodyPr vert="horz" wrap="square" lIns="90000" tIns="0" rIns="90000" bIns="0" rtlCol="0" anchor="ctr" anchorCtr="0">
            <a:normAutofit/>
          </a:bodyPr>
          <a:lstStyle/>
          <a:p>
            <a:pPr algn="ctr" fontAlgn="base">
              <a:spcBef>
                <a:spcPct val="0"/>
              </a:spcBef>
              <a:spcAft>
                <a:spcPct val="0"/>
              </a:spcAft>
            </a:pPr>
            <a:r>
              <a:rPr lang="zh-CN" altLang="en-US" smtClean="0">
                <a:solidFill>
                  <a:srgbClr val="87102C"/>
                </a:solidFill>
                <a:latin typeface="微软雅黑" panose="020B0503020204020204" charset="-122"/>
                <a:ea typeface="微软雅黑" panose="020B0503020204020204" charset="-122"/>
                <a:cs typeface="+mn-ea"/>
              </a:rPr>
              <a:t>合规扩大直播业务</a:t>
            </a:r>
            <a:endParaRPr lang="zh-CN" altLang="en-US" smtClean="0">
              <a:solidFill>
                <a:srgbClr val="87102C"/>
              </a:solidFill>
              <a:latin typeface="微软雅黑" panose="020B0503020204020204" charset="-122"/>
              <a:ea typeface="微软雅黑" panose="020B0503020204020204" charset="-122"/>
              <a:cs typeface="+mn-ea"/>
            </a:endParaRPr>
          </a:p>
        </p:txBody>
      </p:sp>
      <p:sp>
        <p:nvSpPr>
          <p:cNvPr id="4" name="文本框 3"/>
          <p:cNvSpPr txBox="1"/>
          <p:nvPr>
            <p:custDataLst>
              <p:tags r:id="rId37"/>
            </p:custDataLst>
          </p:nvPr>
        </p:nvSpPr>
        <p:spPr>
          <a:xfrm>
            <a:off x="8398494" y="4512010"/>
            <a:ext cx="3473230" cy="142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anchor="t" anchorCtr="0">
            <a:normAutofit/>
            <a:scene3d>
              <a:camera prst="orthographicFront"/>
              <a:lightRig rig="threePt" dir="t"/>
            </a:scene3d>
          </a:bodyPr>
          <a:lstStyle>
            <a:defPPr>
              <a:defRPr lang="zh-CN"/>
            </a:defPPr>
            <a:lvl1pPr fontAlgn="base">
              <a:spcBef>
                <a:spcPct val="0"/>
              </a:spcBef>
              <a:spcAft>
                <a:spcPct val="0"/>
              </a:spcAft>
              <a:defRPr sz="1900">
                <a:solidFill>
                  <a:srgbClr val="000000">
                    <a:lumMod val="50000"/>
                    <a:lumOff val="50000"/>
                  </a:srgbClr>
                </a:solidFill>
                <a:latin typeface="+mn-ea"/>
              </a:defRPr>
            </a:lvl1pPr>
          </a:lstStyle>
          <a:p>
            <a:pPr>
              <a:lnSpc>
                <a:spcPct val="150000"/>
              </a:lnSpc>
            </a:pPr>
            <a:r>
              <a:rPr lang="zh-CN" altLang="en-US" sz="14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增加主播角色监控后台，</a:t>
            </a:r>
            <a:r>
              <a:rPr lang="zh-CN" altLang="en-US" sz="14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rPr>
              <a:t>完善主播角色信息追踪并进行风险把控；优化主播封禁模式，降低异常游戏行为泄漏风险；新开发观战视角，增加官方赛事直播宣传。</a:t>
            </a:r>
            <a:endParaRPr lang="zh-CN" altLang="en-US" sz="1400" dirty="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endParaRPr>
          </a:p>
        </p:txBody>
      </p:sp>
      <p:sp>
        <p:nvSpPr>
          <p:cNvPr id="5" name="文本框 4"/>
          <p:cNvSpPr txBox="1"/>
          <p:nvPr>
            <p:custDataLst>
              <p:tags r:id="rId38"/>
            </p:custDataLst>
          </p:nvPr>
        </p:nvSpPr>
        <p:spPr>
          <a:xfrm>
            <a:off x="8398494" y="2530788"/>
            <a:ext cx="3473230" cy="142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anchor="t" anchorCtr="0">
            <a:normAutofit/>
          </a:bodyPr>
          <a:lstStyle>
            <a:defPPr>
              <a:defRPr lang="zh-CN"/>
            </a:defPPr>
            <a:lvl1pPr fontAlgn="base">
              <a:spcBef>
                <a:spcPct val="0"/>
              </a:spcBef>
              <a:spcAft>
                <a:spcPct val="0"/>
              </a:spcAft>
              <a:defRPr sz="1900">
                <a:solidFill>
                  <a:srgbClr val="000000">
                    <a:lumMod val="50000"/>
                    <a:lumOff val="50000"/>
                  </a:srgbClr>
                </a:solidFill>
                <a:latin typeface="+mn-ea"/>
              </a:defRPr>
            </a:lvl1pPr>
          </a:lstStyle>
          <a:p>
            <a:pPr>
              <a:lnSpc>
                <a:spcPct val="150000"/>
              </a:lnSpc>
            </a:pPr>
            <a:r>
              <a:rPr lang="zh-CN" altLang="en-US" sz="1400" dirty="0">
                <a:solidFill>
                  <a:schemeClr val="tx1"/>
                </a:solidFill>
                <a:latin typeface="微软雅黑" panose="020B0503020204020204" charset="-122"/>
                <a:ea typeface="微软雅黑" panose="020B0503020204020204" charset="-122"/>
              </a:rPr>
              <a:t>挖掘新服</a:t>
            </a:r>
            <a:r>
              <a:rPr lang="en-US" altLang="zh-CN" sz="1400" dirty="0">
                <a:solidFill>
                  <a:schemeClr val="tx1"/>
                </a:solidFill>
                <a:latin typeface="微软雅黑" panose="020B0503020204020204" charset="-122"/>
                <a:ea typeface="微软雅黑" panose="020B0503020204020204" charset="-122"/>
              </a:rPr>
              <a:t>1-3</a:t>
            </a:r>
            <a:r>
              <a:rPr lang="zh-CN" altLang="en-US" sz="1400" dirty="0">
                <a:solidFill>
                  <a:schemeClr val="tx1"/>
                </a:solidFill>
                <a:latin typeface="微软雅黑" panose="020B0503020204020204" charset="-122"/>
                <a:ea typeface="微软雅黑" panose="020B0503020204020204" charset="-122"/>
              </a:rPr>
              <a:t>日高额付费（</a:t>
            </a:r>
            <a:r>
              <a:rPr lang="en-US" altLang="zh-CN" sz="1400" dirty="0">
                <a:solidFill>
                  <a:schemeClr val="tx1"/>
                </a:solidFill>
                <a:latin typeface="微软雅黑" panose="020B0503020204020204" charset="-122"/>
                <a:ea typeface="微软雅黑" panose="020B0503020204020204" charset="-122"/>
              </a:rPr>
              <a:t>2000</a:t>
            </a:r>
            <a:r>
              <a:rPr lang="zh-CN" altLang="en-US" sz="1400" dirty="0">
                <a:solidFill>
                  <a:schemeClr val="tx1"/>
                </a:solidFill>
                <a:latin typeface="微软雅黑" panose="020B0503020204020204" charset="-122"/>
                <a:ea typeface="微软雅黑" panose="020B0503020204020204" charset="-122"/>
              </a:rPr>
              <a:t>元以上）新增大</a:t>
            </a:r>
            <a:r>
              <a:rPr lang="en-US" altLang="zh-CN" sz="1400" dirty="0">
                <a:solidFill>
                  <a:schemeClr val="tx1"/>
                </a:solidFill>
                <a:latin typeface="微软雅黑" panose="020B0503020204020204" charset="-122"/>
                <a:ea typeface="微软雅黑" panose="020B0503020204020204" charset="-122"/>
              </a:rPr>
              <a:t>R</a:t>
            </a:r>
            <a:r>
              <a:rPr lang="zh-CN" altLang="en-US" sz="1400" dirty="0">
                <a:solidFill>
                  <a:schemeClr val="tx1"/>
                </a:solidFill>
                <a:latin typeface="微软雅黑" panose="020B0503020204020204" charset="-122"/>
                <a:ea typeface="微软雅黑" panose="020B0503020204020204" charset="-122"/>
              </a:rPr>
              <a:t>突然流失的痛点，如</a:t>
            </a:r>
            <a:r>
              <a:rPr lang="zh-CN" altLang="en-US" sz="1400" dirty="0">
                <a:solidFill>
                  <a:srgbClr val="C00000"/>
                </a:solidFill>
                <a:latin typeface="微软雅黑" panose="020B0503020204020204" charset="-122"/>
                <a:ea typeface="微软雅黑" panose="020B0503020204020204" charset="-122"/>
              </a:rPr>
              <a:t>锻造、开包</a:t>
            </a:r>
            <a:r>
              <a:rPr lang="zh-CN" altLang="en-US" sz="1400" dirty="0">
                <a:solidFill>
                  <a:schemeClr val="tx1"/>
                </a:solidFill>
                <a:latin typeface="微软雅黑" panose="020B0503020204020204" charset="-122"/>
                <a:ea typeface="微软雅黑" panose="020B0503020204020204" charset="-122"/>
              </a:rPr>
              <a:t>等，适当减少挫败感，提高</a:t>
            </a:r>
            <a:r>
              <a:rPr lang="zh-CN" altLang="en-US" sz="1400" dirty="0">
                <a:solidFill>
                  <a:schemeClr val="tx1"/>
                </a:solidFill>
                <a:latin typeface="微软雅黑" panose="020B0503020204020204" charset="-122"/>
                <a:ea typeface="微软雅黑" panose="020B0503020204020204" charset="-122"/>
              </a:rPr>
              <a:t>留存。</a:t>
            </a:r>
            <a:endParaRPr lang="zh-CN" altLang="en-US" sz="1400" dirty="0">
              <a:solidFill>
                <a:schemeClr val="tx1"/>
              </a:solidFill>
              <a:latin typeface="微软雅黑" panose="020B0503020204020204" charset="-122"/>
              <a:ea typeface="微软雅黑" panose="020B0503020204020204" charset="-122"/>
            </a:endParaRPr>
          </a:p>
        </p:txBody>
      </p:sp>
      <p:sp>
        <p:nvSpPr>
          <p:cNvPr id="6" name="文本框 5"/>
          <p:cNvSpPr txBox="1"/>
          <p:nvPr>
            <p:custDataLst>
              <p:tags r:id="rId39"/>
            </p:custDataLst>
          </p:nvPr>
        </p:nvSpPr>
        <p:spPr>
          <a:xfrm>
            <a:off x="121381" y="4512010"/>
            <a:ext cx="3473230" cy="142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anchor="t" anchorCtr="0">
            <a:normAutofit/>
          </a:bodyPr>
          <a:lstStyle>
            <a:defPPr>
              <a:defRPr lang="zh-CN"/>
            </a:defPPr>
            <a:lvl1pPr algn="r" fontAlgn="base">
              <a:spcBef>
                <a:spcPct val="0"/>
              </a:spcBef>
              <a:spcAft>
                <a:spcPct val="0"/>
              </a:spcAft>
              <a:defRPr sz="1900">
                <a:solidFill>
                  <a:srgbClr val="000000">
                    <a:lumMod val="50000"/>
                    <a:lumOff val="50000"/>
                  </a:srgbClr>
                </a:solidFill>
                <a:latin typeface="+mn-ea"/>
              </a:defRPr>
            </a:lvl1pPr>
          </a:lstStyle>
          <a:p>
            <a:pPr algn="l">
              <a:lnSpc>
                <a:spcPct val="150000"/>
              </a:lnSpc>
            </a:pPr>
            <a:r>
              <a:rPr lang="zh-CN" altLang="en-US" sz="1400" dirty="0">
                <a:solidFill>
                  <a:schemeClr val="tx1"/>
                </a:solidFill>
                <a:latin typeface="微软雅黑" panose="020B0503020204020204" charset="-122"/>
                <a:ea typeface="微软雅黑" panose="020B0503020204020204" charset="-122"/>
              </a:rPr>
              <a:t>按当前调整后的版本内容活动，</a:t>
            </a:r>
            <a:r>
              <a:rPr lang="zh-CN" altLang="en-US" sz="1400" dirty="0">
                <a:solidFill>
                  <a:srgbClr val="C00000"/>
                </a:solidFill>
                <a:latin typeface="微软雅黑" panose="020B0503020204020204" charset="-122"/>
                <a:ea typeface="微软雅黑" panose="020B0503020204020204" charset="-122"/>
                <a:sym typeface="+mn-ea"/>
              </a:rPr>
              <a:t>持续观察</a:t>
            </a:r>
            <a:r>
              <a:rPr lang="en-US" altLang="zh-CN" sz="1400" dirty="0">
                <a:solidFill>
                  <a:srgbClr val="C00000"/>
                </a:solidFill>
                <a:latin typeface="微软雅黑" panose="020B0503020204020204" charset="-122"/>
                <a:ea typeface="微软雅黑" panose="020B0503020204020204" charset="-122"/>
                <a:sym typeface="+mn-ea"/>
              </a:rPr>
              <a:t>F60-F180</a:t>
            </a:r>
            <a:r>
              <a:rPr lang="zh-CN" altLang="en-US" sz="1400" dirty="0">
                <a:solidFill>
                  <a:srgbClr val="C00000"/>
                </a:solidFill>
                <a:latin typeface="微软雅黑" panose="020B0503020204020204" charset="-122"/>
                <a:ea typeface="微软雅黑" panose="020B0503020204020204" charset="-122"/>
                <a:sym typeface="+mn-ea"/>
              </a:rPr>
              <a:t>的增长趋势</a:t>
            </a:r>
            <a:r>
              <a:rPr lang="zh-CN" altLang="en-US" sz="1400" dirty="0">
                <a:solidFill>
                  <a:schemeClr val="tx1"/>
                </a:solidFill>
                <a:latin typeface="微软雅黑" panose="020B0503020204020204" charset="-122"/>
                <a:ea typeface="微软雅黑" panose="020B0503020204020204" charset="-122"/>
                <a:sym typeface="+mn-ea"/>
              </a:rPr>
              <a:t>，以及用户留存情况。必要时，提供新的样本进行</a:t>
            </a:r>
            <a:r>
              <a:rPr lang="zh-CN" altLang="en-US" sz="1400" dirty="0">
                <a:solidFill>
                  <a:schemeClr val="tx1"/>
                </a:solidFill>
                <a:latin typeface="微软雅黑" panose="020B0503020204020204" charset="-122"/>
                <a:ea typeface="微软雅黑" panose="020B0503020204020204" charset="-122"/>
                <a:sym typeface="+mn-ea"/>
              </a:rPr>
              <a:t>分析。</a:t>
            </a:r>
            <a:endParaRPr lang="zh-CN" altLang="en-US" sz="1400" dirty="0">
              <a:solidFill>
                <a:schemeClr val="tx1"/>
              </a:solidFill>
              <a:latin typeface="微软雅黑" panose="020B0503020204020204" charset="-122"/>
              <a:ea typeface="微软雅黑" panose="020B0503020204020204" charset="-122"/>
              <a:sym typeface="+mn-ea"/>
            </a:endParaRPr>
          </a:p>
        </p:txBody>
      </p:sp>
      <p:sp>
        <p:nvSpPr>
          <p:cNvPr id="7" name="文本框 6"/>
          <p:cNvSpPr txBox="1"/>
          <p:nvPr>
            <p:custDataLst>
              <p:tags r:id="rId40"/>
            </p:custDataLst>
          </p:nvPr>
        </p:nvSpPr>
        <p:spPr>
          <a:xfrm>
            <a:off x="121381" y="2530788"/>
            <a:ext cx="3473230" cy="142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anchor="t" anchorCtr="0">
            <a:normAutofit/>
          </a:bodyPr>
          <a:lstStyle>
            <a:defPPr>
              <a:defRPr lang="zh-CN"/>
            </a:defPPr>
            <a:lvl1pPr algn="r" fontAlgn="base">
              <a:spcBef>
                <a:spcPct val="0"/>
              </a:spcBef>
              <a:spcAft>
                <a:spcPct val="0"/>
              </a:spcAft>
              <a:defRPr sz="1900">
                <a:solidFill>
                  <a:srgbClr val="000000">
                    <a:lumMod val="50000"/>
                    <a:lumOff val="50000"/>
                  </a:srgbClr>
                </a:solidFill>
                <a:latin typeface="+mn-ea"/>
              </a:defRPr>
            </a:lvl1pPr>
          </a:lstStyle>
          <a:p>
            <a:pPr algn="l">
              <a:lnSpc>
                <a:spcPct val="150000"/>
              </a:lnSpc>
            </a:pPr>
            <a:r>
              <a:rPr lang="zh-CN" altLang="en-US" sz="1400" dirty="0">
                <a:solidFill>
                  <a:schemeClr val="tx1"/>
                </a:solidFill>
                <a:latin typeface="微软雅黑" panose="020B0503020204020204" charset="-122"/>
                <a:ea typeface="微软雅黑" panose="020B0503020204020204" charset="-122"/>
              </a:rPr>
              <a:t>找出通过</a:t>
            </a:r>
            <a:r>
              <a:rPr lang="en-US" altLang="zh-CN" sz="1400" dirty="0">
                <a:solidFill>
                  <a:schemeClr val="tx1"/>
                </a:solidFill>
                <a:latin typeface="微软雅黑" panose="020B0503020204020204" charset="-122"/>
                <a:ea typeface="微软雅黑" panose="020B0503020204020204" charset="-122"/>
              </a:rPr>
              <a:t>MMO</a:t>
            </a:r>
            <a:r>
              <a:rPr lang="zh-CN" altLang="en-US" sz="1400" dirty="0">
                <a:solidFill>
                  <a:schemeClr val="tx1"/>
                </a:solidFill>
                <a:latin typeface="微软雅黑" panose="020B0503020204020204" charset="-122"/>
                <a:ea typeface="微软雅黑" panose="020B0503020204020204" charset="-122"/>
              </a:rPr>
              <a:t>通用玩法素材导入的泛用户的流失原因，并进行前期游戏内容的优化，</a:t>
            </a:r>
            <a:r>
              <a:rPr lang="zh-CN" altLang="en-US" sz="1400" dirty="0">
                <a:solidFill>
                  <a:srgbClr val="C00000"/>
                </a:solidFill>
                <a:latin typeface="微软雅黑" panose="020B0503020204020204" charset="-122"/>
                <a:ea typeface="微软雅黑" panose="020B0503020204020204" charset="-122"/>
              </a:rPr>
              <a:t>提高泛用户的留存及付费转化</a:t>
            </a:r>
            <a:r>
              <a:rPr lang="zh-CN" altLang="en-US" sz="1400" dirty="0">
                <a:solidFill>
                  <a:schemeClr val="tx1"/>
                </a:solidFill>
                <a:latin typeface="微软雅黑" panose="020B0503020204020204" charset="-122"/>
                <a:ea typeface="微软雅黑" panose="020B0503020204020204" charset="-122"/>
              </a:rPr>
              <a:t>。</a:t>
            </a:r>
            <a:endParaRPr lang="zh-CN" altLang="en-US" sz="14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
          <p:cNvGrpSpPr/>
          <p:nvPr/>
        </p:nvGrpSpPr>
        <p:grpSpPr bwMode="auto">
          <a:xfrm>
            <a:off x="2508250" y="1960880"/>
            <a:ext cx="7251700" cy="2617470"/>
            <a:chOff x="2508250" y="1960880"/>
            <a:chExt cx="7251700" cy="2617470"/>
          </a:xfrm>
        </p:grpSpPr>
        <p:grpSp>
          <p:nvGrpSpPr>
            <p:cNvPr id="4099" name="组合 4"/>
            <p:cNvGrpSpPr/>
            <p:nvPr/>
          </p:nvGrpSpPr>
          <p:grpSpPr bwMode="auto">
            <a:xfrm>
              <a:off x="2508250" y="1960880"/>
              <a:ext cx="7251700" cy="2617470"/>
              <a:chOff x="2508250" y="1960880"/>
              <a:chExt cx="7251700" cy="2617470"/>
            </a:xfrm>
          </p:grpSpPr>
          <p:grpSp>
            <p:nvGrpSpPr>
              <p:cNvPr id="4100" name="组合 6"/>
              <p:cNvGrpSpPr/>
              <p:nvPr/>
            </p:nvGrpSpPr>
            <p:grpSpPr bwMode="auto">
              <a:xfrm>
                <a:off x="2508250" y="3187065"/>
                <a:ext cx="7251700" cy="1391285"/>
                <a:chOff x="2508250" y="3187065"/>
                <a:chExt cx="7251700" cy="1391285"/>
              </a:xfrm>
            </p:grpSpPr>
            <p:sp>
              <p:nvSpPr>
                <p:cNvPr id="4101" name="矩形 3"/>
                <p:cNvSpPr>
                  <a:spLocks noChangeArrowheads="1"/>
                </p:cNvSpPr>
                <p:nvPr/>
              </p:nvSpPr>
              <p:spPr bwMode="auto">
                <a:xfrm>
                  <a:off x="2508250" y="3187065"/>
                  <a:ext cx="7251700" cy="1391285"/>
                </a:xfrm>
                <a:custGeom>
                  <a:avLst/>
                  <a:gdLst>
                    <a:gd name="T0" fmla="*/ 269823 w 8382000"/>
                    <a:gd name="T1" fmla="*/ 224853 h 1771650"/>
                    <a:gd name="T2" fmla="*/ 8153400 w 8382000"/>
                    <a:gd name="T3" fmla="*/ 0 h 1771650"/>
                    <a:gd name="T4" fmla="*/ 8382000 w 8382000"/>
                    <a:gd name="T5" fmla="*/ 1771650 h 1771650"/>
                    <a:gd name="T6" fmla="*/ 0 w 8382000"/>
                    <a:gd name="T7" fmla="*/ 1428750 h 1771650"/>
                    <a:gd name="T8" fmla="*/ 269823 w 8382000"/>
                    <a:gd name="T9" fmla="*/ 224853 h 1771650"/>
                    <a:gd name="T10" fmla="*/ 0 60000 65536"/>
                    <a:gd name="T11" fmla="*/ 0 60000 65536"/>
                    <a:gd name="T12" fmla="*/ 0 60000 65536"/>
                    <a:gd name="T13" fmla="*/ 0 60000 65536"/>
                    <a:gd name="T14" fmla="*/ 0 60000 65536"/>
                    <a:gd name="T15" fmla="*/ 0 w 8382000"/>
                    <a:gd name="T16" fmla="*/ 0 h 1771650"/>
                    <a:gd name="T17" fmla="*/ 8382000 w 8382000"/>
                    <a:gd name="T18" fmla="*/ 1771650 h 1771650"/>
                  </a:gdLst>
                  <a:ahLst/>
                  <a:cxnLst>
                    <a:cxn ang="T10">
                      <a:pos x="T0" y="T1"/>
                    </a:cxn>
                    <a:cxn ang="T11">
                      <a:pos x="T2" y="T3"/>
                    </a:cxn>
                    <a:cxn ang="T12">
                      <a:pos x="T4" y="T5"/>
                    </a:cxn>
                    <a:cxn ang="T13">
                      <a:pos x="T6" y="T7"/>
                    </a:cxn>
                    <a:cxn ang="T14">
                      <a:pos x="T8" y="T9"/>
                    </a:cxn>
                  </a:cxnLst>
                  <a:rect l="T15" t="T16" r="T17" b="T18"/>
                  <a:pathLst>
                    <a:path w="8382000" h="1771650">
                      <a:moveTo>
                        <a:pt x="269823" y="224853"/>
                      </a:moveTo>
                      <a:lnTo>
                        <a:pt x="8153400" y="0"/>
                      </a:lnTo>
                      <a:lnTo>
                        <a:pt x="8382000" y="1771650"/>
                      </a:lnTo>
                      <a:lnTo>
                        <a:pt x="0" y="1428750"/>
                      </a:lnTo>
                      <a:lnTo>
                        <a:pt x="269823" y="224853"/>
                      </a:lnTo>
                      <a:close/>
                    </a:path>
                  </a:pathLst>
                </a:custGeom>
                <a:solidFill>
                  <a:srgbClr val="C51F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2" name="矩形 2"/>
                <p:cNvSpPr>
                  <a:spLocks noChangeArrowheads="1"/>
                </p:cNvSpPr>
                <p:nvPr/>
              </p:nvSpPr>
              <p:spPr bwMode="auto">
                <a:xfrm>
                  <a:off x="2508250" y="3187065"/>
                  <a:ext cx="7079615" cy="1216025"/>
                </a:xfrm>
                <a:custGeom>
                  <a:avLst/>
                  <a:gdLst>
                    <a:gd name="T0" fmla="*/ 239842 w 8183381"/>
                    <a:gd name="T1" fmla="*/ 179882 h 1548671"/>
                    <a:gd name="T2" fmla="*/ 8153400 w 8183381"/>
                    <a:gd name="T3" fmla="*/ 0 h 1548671"/>
                    <a:gd name="T4" fmla="*/ 8183381 w 8183381"/>
                    <a:gd name="T5" fmla="*/ 1548671 h 1548671"/>
                    <a:gd name="T6" fmla="*/ 0 w 8183381"/>
                    <a:gd name="T7" fmla="*/ 1428750 h 1548671"/>
                    <a:gd name="T8" fmla="*/ 239842 w 8183381"/>
                    <a:gd name="T9" fmla="*/ 179882 h 1548671"/>
                    <a:gd name="T10" fmla="*/ 0 60000 65536"/>
                    <a:gd name="T11" fmla="*/ 0 60000 65536"/>
                    <a:gd name="T12" fmla="*/ 0 60000 65536"/>
                    <a:gd name="T13" fmla="*/ 0 60000 65536"/>
                    <a:gd name="T14" fmla="*/ 0 60000 65536"/>
                    <a:gd name="T15" fmla="*/ 0 w 8183381"/>
                    <a:gd name="T16" fmla="*/ 0 h 1548671"/>
                    <a:gd name="T17" fmla="*/ 8183381 w 8183381"/>
                    <a:gd name="T18" fmla="*/ 1548671 h 1548671"/>
                  </a:gdLst>
                  <a:ahLst/>
                  <a:cxnLst>
                    <a:cxn ang="T10">
                      <a:pos x="T0" y="T1"/>
                    </a:cxn>
                    <a:cxn ang="T11">
                      <a:pos x="T2" y="T3"/>
                    </a:cxn>
                    <a:cxn ang="T12">
                      <a:pos x="T4" y="T5"/>
                    </a:cxn>
                    <a:cxn ang="T13">
                      <a:pos x="T6" y="T7"/>
                    </a:cxn>
                    <a:cxn ang="T14">
                      <a:pos x="T8" y="T9"/>
                    </a:cxn>
                  </a:cxnLst>
                  <a:rect l="T15" t="T16" r="T17" b="T18"/>
                  <a:pathLst>
                    <a:path w="8183381" h="1548671">
                      <a:moveTo>
                        <a:pt x="239842" y="179882"/>
                      </a:moveTo>
                      <a:lnTo>
                        <a:pt x="8153400" y="0"/>
                      </a:lnTo>
                      <a:lnTo>
                        <a:pt x="8183381" y="1548671"/>
                      </a:lnTo>
                      <a:lnTo>
                        <a:pt x="0" y="1428750"/>
                      </a:lnTo>
                      <a:lnTo>
                        <a:pt x="239842" y="179882"/>
                      </a:lnTo>
                      <a:close/>
                    </a:path>
                  </a:pathLst>
                </a:custGeom>
                <a:solidFill>
                  <a:srgbClr val="C51F21"/>
                </a:solidFill>
                <a:ln w="57150" cmpd="sng">
                  <a:solidFill>
                    <a:schemeClr val="bg1"/>
                  </a:solidFill>
                  <a:beve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dirty="0">
                    <a:solidFill>
                      <a:srgbClr val="FFFFFF"/>
                    </a:solidFill>
                    <a:latin typeface="Calibri" panose="020F0502020204030204" pitchFamily="34" charset="0"/>
                    <a:sym typeface="Calibri" panose="020F0502020204030204" pitchFamily="34" charset="0"/>
                  </a:endParaRPr>
                </a:p>
              </p:txBody>
            </p:sp>
          </p:grpSp>
          <p:sp>
            <p:nvSpPr>
              <p:cNvPr id="4103" name="椭圆 4"/>
              <p:cNvSpPr>
                <a:spLocks noChangeArrowheads="1"/>
              </p:cNvSpPr>
              <p:nvPr/>
            </p:nvSpPr>
            <p:spPr bwMode="auto">
              <a:xfrm>
                <a:off x="5458460" y="1960880"/>
                <a:ext cx="1351280" cy="1226820"/>
              </a:xfrm>
              <a:prstGeom prst="ellipse">
                <a:avLst/>
              </a:prstGeom>
              <a:solidFill>
                <a:srgbClr val="C51F21"/>
              </a:solidFill>
              <a:ln w="57150" cmpd="sng">
                <a:solidFill>
                  <a:schemeClr val="bg1"/>
                </a:solidFill>
                <a:beve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8800" dirty="0">
                    <a:solidFill>
                      <a:schemeClr val="bg1"/>
                    </a:solidFill>
                    <a:latin typeface="微软雅黑" panose="020B0503020204020204" charset="-122"/>
                    <a:ea typeface="微软雅黑" panose="020B0503020204020204" charset="-122"/>
                    <a:sym typeface="微软雅黑" panose="020B0503020204020204" charset="-122"/>
                  </a:rPr>
                  <a:t>1</a:t>
                </a:r>
                <a:endParaRPr lang="en-US" altLang="zh-CN" sz="8800" dirty="0">
                  <a:solidFill>
                    <a:schemeClr val="bg1"/>
                  </a:solidFill>
                  <a:latin typeface="微软雅黑" panose="020B0503020204020204" charset="-122"/>
                  <a:ea typeface="微软雅黑" panose="020B0503020204020204" charset="-122"/>
                  <a:sym typeface="微软雅黑" panose="020B0503020204020204" charset="-122"/>
                </a:endParaRPr>
              </a:p>
            </p:txBody>
          </p:sp>
        </p:grpSp>
        <p:sp>
          <p:nvSpPr>
            <p:cNvPr id="4104" name="矩形 5"/>
            <p:cNvSpPr>
              <a:spLocks noChangeArrowheads="1"/>
            </p:cNvSpPr>
            <p:nvPr/>
          </p:nvSpPr>
          <p:spPr bwMode="auto">
            <a:xfrm>
              <a:off x="2620010" y="3380105"/>
              <a:ext cx="69430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4800" b="1" dirty="0">
                  <a:solidFill>
                    <a:schemeClr val="bg1"/>
                  </a:solidFill>
                  <a:latin typeface="微软雅黑" panose="020B0503020204020204" charset="-122"/>
                  <a:ea typeface="微软雅黑" panose="020B0503020204020204" charset="-122"/>
                  <a:sym typeface="微软雅黑" panose="020B0503020204020204" charset="-122"/>
                </a:rPr>
                <a:t>2022</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年</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中工作</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重点回顾</a:t>
              </a:r>
              <a:endParaRPr lang="zh-CN" altLang="en-US" sz="4800" b="1" dirty="0">
                <a:solidFill>
                  <a:schemeClr val="bg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7813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团队成员架构</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pic>
        <p:nvPicPr>
          <p:cNvPr id="2" name="C9F754DE-2CAD-44b6-B708-469DEB6407EB-1" descr="wpp"/>
          <p:cNvPicPr>
            <a:picLocks noChangeAspect="1"/>
          </p:cNvPicPr>
          <p:nvPr/>
        </p:nvPicPr>
        <p:blipFill>
          <a:blip r:embed="rId1"/>
          <a:stretch>
            <a:fillRect/>
          </a:stretch>
        </p:blipFill>
        <p:spPr>
          <a:xfrm>
            <a:off x="0" y="1089025"/>
            <a:ext cx="12192000" cy="51733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1850" y="1710055"/>
            <a:ext cx="10516235" cy="1946910"/>
          </a:xfrm>
        </p:spPr>
        <p:txBody>
          <a:bodyPr/>
          <a:p>
            <a:r>
              <a:rPr lang="en-US" altLang="zh-CN" b="1">
                <a:solidFill>
                  <a:srgbClr val="FF0000"/>
                </a:solidFill>
                <a:latin typeface="微软雅黑" panose="020B0503020204020204" charset="-122"/>
                <a:ea typeface="微软雅黑" panose="020B0503020204020204" charset="-122"/>
              </a:rPr>
              <a:t>THANKS</a:t>
            </a:r>
            <a:endParaRPr lang="en-US" altLang="zh-CN" b="1">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4384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各媒体渠道工作</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概要</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40" name="矩形 139"/>
          <p:cNvSpPr/>
          <p:nvPr>
            <p:custDataLst>
              <p:tags r:id="rId1"/>
            </p:custDataLst>
          </p:nvPr>
        </p:nvSpPr>
        <p:spPr>
          <a:xfrm>
            <a:off x="6154738" y="2021184"/>
            <a:ext cx="5270500" cy="1944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2" name="矩形 141"/>
          <p:cNvSpPr/>
          <p:nvPr>
            <p:custDataLst>
              <p:tags r:id="rId2"/>
            </p:custDataLst>
          </p:nvPr>
        </p:nvSpPr>
        <p:spPr>
          <a:xfrm flipH="1">
            <a:off x="6563176" y="1741219"/>
            <a:ext cx="559930" cy="5599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kumimoji="1" lang="zh-CN" altLang="en-US"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9" name="矩形 38"/>
          <p:cNvSpPr/>
          <p:nvPr>
            <p:custDataLst>
              <p:tags r:id="rId3"/>
            </p:custDataLst>
          </p:nvPr>
        </p:nvSpPr>
        <p:spPr>
          <a:xfrm>
            <a:off x="6577764" y="1790352"/>
            <a:ext cx="527709" cy="494751"/>
          </a:xfrm>
          <a:prstGeom prst="rect">
            <a:avLst/>
          </a:prstGeom>
        </p:spPr>
        <p:txBody>
          <a:bodyPr wrap="square">
            <a:normAutofit lnSpcReduction="10000"/>
          </a:bodyPr>
          <a:lstStyle/>
          <a:p>
            <a:pPr algn="ctr">
              <a:lnSpc>
                <a:spcPct val="120000"/>
              </a:lnSpc>
            </a:pPr>
            <a:r>
              <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rPr>
              <a:t>02</a:t>
            </a:r>
            <a:endPar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8" name="文本框 27"/>
          <p:cNvSpPr txBox="1"/>
          <p:nvPr>
            <p:custDataLst>
              <p:tags r:id="rId4"/>
            </p:custDataLst>
          </p:nvPr>
        </p:nvSpPr>
        <p:spPr>
          <a:xfrm>
            <a:off x="6475395" y="2901838"/>
            <a:ext cx="4629187" cy="963631"/>
          </a:xfrm>
          <a:prstGeom prst="rect">
            <a:avLst/>
          </a:prstGeom>
          <a:noFill/>
        </p:spPr>
        <p:txBody>
          <a:bodyPr wrap="square" lIns="91440" tIns="0" rIns="91440" bIns="45720" rtlCol="0">
            <a:normAutofit/>
          </a:bodyPr>
          <a:lstStyle>
            <a:defPPr>
              <a:defRPr lang="zh-CN"/>
            </a:defPPr>
            <a:lvl1pPr fontAlgn="auto">
              <a:lnSpc>
                <a:spcPct val="130000"/>
              </a:lnSpc>
              <a:spcAft>
                <a:spcPts val="1000"/>
              </a:spcAft>
              <a:defRPr sz="1600" spc="150"/>
            </a:lvl1pPr>
          </a:lstStyle>
          <a:p>
            <a:pPr marL="0" lvl="0" indent="0" algn="l">
              <a:lnSpc>
                <a:spcPct val="120000"/>
              </a:lnSpc>
              <a:spcBef>
                <a:spcPts val="0"/>
              </a:spcBef>
              <a:spcAft>
                <a:spcPts val="0"/>
              </a:spcAft>
              <a:buSzPct val="100000"/>
            </a:pPr>
            <a:r>
              <a:rPr lang="zh-CN" altLang="en-US" sz="1600" dirty="0">
                <a:solidFill>
                  <a:schemeClr val="tx1">
                    <a:lumMod val="50000"/>
                    <a:lumOff val="50000"/>
                  </a:schemeClr>
                </a:solidFill>
                <a:latin typeface="Arial" panose="020B0604020202020204" pitchFamily="34" charset="0"/>
                <a:ea typeface="微软雅黑" panose="020B0503020204020204" charset="-122"/>
                <a:sym typeface="+mn-ea"/>
              </a:rPr>
              <a:t>推动完善直播风险应对方案和财务流程，重新启动新的商业主播测试</a:t>
            </a:r>
            <a:r>
              <a:rPr lang="zh-CN" altLang="en-US" sz="1600" dirty="0">
                <a:solidFill>
                  <a:schemeClr val="tx1">
                    <a:lumMod val="50000"/>
                    <a:lumOff val="50000"/>
                  </a:schemeClr>
                </a:solidFill>
                <a:latin typeface="Arial" panose="020B0604020202020204" pitchFamily="34" charset="0"/>
                <a:ea typeface="微软雅黑" panose="020B0503020204020204" charset="-122"/>
                <a:sym typeface="+mn-ea"/>
              </a:rPr>
              <a:t>工作</a:t>
            </a:r>
            <a:endParaRPr lang="zh-CN" altLang="en-US" sz="1600" dirty="0">
              <a:solidFill>
                <a:schemeClr val="tx1">
                  <a:lumMod val="50000"/>
                  <a:lumOff val="50000"/>
                </a:schemeClr>
              </a:solidFill>
              <a:latin typeface="Arial" panose="020B0604020202020204" pitchFamily="34" charset="0"/>
              <a:ea typeface="微软雅黑" panose="020B0503020204020204" charset="-122"/>
              <a:sym typeface="+mn-ea"/>
            </a:endParaRPr>
          </a:p>
        </p:txBody>
      </p:sp>
      <p:sp>
        <p:nvSpPr>
          <p:cNvPr id="3" name="文本框 2"/>
          <p:cNvSpPr txBox="1"/>
          <p:nvPr>
            <p:custDataLst>
              <p:tags r:id="rId5"/>
            </p:custDataLst>
          </p:nvPr>
        </p:nvSpPr>
        <p:spPr>
          <a:xfrm>
            <a:off x="6475395" y="2349987"/>
            <a:ext cx="4629187" cy="395509"/>
          </a:xfrm>
          <a:prstGeom prst="rect">
            <a:avLst/>
          </a:prstGeom>
          <a:noFill/>
        </p:spPr>
        <p:txBody>
          <a:bodyPr wrap="square" lIns="91440" tIns="45720" rIns="91440" bIns="0" rtlCol="0" anchor="b" anchorCtr="0">
            <a:normAutofit lnSpcReduction="10000"/>
          </a:bodyPr>
          <a:lstStyle>
            <a:defPPr>
              <a:defRPr lang="zh-CN"/>
            </a:defPPr>
            <a:lvl1pPr>
              <a:defRPr sz="2400" spc="200">
                <a:latin typeface="微软雅黑" panose="020B0503020204020204" charset="-122"/>
                <a:ea typeface="微软雅黑" panose="020B0503020204020204" charset="-122"/>
              </a:defRPr>
            </a:lvl1pPr>
          </a:lstStyle>
          <a:p>
            <a:pPr marL="0" lvl="0" indent="0" algn="l">
              <a:lnSpc>
                <a:spcPct val="120000"/>
              </a:lnSpc>
              <a:spcBef>
                <a:spcPts val="0"/>
              </a:spcBef>
              <a:spcAft>
                <a:spcPts val="0"/>
              </a:spcAft>
              <a:buSzPct val="100000"/>
            </a:pPr>
            <a:r>
              <a:rPr lang="zh-CN" altLang="en-US" sz="2000" b="1" spc="300">
                <a:solidFill>
                  <a:schemeClr val="tx1">
                    <a:lumMod val="75000"/>
                    <a:lumOff val="25000"/>
                  </a:schemeClr>
                </a:solidFill>
                <a:latin typeface="Arial" panose="020B0604020202020204" pitchFamily="34" charset="0"/>
                <a:ea typeface="微软雅黑" panose="020B0503020204020204" charset="-122"/>
                <a:sym typeface="+mn-ea"/>
              </a:rPr>
              <a:t>商业主播体量维稳</a:t>
            </a:r>
            <a:r>
              <a:rPr lang="zh-CN" altLang="en-US" sz="2000" b="1" spc="300">
                <a:solidFill>
                  <a:schemeClr val="tx1">
                    <a:lumMod val="75000"/>
                    <a:lumOff val="25000"/>
                  </a:schemeClr>
                </a:solidFill>
                <a:latin typeface="Arial" panose="020B0604020202020204" pitchFamily="34" charset="0"/>
                <a:ea typeface="微软雅黑" panose="020B0503020204020204" charset="-122"/>
                <a:sym typeface="+mn-ea"/>
              </a:rPr>
              <a:t>投放</a:t>
            </a:r>
            <a:endParaRPr lang="zh-CN" altLang="en-US" sz="2000" b="1" spc="3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52" name="矩形 151"/>
          <p:cNvSpPr/>
          <p:nvPr>
            <p:custDataLst>
              <p:tags r:id="rId6"/>
            </p:custDataLst>
          </p:nvPr>
        </p:nvSpPr>
        <p:spPr>
          <a:xfrm>
            <a:off x="6154738" y="4582835"/>
            <a:ext cx="5270500" cy="1944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54" name="矩形 153"/>
          <p:cNvSpPr/>
          <p:nvPr>
            <p:custDataLst>
              <p:tags r:id="rId7"/>
            </p:custDataLst>
          </p:nvPr>
        </p:nvSpPr>
        <p:spPr>
          <a:xfrm flipH="1">
            <a:off x="6563176" y="4302870"/>
            <a:ext cx="559930" cy="5599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kumimoji="1" lang="zh-CN" altLang="en-US"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4" name="矩形 3"/>
          <p:cNvSpPr/>
          <p:nvPr>
            <p:custDataLst>
              <p:tags r:id="rId8"/>
            </p:custDataLst>
          </p:nvPr>
        </p:nvSpPr>
        <p:spPr>
          <a:xfrm>
            <a:off x="6577764" y="4352003"/>
            <a:ext cx="527709" cy="494751"/>
          </a:xfrm>
          <a:prstGeom prst="rect">
            <a:avLst/>
          </a:prstGeom>
        </p:spPr>
        <p:txBody>
          <a:bodyPr wrap="square">
            <a:normAutofit lnSpcReduction="10000"/>
          </a:bodyPr>
          <a:lstStyle/>
          <a:p>
            <a:pPr algn="ctr">
              <a:lnSpc>
                <a:spcPct val="120000"/>
              </a:lnSpc>
            </a:pPr>
            <a:r>
              <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rPr>
              <a:t>04</a:t>
            </a:r>
            <a:endPar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5" name="文本框 4"/>
          <p:cNvSpPr txBox="1"/>
          <p:nvPr>
            <p:custDataLst>
              <p:tags r:id="rId9"/>
            </p:custDataLst>
          </p:nvPr>
        </p:nvSpPr>
        <p:spPr>
          <a:xfrm>
            <a:off x="6475395" y="5448550"/>
            <a:ext cx="4629187" cy="979739"/>
          </a:xfrm>
          <a:prstGeom prst="rect">
            <a:avLst/>
          </a:prstGeom>
          <a:noFill/>
        </p:spPr>
        <p:txBody>
          <a:bodyPr wrap="square" lIns="91440" tIns="0" rIns="91440" bIns="45720" rtlCol="0">
            <a:normAutofit/>
          </a:bodyPr>
          <a:lstStyle>
            <a:defPPr>
              <a:defRPr lang="zh-CN"/>
            </a:defPPr>
            <a:lvl1pPr fontAlgn="auto">
              <a:lnSpc>
                <a:spcPct val="130000"/>
              </a:lnSpc>
              <a:spcAft>
                <a:spcPts val="1000"/>
              </a:spcAft>
              <a:defRPr sz="1600" spc="150"/>
            </a:lvl1pPr>
          </a:lstStyle>
          <a:p>
            <a:pPr lvl="0">
              <a:lnSpc>
                <a:spcPct val="120000"/>
              </a:lnSpc>
              <a:spcAft>
                <a:spcPts val="0"/>
              </a:spcAft>
            </a:pPr>
            <a:r>
              <a:rPr lang="zh-CN" altLang="en-US">
                <a:solidFill>
                  <a:schemeClr val="tx1">
                    <a:lumMod val="50000"/>
                    <a:lumOff val="50000"/>
                  </a:schemeClr>
                </a:solidFill>
                <a:uFillTx/>
                <a:latin typeface="Arial" panose="020B0604020202020204" pitchFamily="34" charset="0"/>
                <a:ea typeface="微软雅黑" panose="020B0503020204020204" charset="-122"/>
                <a:sym typeface="Arial" panose="020B0604020202020204" pitchFamily="34" charset="0"/>
              </a:rPr>
              <a:t>维稳搜索媒体的体量，寻求量级增长方式</a:t>
            </a:r>
            <a:endParaRPr lang="zh-CN" altLang="en-US">
              <a:solidFill>
                <a:schemeClr val="tx1">
                  <a:lumMod val="50000"/>
                  <a:lumOff val="50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6" name="文本框 5"/>
          <p:cNvSpPr txBox="1"/>
          <p:nvPr>
            <p:custDataLst>
              <p:tags r:id="rId10"/>
            </p:custDataLst>
          </p:nvPr>
        </p:nvSpPr>
        <p:spPr>
          <a:xfrm>
            <a:off x="6501130" y="5184140"/>
            <a:ext cx="4629150" cy="384810"/>
          </a:xfrm>
          <a:prstGeom prst="rect">
            <a:avLst/>
          </a:prstGeom>
          <a:noFill/>
        </p:spPr>
        <p:txBody>
          <a:bodyPr wrap="square" lIns="91440" tIns="45720" rIns="91440" bIns="0" rtlCol="0" anchor="b" anchorCtr="0">
            <a:normAutofit lnSpcReduction="10000"/>
          </a:bodyPr>
          <a:lstStyle>
            <a:defPPr>
              <a:defRPr lang="zh-CN"/>
            </a:defPPr>
            <a:lvl1pPr>
              <a:defRPr sz="2400" spc="200">
                <a:latin typeface="微软雅黑" panose="020B0503020204020204" charset="-122"/>
                <a:ea typeface="微软雅黑" panose="020B0503020204020204" charset="-122"/>
              </a:defRPr>
            </a:lvl1pPr>
          </a:lstStyle>
          <a:p>
            <a:pPr lvl="0">
              <a:lnSpc>
                <a:spcPct val="120000"/>
              </a:lnSpc>
            </a:pPr>
            <a:r>
              <a:rPr lang="zh-CN" altLang="en-US" sz="2000" b="1" spc="150">
                <a:solidFill>
                  <a:srgbClr val="000000">
                    <a:lumMod val="75000"/>
                    <a:lumOff val="25000"/>
                  </a:srgbClr>
                </a:solidFill>
                <a:latin typeface="Arial" panose="020B0604020202020204" pitchFamily="34" charset="0"/>
                <a:sym typeface="Arial" panose="020B0604020202020204" pitchFamily="34" charset="0"/>
              </a:rPr>
              <a:t>硬核&amp;搜索渠道总体维稳</a:t>
            </a:r>
            <a:endParaRPr lang="zh-CN" altLang="en-US" sz="2000" b="1" spc="150">
              <a:solidFill>
                <a:srgbClr val="000000">
                  <a:lumMod val="75000"/>
                  <a:lumOff val="25000"/>
                </a:srgbClr>
              </a:solidFill>
              <a:latin typeface="Arial" panose="020B0604020202020204" pitchFamily="34" charset="0"/>
              <a:ea typeface="微软雅黑" panose="020B0503020204020204" charset="-122"/>
              <a:sym typeface="Arial" panose="020B0604020202020204" pitchFamily="34" charset="0"/>
            </a:endParaRPr>
          </a:p>
          <a:p>
            <a:pPr lvl="0">
              <a:lnSpc>
                <a:spcPct val="120000"/>
              </a:lnSpc>
            </a:pPr>
            <a:endParaRPr lang="zh-CN" altLang="en-US" sz="2000" b="1" spc="300">
              <a:solidFill>
                <a:schemeClr val="tx1">
                  <a:lumMod val="75000"/>
                  <a:lumOff val="2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37" name="矩形 136"/>
          <p:cNvSpPr/>
          <p:nvPr>
            <p:custDataLst>
              <p:tags r:id="rId11"/>
            </p:custDataLst>
          </p:nvPr>
        </p:nvSpPr>
        <p:spPr>
          <a:xfrm>
            <a:off x="579438" y="2021184"/>
            <a:ext cx="5270500" cy="1944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1" name="矩形 70"/>
          <p:cNvSpPr/>
          <p:nvPr>
            <p:custDataLst>
              <p:tags r:id="rId12"/>
            </p:custDataLst>
          </p:nvPr>
        </p:nvSpPr>
        <p:spPr>
          <a:xfrm flipH="1">
            <a:off x="989398" y="1741219"/>
            <a:ext cx="559930" cy="559930"/>
          </a:xfrm>
          <a:prstGeom prst="rect">
            <a:avLst/>
          </a:prstGeom>
          <a:solidFill>
            <a:srgbClr val="C51F2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kumimoji="1" lang="zh-CN" altLang="en-US"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5" name="矩形 34"/>
          <p:cNvSpPr/>
          <p:nvPr>
            <p:custDataLst>
              <p:tags r:id="rId13"/>
            </p:custDataLst>
          </p:nvPr>
        </p:nvSpPr>
        <p:spPr>
          <a:xfrm>
            <a:off x="1005508" y="1790352"/>
            <a:ext cx="527709" cy="494751"/>
          </a:xfrm>
          <a:prstGeom prst="rect">
            <a:avLst/>
          </a:prstGeom>
        </p:spPr>
        <p:txBody>
          <a:bodyPr wrap="square">
            <a:normAutofit lnSpcReduction="10000"/>
          </a:bodyPr>
          <a:lstStyle/>
          <a:p>
            <a:pPr algn="ctr">
              <a:lnSpc>
                <a:spcPct val="120000"/>
              </a:lnSpc>
            </a:pPr>
            <a:r>
              <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rPr>
              <a:t>01</a:t>
            </a:r>
            <a:endPar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7" name="文本框 6"/>
          <p:cNvSpPr txBox="1"/>
          <p:nvPr>
            <p:custDataLst>
              <p:tags r:id="rId14"/>
            </p:custDataLst>
          </p:nvPr>
        </p:nvSpPr>
        <p:spPr>
          <a:xfrm>
            <a:off x="900094" y="2901838"/>
            <a:ext cx="4629187" cy="966903"/>
          </a:xfrm>
          <a:prstGeom prst="rect">
            <a:avLst/>
          </a:prstGeom>
          <a:noFill/>
        </p:spPr>
        <p:txBody>
          <a:bodyPr wrap="square" lIns="91440" tIns="0" rIns="91440" bIns="45720" rtlCol="0">
            <a:normAutofit/>
          </a:bodyPr>
          <a:lstStyle>
            <a:defPPr>
              <a:defRPr lang="zh-CN"/>
            </a:defPPr>
            <a:lvl1pPr fontAlgn="auto">
              <a:lnSpc>
                <a:spcPct val="130000"/>
              </a:lnSpc>
              <a:spcAft>
                <a:spcPts val="1000"/>
              </a:spcAft>
              <a:defRPr sz="1600" spc="150"/>
            </a:lvl1pPr>
          </a:lstStyle>
          <a:p>
            <a:pPr marL="0" lvl="0" indent="0" algn="l">
              <a:lnSpc>
                <a:spcPct val="120000"/>
              </a:lnSpc>
              <a:spcBef>
                <a:spcPts val="0"/>
              </a:spcBef>
              <a:spcAft>
                <a:spcPts val="0"/>
              </a:spcAft>
              <a:buSzPct val="100000"/>
            </a:pPr>
            <a:r>
              <a:rPr lang="zh-CN" altLang="en-US" sz="1600" dirty="0">
                <a:solidFill>
                  <a:schemeClr val="tx1">
                    <a:lumMod val="50000"/>
                    <a:lumOff val="50000"/>
                  </a:schemeClr>
                </a:solidFill>
                <a:latin typeface="Arial" panose="020B0604020202020204" pitchFamily="34" charset="0"/>
                <a:ea typeface="微软雅黑" panose="020B0503020204020204" charset="-122"/>
                <a:sym typeface="+mn-ea"/>
              </a:rPr>
              <a:t>稳定信息流投放规模，推动全新马甲包的投放测试，新增代投等方式新增流量来源</a:t>
            </a:r>
            <a:endParaRPr lang="zh-CN" altLang="en-US" sz="1600" dirty="0">
              <a:solidFill>
                <a:schemeClr val="tx1">
                  <a:lumMod val="50000"/>
                  <a:lumOff val="50000"/>
                </a:schemeClr>
              </a:solidFill>
              <a:latin typeface="Arial" panose="020B0604020202020204" pitchFamily="34" charset="0"/>
              <a:ea typeface="微软雅黑" panose="020B0503020204020204" charset="-122"/>
              <a:sym typeface="+mn-ea"/>
            </a:endParaRPr>
          </a:p>
        </p:txBody>
      </p:sp>
      <p:sp>
        <p:nvSpPr>
          <p:cNvPr id="8" name="文本框 7"/>
          <p:cNvSpPr txBox="1"/>
          <p:nvPr>
            <p:custDataLst>
              <p:tags r:id="rId15"/>
            </p:custDataLst>
          </p:nvPr>
        </p:nvSpPr>
        <p:spPr>
          <a:xfrm>
            <a:off x="900094" y="2349986"/>
            <a:ext cx="4629187" cy="386495"/>
          </a:xfrm>
          <a:prstGeom prst="rect">
            <a:avLst/>
          </a:prstGeom>
          <a:noFill/>
        </p:spPr>
        <p:txBody>
          <a:bodyPr wrap="square" lIns="91440" tIns="45720" rIns="91440" bIns="0" rtlCol="0" anchor="b" anchorCtr="0">
            <a:normAutofit lnSpcReduction="10000"/>
          </a:bodyPr>
          <a:lstStyle>
            <a:defPPr>
              <a:defRPr lang="zh-CN"/>
            </a:defPPr>
            <a:lvl1pPr>
              <a:defRPr sz="2400" spc="200">
                <a:latin typeface="微软雅黑" panose="020B0503020204020204" charset="-122"/>
                <a:ea typeface="微软雅黑" panose="020B0503020204020204" charset="-122"/>
              </a:defRPr>
            </a:lvl1pPr>
          </a:lstStyle>
          <a:p>
            <a:pPr marL="0" lvl="0" indent="0" algn="l">
              <a:lnSpc>
                <a:spcPct val="120000"/>
              </a:lnSpc>
              <a:spcBef>
                <a:spcPts val="0"/>
              </a:spcBef>
              <a:spcAft>
                <a:spcPts val="0"/>
              </a:spcAft>
              <a:buSzPct val="100000"/>
            </a:pPr>
            <a:r>
              <a:rPr lang="zh-CN" altLang="en-US" sz="2000" b="1" spc="300">
                <a:solidFill>
                  <a:schemeClr val="tx1">
                    <a:lumMod val="75000"/>
                    <a:lumOff val="25000"/>
                  </a:schemeClr>
                </a:solidFill>
                <a:latin typeface="Arial" panose="020B0604020202020204" pitchFamily="34" charset="0"/>
                <a:ea typeface="微软雅黑" panose="020B0503020204020204" charset="-122"/>
                <a:sym typeface="+mn-ea"/>
              </a:rPr>
              <a:t>信息流媒体</a:t>
            </a:r>
            <a:r>
              <a:rPr lang="zh-CN" altLang="en-US" sz="2000" b="1" spc="300">
                <a:solidFill>
                  <a:schemeClr val="tx1">
                    <a:lumMod val="75000"/>
                    <a:lumOff val="25000"/>
                  </a:schemeClr>
                </a:solidFill>
                <a:latin typeface="Arial" panose="020B0604020202020204" pitchFamily="34" charset="0"/>
                <a:ea typeface="微软雅黑" panose="020B0503020204020204" charset="-122"/>
                <a:sym typeface="+mn-ea"/>
              </a:rPr>
              <a:t>维稳</a:t>
            </a:r>
            <a:endParaRPr lang="zh-CN" altLang="en-US" sz="2000" b="1" spc="30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146" name="矩形 145"/>
          <p:cNvSpPr/>
          <p:nvPr>
            <p:custDataLst>
              <p:tags r:id="rId16"/>
            </p:custDataLst>
          </p:nvPr>
        </p:nvSpPr>
        <p:spPr>
          <a:xfrm>
            <a:off x="579438" y="4582835"/>
            <a:ext cx="5270500" cy="194491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kumimoji="1" lang="zh-CN" altLang="en-US" sz="16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48" name="矩形 147"/>
          <p:cNvSpPr/>
          <p:nvPr>
            <p:custDataLst>
              <p:tags r:id="rId17"/>
            </p:custDataLst>
          </p:nvPr>
        </p:nvSpPr>
        <p:spPr>
          <a:xfrm flipH="1">
            <a:off x="989398" y="4302870"/>
            <a:ext cx="559930" cy="55993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kumimoji="1" lang="zh-CN" altLang="en-US"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custDataLst>
              <p:tags r:id="rId18"/>
            </p:custDataLst>
          </p:nvPr>
        </p:nvSpPr>
        <p:spPr>
          <a:xfrm>
            <a:off x="1005508" y="4352003"/>
            <a:ext cx="527709" cy="494751"/>
          </a:xfrm>
          <a:prstGeom prst="rect">
            <a:avLst/>
          </a:prstGeom>
        </p:spPr>
        <p:txBody>
          <a:bodyPr wrap="square">
            <a:normAutofit lnSpcReduction="10000"/>
          </a:bodyPr>
          <a:lstStyle/>
          <a:p>
            <a:pPr algn="ctr">
              <a:lnSpc>
                <a:spcPct val="120000"/>
              </a:lnSpc>
            </a:pPr>
            <a:r>
              <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rPr>
              <a:t>03</a:t>
            </a:r>
            <a:endParaRPr kumimoji="1" lang="en-US" altLang="zh-CN" sz="2400" b="1" dirty="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36" name="文本框 35"/>
          <p:cNvSpPr txBox="1"/>
          <p:nvPr>
            <p:custDataLst>
              <p:tags r:id="rId19"/>
            </p:custDataLst>
          </p:nvPr>
        </p:nvSpPr>
        <p:spPr>
          <a:xfrm>
            <a:off x="900094" y="5448550"/>
            <a:ext cx="4629187" cy="979739"/>
          </a:xfrm>
          <a:prstGeom prst="rect">
            <a:avLst/>
          </a:prstGeom>
          <a:noFill/>
        </p:spPr>
        <p:txBody>
          <a:bodyPr wrap="square" lIns="91440" tIns="0" rIns="91440" bIns="45720" rtlCol="0">
            <a:normAutofit/>
          </a:bodyPr>
          <a:lstStyle>
            <a:defPPr>
              <a:defRPr lang="zh-CN"/>
            </a:defPPr>
            <a:lvl1pPr fontAlgn="auto">
              <a:lnSpc>
                <a:spcPct val="130000"/>
              </a:lnSpc>
              <a:spcAft>
                <a:spcPts val="1000"/>
              </a:spcAft>
              <a:defRPr sz="1600" spc="150"/>
            </a:lvl1pPr>
          </a:lstStyle>
          <a:p>
            <a:pPr marL="0" lvl="0" indent="0" algn="l">
              <a:lnSpc>
                <a:spcPct val="120000"/>
              </a:lnSpc>
              <a:spcBef>
                <a:spcPts val="0"/>
              </a:spcBef>
              <a:spcAft>
                <a:spcPts val="0"/>
              </a:spcAft>
              <a:buSzPct val="100000"/>
            </a:pPr>
            <a:r>
              <a:rPr lang="zh-CN" altLang="en-US" sz="1600">
                <a:solidFill>
                  <a:schemeClr val="tx1">
                    <a:lumMod val="50000"/>
                    <a:lumOff val="50000"/>
                  </a:schemeClr>
                </a:solidFill>
                <a:latin typeface="Arial" panose="020B0604020202020204" pitchFamily="34" charset="0"/>
                <a:ea typeface="微软雅黑" panose="020B0503020204020204" charset="-122"/>
                <a:sym typeface="+mn-ea"/>
              </a:rPr>
              <a:t>达人短视频锚点投放测试，</a:t>
            </a:r>
            <a:r>
              <a:rPr lang="en-US" altLang="zh-CN" sz="1600">
                <a:solidFill>
                  <a:schemeClr val="tx1">
                    <a:lumMod val="50000"/>
                    <a:lumOff val="50000"/>
                  </a:schemeClr>
                </a:solidFill>
                <a:latin typeface="Arial" panose="020B0604020202020204" pitchFamily="34" charset="0"/>
                <a:ea typeface="微软雅黑" panose="020B0503020204020204" charset="-122"/>
                <a:sym typeface="+mn-ea"/>
              </a:rPr>
              <a:t>PICK</a:t>
            </a:r>
            <a:r>
              <a:rPr lang="zh-CN" altLang="en-US" sz="1600">
                <a:solidFill>
                  <a:schemeClr val="tx1">
                    <a:lumMod val="50000"/>
                    <a:lumOff val="50000"/>
                  </a:schemeClr>
                </a:solidFill>
                <a:latin typeface="Arial" panose="020B0604020202020204" pitchFamily="34" charset="0"/>
                <a:ea typeface="微软雅黑" panose="020B0503020204020204" charset="-122"/>
                <a:sym typeface="+mn-ea"/>
              </a:rPr>
              <a:t>下单市场调研和</a:t>
            </a:r>
            <a:r>
              <a:rPr lang="zh-CN" altLang="en-US" sz="1600">
                <a:solidFill>
                  <a:schemeClr val="tx1">
                    <a:lumMod val="50000"/>
                    <a:lumOff val="50000"/>
                  </a:schemeClr>
                </a:solidFill>
                <a:latin typeface="Arial" panose="020B0604020202020204" pitchFamily="34" charset="0"/>
                <a:ea typeface="微软雅黑" panose="020B0503020204020204" charset="-122"/>
                <a:sym typeface="+mn-ea"/>
              </a:rPr>
              <a:t>素材准备</a:t>
            </a:r>
            <a:endParaRPr lang="zh-CN" altLang="en-US" sz="1600">
              <a:solidFill>
                <a:schemeClr val="tx1">
                  <a:lumMod val="50000"/>
                  <a:lumOff val="50000"/>
                </a:schemeClr>
              </a:solidFill>
              <a:latin typeface="Arial" panose="020B0604020202020204" pitchFamily="34" charset="0"/>
              <a:ea typeface="微软雅黑" panose="020B0503020204020204" charset="-122"/>
              <a:sym typeface="+mn-ea"/>
            </a:endParaRPr>
          </a:p>
        </p:txBody>
      </p:sp>
      <p:sp>
        <p:nvSpPr>
          <p:cNvPr id="10" name="文本框 9"/>
          <p:cNvSpPr txBox="1"/>
          <p:nvPr>
            <p:custDataLst>
              <p:tags r:id="rId20"/>
            </p:custDataLst>
          </p:nvPr>
        </p:nvSpPr>
        <p:spPr>
          <a:xfrm>
            <a:off x="900094" y="4911639"/>
            <a:ext cx="4629187" cy="385290"/>
          </a:xfrm>
          <a:prstGeom prst="rect">
            <a:avLst/>
          </a:prstGeom>
          <a:noFill/>
        </p:spPr>
        <p:txBody>
          <a:bodyPr wrap="square" lIns="91440" tIns="45720" rIns="91440" bIns="0" rtlCol="0" anchor="b" anchorCtr="0">
            <a:normAutofit lnSpcReduction="10000"/>
          </a:bodyPr>
          <a:lstStyle>
            <a:defPPr>
              <a:defRPr lang="zh-CN"/>
            </a:defPPr>
            <a:lvl1pPr>
              <a:defRPr sz="2400" spc="200">
                <a:latin typeface="微软雅黑" panose="020B0503020204020204" charset="-122"/>
                <a:ea typeface="微软雅黑" panose="020B0503020204020204" charset="-122"/>
              </a:defRPr>
            </a:lvl1pPr>
          </a:lstStyle>
          <a:p>
            <a:pPr marL="0" lvl="0" indent="0" algn="l">
              <a:lnSpc>
                <a:spcPct val="120000"/>
              </a:lnSpc>
              <a:spcBef>
                <a:spcPts val="0"/>
              </a:spcBef>
              <a:spcAft>
                <a:spcPts val="0"/>
              </a:spcAft>
              <a:buSzPct val="100000"/>
            </a:pPr>
            <a:r>
              <a:rPr lang="zh-CN" sz="2000" b="1" spc="300">
                <a:solidFill>
                  <a:schemeClr val="tx1">
                    <a:lumMod val="75000"/>
                    <a:lumOff val="25000"/>
                  </a:schemeClr>
                </a:solidFill>
                <a:latin typeface="Arial" panose="020B0604020202020204" pitchFamily="34" charset="0"/>
                <a:ea typeface="微软雅黑" panose="020B0503020204020204" charset="-122"/>
                <a:sym typeface="+mn-ea"/>
              </a:rPr>
              <a:t>达人短视频投放探索</a:t>
            </a:r>
            <a:r>
              <a:rPr lang="zh-CN" sz="2000" b="1" spc="300">
                <a:solidFill>
                  <a:schemeClr val="tx1">
                    <a:lumMod val="75000"/>
                    <a:lumOff val="25000"/>
                  </a:schemeClr>
                </a:solidFill>
                <a:latin typeface="Arial" panose="020B0604020202020204" pitchFamily="34" charset="0"/>
                <a:ea typeface="微软雅黑" panose="020B0503020204020204" charset="-122"/>
                <a:sym typeface="+mn-ea"/>
              </a:rPr>
              <a:t>测试</a:t>
            </a:r>
            <a:endParaRPr lang="zh-CN" sz="2000" b="1" spc="300">
              <a:solidFill>
                <a:schemeClr val="tx1">
                  <a:lumMod val="75000"/>
                  <a:lumOff val="25000"/>
                </a:schemeClr>
              </a:solidFill>
              <a:latin typeface="Arial" panose="020B0604020202020204" pitchFamily="34" charset="0"/>
              <a:ea typeface="微软雅黑" panose="020B0503020204020204" charset="-122"/>
              <a:sym typeface="+mn-ea"/>
            </a:endParaRPr>
          </a:p>
        </p:txBody>
      </p:sp>
    </p:spTree>
    <p:custDataLst>
      <p:tags r:id="rId2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3368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信息流</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媒体</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9464" name="Freeform 8"/>
          <p:cNvSpPr/>
          <p:nvPr>
            <p:custDataLst>
              <p:tags r:id="rId1"/>
            </p:custDataLst>
          </p:nvPr>
        </p:nvSpPr>
        <p:spPr bwMode="auto">
          <a:xfrm>
            <a:off x="6072323" y="1949922"/>
            <a:ext cx="1541272" cy="1773917"/>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C00000">
              <a:alpha val="90000"/>
            </a:srgbClr>
          </a:solidFill>
          <a:ln w="6350">
            <a:noFill/>
          </a:ln>
        </p:spPr>
        <p:txBody>
          <a:bodyPr lIns="121912" tIns="60956" rIns="121912" bIns="60956"/>
          <a:lstStyle/>
          <a:p>
            <a:pPr>
              <a:lnSpc>
                <a:spcPct val="250000"/>
              </a:lnSpc>
            </a:pPr>
            <a:r>
              <a:rPr lang="zh-CN" altLang="en-US" sz="2800">
                <a:solidFill>
                  <a:schemeClr val="bg1"/>
                </a:solidFill>
                <a:latin typeface="Arial" panose="020B0604020202020204" pitchFamily="34" charset="0"/>
                <a:ea typeface="微软雅黑" panose="020B0503020204020204" charset="-122"/>
                <a:sym typeface="Arial" panose="020B0604020202020204" pitchFamily="34" charset="0"/>
              </a:rPr>
              <a:t>广点通</a:t>
            </a:r>
            <a:endParaRPr lang="zh-CN" altLang="en-US" sz="28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466" name="Freeform 10"/>
          <p:cNvSpPr/>
          <p:nvPr>
            <p:custDataLst>
              <p:tags r:id="rId2"/>
            </p:custDataLst>
          </p:nvPr>
        </p:nvSpPr>
        <p:spPr bwMode="auto">
          <a:xfrm>
            <a:off x="6072324" y="3731477"/>
            <a:ext cx="1541272" cy="1773917"/>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rgbClr val="C00000">
              <a:alpha val="80000"/>
            </a:srgbClr>
          </a:solidFill>
          <a:ln w="6350">
            <a:noFill/>
          </a:ln>
        </p:spPr>
        <p:txBody>
          <a:bodyPr lIns="121912" tIns="60956" rIns="121912" bIns="60956"/>
          <a:lstStyle/>
          <a:p>
            <a:pPr>
              <a:lnSpc>
                <a:spcPct val="190000"/>
              </a:lnSpc>
            </a:pPr>
            <a:r>
              <a:rPr lang="zh-CN" altLang="en-US" sz="4000">
                <a:solidFill>
                  <a:schemeClr val="bg1"/>
                </a:solidFill>
                <a:latin typeface="Arial" panose="020B0604020202020204" pitchFamily="34" charset="0"/>
                <a:ea typeface="微软雅黑" panose="020B0503020204020204" charset="-122"/>
                <a:sym typeface="Arial" panose="020B0604020202020204" pitchFamily="34" charset="0"/>
              </a:rPr>
              <a:t>快手</a:t>
            </a:r>
            <a:endParaRPr lang="zh-CN" altLang="en-US" sz="40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465" name="Freeform 9"/>
          <p:cNvSpPr/>
          <p:nvPr>
            <p:custDataLst>
              <p:tags r:id="rId3"/>
            </p:custDataLst>
          </p:nvPr>
        </p:nvSpPr>
        <p:spPr bwMode="auto">
          <a:xfrm>
            <a:off x="4539807" y="1949922"/>
            <a:ext cx="1541272" cy="1773917"/>
          </a:xfrm>
          <a:custGeom>
            <a:avLst/>
            <a:gdLst>
              <a:gd name="T0" fmla="*/ 638 w 638"/>
              <a:gd name="T1" fmla="*/ 551 h 734"/>
              <a:gd name="T2" fmla="*/ 638 w 638"/>
              <a:gd name="T3" fmla="*/ 182 h 734"/>
              <a:gd name="T4" fmla="*/ 319 w 638"/>
              <a:gd name="T5" fmla="*/ 0 h 734"/>
              <a:gd name="T6" fmla="*/ 0 w 638"/>
              <a:gd name="T7" fmla="*/ 182 h 734"/>
              <a:gd name="T8" fmla="*/ 0 w 638"/>
              <a:gd name="T9" fmla="*/ 551 h 734"/>
              <a:gd name="T10" fmla="*/ 319 w 638"/>
              <a:gd name="T11" fmla="*/ 734 h 734"/>
              <a:gd name="T12" fmla="*/ 638 w 638"/>
              <a:gd name="T13" fmla="*/ 551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1"/>
                </a:moveTo>
                <a:lnTo>
                  <a:pt x="638" y="182"/>
                </a:lnTo>
                <a:lnTo>
                  <a:pt x="319" y="0"/>
                </a:lnTo>
                <a:lnTo>
                  <a:pt x="0" y="182"/>
                </a:lnTo>
                <a:lnTo>
                  <a:pt x="0" y="551"/>
                </a:lnTo>
                <a:lnTo>
                  <a:pt x="319" y="734"/>
                </a:lnTo>
                <a:lnTo>
                  <a:pt x="638" y="551"/>
                </a:lnTo>
                <a:close/>
              </a:path>
            </a:pathLst>
          </a:custGeom>
          <a:solidFill>
            <a:srgbClr val="C00000"/>
          </a:solidFill>
          <a:ln w="6350">
            <a:noFill/>
          </a:ln>
        </p:spPr>
        <p:txBody>
          <a:bodyPr lIns="121912" tIns="60956" rIns="121912" bIns="60956"/>
          <a:lstStyle/>
          <a:p>
            <a:pPr algn="ctr">
              <a:lnSpc>
                <a:spcPct val="60000"/>
              </a:lnSpc>
            </a:pPr>
            <a:endParaRPr lang="zh-CN" altLang="en-US" sz="4000">
              <a:solidFill>
                <a:schemeClr val="bg1"/>
              </a:solidFill>
              <a:latin typeface="Arial" panose="020B0604020202020204" pitchFamily="34" charset="0"/>
              <a:ea typeface="微软雅黑" panose="020B0503020204020204" charset="-122"/>
              <a:sym typeface="Arial" panose="020B0604020202020204" pitchFamily="34" charset="0"/>
            </a:endParaRPr>
          </a:p>
          <a:p>
            <a:pPr algn="ctr">
              <a:lnSpc>
                <a:spcPct val="80000"/>
              </a:lnSpc>
            </a:pPr>
            <a:endParaRPr lang="zh-CN" altLang="en-US" sz="4000">
              <a:solidFill>
                <a:schemeClr val="bg1"/>
              </a:solidFill>
              <a:latin typeface="Arial" panose="020B0604020202020204" pitchFamily="34" charset="0"/>
              <a:ea typeface="微软雅黑" panose="020B0503020204020204" charset="-122"/>
              <a:sym typeface="Arial" panose="020B0604020202020204" pitchFamily="34" charset="0"/>
            </a:endParaRPr>
          </a:p>
          <a:p>
            <a:pPr algn="ctr">
              <a:lnSpc>
                <a:spcPct val="10000"/>
              </a:lnSpc>
            </a:pPr>
            <a:r>
              <a:rPr lang="zh-CN" altLang="en-US" sz="4000">
                <a:solidFill>
                  <a:schemeClr val="bg1"/>
                </a:solidFill>
                <a:latin typeface="Arial" panose="020B0604020202020204" pitchFamily="34" charset="0"/>
                <a:ea typeface="微软雅黑" panose="020B0503020204020204" charset="-122"/>
                <a:sym typeface="Arial" panose="020B0604020202020204" pitchFamily="34" charset="0"/>
              </a:rPr>
              <a:t>巨量</a:t>
            </a:r>
            <a:endParaRPr lang="zh-CN" altLang="en-US" sz="40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19467" name="Freeform 11"/>
          <p:cNvSpPr/>
          <p:nvPr>
            <p:custDataLst>
              <p:tags r:id="rId4"/>
            </p:custDataLst>
          </p:nvPr>
        </p:nvSpPr>
        <p:spPr bwMode="auto">
          <a:xfrm>
            <a:off x="4539807" y="3723857"/>
            <a:ext cx="1541272" cy="1773917"/>
          </a:xfrm>
          <a:custGeom>
            <a:avLst/>
            <a:gdLst>
              <a:gd name="T0" fmla="*/ 638 w 638"/>
              <a:gd name="T1" fmla="*/ 552 h 734"/>
              <a:gd name="T2" fmla="*/ 638 w 638"/>
              <a:gd name="T3" fmla="*/ 183 h 734"/>
              <a:gd name="T4" fmla="*/ 319 w 638"/>
              <a:gd name="T5" fmla="*/ 0 h 734"/>
              <a:gd name="T6" fmla="*/ 0 w 638"/>
              <a:gd name="T7" fmla="*/ 183 h 734"/>
              <a:gd name="T8" fmla="*/ 0 w 638"/>
              <a:gd name="T9" fmla="*/ 552 h 734"/>
              <a:gd name="T10" fmla="*/ 319 w 638"/>
              <a:gd name="T11" fmla="*/ 734 h 734"/>
              <a:gd name="T12" fmla="*/ 638 w 638"/>
              <a:gd name="T13" fmla="*/ 552 h 734"/>
            </a:gdLst>
            <a:ahLst/>
            <a:cxnLst>
              <a:cxn ang="0">
                <a:pos x="T0" y="T1"/>
              </a:cxn>
              <a:cxn ang="0">
                <a:pos x="T2" y="T3"/>
              </a:cxn>
              <a:cxn ang="0">
                <a:pos x="T4" y="T5"/>
              </a:cxn>
              <a:cxn ang="0">
                <a:pos x="T6" y="T7"/>
              </a:cxn>
              <a:cxn ang="0">
                <a:pos x="T8" y="T9"/>
              </a:cxn>
              <a:cxn ang="0">
                <a:pos x="T10" y="T11"/>
              </a:cxn>
              <a:cxn ang="0">
                <a:pos x="T12" y="T13"/>
              </a:cxn>
            </a:cxnLst>
            <a:rect l="0" t="0" r="r" b="b"/>
            <a:pathLst>
              <a:path w="638" h="734">
                <a:moveTo>
                  <a:pt x="638" y="552"/>
                </a:moveTo>
                <a:lnTo>
                  <a:pt x="638" y="183"/>
                </a:lnTo>
                <a:lnTo>
                  <a:pt x="319" y="0"/>
                </a:lnTo>
                <a:lnTo>
                  <a:pt x="0" y="183"/>
                </a:lnTo>
                <a:lnTo>
                  <a:pt x="0" y="552"/>
                </a:lnTo>
                <a:lnTo>
                  <a:pt x="319" y="734"/>
                </a:lnTo>
                <a:lnTo>
                  <a:pt x="638" y="552"/>
                </a:lnTo>
                <a:close/>
              </a:path>
            </a:pathLst>
          </a:custGeom>
          <a:solidFill>
            <a:srgbClr val="C00000">
              <a:alpha val="70000"/>
            </a:srgbClr>
          </a:solidFill>
          <a:ln w="6350">
            <a:noFill/>
          </a:ln>
        </p:spPr>
        <p:txBody>
          <a:bodyPr lIns="121912" tIns="60956" rIns="121912" bIns="60956"/>
          <a:lstStyle/>
          <a:p>
            <a:pPr>
              <a:lnSpc>
                <a:spcPct val="180000"/>
              </a:lnSpc>
            </a:pPr>
            <a:r>
              <a:rPr lang="zh-CN" altLang="en-US" sz="4000">
                <a:solidFill>
                  <a:schemeClr val="bg1"/>
                </a:solidFill>
                <a:latin typeface="Arial" panose="020B0604020202020204" pitchFamily="34" charset="0"/>
                <a:ea typeface="微软雅黑" panose="020B0503020204020204" charset="-122"/>
                <a:sym typeface="Arial" panose="020B0604020202020204" pitchFamily="34" charset="0"/>
              </a:rPr>
              <a:t>百度</a:t>
            </a:r>
            <a:endParaRPr lang="zh-CN" altLang="en-US" sz="4000">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2" name="文本框 21"/>
          <p:cNvSpPr txBox="1"/>
          <p:nvPr>
            <p:custDataLst>
              <p:tags r:id="rId5"/>
            </p:custDataLst>
          </p:nvPr>
        </p:nvSpPr>
        <p:spPr>
          <a:xfrm>
            <a:off x="113030" y="1755775"/>
            <a:ext cx="3747770" cy="2166620"/>
          </a:xfrm>
          <a:prstGeom prst="rect">
            <a:avLst/>
          </a:prstGeom>
          <a:noFill/>
        </p:spPr>
        <p:txBody>
          <a:bodyPr wrap="square" lIns="90000" tIns="46800" rIns="90000" bIns="46800" rtlCol="0" anchor="ctr">
            <a:noAutofit/>
          </a:bodyPr>
          <a:lstStyle>
            <a:defPPr>
              <a:defRPr lang="zh-CN"/>
            </a:defPPr>
            <a:lvl1pPr algn="r">
              <a:lnSpc>
                <a:spcPct val="120000"/>
              </a:lnSpc>
              <a:defRPr sz="1400" spc="150">
                <a:solidFill>
                  <a:srgbClr val="000000">
                    <a:lumMod val="65000"/>
                    <a:lumOff val="35000"/>
                  </a:srgbClr>
                </a:solidFill>
                <a:latin typeface="Arial" panose="020B0604020202020204" pitchFamily="34" charset="0"/>
                <a:ea typeface="微软雅黑" panose="020B0503020204020204" charset="-122"/>
              </a:defRPr>
            </a:lvl1pPr>
          </a:lstStyle>
          <a:p>
            <a:pPr marL="285750" indent="-285750" algn="l">
              <a:lnSpc>
                <a:spcPct val="150000"/>
              </a:lnSpc>
              <a:buFont typeface="Wingdings" panose="05000000000000000000" charset="0"/>
              <a:buChar char="l"/>
            </a:pPr>
            <a:r>
              <a:rPr lang="en-US" altLang="zh-CN" sz="1200">
                <a:sym typeface="Arial" panose="020B0604020202020204" pitchFamily="34" charset="0"/>
              </a:rPr>
              <a:t>1</a:t>
            </a:r>
            <a:r>
              <a:rPr lang="zh-CN" altLang="en-US" sz="1200">
                <a:sym typeface="Arial" panose="020B0604020202020204" pitchFamily="34" charset="0"/>
              </a:rPr>
              <a:t>月更换内置包名马甲包投放测试，极大的降低了投放成本，为泛用户导量降低</a:t>
            </a:r>
            <a:r>
              <a:rPr lang="en-US" altLang="zh-CN" sz="1200">
                <a:sym typeface="Arial" panose="020B0604020202020204" pitchFamily="34" charset="0"/>
              </a:rPr>
              <a:t>ROI</a:t>
            </a:r>
            <a:r>
              <a:rPr lang="zh-CN" altLang="en-US" sz="1200">
                <a:sym typeface="Arial" panose="020B0604020202020204" pitchFamily="34" charset="0"/>
              </a:rPr>
              <a:t>压力</a:t>
            </a:r>
            <a:endParaRPr lang="zh-CN" altLang="en-US" sz="1200">
              <a:sym typeface="Arial" panose="020B0604020202020204" pitchFamily="34" charset="0"/>
            </a:endParaRPr>
          </a:p>
          <a:p>
            <a:pPr marL="285750" indent="-285750" algn="l">
              <a:lnSpc>
                <a:spcPct val="150000"/>
              </a:lnSpc>
              <a:buFont typeface="Wingdings" panose="05000000000000000000" charset="0"/>
              <a:buChar char="l"/>
            </a:pPr>
            <a:r>
              <a:rPr lang="en-US" altLang="zh-CN" sz="1200">
                <a:sym typeface="Arial" panose="020B0604020202020204" pitchFamily="34" charset="0"/>
              </a:rPr>
              <a:t>4</a:t>
            </a:r>
            <a:r>
              <a:rPr lang="zh-CN" altLang="en-US" sz="1200">
                <a:sym typeface="Arial" panose="020B0604020202020204" pitchFamily="34" charset="0"/>
              </a:rPr>
              <a:t>月整理并提出更换名全新马甲包的需求和归因</a:t>
            </a:r>
            <a:r>
              <a:rPr lang="zh-CN" altLang="en-US" sz="1200">
                <a:sym typeface="Arial" panose="020B0604020202020204" pitchFamily="34" charset="0"/>
              </a:rPr>
              <a:t>逻辑，为批量马甲包投放做准备</a:t>
            </a:r>
            <a:endParaRPr lang="zh-CN" altLang="en-US" sz="1200">
              <a:sym typeface="Arial" panose="020B0604020202020204" pitchFamily="34" charset="0"/>
            </a:endParaRPr>
          </a:p>
          <a:p>
            <a:pPr marL="285750" indent="-285750" algn="l">
              <a:lnSpc>
                <a:spcPct val="150000"/>
              </a:lnSpc>
              <a:buFont typeface="Wingdings" panose="05000000000000000000" charset="0"/>
              <a:buChar char="l"/>
            </a:pPr>
            <a:r>
              <a:rPr lang="en-US" sz="1200">
                <a:sym typeface="Arial" panose="020B0604020202020204" pitchFamily="34" charset="0"/>
              </a:rPr>
              <a:t>6</a:t>
            </a:r>
            <a:r>
              <a:rPr lang="zh-CN" altLang="en-US" sz="1200">
                <a:sym typeface="Arial" panose="020B0604020202020204" pitchFamily="34" charset="0"/>
              </a:rPr>
              <a:t>月开始第一个马甲包蜀山之门的投放测试</a:t>
            </a:r>
            <a:endParaRPr lang="zh-CN" altLang="en-US" sz="1200">
              <a:sym typeface="Arial" panose="020B0604020202020204" pitchFamily="34" charset="0"/>
            </a:endParaRPr>
          </a:p>
        </p:txBody>
      </p:sp>
      <p:sp>
        <p:nvSpPr>
          <p:cNvPr id="23" name="文本框 22"/>
          <p:cNvSpPr txBox="1"/>
          <p:nvPr>
            <p:custDataLst>
              <p:tags r:id="rId6"/>
            </p:custDataLst>
          </p:nvPr>
        </p:nvSpPr>
        <p:spPr>
          <a:xfrm>
            <a:off x="3556458" y="1810442"/>
            <a:ext cx="993904" cy="871021"/>
          </a:xfrm>
          <a:prstGeom prst="rect">
            <a:avLst/>
          </a:prstGeom>
          <a:noFill/>
        </p:spPr>
        <p:txBody>
          <a:bodyPr wrap="square" rtlCol="0">
            <a:normAutofit/>
          </a:bodyPr>
          <a:lstStyle/>
          <a:p>
            <a:pPr algn="r">
              <a:lnSpc>
                <a:spcPct val="120000"/>
              </a:lnSpc>
            </a:pPr>
            <a:r>
              <a:rPr lang="en-US" altLang="zh-CN" sz="4000" b="1" spc="150" dirty="0">
                <a:solidFill>
                  <a:srgbClr val="C00000"/>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4000" b="1" spc="150" dirty="0">
              <a:solidFill>
                <a:srgbClr val="C00000"/>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5" name="文本框 24"/>
          <p:cNvSpPr txBox="1"/>
          <p:nvPr>
            <p:custDataLst>
              <p:tags r:id="rId7"/>
            </p:custDataLst>
          </p:nvPr>
        </p:nvSpPr>
        <p:spPr>
          <a:xfrm>
            <a:off x="7336340" y="1819757"/>
            <a:ext cx="993904" cy="871021"/>
          </a:xfrm>
          <a:prstGeom prst="rect">
            <a:avLst/>
          </a:prstGeom>
          <a:noFill/>
        </p:spPr>
        <p:txBody>
          <a:bodyPr wrap="square" rtlCol="0">
            <a:normAutofit/>
          </a:bodyPr>
          <a:lstStyle/>
          <a:p>
            <a:pPr algn="r">
              <a:lnSpc>
                <a:spcPct val="120000"/>
              </a:lnSpc>
            </a:pPr>
            <a:r>
              <a:rPr lang="en-US" altLang="zh-CN" sz="4000" b="1" spc="150" dirty="0">
                <a:solidFill>
                  <a:srgbClr val="D04040"/>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4000" b="1" spc="150" dirty="0">
              <a:solidFill>
                <a:srgbClr val="D04040"/>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6" name="文本框 25"/>
          <p:cNvSpPr txBox="1"/>
          <p:nvPr>
            <p:custDataLst>
              <p:tags r:id="rId8"/>
            </p:custDataLst>
          </p:nvPr>
        </p:nvSpPr>
        <p:spPr>
          <a:xfrm>
            <a:off x="8300720" y="2169160"/>
            <a:ext cx="3747770" cy="1193800"/>
          </a:xfrm>
          <a:prstGeom prst="rect">
            <a:avLst/>
          </a:prstGeom>
          <a:noFill/>
        </p:spPr>
        <p:txBody>
          <a:bodyPr wrap="square" lIns="90000" tIns="46800" rIns="90000" bIns="46800" rtlCol="0" anchor="ctr">
            <a:noAutofit/>
          </a:bodyPr>
          <a:lstStyle>
            <a:defPPr>
              <a:defRPr lang="zh-CN"/>
            </a:defPPr>
            <a:lvl1pPr algn="r">
              <a:lnSpc>
                <a:spcPct val="120000"/>
              </a:lnSpc>
              <a:defRPr sz="1400" spc="150">
                <a:solidFill>
                  <a:srgbClr val="000000">
                    <a:lumMod val="65000"/>
                    <a:lumOff val="35000"/>
                  </a:srgbClr>
                </a:solidFill>
                <a:latin typeface="Arial" panose="020B0604020202020204" pitchFamily="34" charset="0"/>
                <a:ea typeface="微软雅黑" panose="020B0503020204020204" charset="-122"/>
              </a:defRPr>
            </a:lvl1pPr>
          </a:lstStyle>
          <a:p>
            <a:pPr marL="285750" indent="-285750" algn="l">
              <a:lnSpc>
                <a:spcPct val="150000"/>
              </a:lnSpc>
              <a:buFont typeface="Wingdings" panose="05000000000000000000" charset="0"/>
              <a:buChar char="l"/>
            </a:pPr>
            <a:r>
              <a:rPr lang="en-US" altLang="zh-CN" sz="1200">
                <a:sym typeface="Arial" panose="020B0604020202020204" pitchFamily="34" charset="0"/>
              </a:rPr>
              <a:t>1</a:t>
            </a:r>
            <a:r>
              <a:rPr lang="zh-CN" altLang="en-US" sz="1200">
                <a:sym typeface="Arial" panose="020B0604020202020204" pitchFamily="34" charset="0"/>
              </a:rPr>
              <a:t>月投放数据较差暂停，计划下半年寻找新的方式再次测试</a:t>
            </a:r>
            <a:endParaRPr lang="zh-CN" altLang="en-US" sz="1200">
              <a:sym typeface="Arial" panose="020B0604020202020204" pitchFamily="34" charset="0"/>
            </a:endParaRPr>
          </a:p>
        </p:txBody>
      </p:sp>
      <p:sp>
        <p:nvSpPr>
          <p:cNvPr id="11" name="文本框 10"/>
          <p:cNvSpPr txBox="1"/>
          <p:nvPr>
            <p:custDataLst>
              <p:tags r:id="rId9"/>
            </p:custDataLst>
          </p:nvPr>
        </p:nvSpPr>
        <p:spPr>
          <a:xfrm>
            <a:off x="158750" y="4554220"/>
            <a:ext cx="3747770" cy="1607820"/>
          </a:xfrm>
          <a:prstGeom prst="rect">
            <a:avLst/>
          </a:prstGeom>
          <a:noFill/>
        </p:spPr>
        <p:txBody>
          <a:bodyPr wrap="square" lIns="90000" tIns="46800" rIns="90000" bIns="46800" rtlCol="0" anchor="ctr">
            <a:noAutofit/>
          </a:bodyPr>
          <a:lstStyle>
            <a:defPPr>
              <a:defRPr lang="zh-CN"/>
            </a:defPPr>
            <a:lvl1pPr algn="r">
              <a:lnSpc>
                <a:spcPct val="120000"/>
              </a:lnSpc>
              <a:defRPr sz="1400" spc="150">
                <a:solidFill>
                  <a:srgbClr val="000000">
                    <a:lumMod val="65000"/>
                    <a:lumOff val="35000"/>
                  </a:srgbClr>
                </a:solidFill>
                <a:latin typeface="Arial" panose="020B0604020202020204" pitchFamily="34" charset="0"/>
                <a:ea typeface="微软雅黑" panose="020B0503020204020204" charset="-122"/>
              </a:defRPr>
            </a:lvl1pPr>
          </a:lstStyle>
          <a:p>
            <a:pPr marL="285750" indent="-285750" algn="l">
              <a:lnSpc>
                <a:spcPct val="150000"/>
              </a:lnSpc>
              <a:buFont typeface="Wingdings" panose="05000000000000000000" charset="0"/>
              <a:buChar char="l"/>
            </a:pPr>
            <a:r>
              <a:rPr lang="en-US" altLang="zh-CN" sz="1200">
                <a:sym typeface="Arial" panose="020B0604020202020204" pitchFamily="34" charset="0"/>
              </a:rPr>
              <a:t>1</a:t>
            </a:r>
            <a:r>
              <a:rPr lang="zh-CN" altLang="en-US" sz="1200">
                <a:sym typeface="Arial" panose="020B0604020202020204" pitchFamily="34" charset="0"/>
              </a:rPr>
              <a:t>月正式启动投放，数据一直不稳定</a:t>
            </a:r>
            <a:endParaRPr lang="zh-CN" altLang="en-US" sz="1200">
              <a:sym typeface="Arial" panose="020B0604020202020204" pitchFamily="34" charset="0"/>
            </a:endParaRPr>
          </a:p>
          <a:p>
            <a:pPr marL="285750" indent="-285750" algn="l">
              <a:lnSpc>
                <a:spcPct val="150000"/>
              </a:lnSpc>
              <a:buFont typeface="Wingdings" panose="05000000000000000000" charset="0"/>
              <a:buChar char="l"/>
            </a:pPr>
            <a:r>
              <a:rPr lang="en-US" altLang="zh-CN" sz="1200">
                <a:sym typeface="Arial" panose="020B0604020202020204" pitchFamily="34" charset="0"/>
              </a:rPr>
              <a:t>4</a:t>
            </a:r>
            <a:r>
              <a:rPr lang="zh-CN" altLang="en-US" sz="1200">
                <a:sym typeface="Arial" panose="020B0604020202020204" pitchFamily="34" charset="0"/>
              </a:rPr>
              <a:t>月暂停合作</a:t>
            </a:r>
            <a:endParaRPr lang="zh-CN" altLang="en-US" sz="1200">
              <a:sym typeface="Arial" panose="020B0604020202020204" pitchFamily="34" charset="0"/>
            </a:endParaRPr>
          </a:p>
          <a:p>
            <a:pPr marL="285750" indent="-285750" algn="l">
              <a:lnSpc>
                <a:spcPct val="150000"/>
              </a:lnSpc>
              <a:buFont typeface="Wingdings" panose="05000000000000000000" charset="0"/>
              <a:buChar char="l"/>
            </a:pPr>
            <a:r>
              <a:rPr lang="en-US" altLang="zh-CN" sz="1200">
                <a:sym typeface="Arial" panose="020B0604020202020204" pitchFamily="34" charset="0"/>
              </a:rPr>
              <a:t>5</a:t>
            </a:r>
            <a:r>
              <a:rPr lang="zh-CN" altLang="en-US" sz="1200">
                <a:sym typeface="Arial" panose="020B0604020202020204" pitchFamily="34" charset="0"/>
              </a:rPr>
              <a:t>月交流市场同行情况，引入了几家代投公司，数据明显获得提升，</a:t>
            </a:r>
            <a:r>
              <a:rPr lang="en-US" altLang="zh-CN" sz="1200">
                <a:sym typeface="Arial" panose="020B0604020202020204" pitchFamily="34" charset="0"/>
              </a:rPr>
              <a:t>5</a:t>
            </a:r>
            <a:r>
              <a:rPr lang="zh-CN" altLang="en-US" sz="1200">
                <a:sym typeface="Arial" panose="020B0604020202020204" pitchFamily="34" charset="0"/>
              </a:rPr>
              <a:t>月当月</a:t>
            </a:r>
            <a:r>
              <a:rPr lang="en-US" altLang="zh-CN" sz="1200">
                <a:sym typeface="Arial" panose="020B0604020202020204" pitchFamily="34" charset="0"/>
              </a:rPr>
              <a:t>ROI</a:t>
            </a:r>
            <a:r>
              <a:rPr lang="zh-CN" altLang="en-US" sz="1200">
                <a:sym typeface="Arial" panose="020B0604020202020204" pitchFamily="34" charset="0"/>
              </a:rPr>
              <a:t>数据达标</a:t>
            </a:r>
            <a:endParaRPr lang="zh-CN" altLang="en-US" sz="1200">
              <a:sym typeface="Arial" panose="020B0604020202020204" pitchFamily="34" charset="0"/>
            </a:endParaRPr>
          </a:p>
          <a:p>
            <a:pPr marL="285750" indent="-285750" algn="l">
              <a:lnSpc>
                <a:spcPct val="150000"/>
              </a:lnSpc>
              <a:buFont typeface="Wingdings" panose="05000000000000000000" charset="0"/>
              <a:buChar char="l"/>
            </a:pPr>
            <a:endParaRPr lang="zh-CN" altLang="en-US" sz="1200">
              <a:sym typeface="Arial" panose="020B0604020202020204" pitchFamily="34" charset="0"/>
            </a:endParaRPr>
          </a:p>
        </p:txBody>
      </p:sp>
      <p:sp>
        <p:nvSpPr>
          <p:cNvPr id="29" name="文本框 28"/>
          <p:cNvSpPr txBox="1"/>
          <p:nvPr>
            <p:custDataLst>
              <p:tags r:id="rId10"/>
            </p:custDataLst>
          </p:nvPr>
        </p:nvSpPr>
        <p:spPr>
          <a:xfrm>
            <a:off x="3556458" y="3793939"/>
            <a:ext cx="993904" cy="871021"/>
          </a:xfrm>
          <a:prstGeom prst="rect">
            <a:avLst/>
          </a:prstGeom>
          <a:noFill/>
        </p:spPr>
        <p:txBody>
          <a:bodyPr wrap="square" rtlCol="0">
            <a:normAutofit/>
          </a:bodyPr>
          <a:lstStyle/>
          <a:p>
            <a:pPr algn="r">
              <a:lnSpc>
                <a:spcPct val="120000"/>
              </a:lnSpc>
            </a:pPr>
            <a:r>
              <a:rPr lang="en-US" altLang="zh-CN" sz="4000" b="1" spc="150" dirty="0">
                <a:solidFill>
                  <a:srgbClr val="E38C8C"/>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4000" b="1" spc="150" dirty="0">
              <a:solidFill>
                <a:srgbClr val="E38C8C"/>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1" name="文本框 30"/>
          <p:cNvSpPr txBox="1"/>
          <p:nvPr>
            <p:custDataLst>
              <p:tags r:id="rId11"/>
            </p:custDataLst>
          </p:nvPr>
        </p:nvSpPr>
        <p:spPr>
          <a:xfrm>
            <a:off x="7336341" y="3771911"/>
            <a:ext cx="993904" cy="871021"/>
          </a:xfrm>
          <a:prstGeom prst="rect">
            <a:avLst/>
          </a:prstGeom>
          <a:noFill/>
        </p:spPr>
        <p:txBody>
          <a:bodyPr wrap="square" rtlCol="0">
            <a:normAutofit/>
          </a:bodyPr>
          <a:lstStyle/>
          <a:p>
            <a:pPr algn="r">
              <a:lnSpc>
                <a:spcPct val="120000"/>
              </a:lnSpc>
            </a:pPr>
            <a:r>
              <a:rPr lang="en-US" altLang="zh-CN" sz="4000" b="1" spc="150" dirty="0">
                <a:solidFill>
                  <a:srgbClr val="D96666"/>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4000" b="1" spc="150" dirty="0">
              <a:solidFill>
                <a:srgbClr val="D96666"/>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3" name="文本框 32"/>
          <p:cNvSpPr txBox="1"/>
          <p:nvPr>
            <p:custDataLst>
              <p:tags r:id="rId12"/>
            </p:custDataLst>
          </p:nvPr>
        </p:nvSpPr>
        <p:spPr>
          <a:xfrm>
            <a:off x="8343265" y="4242435"/>
            <a:ext cx="3747770" cy="1772285"/>
          </a:xfrm>
          <a:prstGeom prst="rect">
            <a:avLst/>
          </a:prstGeom>
          <a:noFill/>
        </p:spPr>
        <p:txBody>
          <a:bodyPr wrap="square" lIns="90000" tIns="46800" rIns="90000" bIns="46800" rtlCol="0" anchor="ctr">
            <a:noAutofit/>
          </a:bodyPr>
          <a:lstStyle>
            <a:defPPr>
              <a:defRPr lang="zh-CN"/>
            </a:defPPr>
            <a:lvl1pPr algn="r">
              <a:lnSpc>
                <a:spcPct val="120000"/>
              </a:lnSpc>
              <a:defRPr sz="1400" spc="150">
                <a:solidFill>
                  <a:srgbClr val="000000">
                    <a:lumMod val="65000"/>
                    <a:lumOff val="35000"/>
                  </a:srgbClr>
                </a:solidFill>
                <a:latin typeface="Arial" panose="020B0604020202020204" pitchFamily="34" charset="0"/>
                <a:ea typeface="微软雅黑" panose="020B0503020204020204" charset="-122"/>
              </a:defRPr>
            </a:lvl1pPr>
          </a:lstStyle>
          <a:p>
            <a:pPr marL="285750" indent="-285750" algn="l">
              <a:lnSpc>
                <a:spcPct val="150000"/>
              </a:lnSpc>
              <a:buFont typeface="Wingdings" panose="05000000000000000000" charset="0"/>
              <a:buChar char="l"/>
            </a:pPr>
            <a:r>
              <a:rPr lang="en-US" altLang="zh-CN" sz="1200">
                <a:sym typeface="Arial" panose="020B0604020202020204" pitchFamily="34" charset="0"/>
              </a:rPr>
              <a:t>1</a:t>
            </a:r>
            <a:r>
              <a:rPr lang="zh-CN" altLang="en-US" sz="1200">
                <a:sym typeface="Arial" panose="020B0604020202020204" pitchFamily="34" charset="0"/>
              </a:rPr>
              <a:t>月底重新启动投放，因跑通深度门槛，数据</a:t>
            </a:r>
            <a:r>
              <a:rPr lang="zh-CN" altLang="en-US" sz="1200">
                <a:sym typeface="Arial" panose="020B0604020202020204" pitchFamily="34" charset="0"/>
              </a:rPr>
              <a:t>较差</a:t>
            </a:r>
            <a:endParaRPr lang="zh-CN" altLang="en-US" sz="1200">
              <a:sym typeface="Arial" panose="020B0604020202020204" pitchFamily="34" charset="0"/>
            </a:endParaRPr>
          </a:p>
          <a:p>
            <a:pPr marL="285750" indent="-285750" algn="l">
              <a:lnSpc>
                <a:spcPct val="150000"/>
              </a:lnSpc>
              <a:buFont typeface="Wingdings" panose="05000000000000000000" charset="0"/>
              <a:buChar char="l"/>
            </a:pPr>
            <a:r>
              <a:rPr lang="zh-CN" altLang="en-US" sz="1200">
                <a:sym typeface="+mn-lt"/>
              </a:rPr>
              <a:t>针对快手主要以素材差异化与投放方式A/Btest为主，围绕真人、福利、快节奏高爆率等内容进行素材创造，从而提升快手跑量能力</a:t>
            </a:r>
            <a:endParaRPr lang="zh-CN" altLang="en-US" sz="1200">
              <a:sym typeface="Arial" panose="020B0604020202020204" pitchFamily="34" charset="0"/>
            </a:endParaRPr>
          </a:p>
        </p:txBody>
      </p:sp>
    </p:spTree>
    <p:custDataLst>
      <p:tags r:id="rId1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003349" y="2773476"/>
            <a:ext cx="4887343" cy="772758"/>
            <a:chOff x="562412" y="1130197"/>
            <a:chExt cx="4195822" cy="663419"/>
          </a:xfrm>
        </p:grpSpPr>
        <p:sp>
          <p:nvSpPr>
            <p:cNvPr id="6" name="TextBox 11"/>
            <p:cNvSpPr txBox="1"/>
            <p:nvPr/>
          </p:nvSpPr>
          <p:spPr>
            <a:xfrm>
              <a:off x="562412" y="1530307"/>
              <a:ext cx="4195822" cy="263309"/>
            </a:xfrm>
            <a:prstGeom prst="rect">
              <a:avLst/>
            </a:prstGeom>
            <a:noFill/>
          </p:spPr>
          <p:txBody>
            <a:bodyPr wrap="square" rtlCol="0">
              <a:spAutoFit/>
            </a:bodyPr>
            <a:lstStyle/>
            <a:p>
              <a:pPr algn="just">
                <a:defRPr/>
              </a:pPr>
              <a:r>
                <a:rPr sz="1400" b="0" u="none">
                  <a:solidFill>
                    <a:srgbClr val="AFABAB"/>
                  </a:solidFill>
                  <a:latin typeface="微软雅黑" panose="020B0503020204020204" charset="-122"/>
                  <a:ea typeface="微软雅黑" panose="020B0503020204020204" charset="-122"/>
                  <a:cs typeface="微软雅黑" panose="020B0503020204020204" charset="-122"/>
                </a:rPr>
                <a:t>稳定开拓合作主播，调整并稳定投放质量</a:t>
              </a:r>
              <a:r>
                <a:rPr lang="zh-CN" altLang="en-US" sz="1400" b="0" u="none">
                  <a:solidFill>
                    <a:srgbClr val="AFABAB"/>
                  </a:solidFill>
                  <a:latin typeface="微软雅黑" panose="020B0503020204020204" charset="-122"/>
                  <a:ea typeface="微软雅黑" panose="020B0503020204020204" charset="-122"/>
                  <a:cs typeface="微软雅黑" panose="020B0503020204020204" charset="-122"/>
                </a:rPr>
                <a:t>体量</a:t>
              </a:r>
              <a:endParaRPr lang="en-US" altLang="zh-CN" sz="1400" dirty="0">
                <a:solidFill>
                  <a:srgbClr val="AFABAB"/>
                </a:solidFill>
                <a:latin typeface="微软雅黑" panose="020B0503020204020204" charset="-122"/>
                <a:ea typeface="微软雅黑" panose="020B0503020204020204" charset="-122"/>
                <a:cs typeface="微软雅黑" panose="020B0503020204020204" charset="-122"/>
              </a:endParaRPr>
            </a:p>
          </p:txBody>
        </p:sp>
        <p:sp>
          <p:nvSpPr>
            <p:cNvPr id="7" name="Rectangle 11"/>
            <p:cNvSpPr>
              <a:spLocks noChangeArrowheads="1"/>
            </p:cNvSpPr>
            <p:nvPr/>
          </p:nvSpPr>
          <p:spPr bwMode="gray">
            <a:xfrm>
              <a:off x="562412" y="1130197"/>
              <a:ext cx="2423096" cy="395236"/>
            </a:xfrm>
            <a:prstGeom prst="rect">
              <a:avLst/>
            </a:prstGeom>
            <a:noFill/>
            <a:ln>
              <a:noFill/>
            </a:ln>
          </p:spPr>
          <p:txBody>
            <a:bodyPr wrap="square">
              <a:spAutoFit/>
            </a:bodyPr>
            <a:lstStyle/>
            <a:p>
              <a:r>
                <a:rPr lang="zh-CN" altLang="en-US" sz="2400" dirty="0">
                  <a:solidFill>
                    <a:srgbClr val="808080"/>
                  </a:solidFill>
                  <a:latin typeface="微软雅黑" panose="020B0503020204020204" charset="-122"/>
                  <a:ea typeface="微软雅黑" panose="020B0503020204020204" charset="-122"/>
                </a:rPr>
                <a:t>商业达人直播</a:t>
              </a:r>
              <a:endParaRPr lang="zh-CN" altLang="en-US" sz="2400" dirty="0">
                <a:solidFill>
                  <a:srgbClr val="808080"/>
                </a:solidFill>
                <a:latin typeface="微软雅黑" panose="020B0503020204020204" charset="-122"/>
                <a:ea typeface="微软雅黑" panose="020B0503020204020204" charset="-122"/>
              </a:endParaRPr>
            </a:p>
          </p:txBody>
        </p:sp>
      </p:grpSp>
      <p:grpSp>
        <p:nvGrpSpPr>
          <p:cNvPr id="8" name="组合 7"/>
          <p:cNvGrpSpPr/>
          <p:nvPr/>
        </p:nvGrpSpPr>
        <p:grpSpPr>
          <a:xfrm>
            <a:off x="1988835" y="4170828"/>
            <a:ext cx="4887343" cy="772758"/>
            <a:chOff x="562412" y="1130197"/>
            <a:chExt cx="4195822" cy="663419"/>
          </a:xfrm>
        </p:grpSpPr>
        <p:sp>
          <p:nvSpPr>
            <p:cNvPr id="9" name="TextBox 14"/>
            <p:cNvSpPr txBox="1"/>
            <p:nvPr/>
          </p:nvSpPr>
          <p:spPr>
            <a:xfrm>
              <a:off x="562412" y="1530307"/>
              <a:ext cx="4195822" cy="263309"/>
            </a:xfrm>
            <a:prstGeom prst="rect">
              <a:avLst/>
            </a:prstGeom>
            <a:noFill/>
          </p:spPr>
          <p:txBody>
            <a:bodyPr wrap="square" rtlCol="0">
              <a:spAutoFit/>
            </a:bodyPr>
            <a:lstStyle/>
            <a:p>
              <a:pPr algn="just">
                <a:defRPr/>
              </a:pPr>
              <a:r>
                <a:rPr lang="zh-CN" altLang="en-US" sz="1400" b="0" u="none">
                  <a:solidFill>
                    <a:srgbClr val="AFABAB"/>
                  </a:solidFill>
                  <a:latin typeface="微软雅黑" panose="020B0503020204020204" charset="-122"/>
                  <a:ea typeface="微软雅黑" panose="020B0503020204020204" charset="-122"/>
                  <a:cs typeface="微软雅黑" panose="020B0503020204020204" charset="-122"/>
                </a:rPr>
                <a:t>调整</a:t>
              </a:r>
              <a:r>
                <a:rPr sz="1400" b="0" u="none">
                  <a:solidFill>
                    <a:srgbClr val="AFABAB"/>
                  </a:solidFill>
                  <a:latin typeface="微软雅黑" panose="020B0503020204020204" charset="-122"/>
                  <a:ea typeface="微软雅黑" panose="020B0503020204020204" charset="-122"/>
                  <a:cs typeface="微软雅黑" panose="020B0503020204020204" charset="-122"/>
                </a:rPr>
                <a:t>短视频</a:t>
              </a:r>
              <a:r>
                <a:rPr lang="zh-CN" altLang="en-US" sz="1400" b="0" u="none">
                  <a:solidFill>
                    <a:srgbClr val="AFABAB"/>
                  </a:solidFill>
                  <a:latin typeface="微软雅黑" panose="020B0503020204020204" charset="-122"/>
                  <a:ea typeface="微软雅黑" panose="020B0503020204020204" charset="-122"/>
                  <a:cs typeface="微软雅黑" panose="020B0503020204020204" charset="-122"/>
                </a:rPr>
                <a:t>投放方向</a:t>
              </a:r>
              <a:r>
                <a:rPr sz="1400" b="0" u="none">
                  <a:solidFill>
                    <a:srgbClr val="AFABAB"/>
                  </a:solidFill>
                  <a:latin typeface="微软雅黑" panose="020B0503020204020204" charset="-122"/>
                  <a:ea typeface="微软雅黑" panose="020B0503020204020204" charset="-122"/>
                  <a:cs typeface="微软雅黑" panose="020B0503020204020204" charset="-122"/>
                </a:rPr>
                <a:t>，</a:t>
              </a:r>
              <a:r>
                <a:rPr lang="zh-CN" altLang="en-US" sz="1400" b="0" u="none">
                  <a:solidFill>
                    <a:srgbClr val="AFABAB"/>
                  </a:solidFill>
                  <a:latin typeface="微软雅黑" panose="020B0503020204020204" charset="-122"/>
                  <a:ea typeface="微软雅黑" panose="020B0503020204020204" charset="-122"/>
                  <a:cs typeface="微软雅黑" panose="020B0503020204020204" charset="-122"/>
                </a:rPr>
                <a:t>尝试</a:t>
              </a:r>
              <a:r>
                <a:rPr sz="1400" b="0" u="none">
                  <a:solidFill>
                    <a:srgbClr val="AFABAB"/>
                  </a:solidFill>
                  <a:latin typeface="微软雅黑" panose="020B0503020204020204" charset="-122"/>
                  <a:ea typeface="微软雅黑" panose="020B0503020204020204" charset="-122"/>
                  <a:cs typeface="微软雅黑" panose="020B0503020204020204" charset="-122"/>
                </a:rPr>
                <a:t>PUGC-</a:t>
              </a:r>
              <a:r>
                <a:rPr lang="en-US" altLang="zh-CN" sz="1400" b="0" u="none">
                  <a:solidFill>
                    <a:srgbClr val="AFABAB"/>
                  </a:solidFill>
                  <a:latin typeface="微软雅黑" panose="020B0503020204020204" charset="-122"/>
                  <a:ea typeface="微软雅黑" panose="020B0503020204020204" charset="-122"/>
                  <a:cs typeface="微软雅黑" panose="020B0503020204020204" charset="-122"/>
                </a:rPr>
                <a:t>PICK</a:t>
              </a:r>
              <a:r>
                <a:rPr sz="1400" b="0" u="none">
                  <a:solidFill>
                    <a:srgbClr val="AFABAB"/>
                  </a:solidFill>
                  <a:latin typeface="微软雅黑" panose="020B0503020204020204" charset="-122"/>
                  <a:ea typeface="微软雅黑" panose="020B0503020204020204" charset="-122"/>
                  <a:cs typeface="微软雅黑" panose="020B0503020204020204" charset="-122"/>
                </a:rPr>
                <a:t>合作</a:t>
              </a:r>
              <a:endParaRPr lang="en-US" altLang="zh-CN" sz="1400" dirty="0">
                <a:solidFill>
                  <a:srgbClr val="AFABAB"/>
                </a:solidFill>
                <a:latin typeface="微软雅黑" panose="020B0503020204020204" charset="-122"/>
                <a:ea typeface="微软雅黑" panose="020B0503020204020204" charset="-122"/>
                <a:cs typeface="微软雅黑" panose="020B0503020204020204" charset="-122"/>
              </a:endParaRPr>
            </a:p>
          </p:txBody>
        </p:sp>
        <p:sp>
          <p:nvSpPr>
            <p:cNvPr id="10" name="Rectangle 11"/>
            <p:cNvSpPr>
              <a:spLocks noChangeArrowheads="1"/>
            </p:cNvSpPr>
            <p:nvPr/>
          </p:nvSpPr>
          <p:spPr bwMode="gray">
            <a:xfrm>
              <a:off x="562412" y="1130197"/>
              <a:ext cx="2423096" cy="395236"/>
            </a:xfrm>
            <a:prstGeom prst="rect">
              <a:avLst/>
            </a:prstGeom>
            <a:noFill/>
            <a:ln>
              <a:noFill/>
            </a:ln>
          </p:spPr>
          <p:txBody>
            <a:bodyPr wrap="square">
              <a:spAutoFit/>
            </a:bodyPr>
            <a:lstStyle/>
            <a:p>
              <a:r>
                <a:rPr lang="zh-CN" altLang="en-US" sz="2400" dirty="0">
                  <a:solidFill>
                    <a:srgbClr val="808080"/>
                  </a:solidFill>
                  <a:latin typeface="微软雅黑" panose="020B0503020204020204" charset="-122"/>
                  <a:ea typeface="微软雅黑" panose="020B0503020204020204" charset="-122"/>
                </a:rPr>
                <a:t>短视频达人合作</a:t>
              </a:r>
              <a:endParaRPr lang="zh-CN" altLang="en-US" sz="2400" dirty="0">
                <a:solidFill>
                  <a:srgbClr val="808080"/>
                </a:solidFill>
                <a:latin typeface="微软雅黑" panose="020B0503020204020204" charset="-122"/>
                <a:ea typeface="微软雅黑" panose="020B0503020204020204" charset="-122"/>
              </a:endParaRPr>
            </a:p>
          </p:txBody>
        </p:sp>
      </p:grpSp>
      <p:grpSp>
        <p:nvGrpSpPr>
          <p:cNvPr id="11" name="组合 10"/>
          <p:cNvGrpSpPr/>
          <p:nvPr/>
        </p:nvGrpSpPr>
        <p:grpSpPr>
          <a:xfrm>
            <a:off x="1047089" y="2743456"/>
            <a:ext cx="1025942" cy="842253"/>
            <a:chOff x="2215144" y="982844"/>
            <a:chExt cx="1312607" cy="842780"/>
          </a:xfrm>
        </p:grpSpPr>
        <p:sp>
          <p:nvSpPr>
            <p:cNvPr id="12" name="平行四边形 11"/>
            <p:cNvSpPr/>
            <p:nvPr/>
          </p:nvSpPr>
          <p:spPr>
            <a:xfrm>
              <a:off x="2215144" y="982844"/>
              <a:ext cx="1120898" cy="842780"/>
            </a:xfrm>
            <a:prstGeom prst="parallelogram">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FFFFF"/>
                </a:solidFill>
                <a:latin typeface="Impact" panose="020B0806030902050204" pitchFamily="34" charset="0"/>
              </a:endParaRPr>
            </a:p>
          </p:txBody>
        </p:sp>
        <p:sp>
          <p:nvSpPr>
            <p:cNvPr id="13" name="文本框 9"/>
            <p:cNvSpPr txBox="1"/>
            <p:nvPr/>
          </p:nvSpPr>
          <p:spPr>
            <a:xfrm>
              <a:off x="2460952" y="1131274"/>
              <a:ext cx="1066799" cy="522296"/>
            </a:xfrm>
            <a:prstGeom prst="rect">
              <a:avLst/>
            </a:prstGeom>
            <a:noFill/>
          </p:spPr>
          <p:txBody>
            <a:bodyPr wrap="square" rtlCol="0">
              <a:spAutoFit/>
            </a:bodyPr>
            <a:lstStyle/>
            <a:p>
              <a:r>
                <a:rPr lang="en-US" altLang="zh-CN" sz="2800" dirty="0" smtClean="0">
                  <a:solidFill>
                    <a:srgbClr val="FFFFFF"/>
                  </a:solidFill>
                  <a:latin typeface="Impact" panose="020B0806030902050204" pitchFamily="34" charset="0"/>
                </a:rPr>
                <a:t>01</a:t>
              </a:r>
              <a:endParaRPr lang="zh-CN" altLang="en-US" sz="2800" dirty="0">
                <a:solidFill>
                  <a:srgbClr val="FFFFFF"/>
                </a:solidFill>
                <a:latin typeface="Impact" panose="020B0806030902050204" pitchFamily="34" charset="0"/>
              </a:endParaRPr>
            </a:p>
          </p:txBody>
        </p:sp>
      </p:grpSp>
      <p:grpSp>
        <p:nvGrpSpPr>
          <p:cNvPr id="14" name="组合 13"/>
          <p:cNvGrpSpPr/>
          <p:nvPr/>
        </p:nvGrpSpPr>
        <p:grpSpPr>
          <a:xfrm>
            <a:off x="1047089" y="4124836"/>
            <a:ext cx="999284" cy="842255"/>
            <a:chOff x="2215144" y="2033848"/>
            <a:chExt cx="1278498" cy="842781"/>
          </a:xfrm>
        </p:grpSpPr>
        <p:sp>
          <p:nvSpPr>
            <p:cNvPr id="15" name="平行四边形 14"/>
            <p:cNvSpPr/>
            <p:nvPr/>
          </p:nvSpPr>
          <p:spPr>
            <a:xfrm>
              <a:off x="2215144" y="2033848"/>
              <a:ext cx="1120898" cy="842781"/>
            </a:xfrm>
            <a:prstGeom prst="parallelogram">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FFFFF"/>
                </a:solidFill>
                <a:latin typeface="Impact" panose="020B0806030902050204" pitchFamily="34" charset="0"/>
              </a:endParaRPr>
            </a:p>
          </p:txBody>
        </p:sp>
        <p:sp>
          <p:nvSpPr>
            <p:cNvPr id="16" name="文本框 10"/>
            <p:cNvSpPr txBox="1"/>
            <p:nvPr/>
          </p:nvSpPr>
          <p:spPr>
            <a:xfrm>
              <a:off x="2426843" y="2199202"/>
              <a:ext cx="1066799" cy="522296"/>
            </a:xfrm>
            <a:prstGeom prst="rect">
              <a:avLst/>
            </a:prstGeom>
            <a:noFill/>
          </p:spPr>
          <p:txBody>
            <a:bodyPr wrap="square" rtlCol="0">
              <a:spAutoFit/>
            </a:bodyPr>
            <a:lstStyle/>
            <a:p>
              <a:r>
                <a:rPr lang="en-US" altLang="zh-CN" sz="2800" dirty="0" smtClean="0">
                  <a:solidFill>
                    <a:srgbClr val="FFFFFF"/>
                  </a:solidFill>
                  <a:latin typeface="Impact" panose="020B0806030902050204" pitchFamily="34" charset="0"/>
                </a:rPr>
                <a:t>02</a:t>
              </a:r>
              <a:endParaRPr lang="zh-CN" altLang="en-US" sz="2800" dirty="0">
                <a:solidFill>
                  <a:srgbClr val="FFFFFF"/>
                </a:solidFill>
                <a:latin typeface="Impact" panose="020B0806030902050204" pitchFamily="34" charset="0"/>
              </a:endParaRPr>
            </a:p>
          </p:txBody>
        </p:sp>
      </p:grpSp>
      <p:grpSp>
        <p:nvGrpSpPr>
          <p:cNvPr id="17" name="组合 16"/>
          <p:cNvGrpSpPr/>
          <p:nvPr/>
        </p:nvGrpSpPr>
        <p:grpSpPr>
          <a:xfrm>
            <a:off x="7489658" y="2759242"/>
            <a:ext cx="4891654" cy="832185"/>
            <a:chOff x="558711" y="1128880"/>
            <a:chExt cx="4199523" cy="714437"/>
          </a:xfrm>
        </p:grpSpPr>
        <p:sp>
          <p:nvSpPr>
            <p:cNvPr id="18" name="TextBox 23"/>
            <p:cNvSpPr txBox="1"/>
            <p:nvPr/>
          </p:nvSpPr>
          <p:spPr>
            <a:xfrm>
              <a:off x="562412" y="1530307"/>
              <a:ext cx="4195822" cy="263309"/>
            </a:xfrm>
            <a:prstGeom prst="rect">
              <a:avLst/>
            </a:prstGeom>
            <a:noFill/>
          </p:spPr>
          <p:txBody>
            <a:bodyPr wrap="square" rtlCol="0">
              <a:spAutoFit/>
            </a:bodyPr>
            <a:lstStyle/>
            <a:p>
              <a:pPr algn="just">
                <a:defRPr/>
              </a:pPr>
              <a:r>
                <a:rPr lang="zh-CN" altLang="en-US" sz="1400">
                  <a:solidFill>
                    <a:srgbClr val="AFABAB"/>
                  </a:solidFill>
                  <a:latin typeface="微软雅黑" panose="020B0503020204020204" charset="-122"/>
                  <a:ea typeface="微软雅黑" panose="020B0503020204020204" charset="-122"/>
                  <a:cs typeface="微软雅黑" panose="020B0503020204020204" charset="-122"/>
                </a:rPr>
                <a:t>协同</a:t>
              </a:r>
              <a:r>
                <a:rPr sz="1400" b="0" u="none">
                  <a:solidFill>
                    <a:srgbClr val="AFABAB"/>
                  </a:solidFill>
                  <a:latin typeface="微软雅黑" panose="020B0503020204020204" charset="-122"/>
                  <a:ea typeface="微软雅黑" panose="020B0503020204020204" charset="-122"/>
                  <a:cs typeface="微软雅黑" panose="020B0503020204020204" charset="-122"/>
                </a:rPr>
                <a:t>用户直播组提升直播体量</a:t>
              </a:r>
              <a:r>
                <a:rPr lang="zh-CN" altLang="en-US" sz="1400" b="0" u="none">
                  <a:solidFill>
                    <a:srgbClr val="AFABAB"/>
                  </a:solidFill>
                  <a:latin typeface="微软雅黑" panose="020B0503020204020204" charset="-122"/>
                  <a:ea typeface="微软雅黑" panose="020B0503020204020204" charset="-122"/>
                  <a:cs typeface="微软雅黑" panose="020B0503020204020204" charset="-122"/>
                </a:rPr>
                <a:t>稳定质量</a:t>
              </a:r>
              <a:endParaRPr lang="en-US" altLang="zh-CN" sz="1400" dirty="0">
                <a:solidFill>
                  <a:srgbClr val="AFABAB"/>
                </a:solidFill>
                <a:latin typeface="微软雅黑" panose="020B0503020204020204" charset="-122"/>
                <a:ea typeface="微软雅黑" panose="020B0503020204020204" charset="-122"/>
                <a:cs typeface="微软雅黑" panose="020B0503020204020204" charset="-122"/>
              </a:endParaRPr>
            </a:p>
          </p:txBody>
        </p:sp>
        <p:sp>
          <p:nvSpPr>
            <p:cNvPr id="19" name="Rectangle 11"/>
            <p:cNvSpPr>
              <a:spLocks noChangeArrowheads="1"/>
            </p:cNvSpPr>
            <p:nvPr/>
          </p:nvSpPr>
          <p:spPr bwMode="gray">
            <a:xfrm>
              <a:off x="558711" y="1128880"/>
              <a:ext cx="3159015" cy="714437"/>
            </a:xfrm>
            <a:prstGeom prst="rect">
              <a:avLst/>
            </a:prstGeom>
            <a:noFill/>
            <a:ln>
              <a:noFill/>
            </a:ln>
          </p:spPr>
          <p:txBody>
            <a:bodyPr wrap="square">
              <a:noAutofit/>
            </a:bodyPr>
            <a:lstStyle/>
            <a:p>
              <a:r>
                <a:rPr lang="zh-CN" altLang="en-US" sz="2400" dirty="0">
                  <a:solidFill>
                    <a:srgbClr val="808080"/>
                  </a:solidFill>
                  <a:latin typeface="微软雅黑" panose="020B0503020204020204" charset="-122"/>
                  <a:ea typeface="微软雅黑" panose="020B0503020204020204" charset="-122"/>
                </a:rPr>
                <a:t>自孵化直播</a:t>
              </a:r>
              <a:endParaRPr lang="zh-CN" altLang="en-US" sz="2400" dirty="0">
                <a:solidFill>
                  <a:srgbClr val="808080"/>
                </a:solidFill>
                <a:latin typeface="微软雅黑" panose="020B0503020204020204" charset="-122"/>
                <a:ea typeface="微软雅黑" panose="020B0503020204020204" charset="-122"/>
              </a:endParaRPr>
            </a:p>
          </p:txBody>
        </p:sp>
      </p:grpSp>
      <p:grpSp>
        <p:nvGrpSpPr>
          <p:cNvPr id="20" name="组合 19"/>
          <p:cNvGrpSpPr/>
          <p:nvPr/>
        </p:nvGrpSpPr>
        <p:grpSpPr>
          <a:xfrm>
            <a:off x="7488944" y="4155219"/>
            <a:ext cx="4892368" cy="834366"/>
            <a:chOff x="558098" y="1127700"/>
            <a:chExt cx="4200136" cy="716310"/>
          </a:xfrm>
        </p:grpSpPr>
        <p:sp>
          <p:nvSpPr>
            <p:cNvPr id="21" name="TextBox 26"/>
            <p:cNvSpPr txBox="1"/>
            <p:nvPr/>
          </p:nvSpPr>
          <p:spPr>
            <a:xfrm>
              <a:off x="562412" y="1530307"/>
              <a:ext cx="4195822" cy="263309"/>
            </a:xfrm>
            <a:prstGeom prst="rect">
              <a:avLst/>
            </a:prstGeom>
            <a:noFill/>
          </p:spPr>
          <p:txBody>
            <a:bodyPr wrap="square" rtlCol="0">
              <a:spAutoFit/>
            </a:bodyPr>
            <a:lstStyle/>
            <a:p>
              <a:pPr algn="just">
                <a:defRPr/>
              </a:pPr>
              <a:r>
                <a:rPr lang="zh-CN" altLang="en-US" sz="1400" dirty="0">
                  <a:solidFill>
                    <a:srgbClr val="AFABAB"/>
                  </a:solidFill>
                  <a:latin typeface="微软雅黑" panose="020B0503020204020204" charset="-122"/>
                  <a:ea typeface="微软雅黑" panose="020B0503020204020204" charset="-122"/>
                  <a:cs typeface="微软雅黑" panose="020B0503020204020204" charset="-122"/>
                </a:rPr>
                <a:t>玩家达人招募培训筛选流程完善，形成</a:t>
              </a:r>
              <a:r>
                <a:rPr lang="en-US" altLang="zh-CN" sz="1400" dirty="0">
                  <a:solidFill>
                    <a:srgbClr val="AFABAB"/>
                  </a:solidFill>
                  <a:latin typeface="微软雅黑" panose="020B0503020204020204" charset="-122"/>
                  <a:ea typeface="微软雅黑" panose="020B0503020204020204" charset="-122"/>
                  <a:cs typeface="微软雅黑" panose="020B0503020204020204" charset="-122"/>
                </a:rPr>
                <a:t>koc</a:t>
              </a:r>
              <a:r>
                <a:rPr lang="zh-CN" altLang="en-US" sz="1400" dirty="0">
                  <a:solidFill>
                    <a:srgbClr val="AFABAB"/>
                  </a:solidFill>
                  <a:latin typeface="微软雅黑" panose="020B0503020204020204" charset="-122"/>
                  <a:ea typeface="微软雅黑" panose="020B0503020204020204" charset="-122"/>
                  <a:cs typeface="微软雅黑" panose="020B0503020204020204" charset="-122"/>
                </a:rPr>
                <a:t>内容生态</a:t>
              </a:r>
              <a:endParaRPr lang="en-US" altLang="zh-CN" sz="1400" dirty="0">
                <a:solidFill>
                  <a:srgbClr val="AFABAB"/>
                </a:solidFill>
                <a:latin typeface="微软雅黑" panose="020B0503020204020204" charset="-122"/>
                <a:ea typeface="微软雅黑" panose="020B0503020204020204" charset="-122"/>
                <a:cs typeface="微软雅黑" panose="020B0503020204020204" charset="-122"/>
              </a:endParaRPr>
            </a:p>
          </p:txBody>
        </p:sp>
        <p:sp>
          <p:nvSpPr>
            <p:cNvPr id="22" name="Rectangle 11"/>
            <p:cNvSpPr>
              <a:spLocks noChangeArrowheads="1"/>
            </p:cNvSpPr>
            <p:nvPr/>
          </p:nvSpPr>
          <p:spPr bwMode="gray">
            <a:xfrm>
              <a:off x="558098" y="1127700"/>
              <a:ext cx="2873974" cy="716310"/>
            </a:xfrm>
            <a:prstGeom prst="rect">
              <a:avLst/>
            </a:prstGeom>
            <a:noFill/>
            <a:ln>
              <a:noFill/>
            </a:ln>
          </p:spPr>
          <p:txBody>
            <a:bodyPr wrap="square">
              <a:noAutofit/>
            </a:bodyPr>
            <a:lstStyle/>
            <a:p>
              <a:r>
                <a:rPr lang="zh-CN" altLang="en-US" sz="2400" dirty="0">
                  <a:solidFill>
                    <a:srgbClr val="808080"/>
                  </a:solidFill>
                  <a:latin typeface="微软雅黑" panose="020B0503020204020204" charset="-122"/>
                  <a:ea typeface="微软雅黑" panose="020B0503020204020204" charset="-122"/>
                </a:rPr>
                <a:t>玩家达人直播</a:t>
              </a:r>
              <a:endParaRPr lang="zh-CN" altLang="en-US" sz="2400" dirty="0">
                <a:solidFill>
                  <a:srgbClr val="808080"/>
                </a:solidFill>
                <a:latin typeface="微软雅黑" panose="020B0503020204020204" charset="-122"/>
                <a:ea typeface="微软雅黑" panose="020B0503020204020204" charset="-122"/>
              </a:endParaRPr>
            </a:p>
          </p:txBody>
        </p:sp>
      </p:grpSp>
      <p:grpSp>
        <p:nvGrpSpPr>
          <p:cNvPr id="23" name="组合 22"/>
          <p:cNvGrpSpPr/>
          <p:nvPr/>
        </p:nvGrpSpPr>
        <p:grpSpPr>
          <a:xfrm>
            <a:off x="6558209" y="2722484"/>
            <a:ext cx="1013220" cy="842256"/>
            <a:chOff x="2215144" y="3084852"/>
            <a:chExt cx="1296329" cy="842781"/>
          </a:xfrm>
        </p:grpSpPr>
        <p:sp>
          <p:nvSpPr>
            <p:cNvPr id="24" name="平行四边形 23"/>
            <p:cNvSpPr/>
            <p:nvPr/>
          </p:nvSpPr>
          <p:spPr>
            <a:xfrm>
              <a:off x="2215144" y="3084852"/>
              <a:ext cx="1120898" cy="842781"/>
            </a:xfrm>
            <a:prstGeom prst="parallelogram">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FFFFF"/>
                </a:solidFill>
                <a:latin typeface="Impact" panose="020B0806030902050204" pitchFamily="34" charset="0"/>
              </a:endParaRPr>
            </a:p>
          </p:txBody>
        </p:sp>
        <p:sp>
          <p:nvSpPr>
            <p:cNvPr id="25" name="文本框 11"/>
            <p:cNvSpPr txBox="1"/>
            <p:nvPr/>
          </p:nvSpPr>
          <p:spPr>
            <a:xfrm>
              <a:off x="2444674" y="3235979"/>
              <a:ext cx="1066799" cy="522295"/>
            </a:xfrm>
            <a:prstGeom prst="rect">
              <a:avLst/>
            </a:prstGeom>
            <a:noFill/>
          </p:spPr>
          <p:txBody>
            <a:bodyPr wrap="square" rtlCol="0">
              <a:spAutoFit/>
            </a:bodyPr>
            <a:lstStyle/>
            <a:p>
              <a:r>
                <a:rPr lang="en-US" altLang="zh-CN" sz="2800" dirty="0" smtClean="0">
                  <a:solidFill>
                    <a:srgbClr val="FFFFFF"/>
                  </a:solidFill>
                  <a:latin typeface="Impact" panose="020B0806030902050204" pitchFamily="34" charset="0"/>
                </a:rPr>
                <a:t>03</a:t>
              </a:r>
              <a:endParaRPr lang="zh-CN" altLang="en-US" sz="2800" dirty="0">
                <a:solidFill>
                  <a:srgbClr val="FFFFFF"/>
                </a:solidFill>
                <a:latin typeface="Impact" panose="020B0806030902050204" pitchFamily="34" charset="0"/>
              </a:endParaRPr>
            </a:p>
          </p:txBody>
        </p:sp>
      </p:grpSp>
      <p:grpSp>
        <p:nvGrpSpPr>
          <p:cNvPr id="26" name="组合 25"/>
          <p:cNvGrpSpPr/>
          <p:nvPr/>
        </p:nvGrpSpPr>
        <p:grpSpPr>
          <a:xfrm>
            <a:off x="6558209" y="4117599"/>
            <a:ext cx="1021838" cy="842254"/>
            <a:chOff x="2215144" y="4135856"/>
            <a:chExt cx="1307355" cy="842781"/>
          </a:xfrm>
        </p:grpSpPr>
        <p:sp>
          <p:nvSpPr>
            <p:cNvPr id="27" name="平行四边形 26"/>
            <p:cNvSpPr/>
            <p:nvPr/>
          </p:nvSpPr>
          <p:spPr>
            <a:xfrm>
              <a:off x="2215144" y="4135856"/>
              <a:ext cx="1120898" cy="842781"/>
            </a:xfrm>
            <a:prstGeom prst="parallelogram">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FFFFF"/>
                </a:solidFill>
                <a:latin typeface="Impact" panose="020B0806030902050204" pitchFamily="34" charset="0"/>
              </a:endParaRPr>
            </a:p>
          </p:txBody>
        </p:sp>
        <p:sp>
          <p:nvSpPr>
            <p:cNvPr id="28" name="文本框 12"/>
            <p:cNvSpPr txBox="1"/>
            <p:nvPr/>
          </p:nvSpPr>
          <p:spPr>
            <a:xfrm>
              <a:off x="2455700" y="4308454"/>
              <a:ext cx="1066799" cy="522296"/>
            </a:xfrm>
            <a:prstGeom prst="rect">
              <a:avLst/>
            </a:prstGeom>
            <a:noFill/>
          </p:spPr>
          <p:txBody>
            <a:bodyPr wrap="square" rtlCol="0">
              <a:spAutoFit/>
            </a:bodyPr>
            <a:lstStyle/>
            <a:p>
              <a:r>
                <a:rPr lang="en-US" altLang="zh-CN" sz="2800" dirty="0" smtClean="0">
                  <a:solidFill>
                    <a:srgbClr val="FFFFFF"/>
                  </a:solidFill>
                  <a:latin typeface="Impact" panose="020B0806030902050204" pitchFamily="34" charset="0"/>
                </a:rPr>
                <a:t>04</a:t>
              </a:r>
              <a:endParaRPr lang="zh-CN" altLang="en-US" sz="2800" dirty="0">
                <a:solidFill>
                  <a:srgbClr val="FFFFFF"/>
                </a:solidFill>
                <a:latin typeface="Impact" panose="020B0806030902050204" pitchFamily="34" charset="0"/>
              </a:endParaRPr>
            </a:p>
          </p:txBody>
        </p:sp>
      </p:grpSp>
      <p:sp>
        <p:nvSpPr>
          <p:cNvPr id="4" name="矩形 3"/>
          <p:cNvSpPr/>
          <p:nvPr/>
        </p:nvSpPr>
        <p:spPr>
          <a:xfrm>
            <a:off x="8034914" y="-799848"/>
            <a:ext cx="3259420" cy="2364863"/>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50000"/>
              </a:lnSpc>
            </a:pPr>
            <a:r>
              <a:rPr lang="zh-CN" altLang="en-US" sz="6600" b="1" dirty="0" smtClean="0">
                <a:solidFill>
                  <a:srgbClr val="FFFFFF"/>
                </a:solidFill>
                <a:latin typeface="微软雅黑" panose="020B0503020204020204" charset="-122"/>
                <a:ea typeface="微软雅黑" panose="020B0503020204020204" charset="-122"/>
              </a:rPr>
              <a:t>目  录</a:t>
            </a:r>
            <a:r>
              <a:rPr lang="en-US" altLang="zh-CN" sz="2000" b="1" dirty="0" smtClean="0">
                <a:solidFill>
                  <a:srgbClr val="FFFFFF"/>
                </a:solidFill>
                <a:latin typeface="微软雅黑" panose="020B0503020204020204" charset="-122"/>
                <a:ea typeface="微软雅黑" panose="020B0503020204020204" charset="-122"/>
              </a:rPr>
              <a:t>DIRECTORY</a:t>
            </a:r>
            <a:endParaRPr lang="zh-CN" altLang="en-US" sz="2000" b="1" dirty="0">
              <a:solidFill>
                <a:srgbClr val="FFFFFF"/>
              </a:solidFill>
              <a:latin typeface="微软雅黑" panose="020B0503020204020204" charset="-122"/>
              <a:ea typeface="微软雅黑" panose="020B0503020204020204" charset="-122"/>
            </a:endParaRPr>
          </a:p>
        </p:txBody>
      </p:sp>
      <p:sp>
        <p:nvSpPr>
          <p:cNvPr id="2" name="标题 1"/>
          <p:cNvSpPr txBox="1"/>
          <p:nvPr/>
        </p:nvSpPr>
        <p:spPr>
          <a:xfrm>
            <a:off x="2225675" y="593725"/>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直播</a:t>
            </a:r>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短视频达人</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投放</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anim calcmode="lin" valueType="num">
                                      <p:cBhvr>
                                        <p:cTn id="24" dur="500" fill="hold"/>
                                        <p:tgtEl>
                                          <p:spTgt spid="5"/>
                                        </p:tgtEl>
                                        <p:attrNameLst>
                                          <p:attrName>ppt_x</p:attrName>
                                        </p:attrNameLst>
                                      </p:cBhvr>
                                      <p:tavLst>
                                        <p:tav tm="0">
                                          <p:val>
                                            <p:strVal val="#ppt_x"/>
                                          </p:val>
                                        </p:tav>
                                        <p:tav tm="100000">
                                          <p:val>
                                            <p:strVal val="#ppt_x"/>
                                          </p:val>
                                        </p:tav>
                                      </p:tavLst>
                                    </p:anim>
                                    <p:anim calcmode="lin" valueType="num">
                                      <p:cBhvr>
                                        <p:cTn id="25" dur="5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anim calcmode="lin" valueType="num">
                                      <p:cBhvr>
                                        <p:cTn id="30" dur="500" fill="hold"/>
                                        <p:tgtEl>
                                          <p:spTgt spid="8"/>
                                        </p:tgtEl>
                                        <p:attrNameLst>
                                          <p:attrName>ppt_x</p:attrName>
                                        </p:attrNameLst>
                                      </p:cBhvr>
                                      <p:tavLst>
                                        <p:tav tm="0">
                                          <p:val>
                                            <p:strVal val="#ppt_x"/>
                                          </p:val>
                                        </p:tav>
                                        <p:tav tm="100000">
                                          <p:val>
                                            <p:strVal val="#ppt_x"/>
                                          </p:val>
                                        </p:tav>
                                      </p:tavLst>
                                    </p:anim>
                                    <p:anim calcmode="lin" valueType="num">
                                      <p:cBhvr>
                                        <p:cTn id="31" dur="5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3500"/>
                            </p:stCondLst>
                            <p:childTnLst>
                              <p:par>
                                <p:cTn id="43" presetID="42" presetClass="entr" presetSubtype="0"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anim calcmode="lin" valueType="num">
                                      <p:cBhvr>
                                        <p:cTn id="46" dur="500" fill="hold"/>
                                        <p:tgtEl>
                                          <p:spTgt spid="17"/>
                                        </p:tgtEl>
                                        <p:attrNameLst>
                                          <p:attrName>ppt_x</p:attrName>
                                        </p:attrNameLst>
                                      </p:cBhvr>
                                      <p:tavLst>
                                        <p:tav tm="0">
                                          <p:val>
                                            <p:strVal val="#ppt_x"/>
                                          </p:val>
                                        </p:tav>
                                        <p:tav tm="100000">
                                          <p:val>
                                            <p:strVal val="#ppt_x"/>
                                          </p:val>
                                        </p:tav>
                                      </p:tavLst>
                                    </p:anim>
                                    <p:anim calcmode="lin" valueType="num">
                                      <p:cBhvr>
                                        <p:cTn id="47" dur="500" fill="hold"/>
                                        <p:tgtEl>
                                          <p:spTgt spid="17"/>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anim calcmode="lin" valueType="num">
                                      <p:cBhvr>
                                        <p:cTn id="52" dur="500" fill="hold"/>
                                        <p:tgtEl>
                                          <p:spTgt spid="20"/>
                                        </p:tgtEl>
                                        <p:attrNameLst>
                                          <p:attrName>ppt_x</p:attrName>
                                        </p:attrNameLst>
                                      </p:cBhvr>
                                      <p:tavLst>
                                        <p:tav tm="0">
                                          <p:val>
                                            <p:strVal val="#ppt_x"/>
                                          </p:val>
                                        </p:tav>
                                        <p:tav tm="100000">
                                          <p:val>
                                            <p:strVal val="#ppt_x"/>
                                          </p:val>
                                        </p:tav>
                                      </p:tavLst>
                                    </p:anim>
                                    <p:anim calcmode="lin" valueType="num">
                                      <p:cBhvr>
                                        <p:cTn id="5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4384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硬核渠道</a:t>
            </a:r>
            <a:r>
              <a:rPr lang="en-US" altLang="zh-CN" sz="4000" b="1" dirty="0" smtClean="0">
                <a:solidFill>
                  <a:srgbClr val="C00000"/>
                </a:solidFill>
                <a:latin typeface="微软雅黑" panose="020B0503020204020204" charset="-122"/>
                <a:ea typeface="微软雅黑" panose="020B0503020204020204" charset="-122"/>
                <a:cs typeface="微软雅黑" panose="020B0503020204020204" charset="-122"/>
              </a:rPr>
              <a:t>&amp;</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搜索</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媒体</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11" name="直角三角形 10"/>
          <p:cNvSpPr/>
          <p:nvPr>
            <p:custDataLst>
              <p:tags r:id="rId1"/>
            </p:custDataLst>
          </p:nvPr>
        </p:nvSpPr>
        <p:spPr>
          <a:xfrm rot="5400000" flipV="1">
            <a:off x="1526937" y="3442326"/>
            <a:ext cx="251638" cy="432764"/>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4" name="直角三角形 13"/>
          <p:cNvSpPr/>
          <p:nvPr>
            <p:custDataLst>
              <p:tags r:id="rId2"/>
            </p:custDataLst>
          </p:nvPr>
        </p:nvSpPr>
        <p:spPr>
          <a:xfrm rot="16200000">
            <a:off x="1527921" y="1427318"/>
            <a:ext cx="249672" cy="432764"/>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15" name="任意多边形 14"/>
          <p:cNvSpPr/>
          <p:nvPr>
            <p:custDataLst>
              <p:tags r:id="rId3"/>
            </p:custDataLst>
          </p:nvPr>
        </p:nvSpPr>
        <p:spPr>
          <a:xfrm>
            <a:off x="1658295" y="1474479"/>
            <a:ext cx="9076984" cy="235247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216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18" name="任意多边形 17"/>
          <p:cNvSpPr/>
          <p:nvPr>
            <p:custDataLst>
              <p:tags r:id="rId4"/>
            </p:custDataLst>
          </p:nvPr>
        </p:nvSpPr>
        <p:spPr>
          <a:xfrm>
            <a:off x="1436369" y="1762989"/>
            <a:ext cx="3173613" cy="1775450"/>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C00000"/>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da-DK" altLang="zh-CN" sz="2000"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22" name="直角三角形 21"/>
          <p:cNvSpPr/>
          <p:nvPr>
            <p:custDataLst>
              <p:tags r:id="rId5"/>
            </p:custDataLst>
          </p:nvPr>
        </p:nvSpPr>
        <p:spPr>
          <a:xfrm rot="5400000" flipV="1">
            <a:off x="1526937" y="6345061"/>
            <a:ext cx="251638" cy="432764"/>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3" name="直角三角形 22"/>
          <p:cNvSpPr/>
          <p:nvPr>
            <p:custDataLst>
              <p:tags r:id="rId6"/>
            </p:custDataLst>
          </p:nvPr>
        </p:nvSpPr>
        <p:spPr>
          <a:xfrm rot="16200000">
            <a:off x="1527921" y="5213564"/>
            <a:ext cx="249672" cy="432764"/>
          </a:xfrm>
          <a:prstGeom prst="rtTriangle">
            <a:avLst/>
          </a:prstGeom>
          <a:solidFill>
            <a:srgbClr val="1F74AD">
              <a:lumMod val="50000"/>
            </a:srgb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25000" lnSpcReduction="20000"/>
          </a:bodyPr>
          <a:p>
            <a:pPr algn="ctr"/>
            <a:endParaRPr lang="zh-CN" altLang="en-US">
              <a:solidFill>
                <a:srgbClr val="FFFFFF"/>
              </a:solidFill>
              <a:sym typeface="Arial" panose="020B0604020202020204" pitchFamily="34" charset="0"/>
            </a:endParaRPr>
          </a:p>
        </p:txBody>
      </p:sp>
      <p:sp>
        <p:nvSpPr>
          <p:cNvPr id="25" name="任意多边形 24"/>
          <p:cNvSpPr/>
          <p:nvPr>
            <p:custDataLst>
              <p:tags r:id="rId7"/>
            </p:custDataLst>
          </p:nvPr>
        </p:nvSpPr>
        <p:spPr>
          <a:xfrm>
            <a:off x="1658295" y="4377214"/>
            <a:ext cx="9076984" cy="2352471"/>
          </a:xfrm>
          <a:custGeom>
            <a:avLst/>
            <a:gdLst>
              <a:gd name="connsiteX0" fmla="*/ 111132 w 3895725"/>
              <a:gd name="connsiteY0" fmla="*/ 0 h 1009650"/>
              <a:gd name="connsiteX1" fmla="*/ 3895725 w 3895725"/>
              <a:gd name="connsiteY1" fmla="*/ 0 h 1009650"/>
              <a:gd name="connsiteX2" fmla="*/ 3895725 w 3895725"/>
              <a:gd name="connsiteY2" fmla="*/ 1009650 h 1009650"/>
              <a:gd name="connsiteX3" fmla="*/ 111132 w 3895725"/>
              <a:gd name="connsiteY3" fmla="*/ 1009650 h 1009650"/>
              <a:gd name="connsiteX4" fmla="*/ 0 w 3895725"/>
              <a:gd name="connsiteY4" fmla="*/ 898518 h 1009650"/>
              <a:gd name="connsiteX5" fmla="*/ 0 w 3895725"/>
              <a:gd name="connsiteY5" fmla="*/ 111132 h 1009650"/>
              <a:gd name="connsiteX6" fmla="*/ 111132 w 3895725"/>
              <a:gd name="connsiteY6" fmla="*/ 0 h 100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5725" h="1009650">
                <a:moveTo>
                  <a:pt x="111132" y="0"/>
                </a:moveTo>
                <a:lnTo>
                  <a:pt x="3895725" y="0"/>
                </a:lnTo>
                <a:lnTo>
                  <a:pt x="3895725" y="1009650"/>
                </a:lnTo>
                <a:lnTo>
                  <a:pt x="111132" y="1009650"/>
                </a:lnTo>
                <a:cubicBezTo>
                  <a:pt x="49755" y="1009650"/>
                  <a:pt x="0" y="959895"/>
                  <a:pt x="0" y="898518"/>
                </a:cubicBezTo>
                <a:lnTo>
                  <a:pt x="0" y="111132"/>
                </a:lnTo>
                <a:cubicBezTo>
                  <a:pt x="0" y="49755"/>
                  <a:pt x="49755" y="0"/>
                  <a:pt x="111132" y="0"/>
                </a:cubicBezTo>
                <a:close/>
              </a:path>
            </a:pathLst>
          </a:custGeom>
          <a:solidFill>
            <a:sysClr val="window" lastClr="FFFFFF">
              <a:lumMod val="9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2160000" tIns="45720" rIns="108000" bIns="45720" numCol="1" spcCol="0" rtlCol="0" fromWordArt="0" anchor="ctr" anchorCtr="0" forceAA="0" compatLnSpc="1">
            <a:noAutofit/>
          </a:bodyPr>
          <a:p>
            <a:pPr algn="just"/>
            <a:endParaRPr lang="zh-CN" altLang="en-US" dirty="0">
              <a:solidFill>
                <a:srgbClr val="000000"/>
              </a:solidFill>
              <a:sym typeface="Arial" panose="020B0604020202020204" pitchFamily="34" charset="0"/>
            </a:endParaRPr>
          </a:p>
        </p:txBody>
      </p:sp>
      <p:sp>
        <p:nvSpPr>
          <p:cNvPr id="26" name="任意多边形 25"/>
          <p:cNvSpPr/>
          <p:nvPr>
            <p:custDataLst>
              <p:tags r:id="rId8"/>
            </p:custDataLst>
          </p:nvPr>
        </p:nvSpPr>
        <p:spPr>
          <a:xfrm>
            <a:off x="1436369" y="4665725"/>
            <a:ext cx="3173613" cy="1775450"/>
          </a:xfrm>
          <a:custGeom>
            <a:avLst/>
            <a:gdLst>
              <a:gd name="connsiteX0" fmla="*/ 0 w 1362074"/>
              <a:gd name="connsiteY0" fmla="*/ 0 h 762000"/>
              <a:gd name="connsiteX1" fmla="*/ 981074 w 1362074"/>
              <a:gd name="connsiteY1" fmla="*/ 0 h 762000"/>
              <a:gd name="connsiteX2" fmla="*/ 1362074 w 1362074"/>
              <a:gd name="connsiteY2" fmla="*/ 381000 h 762000"/>
              <a:gd name="connsiteX3" fmla="*/ 981074 w 1362074"/>
              <a:gd name="connsiteY3" fmla="*/ 762000 h 762000"/>
              <a:gd name="connsiteX4" fmla="*/ 0 w 1362074"/>
              <a:gd name="connsiteY4" fmla="*/ 762000 h 76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2074" h="762000">
                <a:moveTo>
                  <a:pt x="0" y="0"/>
                </a:moveTo>
                <a:lnTo>
                  <a:pt x="981074" y="0"/>
                </a:lnTo>
                <a:cubicBezTo>
                  <a:pt x="1191494" y="0"/>
                  <a:pt x="1362074" y="170580"/>
                  <a:pt x="1362074" y="381000"/>
                </a:cubicBezTo>
                <a:cubicBezTo>
                  <a:pt x="1362074" y="591420"/>
                  <a:pt x="1191494" y="762000"/>
                  <a:pt x="981074" y="762000"/>
                </a:cubicBezTo>
                <a:lnTo>
                  <a:pt x="0" y="762000"/>
                </a:lnTo>
                <a:close/>
              </a:path>
            </a:pathLst>
          </a:custGeom>
          <a:solidFill>
            <a:srgbClr val="C00000"/>
          </a:solidFill>
          <a:ln>
            <a:noFill/>
          </a:ln>
          <a:effectLst>
            <a:outerShdw blurRad="50800" dist="25400" algn="l" rotWithShape="0">
              <a:prstClr val="black">
                <a:alpha val="40000"/>
              </a:prstClr>
            </a:outerShdw>
          </a:effectLst>
        </p:spPr>
        <p:style>
          <a:lnRef idx="2">
            <a:srgbClr val="1F74AD">
              <a:shade val="50000"/>
            </a:srgbClr>
          </a:lnRef>
          <a:fillRef idx="1">
            <a:srgbClr val="1F74AD"/>
          </a:fillRef>
          <a:effectRef idx="0">
            <a:srgbClr val="1F74AD"/>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da-DK" altLang="zh-CN" sz="2000" dirty="0">
              <a:solidFill>
                <a:sysClr val="window" lastClr="FFFFFF"/>
              </a:solidFill>
              <a:latin typeface="Arial" panose="020B0604020202020204" pitchFamily="34" charset="0"/>
              <a:ea typeface="微软雅黑" panose="020B0503020204020204" charset="-122"/>
              <a:cs typeface="+mn-ea"/>
              <a:sym typeface="Arial" panose="020B0604020202020204" pitchFamily="34" charset="0"/>
            </a:endParaRPr>
          </a:p>
        </p:txBody>
      </p:sp>
      <p:sp>
        <p:nvSpPr>
          <p:cNvPr id="30" name="文本框 29"/>
          <p:cNvSpPr txBox="1"/>
          <p:nvPr>
            <p:custDataLst>
              <p:tags r:id="rId9"/>
            </p:custDataLst>
          </p:nvPr>
        </p:nvSpPr>
        <p:spPr>
          <a:xfrm>
            <a:off x="2089621" y="2254526"/>
            <a:ext cx="1867111" cy="792376"/>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charset="-122"/>
              </a:rPr>
              <a:t>硬核渠道</a:t>
            </a:r>
            <a:endParaRPr lang="zh-CN" altLang="en-US" sz="2000" b="1" spc="300">
              <a:solidFill>
                <a:sysClr val="window" lastClr="FFFFFF"/>
              </a:solidFill>
              <a:latin typeface="Arial" panose="020B0604020202020204" pitchFamily="34" charset="0"/>
              <a:ea typeface="微软雅黑" panose="020B0503020204020204" charset="-122"/>
            </a:endParaRPr>
          </a:p>
        </p:txBody>
      </p:sp>
      <p:sp>
        <p:nvSpPr>
          <p:cNvPr id="32" name="矩形 31"/>
          <p:cNvSpPr/>
          <p:nvPr>
            <p:custDataLst>
              <p:tags r:id="rId10"/>
            </p:custDataLst>
          </p:nvPr>
        </p:nvSpPr>
        <p:spPr>
          <a:xfrm>
            <a:off x="4609983" y="1474479"/>
            <a:ext cx="6125297" cy="2352471"/>
          </a:xfrm>
          <a:prstGeom prst="rect">
            <a:avLst/>
          </a:prstGeom>
        </p:spPr>
        <p:txBody>
          <a:bodyPr wrap="square" anchor="ctr">
            <a:normAutofit/>
          </a:bodyPr>
          <a:p>
            <a:pPr marL="0" marR="0" lvl="0" indent="0" algn="l" defTabSz="1216025" rtl="0" eaLnBrk="1" fontAlgn="auto" latinLnBrk="0" hangingPunct="1">
              <a:lnSpc>
                <a:spcPct val="150000"/>
              </a:lnSpc>
              <a:spcBef>
                <a:spcPts val="0"/>
              </a:spcBef>
              <a:spcAft>
                <a:spcPts val="0"/>
              </a:spcAft>
              <a:buClrTx/>
              <a:buSzTx/>
              <a:buFontTx/>
              <a:buNone/>
              <a:defRPr/>
            </a:pPr>
            <a:r>
              <a:rPr lang="en-US" altLang="zh-CN" sz="1400" b="1" noProof="0" dirty="0">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lt"/>
              </a:rPr>
              <a:t>完善</a:t>
            </a:r>
            <a:r>
              <a:rPr lang="zh-CN" altLang="en-US" sz="1400" b="1" noProof="0" dirty="0">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lt"/>
              </a:rPr>
              <a:t>渠道</a:t>
            </a:r>
            <a:r>
              <a:rPr lang="en-US" altLang="zh-CN" sz="1400" b="1" noProof="0" dirty="0">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lt"/>
              </a:rPr>
              <a:t>资源矩阵</a:t>
            </a:r>
            <a:endParaRPr kumimoji="0" lang="zh-CN" altLang="en-US" sz="1400" b="1" i="0" u="none" strike="noStrike" kern="1200" cap="none" spc="0" normalizeH="0" baseline="0" noProof="0" dirty="0">
              <a:ln>
                <a:noFill/>
              </a:ln>
              <a:solidFill>
                <a:schemeClr val="accent1"/>
              </a:solidFill>
              <a:effectLst/>
              <a:uLnTx/>
              <a:uFillTx/>
              <a:latin typeface="微软雅黑" panose="020B0503020204020204" charset="-122"/>
              <a:ea typeface="微软雅黑" panose="020B0503020204020204" charset="-122"/>
              <a:cs typeface="微软雅黑" panose="020B0503020204020204" charset="-122"/>
              <a:sym typeface="+mn-lt"/>
            </a:endParaRPr>
          </a:p>
          <a:p>
            <a:pPr marL="285750" marR="0" lvl="0" indent="-285750" algn="l" defTabSz="1216025"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400" noProof="0" dirty="0">
                <a:ln>
                  <a:noFill/>
                </a:ln>
                <a:effectLst/>
                <a:uLnTx/>
                <a:uFillTx/>
                <a:latin typeface="微软雅黑" panose="020B0503020204020204" charset="-122"/>
                <a:ea typeface="微软雅黑" panose="020B0503020204020204" charset="-122"/>
                <a:cs typeface="微软雅黑" panose="020B0503020204020204" charset="-122"/>
                <a:sym typeface="+mn-lt"/>
              </a:rPr>
              <a:t>针对渠道侧完善投放&amp;联运资源矩阵，探索买量新资源位，对于效果好的资源位扩大投放</a:t>
            </a:r>
            <a:endParaRPr lang="zh-CN" altLang="en-US" sz="1400" noProof="0" dirty="0">
              <a:ln>
                <a:noFill/>
              </a:ln>
              <a:effectLst/>
              <a:uLnTx/>
              <a:uFillTx/>
              <a:latin typeface="微软雅黑" panose="020B0503020204020204" charset="-122"/>
              <a:ea typeface="微软雅黑" panose="020B0503020204020204" charset="-122"/>
              <a:cs typeface="微软雅黑" panose="020B0503020204020204" charset="-122"/>
              <a:sym typeface="+mn-lt"/>
            </a:endParaRPr>
          </a:p>
          <a:p>
            <a:pPr marL="285750" marR="0" lvl="0" indent="-285750" algn="l" defTabSz="1216025" rtl="0" eaLnBrk="1" fontAlgn="auto" latinLnBrk="0" hangingPunct="1">
              <a:lnSpc>
                <a:spcPct val="150000"/>
              </a:lnSpc>
              <a:spcBef>
                <a:spcPts val="0"/>
              </a:spcBef>
              <a:spcAft>
                <a:spcPts val="0"/>
              </a:spcAft>
              <a:buClrTx/>
              <a:buSzTx/>
              <a:buFont typeface="Arial" panose="020B0604020202020204" pitchFamily="34" charset="0"/>
              <a:buChar char="•"/>
              <a:defRPr/>
            </a:pPr>
            <a:r>
              <a:rPr sz="1400" noProof="0" dirty="0">
                <a:ln>
                  <a:noFill/>
                </a:ln>
                <a:effectLst/>
                <a:uLnTx/>
                <a:uFillTx/>
                <a:latin typeface="微软雅黑" panose="020B0503020204020204" charset="-122"/>
                <a:ea typeface="微软雅黑" panose="020B0503020204020204" charset="-122"/>
                <a:cs typeface="微软雅黑" panose="020B0503020204020204" charset="-122"/>
                <a:sym typeface="+mn-lt"/>
              </a:rPr>
              <a:t>监控和处理公会渠道折扣</a:t>
            </a:r>
            <a:endParaRPr sz="1400" noProof="0" dirty="0">
              <a:ln>
                <a:noFill/>
              </a:ln>
              <a:effectLst/>
              <a:uLnTx/>
              <a:uFillTx/>
              <a:latin typeface="微软雅黑" panose="020B0503020204020204" charset="-122"/>
              <a:ea typeface="微软雅黑" panose="020B0503020204020204" charset="-122"/>
              <a:cs typeface="微软雅黑" panose="020B0503020204020204" charset="-122"/>
              <a:sym typeface="+mn-lt"/>
            </a:endParaRPr>
          </a:p>
          <a:p>
            <a:pPr marL="285750" marR="0" lvl="0" indent="-285750" algn="l" defTabSz="1216025" rtl="0" eaLnBrk="1" fontAlgn="auto" latinLnBrk="0" hangingPunct="1">
              <a:lnSpc>
                <a:spcPct val="150000"/>
              </a:lnSpc>
              <a:spcBef>
                <a:spcPts val="0"/>
              </a:spcBef>
              <a:spcAft>
                <a:spcPts val="0"/>
              </a:spcAft>
              <a:buClrTx/>
              <a:buSzTx/>
              <a:buFont typeface="Arial" panose="020B0604020202020204" pitchFamily="34" charset="0"/>
              <a:buChar char="•"/>
              <a:defRPr/>
            </a:pPr>
            <a:r>
              <a:rPr sz="1400" noProof="0" dirty="0">
                <a:ln>
                  <a:noFill/>
                </a:ln>
                <a:effectLst/>
                <a:uLnTx/>
                <a:uFillTx/>
                <a:latin typeface="微软雅黑" panose="020B0503020204020204" charset="-122"/>
                <a:ea typeface="微软雅黑" panose="020B0503020204020204" charset="-122"/>
                <a:cs typeface="微软雅黑" panose="020B0503020204020204" charset="-122"/>
                <a:sym typeface="+mn-lt"/>
              </a:rPr>
              <a:t>其他渠道基础工作，包括各渠道运营商务沟通、资源位申请、联运＆买量素材筹备、版本更新提审、渠道大盘数据监控和分析、日常买量调整等等</a:t>
            </a:r>
            <a:endParaRPr sz="1400" noProof="0" dirty="0">
              <a:ln>
                <a:noFill/>
              </a:ln>
              <a:effectLst/>
              <a:uLnTx/>
              <a:uFillTx/>
              <a:latin typeface="微软雅黑" panose="020B0503020204020204" charset="-122"/>
              <a:ea typeface="微软雅黑" panose="020B0503020204020204" charset="-122"/>
              <a:cs typeface="微软雅黑" panose="020B0503020204020204" charset="-122"/>
              <a:sym typeface="+mn-lt"/>
            </a:endParaRPr>
          </a:p>
        </p:txBody>
      </p:sp>
      <p:sp>
        <p:nvSpPr>
          <p:cNvPr id="33" name="矩形 32"/>
          <p:cNvSpPr/>
          <p:nvPr>
            <p:custDataLst>
              <p:tags r:id="rId11"/>
            </p:custDataLst>
          </p:nvPr>
        </p:nvSpPr>
        <p:spPr>
          <a:xfrm>
            <a:off x="4609983" y="4377214"/>
            <a:ext cx="6125297" cy="2352471"/>
          </a:xfrm>
          <a:prstGeom prst="rect">
            <a:avLst/>
          </a:prstGeom>
        </p:spPr>
        <p:txBody>
          <a:bodyPr wrap="square" anchor="ctr">
            <a:normAutofit/>
          </a:bodyPr>
          <a:p>
            <a:pPr marL="285750" indent="-285750">
              <a:lnSpc>
                <a:spcPct val="120000"/>
              </a:lnSpc>
              <a:buFont typeface="Arial" panose="020B0604020202020204" pitchFamily="34" charset="0"/>
              <a:buChar char="•"/>
            </a:pPr>
            <a:r>
              <a:rPr lang="zh-CN" altLang="en-US" sz="1400" spc="150">
                <a:latin typeface="Arial" panose="020B0604020202020204" pitchFamily="34" charset="0"/>
                <a:ea typeface="微软雅黑" panose="020B0503020204020204" charset="-122"/>
                <a:sym typeface="Arial" panose="020B0604020202020204" pitchFamily="34" charset="0"/>
              </a:rPr>
              <a:t>搜索引擎媒体：对百度，搜狗，神马，</a:t>
            </a:r>
            <a:r>
              <a:rPr lang="en-US" altLang="zh-CN" sz="1400" spc="150">
                <a:latin typeface="Arial" panose="020B0604020202020204" pitchFamily="34" charset="0"/>
                <a:ea typeface="微软雅黑" panose="020B0503020204020204" charset="-122"/>
                <a:sym typeface="Arial" panose="020B0604020202020204" pitchFamily="34" charset="0"/>
              </a:rPr>
              <a:t>ASA</a:t>
            </a:r>
            <a:r>
              <a:rPr lang="zh-CN" altLang="en-US" sz="1400" spc="150">
                <a:latin typeface="Arial" panose="020B0604020202020204" pitchFamily="34" charset="0"/>
                <a:ea typeface="微软雅黑" panose="020B0503020204020204" charset="-122"/>
                <a:sym typeface="Arial" panose="020B0604020202020204" pitchFamily="34" charset="0"/>
              </a:rPr>
              <a:t>等媒体的持续优化</a:t>
            </a:r>
            <a:endParaRPr lang="zh-CN" altLang="en-US" sz="1400" spc="150">
              <a:latin typeface="Arial" panose="020B0604020202020204" pitchFamily="34" charset="0"/>
              <a:ea typeface="微软雅黑" panose="020B0503020204020204" charset="-122"/>
              <a:sym typeface="Arial" panose="020B0604020202020204" pitchFamily="34" charset="0"/>
            </a:endParaRPr>
          </a:p>
          <a:p>
            <a:pPr marL="285750" indent="-285750">
              <a:lnSpc>
                <a:spcPct val="120000"/>
              </a:lnSpc>
              <a:buFont typeface="Arial" panose="020B0604020202020204" pitchFamily="34" charset="0"/>
              <a:buChar char="•"/>
            </a:pPr>
            <a:r>
              <a:rPr lang="zh-CN" altLang="en-US" sz="1400" spc="150">
                <a:latin typeface="Arial" panose="020B0604020202020204" pitchFamily="34" charset="0"/>
                <a:ea typeface="微软雅黑" panose="020B0503020204020204" charset="-122"/>
                <a:sym typeface="Arial" panose="020B0604020202020204" pitchFamily="34" charset="0"/>
              </a:rPr>
              <a:t>TAPTAP媒体：对该媒体广告持续优</a:t>
            </a:r>
            <a:endParaRPr lang="zh-CN" altLang="en-US" sz="1400" spc="150">
              <a:latin typeface="Arial" panose="020B0604020202020204" pitchFamily="34" charset="0"/>
              <a:ea typeface="微软雅黑" panose="020B0503020204020204" charset="-122"/>
              <a:sym typeface="Arial" panose="020B0604020202020204" pitchFamily="34" charset="0"/>
            </a:endParaRPr>
          </a:p>
        </p:txBody>
      </p:sp>
      <p:sp>
        <p:nvSpPr>
          <p:cNvPr id="34" name="文本框 33"/>
          <p:cNvSpPr txBox="1"/>
          <p:nvPr>
            <p:custDataLst>
              <p:tags r:id="rId12"/>
            </p:custDataLst>
          </p:nvPr>
        </p:nvSpPr>
        <p:spPr>
          <a:xfrm>
            <a:off x="2089621" y="5157261"/>
            <a:ext cx="1867111" cy="792376"/>
          </a:xfrm>
          <a:prstGeom prst="rect">
            <a:avLst/>
          </a:prstGeom>
          <a:noFill/>
        </p:spPr>
        <p:txBody>
          <a:bodyPr wrap="square" lIns="91440" tIns="45720" rIns="91440" bIns="45720" rtlCol="0" anchor="ctr">
            <a:normAutofit/>
          </a:bodyPr>
          <a:p>
            <a:pPr algn="ctr">
              <a:lnSpc>
                <a:spcPct val="120000"/>
              </a:lnSpc>
            </a:pPr>
            <a:r>
              <a:rPr lang="zh-CN" altLang="en-US" sz="2000" b="1" spc="300">
                <a:solidFill>
                  <a:sysClr val="window" lastClr="FFFFFF"/>
                </a:solidFill>
                <a:latin typeface="Arial" panose="020B0604020202020204" pitchFamily="34" charset="0"/>
                <a:ea typeface="微软雅黑" panose="020B0503020204020204" charset="-122"/>
              </a:rPr>
              <a:t>搜索媒体</a:t>
            </a:r>
            <a:endParaRPr lang="zh-CN" altLang="en-US" sz="2000" b="1" spc="300">
              <a:solidFill>
                <a:sysClr val="window" lastClr="FFFFFF"/>
              </a:solidFill>
              <a:latin typeface="Arial" panose="020B0604020202020204" pitchFamily="34" charset="0"/>
              <a:ea typeface="微软雅黑" panose="020B0503020204020204" charset="-122"/>
            </a:endParaRPr>
          </a:p>
        </p:txBody>
      </p:sp>
    </p:spTree>
    <p:custDataLst>
      <p:tags r:id="rId13"/>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1"/>
          <p:cNvGrpSpPr/>
          <p:nvPr/>
        </p:nvGrpSpPr>
        <p:grpSpPr bwMode="auto">
          <a:xfrm>
            <a:off x="2508250" y="1960880"/>
            <a:ext cx="8013710" cy="2617470"/>
            <a:chOff x="2508250" y="1960880"/>
            <a:chExt cx="8013710" cy="2617470"/>
          </a:xfrm>
        </p:grpSpPr>
        <p:grpSp>
          <p:nvGrpSpPr>
            <p:cNvPr id="4099" name="组合 4"/>
            <p:cNvGrpSpPr/>
            <p:nvPr/>
          </p:nvGrpSpPr>
          <p:grpSpPr bwMode="auto">
            <a:xfrm>
              <a:off x="2508250" y="1960880"/>
              <a:ext cx="7726680" cy="2617470"/>
              <a:chOff x="2508250" y="1960880"/>
              <a:chExt cx="7726680" cy="2617470"/>
            </a:xfrm>
          </p:grpSpPr>
          <p:grpSp>
            <p:nvGrpSpPr>
              <p:cNvPr id="4100" name="组合 6"/>
              <p:cNvGrpSpPr/>
              <p:nvPr/>
            </p:nvGrpSpPr>
            <p:grpSpPr bwMode="auto">
              <a:xfrm>
                <a:off x="2508250" y="3187065"/>
                <a:ext cx="7726680" cy="1391285"/>
                <a:chOff x="2508250" y="3187065"/>
                <a:chExt cx="7726680" cy="1391285"/>
              </a:xfrm>
            </p:grpSpPr>
            <p:sp>
              <p:nvSpPr>
                <p:cNvPr id="4101" name="矩形 3"/>
                <p:cNvSpPr>
                  <a:spLocks noChangeArrowheads="1"/>
                </p:cNvSpPr>
                <p:nvPr/>
              </p:nvSpPr>
              <p:spPr bwMode="auto">
                <a:xfrm>
                  <a:off x="2508250" y="3187065"/>
                  <a:ext cx="7251700" cy="1391285"/>
                </a:xfrm>
                <a:custGeom>
                  <a:avLst/>
                  <a:gdLst>
                    <a:gd name="T0" fmla="*/ 269823 w 8382000"/>
                    <a:gd name="T1" fmla="*/ 224853 h 1771650"/>
                    <a:gd name="T2" fmla="*/ 8153400 w 8382000"/>
                    <a:gd name="T3" fmla="*/ 0 h 1771650"/>
                    <a:gd name="T4" fmla="*/ 8382000 w 8382000"/>
                    <a:gd name="T5" fmla="*/ 1771650 h 1771650"/>
                    <a:gd name="T6" fmla="*/ 0 w 8382000"/>
                    <a:gd name="T7" fmla="*/ 1428750 h 1771650"/>
                    <a:gd name="T8" fmla="*/ 269823 w 8382000"/>
                    <a:gd name="T9" fmla="*/ 224853 h 1771650"/>
                    <a:gd name="T10" fmla="*/ 0 60000 65536"/>
                    <a:gd name="T11" fmla="*/ 0 60000 65536"/>
                    <a:gd name="T12" fmla="*/ 0 60000 65536"/>
                    <a:gd name="T13" fmla="*/ 0 60000 65536"/>
                    <a:gd name="T14" fmla="*/ 0 60000 65536"/>
                    <a:gd name="T15" fmla="*/ 0 w 8382000"/>
                    <a:gd name="T16" fmla="*/ 0 h 1771650"/>
                    <a:gd name="T17" fmla="*/ 8382000 w 8382000"/>
                    <a:gd name="T18" fmla="*/ 1771650 h 1771650"/>
                  </a:gdLst>
                  <a:ahLst/>
                  <a:cxnLst>
                    <a:cxn ang="T10">
                      <a:pos x="T0" y="T1"/>
                    </a:cxn>
                    <a:cxn ang="T11">
                      <a:pos x="T2" y="T3"/>
                    </a:cxn>
                    <a:cxn ang="T12">
                      <a:pos x="T4" y="T5"/>
                    </a:cxn>
                    <a:cxn ang="T13">
                      <a:pos x="T6" y="T7"/>
                    </a:cxn>
                    <a:cxn ang="T14">
                      <a:pos x="T8" y="T9"/>
                    </a:cxn>
                  </a:cxnLst>
                  <a:rect l="T15" t="T16" r="T17" b="T18"/>
                  <a:pathLst>
                    <a:path w="8382000" h="1771650">
                      <a:moveTo>
                        <a:pt x="269823" y="224853"/>
                      </a:moveTo>
                      <a:lnTo>
                        <a:pt x="8153400" y="0"/>
                      </a:lnTo>
                      <a:lnTo>
                        <a:pt x="8382000" y="1771650"/>
                      </a:lnTo>
                      <a:lnTo>
                        <a:pt x="0" y="1428750"/>
                      </a:lnTo>
                      <a:lnTo>
                        <a:pt x="269823" y="224853"/>
                      </a:lnTo>
                      <a:close/>
                    </a:path>
                  </a:pathLst>
                </a:custGeom>
                <a:solidFill>
                  <a:srgbClr val="C51F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a:solidFill>
                      <a:srgbClr val="FFFFFF"/>
                    </a:solidFill>
                    <a:latin typeface="Calibri" panose="020F0502020204030204" pitchFamily="34" charset="0"/>
                    <a:sym typeface="Calibri" panose="020F0502020204030204" pitchFamily="34" charset="0"/>
                  </a:endParaRPr>
                </a:p>
              </p:txBody>
            </p:sp>
            <p:sp>
              <p:nvSpPr>
                <p:cNvPr id="4102" name="矩形 2"/>
                <p:cNvSpPr>
                  <a:spLocks noChangeArrowheads="1"/>
                </p:cNvSpPr>
                <p:nvPr/>
              </p:nvSpPr>
              <p:spPr bwMode="auto">
                <a:xfrm>
                  <a:off x="2508250" y="3187065"/>
                  <a:ext cx="7726680" cy="1216025"/>
                </a:xfrm>
                <a:custGeom>
                  <a:avLst/>
                  <a:gdLst>
                    <a:gd name="T0" fmla="*/ 239842 w 8183381"/>
                    <a:gd name="T1" fmla="*/ 179882 h 1548671"/>
                    <a:gd name="T2" fmla="*/ 8153400 w 8183381"/>
                    <a:gd name="T3" fmla="*/ 0 h 1548671"/>
                    <a:gd name="T4" fmla="*/ 8183381 w 8183381"/>
                    <a:gd name="T5" fmla="*/ 1548671 h 1548671"/>
                    <a:gd name="T6" fmla="*/ 0 w 8183381"/>
                    <a:gd name="T7" fmla="*/ 1428750 h 1548671"/>
                    <a:gd name="T8" fmla="*/ 239842 w 8183381"/>
                    <a:gd name="T9" fmla="*/ 179882 h 1548671"/>
                    <a:gd name="T10" fmla="*/ 0 60000 65536"/>
                    <a:gd name="T11" fmla="*/ 0 60000 65536"/>
                    <a:gd name="T12" fmla="*/ 0 60000 65536"/>
                    <a:gd name="T13" fmla="*/ 0 60000 65536"/>
                    <a:gd name="T14" fmla="*/ 0 60000 65536"/>
                    <a:gd name="T15" fmla="*/ 0 w 8183381"/>
                    <a:gd name="T16" fmla="*/ 0 h 1548671"/>
                    <a:gd name="T17" fmla="*/ 8183381 w 8183381"/>
                    <a:gd name="T18" fmla="*/ 1548671 h 1548671"/>
                  </a:gdLst>
                  <a:ahLst/>
                  <a:cxnLst>
                    <a:cxn ang="T10">
                      <a:pos x="T0" y="T1"/>
                    </a:cxn>
                    <a:cxn ang="T11">
                      <a:pos x="T2" y="T3"/>
                    </a:cxn>
                    <a:cxn ang="T12">
                      <a:pos x="T4" y="T5"/>
                    </a:cxn>
                    <a:cxn ang="T13">
                      <a:pos x="T6" y="T7"/>
                    </a:cxn>
                    <a:cxn ang="T14">
                      <a:pos x="T8" y="T9"/>
                    </a:cxn>
                  </a:cxnLst>
                  <a:rect l="T15" t="T16" r="T17" b="T18"/>
                  <a:pathLst>
                    <a:path w="8183381" h="1548671">
                      <a:moveTo>
                        <a:pt x="239842" y="179882"/>
                      </a:moveTo>
                      <a:lnTo>
                        <a:pt x="8153400" y="0"/>
                      </a:lnTo>
                      <a:lnTo>
                        <a:pt x="8183381" y="1548671"/>
                      </a:lnTo>
                      <a:lnTo>
                        <a:pt x="0" y="1428750"/>
                      </a:lnTo>
                      <a:lnTo>
                        <a:pt x="239842" y="179882"/>
                      </a:lnTo>
                      <a:close/>
                    </a:path>
                  </a:pathLst>
                </a:custGeom>
                <a:solidFill>
                  <a:srgbClr val="C51F21"/>
                </a:solidFill>
                <a:ln w="57150" cmpd="sng">
                  <a:solidFill>
                    <a:schemeClr val="bg1"/>
                  </a:solidFill>
                  <a:beve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zh-CN" dirty="0">
                    <a:solidFill>
                      <a:srgbClr val="FFFFFF"/>
                    </a:solidFill>
                    <a:latin typeface="Calibri" panose="020F0502020204030204" pitchFamily="34" charset="0"/>
                    <a:sym typeface="Calibri" panose="020F0502020204030204" pitchFamily="34" charset="0"/>
                  </a:endParaRPr>
                </a:p>
              </p:txBody>
            </p:sp>
          </p:grpSp>
          <p:sp>
            <p:nvSpPr>
              <p:cNvPr id="4103" name="椭圆 4"/>
              <p:cNvSpPr>
                <a:spLocks noChangeArrowheads="1"/>
              </p:cNvSpPr>
              <p:nvPr/>
            </p:nvSpPr>
            <p:spPr bwMode="auto">
              <a:xfrm>
                <a:off x="5458460" y="1960880"/>
                <a:ext cx="1351280" cy="1226820"/>
              </a:xfrm>
              <a:prstGeom prst="ellipse">
                <a:avLst/>
              </a:prstGeom>
              <a:solidFill>
                <a:srgbClr val="C51F21"/>
              </a:solidFill>
              <a:ln w="57150" cmpd="sng">
                <a:solidFill>
                  <a:schemeClr val="bg1"/>
                </a:solidFill>
                <a:beve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r>
                  <a:rPr lang="en-US" altLang="zh-CN" sz="8800" dirty="0">
                    <a:solidFill>
                      <a:schemeClr val="bg1"/>
                    </a:solidFill>
                    <a:latin typeface="微软雅黑" panose="020B0503020204020204" charset="-122"/>
                    <a:ea typeface="微软雅黑" panose="020B0503020204020204" charset="-122"/>
                    <a:sym typeface="微软雅黑" panose="020B0503020204020204" charset="-122"/>
                  </a:rPr>
                  <a:t>2</a:t>
                </a:r>
                <a:endParaRPr lang="zh-CN" altLang="en-US" sz="8800" dirty="0">
                  <a:solidFill>
                    <a:schemeClr val="bg1"/>
                  </a:solidFill>
                  <a:latin typeface="微软雅黑" panose="020B0503020204020204" charset="-122"/>
                  <a:ea typeface="微软雅黑" panose="020B0503020204020204" charset="-122"/>
                  <a:sym typeface="微软雅黑" panose="020B0503020204020204" charset="-122"/>
                </a:endParaRPr>
              </a:p>
            </p:txBody>
          </p:sp>
        </p:grpSp>
        <p:sp>
          <p:nvSpPr>
            <p:cNvPr id="4104" name="矩形 5"/>
            <p:cNvSpPr>
              <a:spLocks noChangeArrowheads="1"/>
            </p:cNvSpPr>
            <p:nvPr/>
          </p:nvSpPr>
          <p:spPr bwMode="auto">
            <a:xfrm>
              <a:off x="4104015" y="3379933"/>
              <a:ext cx="64179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800" b="1" dirty="0">
                  <a:solidFill>
                    <a:schemeClr val="bg1"/>
                  </a:solidFill>
                  <a:latin typeface="微软雅黑" panose="020B0503020204020204" charset="-122"/>
                  <a:ea typeface="微软雅黑" panose="020B0503020204020204" charset="-122"/>
                  <a:sym typeface="微软雅黑" panose="020B0503020204020204" charset="-122"/>
                </a:rPr>
                <a:t>2021</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年市场数据</a:t>
              </a:r>
              <a:r>
                <a:rPr lang="zh-CN" altLang="en-US" sz="4800" b="1" dirty="0">
                  <a:solidFill>
                    <a:schemeClr val="bg1"/>
                  </a:solidFill>
                  <a:latin typeface="微软雅黑" panose="020B0503020204020204" charset="-122"/>
                  <a:ea typeface="微软雅黑" panose="020B0503020204020204" charset="-122"/>
                  <a:sym typeface="微软雅黑" panose="020B0503020204020204" charset="-122"/>
                </a:rPr>
                <a:t>盘点</a:t>
              </a:r>
              <a:endParaRPr lang="zh-CN" altLang="en-US" sz="4800" b="1" dirty="0">
                <a:solidFill>
                  <a:schemeClr val="bg1"/>
                </a:solidFill>
                <a:latin typeface="微软雅黑" panose="020B0503020204020204" charset="-122"/>
                <a:ea typeface="微软雅黑" panose="020B0503020204020204" charset="-122"/>
                <a:sym typeface="微软雅黑" panose="020B0503020204020204" charset="-122"/>
              </a:endParaRPr>
            </a:p>
          </p:txBody>
        </p:sp>
      </p:gr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
          <p:cNvSpPr txBox="1"/>
          <p:nvPr/>
        </p:nvSpPr>
        <p:spPr>
          <a:xfrm>
            <a:off x="2136140" y="243840"/>
            <a:ext cx="8973820" cy="88011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信息流数据</a:t>
            </a:r>
            <a:r>
              <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rPr>
              <a:t>汇总</a:t>
            </a:r>
            <a:endParaRPr lang="zh-CN" altLang="en-US" sz="4000" b="1" dirty="0" smtClean="0">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056005" y="4869180"/>
            <a:ext cx="10271125" cy="1863725"/>
          </a:xfrm>
          <a:prstGeom prst="rect">
            <a:avLst/>
          </a:prstGeom>
          <a:noFill/>
        </p:spPr>
        <p:txBody>
          <a:bodyPr wrap="square" rtlCol="0">
            <a:spAutoFit/>
          </a:bodyPr>
          <a:p>
            <a:pPr marL="285750" indent="-285750">
              <a:lnSpc>
                <a:spcPct val="160000"/>
              </a:lnSpc>
              <a:buFont typeface="Wingdings" panose="05000000000000000000" charset="0"/>
              <a:buChar char="l"/>
            </a:pPr>
            <a:r>
              <a:rPr lang="zh-CN" altLang="en-US" sz="1800" dirty="0">
                <a:latin typeface="微软雅黑" panose="020B0503020204020204" charset="-122"/>
                <a:ea typeface="微软雅黑" panose="020B0503020204020204" charset="-122"/>
              </a:rPr>
              <a:t>信息流整体仍以</a:t>
            </a:r>
            <a:r>
              <a:rPr lang="zh-CN" altLang="en-US" sz="1800" b="1" dirty="0">
                <a:solidFill>
                  <a:srgbClr val="C00000"/>
                </a:solidFill>
                <a:latin typeface="微软雅黑" panose="020B0503020204020204" charset="-122"/>
                <a:ea typeface="微软雅黑" panose="020B0503020204020204" charset="-122"/>
              </a:rPr>
              <a:t>头条系为主</a:t>
            </a:r>
            <a:r>
              <a:rPr lang="zh-CN" altLang="en-US" sz="1800" dirty="0">
                <a:latin typeface="微软雅黑" panose="020B0503020204020204" charset="-122"/>
                <a:ea typeface="微软雅黑" panose="020B0503020204020204" charset="-122"/>
              </a:rPr>
              <a:t>，贡献全年</a:t>
            </a:r>
            <a:r>
              <a:rPr lang="en-US" altLang="zh-CN" sz="1800" b="1" dirty="0">
                <a:solidFill>
                  <a:srgbClr val="C00000"/>
                </a:solidFill>
                <a:latin typeface="微软雅黑" panose="020B0503020204020204" charset="-122"/>
                <a:ea typeface="微软雅黑" panose="020B0503020204020204" charset="-122"/>
              </a:rPr>
              <a:t>85%</a:t>
            </a:r>
            <a:r>
              <a:rPr lang="zh-CN" altLang="en-US" sz="1800" dirty="0">
                <a:latin typeface="微软雅黑" panose="020B0503020204020204" charset="-122"/>
                <a:ea typeface="微软雅黑" panose="020B0503020204020204" charset="-122"/>
              </a:rPr>
              <a:t>的消耗，整体回收一般，</a:t>
            </a:r>
            <a:r>
              <a:rPr lang="en-US" altLang="zh-CN" sz="1800" dirty="0">
                <a:latin typeface="微软雅黑" panose="020B0503020204020204" charset="-122"/>
                <a:ea typeface="微软雅黑" panose="020B0503020204020204" charset="-122"/>
              </a:rPr>
              <a:t>5.6</a:t>
            </a:r>
            <a:r>
              <a:rPr lang="zh-CN" altLang="en-US" sz="1800" dirty="0">
                <a:latin typeface="微软雅黑" panose="020B0503020204020204" charset="-122"/>
                <a:ea typeface="微软雅黑" panose="020B0503020204020204" charset="-122"/>
              </a:rPr>
              <a:t>月至今</a:t>
            </a:r>
            <a:r>
              <a:rPr lang="en-US" altLang="zh-CN" sz="1800" dirty="0">
                <a:latin typeface="微软雅黑" panose="020B0503020204020204" charset="-122"/>
                <a:ea typeface="微软雅黑" panose="020B0503020204020204" charset="-122"/>
              </a:rPr>
              <a:t>ROI</a:t>
            </a:r>
            <a:r>
              <a:rPr lang="zh-CN" altLang="en-US" sz="1800" dirty="0">
                <a:latin typeface="微软雅黑" panose="020B0503020204020204" charset="-122"/>
                <a:ea typeface="微软雅黑" panose="020B0503020204020204" charset="-122"/>
              </a:rPr>
              <a:t>累计时间</a:t>
            </a:r>
            <a:r>
              <a:rPr lang="zh-CN" altLang="en-US" sz="1800" dirty="0">
                <a:latin typeface="微软雅黑" panose="020B0503020204020204" charset="-122"/>
                <a:ea typeface="微软雅黑" panose="020B0503020204020204" charset="-122"/>
              </a:rPr>
              <a:t>较短</a:t>
            </a:r>
            <a:endParaRPr lang="zh-CN" altLang="en-US" sz="1800" dirty="0">
              <a:latin typeface="微软雅黑" panose="020B0503020204020204" charset="-122"/>
              <a:ea typeface="微软雅黑" panose="020B0503020204020204" charset="-122"/>
            </a:endParaRPr>
          </a:p>
          <a:p>
            <a:pPr marL="285750" indent="-285750">
              <a:lnSpc>
                <a:spcPct val="160000"/>
              </a:lnSpc>
              <a:buFont typeface="Wingdings" panose="05000000000000000000" charset="0"/>
              <a:buChar char="l"/>
            </a:pPr>
            <a:r>
              <a:rPr lang="zh-CN" altLang="en-US" sz="1800" dirty="0">
                <a:latin typeface="微软雅黑" panose="020B0503020204020204" charset="-122"/>
                <a:ea typeface="微软雅黑" panose="020B0503020204020204" charset="-122"/>
                <a:sym typeface="+mn-ea"/>
              </a:rPr>
              <a:t>快手</a:t>
            </a:r>
            <a:r>
              <a:rPr lang="en-US" altLang="zh-CN" sz="1800" dirty="0">
                <a:latin typeface="微软雅黑" panose="020B0503020204020204" charset="-122"/>
                <a:ea typeface="微软雅黑" panose="020B0503020204020204" charset="-122"/>
                <a:sym typeface="+mn-ea"/>
              </a:rPr>
              <a:t>1</a:t>
            </a:r>
            <a:r>
              <a:rPr lang="zh-CN" altLang="en-US" sz="1800" dirty="0">
                <a:latin typeface="微软雅黑" panose="020B0503020204020204" charset="-122"/>
                <a:ea typeface="微软雅黑" panose="020B0503020204020204" charset="-122"/>
                <a:sym typeface="+mn-ea"/>
              </a:rPr>
              <a:t>月重新测试，半年度数据</a:t>
            </a:r>
            <a:r>
              <a:rPr lang="zh-CN" altLang="en-US" sz="1800" b="1" dirty="0">
                <a:solidFill>
                  <a:srgbClr val="00B050"/>
                </a:solidFill>
                <a:latin typeface="微软雅黑" panose="020B0503020204020204" charset="-122"/>
                <a:ea typeface="微软雅黑" panose="020B0503020204020204" charset="-122"/>
                <a:sym typeface="+mn-ea"/>
              </a:rPr>
              <a:t>表现较差</a:t>
            </a:r>
            <a:r>
              <a:rPr lang="zh-CN" altLang="en-US" sz="1800" dirty="0">
                <a:latin typeface="微软雅黑" panose="020B0503020204020204" charset="-122"/>
                <a:ea typeface="微软雅黑" panose="020B0503020204020204" charset="-122"/>
                <a:sym typeface="+mn-ea"/>
              </a:rPr>
              <a:t>，</a:t>
            </a:r>
            <a:r>
              <a:rPr lang="en-US" altLang="zh-CN" sz="1800" dirty="0">
                <a:latin typeface="微软雅黑" panose="020B0503020204020204" charset="-122"/>
                <a:ea typeface="微软雅黑" panose="020B0503020204020204" charset="-122"/>
                <a:sym typeface="+mn-ea"/>
              </a:rPr>
              <a:t>5</a:t>
            </a:r>
            <a:r>
              <a:rPr lang="zh-CN" altLang="en-US" sz="1800" dirty="0">
                <a:latin typeface="微软雅黑" panose="020B0503020204020204" charset="-122"/>
                <a:ea typeface="微软雅黑" panose="020B0503020204020204" charset="-122"/>
                <a:sym typeface="+mn-ea"/>
              </a:rPr>
              <a:t>月已全部转为</a:t>
            </a:r>
            <a:r>
              <a:rPr lang="en-US" altLang="zh-CN" sz="1800" dirty="0">
                <a:latin typeface="微软雅黑" panose="020B0503020204020204" charset="-122"/>
                <a:ea typeface="微软雅黑" panose="020B0503020204020204" charset="-122"/>
                <a:sym typeface="+mn-ea"/>
              </a:rPr>
              <a:t>IOS</a:t>
            </a:r>
            <a:r>
              <a:rPr lang="zh-CN" altLang="en-US" sz="1800" dirty="0">
                <a:latin typeface="微软雅黑" panose="020B0503020204020204" charset="-122"/>
                <a:ea typeface="微软雅黑" panose="020B0503020204020204" charset="-122"/>
                <a:sym typeface="+mn-ea"/>
              </a:rPr>
              <a:t>端投放，投放预算控制在</a:t>
            </a:r>
            <a:r>
              <a:rPr lang="en-US" altLang="zh-CN" sz="1800" dirty="0">
                <a:latin typeface="微软雅黑" panose="020B0503020204020204" charset="-122"/>
                <a:ea typeface="微软雅黑" panose="020B0503020204020204" charset="-122"/>
                <a:sym typeface="+mn-ea"/>
              </a:rPr>
              <a:t>20w/</a:t>
            </a:r>
            <a:r>
              <a:rPr lang="zh-CN" altLang="en-US" sz="1800" dirty="0">
                <a:latin typeface="微软雅黑" panose="020B0503020204020204" charset="-122"/>
                <a:ea typeface="微软雅黑" panose="020B0503020204020204" charset="-122"/>
                <a:sym typeface="+mn-ea"/>
              </a:rPr>
              <a:t>月</a:t>
            </a:r>
            <a:endParaRPr lang="zh-CN" altLang="en-US" sz="1800" dirty="0">
              <a:latin typeface="微软雅黑" panose="020B0503020204020204" charset="-122"/>
              <a:ea typeface="微软雅黑" panose="020B0503020204020204" charset="-122"/>
              <a:sym typeface="+mn-ea"/>
            </a:endParaRPr>
          </a:p>
          <a:p>
            <a:pPr marL="285750" indent="-285750">
              <a:lnSpc>
                <a:spcPct val="160000"/>
              </a:lnSpc>
              <a:buFont typeface="Wingdings" panose="05000000000000000000" charset="0"/>
              <a:buChar char="l"/>
            </a:pPr>
            <a:r>
              <a:rPr lang="zh-CN" altLang="en-US" sz="1800" dirty="0">
                <a:latin typeface="微软雅黑" panose="020B0503020204020204" charset="-122"/>
                <a:ea typeface="微软雅黑" panose="020B0503020204020204" charset="-122"/>
                <a:sym typeface="+mn-ea"/>
              </a:rPr>
              <a:t>广点通</a:t>
            </a:r>
            <a:r>
              <a:rPr lang="en-US" altLang="zh-CN" sz="1800" dirty="0">
                <a:latin typeface="微软雅黑" panose="020B0503020204020204" charset="-122"/>
                <a:ea typeface="微软雅黑" panose="020B0503020204020204" charset="-122"/>
                <a:sym typeface="+mn-ea"/>
              </a:rPr>
              <a:t>1</a:t>
            </a:r>
            <a:r>
              <a:rPr lang="zh-CN" altLang="en-US" sz="1800" dirty="0">
                <a:latin typeface="微软雅黑" panose="020B0503020204020204" charset="-122"/>
                <a:ea typeface="微软雅黑" panose="020B0503020204020204" charset="-122"/>
                <a:sym typeface="+mn-ea"/>
              </a:rPr>
              <a:t>月已暂停，主要问题为</a:t>
            </a:r>
            <a:r>
              <a:rPr lang="zh-CN" altLang="en-US" sz="1800" b="1" dirty="0">
                <a:solidFill>
                  <a:srgbClr val="00B050"/>
                </a:solidFill>
                <a:latin typeface="微软雅黑" panose="020B0503020204020204" charset="-122"/>
                <a:ea typeface="微软雅黑" panose="020B0503020204020204" charset="-122"/>
                <a:sym typeface="+mn-ea"/>
              </a:rPr>
              <a:t>成本过高</a:t>
            </a:r>
            <a:r>
              <a:rPr lang="zh-CN" altLang="en-US" sz="1800" dirty="0">
                <a:latin typeface="微软雅黑" panose="020B0503020204020204" charset="-122"/>
                <a:ea typeface="微软雅黑" panose="020B0503020204020204" charset="-122"/>
                <a:sym typeface="+mn-ea"/>
              </a:rPr>
              <a:t>，且通过持续优化下降不明显，已</a:t>
            </a:r>
            <a:r>
              <a:rPr lang="zh-CN" altLang="en-US" sz="1800" b="1" dirty="0">
                <a:solidFill>
                  <a:srgbClr val="00B050"/>
                </a:solidFill>
                <a:latin typeface="微软雅黑" panose="020B0503020204020204" charset="-122"/>
                <a:ea typeface="微软雅黑" panose="020B0503020204020204" charset="-122"/>
                <a:sym typeface="+mn-ea"/>
              </a:rPr>
              <a:t>暂停投放</a:t>
            </a:r>
            <a:endParaRPr lang="zh-CN" altLang="en-US" sz="1800" dirty="0">
              <a:latin typeface="微软雅黑" panose="020B0503020204020204" charset="-122"/>
              <a:ea typeface="微软雅黑" panose="020B0503020204020204" charset="-122"/>
            </a:endParaRPr>
          </a:p>
          <a:p>
            <a:pPr marL="285750" indent="-285750">
              <a:lnSpc>
                <a:spcPct val="160000"/>
              </a:lnSpc>
              <a:buFont typeface="Wingdings" panose="05000000000000000000" charset="0"/>
              <a:buChar char="l"/>
            </a:pPr>
            <a:r>
              <a:rPr lang="zh-CN" altLang="en-US" sz="1800" dirty="0">
                <a:latin typeface="微软雅黑" panose="020B0503020204020204" charset="-122"/>
                <a:ea typeface="微软雅黑" panose="020B0503020204020204" charset="-122"/>
              </a:rPr>
              <a:t>百度上半年数据暂</a:t>
            </a:r>
            <a:r>
              <a:rPr lang="zh-CN" altLang="en-US" sz="1800" dirty="0">
                <a:solidFill>
                  <a:srgbClr val="00B050"/>
                </a:solidFill>
                <a:latin typeface="微软雅黑" panose="020B0503020204020204" charset="-122"/>
                <a:ea typeface="微软雅黑" panose="020B0503020204020204" charset="-122"/>
              </a:rPr>
              <a:t>不理想</a:t>
            </a:r>
            <a:r>
              <a:rPr lang="zh-CN" altLang="en-US" sz="1800" dirty="0">
                <a:latin typeface="微软雅黑" panose="020B0503020204020204" charset="-122"/>
                <a:ea typeface="微软雅黑" panose="020B0503020204020204" charset="-122"/>
              </a:rPr>
              <a:t>，和市场同行交流，引入了几家代投公司，数据开始明显</a:t>
            </a:r>
            <a:r>
              <a:rPr lang="zh-CN" altLang="en-US" sz="1800" dirty="0">
                <a:latin typeface="微软雅黑" panose="020B0503020204020204" charset="-122"/>
                <a:ea typeface="微软雅黑" panose="020B0503020204020204" charset="-122"/>
              </a:rPr>
              <a:t>好转</a:t>
            </a:r>
            <a:endParaRPr lang="zh-CN" altLang="en-US" sz="1800" dirty="0">
              <a:latin typeface="微软雅黑" panose="020B0503020204020204" charset="-122"/>
              <a:ea typeface="微软雅黑" panose="020B0503020204020204" charset="-122"/>
            </a:endParaRPr>
          </a:p>
        </p:txBody>
      </p:sp>
      <p:graphicFrame>
        <p:nvGraphicFramePr>
          <p:cNvPr id="4" name="表格 3"/>
          <p:cNvGraphicFramePr/>
          <p:nvPr>
            <p:custDataLst>
              <p:tags r:id="rId1"/>
            </p:custDataLst>
          </p:nvPr>
        </p:nvGraphicFramePr>
        <p:xfrm>
          <a:off x="1056005" y="1403985"/>
          <a:ext cx="9748520" cy="3342005"/>
        </p:xfrm>
        <a:graphic>
          <a:graphicData uri="http://schemas.openxmlformats.org/drawingml/2006/table">
            <a:tbl>
              <a:tblPr firstRow="1" bandRow="1">
                <a:tableStyleId>{5C22544A-7EE6-4342-B048-85BDC9FD1C3A}</a:tableStyleId>
              </a:tblPr>
              <a:tblGrid>
                <a:gridCol w="1662430"/>
                <a:gridCol w="1712595"/>
                <a:gridCol w="1306830"/>
                <a:gridCol w="1034415"/>
                <a:gridCol w="1408430"/>
                <a:gridCol w="1457325"/>
              </a:tblGrid>
              <a:tr h="661670">
                <a:tc>
                  <a:txBody>
                    <a:bodyPr/>
                    <a:p>
                      <a:pPr algn="ctr">
                        <a:buNone/>
                      </a:pPr>
                      <a:r>
                        <a:rPr lang="zh-CN" sz="1800" b="1">
                          <a:solidFill>
                            <a:srgbClr val="646464"/>
                          </a:solidFill>
                          <a:latin typeface="Arial" panose="020B0604020202020204" pitchFamily="34" charset="0"/>
                          <a:ea typeface="微软雅黑" panose="020B0503020204020204" charset="-122"/>
                        </a:rPr>
                        <a:t>渠道</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消耗</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激活</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成本</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首日ROI</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c>
                  <a:txBody>
                    <a:bodyPr/>
                    <a:p>
                      <a:pPr algn="ctr">
                        <a:buNone/>
                      </a:pPr>
                      <a:r>
                        <a:rPr lang="zh-CN" sz="1800" b="1">
                          <a:solidFill>
                            <a:srgbClr val="646464"/>
                          </a:solidFill>
                          <a:latin typeface="Arial" panose="020B0604020202020204" pitchFamily="34" charset="0"/>
                          <a:ea typeface="微软雅黑" panose="020B0503020204020204" charset="-122"/>
                        </a:rPr>
                        <a:t>至今ROI</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lnTlToBr>
                      <a:noFill/>
                    </a:lnTlToBr>
                    <a:lnBlToTr>
                      <a:noFill/>
                    </a:lnBlToTr>
                    <a:solidFill>
                      <a:srgbClr val="FFFFFF"/>
                    </a:solidFill>
                  </a:tcPr>
                </a:tc>
              </a:tr>
              <a:tr h="611505">
                <a:tc>
                  <a:txBody>
                    <a:bodyPr/>
                    <a:p>
                      <a:pPr algn="ctr">
                        <a:buNone/>
                      </a:pPr>
                      <a:r>
                        <a:rPr lang="zh-CN" sz="1800" b="0">
                          <a:solidFill>
                            <a:srgbClr val="646464"/>
                          </a:solidFill>
                          <a:latin typeface="Arial" panose="020B0604020202020204" pitchFamily="34" charset="0"/>
                          <a:ea typeface="微软雅黑" panose="020B0503020204020204" charset="-122"/>
                        </a:rPr>
                        <a:t>今日头条</a:t>
                      </a:r>
                      <a:endParaRPr lang="zh-CN" altLang="en-US"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zh-CN" sz="1800" b="0">
                          <a:solidFill>
                            <a:srgbClr val="404040"/>
                          </a:solidFill>
                          <a:latin typeface="Arial" panose="020B0604020202020204" pitchFamily="34" charset="0"/>
                          <a:ea typeface="微软雅黑" panose="020B0503020204020204" charset="-122"/>
                        </a:rPr>
                        <a:t>￥</a:t>
                      </a:r>
                      <a:r>
                        <a:rPr lang="en-US" altLang="zh-CN" sz="1800" b="0">
                          <a:solidFill>
                            <a:srgbClr val="404040"/>
                          </a:solidFill>
                          <a:latin typeface="Arial" panose="020B0604020202020204" pitchFamily="34" charset="0"/>
                          <a:ea typeface="微软雅黑" panose="020B0503020204020204" charset="-122"/>
                        </a:rPr>
                        <a:t>26185708</a:t>
                      </a:r>
                      <a:endParaRPr lang="en-US" altLang="zh-CN" sz="18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sz="1800" b="0">
                          <a:solidFill>
                            <a:srgbClr val="404040"/>
                          </a:solidFill>
                          <a:latin typeface="微软雅黑" panose="020B0503020204020204" charset="-122"/>
                        </a:rPr>
                        <a:t> 113420</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230</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altLang="en-US" sz="1800" b="0">
                          <a:solidFill>
                            <a:srgbClr val="404040"/>
                          </a:solidFill>
                          <a:latin typeface="微软雅黑" panose="020B0503020204020204" charset="-122"/>
                        </a:rPr>
                        <a:t>4.36%</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c>
                  <a:txBody>
                    <a:bodyPr/>
                    <a:p>
                      <a:pPr algn="ctr">
                        <a:buNone/>
                      </a:pPr>
                      <a:r>
                        <a:rPr lang="en-US" altLang="en-US" sz="1800" b="1">
                          <a:solidFill>
                            <a:srgbClr val="C00000"/>
                          </a:solidFill>
                          <a:latin typeface="微软雅黑" panose="020B0503020204020204" charset="-122"/>
                        </a:rPr>
                        <a:t>68%</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lnTlToBr>
                      <a:noFill/>
                    </a:lnTlToBr>
                    <a:lnBlToTr>
                      <a:noFill/>
                    </a:lnBlToTr>
                    <a:solidFill>
                      <a:srgbClr val="FFFFFF"/>
                    </a:solidFill>
                  </a:tcPr>
                </a:tc>
              </a:tr>
              <a:tr h="485775">
                <a:tc>
                  <a:txBody>
                    <a:bodyPr/>
                    <a:p>
                      <a:pPr algn="ctr">
                        <a:buNone/>
                      </a:pPr>
                      <a:r>
                        <a:rPr lang="zh-CN" sz="1800" b="0">
                          <a:solidFill>
                            <a:srgbClr val="646464"/>
                          </a:solidFill>
                          <a:latin typeface="Arial" panose="020B0604020202020204" pitchFamily="34" charset="0"/>
                          <a:ea typeface="微软雅黑" panose="020B0503020204020204" charset="-122"/>
                        </a:rPr>
                        <a:t>快手</a:t>
                      </a:r>
                      <a:endParaRPr lang="zh-CN" altLang="en-US"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800">
                          <a:solidFill>
                            <a:srgbClr val="404040"/>
                          </a:solidFill>
                          <a:latin typeface="Arial" panose="020B0604020202020204" pitchFamily="34" charset="0"/>
                          <a:ea typeface="微软雅黑" panose="020B0503020204020204" charset="-122"/>
                          <a:sym typeface="+mn-ea"/>
                        </a:rPr>
                        <a:t>￥</a:t>
                      </a:r>
                      <a:r>
                        <a:rPr lang="en-US" altLang="zh-CN" sz="1800" b="0">
                          <a:solidFill>
                            <a:srgbClr val="404040"/>
                          </a:solidFill>
                          <a:latin typeface="Arial" panose="020B0604020202020204" pitchFamily="34" charset="0"/>
                          <a:ea typeface="微软雅黑" panose="020B0503020204020204" charset="-122"/>
                        </a:rPr>
                        <a:t>3509661</a:t>
                      </a:r>
                      <a:endParaRPr lang="en-US" altLang="zh-CN" sz="18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23600</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148</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3.02%</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1">
                          <a:solidFill>
                            <a:srgbClr val="C00000"/>
                          </a:solidFill>
                          <a:latin typeface="微软雅黑" panose="020B0503020204020204" charset="-122"/>
                        </a:rPr>
                        <a:t>43%</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485775">
                <a:tc>
                  <a:txBody>
                    <a:bodyPr/>
                    <a:p>
                      <a:pPr algn="ctr">
                        <a:buNone/>
                      </a:pPr>
                      <a:r>
                        <a:rPr lang="zh-CN" sz="1800" b="0">
                          <a:solidFill>
                            <a:srgbClr val="646464"/>
                          </a:solidFill>
                          <a:latin typeface="Arial" panose="020B0604020202020204" pitchFamily="34" charset="0"/>
                          <a:ea typeface="微软雅黑" panose="020B0503020204020204" charset="-122"/>
                        </a:rPr>
                        <a:t>广点通</a:t>
                      </a:r>
                      <a:endParaRPr lang="zh-CN" altLang="en-US"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zh-CN" sz="1800" b="0">
                          <a:solidFill>
                            <a:srgbClr val="404040"/>
                          </a:solidFill>
                          <a:latin typeface="Arial" panose="020B0604020202020204" pitchFamily="34" charset="0"/>
                          <a:ea typeface="微软雅黑" panose="020B0503020204020204" charset="-122"/>
                        </a:rPr>
                        <a:t>99050</a:t>
                      </a:r>
                      <a:endParaRPr lang="en-US" altLang="zh-CN" sz="18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en-US" sz="1800" b="0">
                          <a:solidFill>
                            <a:srgbClr val="404040"/>
                          </a:solidFill>
                          <a:latin typeface="微软雅黑" panose="020B0503020204020204" charset="-122"/>
                        </a:rPr>
                        <a:t>248</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399</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en-US" sz="1800" b="0">
                          <a:solidFill>
                            <a:srgbClr val="404040"/>
                          </a:solidFill>
                          <a:latin typeface="微软雅黑" panose="020B0503020204020204" charset="-122"/>
                        </a:rPr>
                        <a:t>1.6%</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c>
                  <a:txBody>
                    <a:bodyPr/>
                    <a:p>
                      <a:pPr algn="ctr">
                        <a:buNone/>
                      </a:pPr>
                      <a:r>
                        <a:rPr lang="en-US" altLang="en-US" sz="1800" b="1">
                          <a:solidFill>
                            <a:srgbClr val="C00000"/>
                          </a:solidFill>
                          <a:latin typeface="微软雅黑" panose="020B0503020204020204" charset="-122"/>
                        </a:rPr>
                        <a:t>47%</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FFFFF"/>
                    </a:solidFill>
                  </a:tcPr>
                </a:tc>
              </a:tr>
              <a:tr h="485775">
                <a:tc>
                  <a:txBody>
                    <a:bodyPr/>
                    <a:p>
                      <a:pPr algn="ctr">
                        <a:buNone/>
                      </a:pPr>
                      <a:r>
                        <a:rPr lang="zh-CN" sz="1800" b="0">
                          <a:solidFill>
                            <a:srgbClr val="646464"/>
                          </a:solidFill>
                          <a:latin typeface="Arial" panose="020B0604020202020204" pitchFamily="34" charset="0"/>
                          <a:ea typeface="微软雅黑" panose="020B0503020204020204" charset="-122"/>
                        </a:rPr>
                        <a:t>百度</a:t>
                      </a:r>
                      <a:endParaRPr lang="zh-CN" altLang="en-US" sz="1800" b="0">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zh-CN" sz="1800">
                          <a:solidFill>
                            <a:srgbClr val="404040"/>
                          </a:solidFill>
                          <a:latin typeface="Arial" panose="020B0604020202020204" pitchFamily="34" charset="0"/>
                          <a:ea typeface="微软雅黑" panose="020B0503020204020204" charset="-122"/>
                          <a:sym typeface="+mn-ea"/>
                        </a:rPr>
                        <a:t>￥</a:t>
                      </a:r>
                      <a:r>
                        <a:rPr lang="en-US" altLang="zh-CN" sz="1800" b="0">
                          <a:solidFill>
                            <a:srgbClr val="404040"/>
                          </a:solidFill>
                          <a:latin typeface="Arial" panose="020B0604020202020204" pitchFamily="34" charset="0"/>
                          <a:ea typeface="微软雅黑" panose="020B0503020204020204" charset="-122"/>
                        </a:rPr>
                        <a:t>1000810</a:t>
                      </a:r>
                      <a:endParaRPr lang="en-US" altLang="zh-CN" sz="1800" b="0">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8788</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113</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0">
                          <a:solidFill>
                            <a:srgbClr val="404040"/>
                          </a:solidFill>
                          <a:latin typeface="微软雅黑" panose="020B0503020204020204" charset="-122"/>
                        </a:rPr>
                        <a:t>3.29%</a:t>
                      </a:r>
                      <a:endParaRPr lang="en-US" altLang="en-US" sz="1800" b="0">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c>
                  <a:txBody>
                    <a:bodyPr/>
                    <a:p>
                      <a:pPr algn="ctr">
                        <a:buNone/>
                      </a:pPr>
                      <a:r>
                        <a:rPr lang="en-US" altLang="en-US" sz="1800" b="1">
                          <a:solidFill>
                            <a:srgbClr val="C00000"/>
                          </a:solidFill>
                          <a:latin typeface="微软雅黑" panose="020B0503020204020204" charset="-122"/>
                        </a:rPr>
                        <a:t>39%</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9525">
                      <a:solidFill>
                        <a:srgbClr val="646464"/>
                      </a:solidFill>
                      <a:prstDash val="sysDash"/>
                    </a:lnB>
                    <a:lnTlToBr>
                      <a:noFill/>
                    </a:lnTlToBr>
                    <a:lnBlToTr>
                      <a:noFill/>
                    </a:lnBlToTr>
                    <a:solidFill>
                      <a:srgbClr val="F2F2F2"/>
                    </a:solidFill>
                  </a:tcPr>
                </a:tc>
              </a:tr>
              <a:tr h="611505">
                <a:tc>
                  <a:txBody>
                    <a:bodyPr/>
                    <a:p>
                      <a:pPr algn="ctr">
                        <a:buNone/>
                      </a:pPr>
                      <a:r>
                        <a:rPr lang="zh-CN" sz="1800" b="1">
                          <a:solidFill>
                            <a:srgbClr val="646464"/>
                          </a:solidFill>
                          <a:latin typeface="Arial" panose="020B0604020202020204" pitchFamily="34" charset="0"/>
                          <a:ea typeface="微软雅黑" panose="020B0503020204020204" charset="-122"/>
                        </a:rPr>
                        <a:t>202</a:t>
                      </a:r>
                      <a:r>
                        <a:rPr lang="en-US" altLang="zh-CN" sz="1800" b="1">
                          <a:solidFill>
                            <a:srgbClr val="646464"/>
                          </a:solidFill>
                          <a:latin typeface="Arial" panose="020B0604020202020204" pitchFamily="34" charset="0"/>
                          <a:ea typeface="微软雅黑" panose="020B0503020204020204" charset="-122"/>
                        </a:rPr>
                        <a:t>2</a:t>
                      </a:r>
                      <a:r>
                        <a:rPr lang="zh-CN" altLang="en-US" sz="1800" b="1">
                          <a:solidFill>
                            <a:srgbClr val="646464"/>
                          </a:solidFill>
                          <a:latin typeface="Arial" panose="020B0604020202020204" pitchFamily="34" charset="0"/>
                          <a:ea typeface="微软雅黑" panose="020B0503020204020204" charset="-122"/>
                        </a:rPr>
                        <a:t>上半</a:t>
                      </a:r>
                      <a:r>
                        <a:rPr lang="zh-CN" sz="1800" b="1">
                          <a:solidFill>
                            <a:srgbClr val="646464"/>
                          </a:solidFill>
                          <a:latin typeface="Arial" panose="020B0604020202020204" pitchFamily="34" charset="0"/>
                          <a:ea typeface="微软雅黑" panose="020B0503020204020204" charset="-122"/>
                        </a:rPr>
                        <a:t>年总</a:t>
                      </a:r>
                      <a:endParaRPr lang="zh-CN" altLang="en-US" sz="1800" b="1">
                        <a:solidFill>
                          <a:srgbClr val="646464"/>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altLang="zh-CN" sz="1800" b="1">
                          <a:solidFill>
                            <a:srgbClr val="404040"/>
                          </a:solidFill>
                          <a:latin typeface="Arial" panose="020B0604020202020204" pitchFamily="34" charset="0"/>
                          <a:ea typeface="微软雅黑" panose="020B0503020204020204" charset="-122"/>
                        </a:rPr>
                        <a:t>30786850</a:t>
                      </a:r>
                      <a:endParaRPr lang="en-US" altLang="zh-CN" sz="1800" b="1">
                        <a:solidFill>
                          <a:srgbClr val="40404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altLang="en-US" sz="1800" b="1">
                          <a:solidFill>
                            <a:srgbClr val="404040"/>
                          </a:solidFill>
                          <a:latin typeface="微软雅黑" panose="020B0503020204020204" charset="-122"/>
                        </a:rPr>
                        <a:t>146040</a:t>
                      </a:r>
                      <a:endParaRPr lang="en-US" altLang="en-US" sz="1800" b="1">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altLang="zh-CN" sz="1800" b="1">
                          <a:solidFill>
                            <a:srgbClr val="C00000"/>
                          </a:solidFill>
                          <a:latin typeface="Arial" panose="020B0604020202020204" pitchFamily="34" charset="0"/>
                          <a:ea typeface="微软雅黑" panose="020B0503020204020204" charset="-122"/>
                        </a:rPr>
                        <a:t>210</a:t>
                      </a:r>
                      <a:endParaRPr lang="en-US" altLang="zh-CN" sz="1800" b="1">
                        <a:solidFill>
                          <a:srgbClr val="C00000"/>
                        </a:solidFill>
                        <a:latin typeface="Arial" panose="020B0604020202020204" pitchFamily="34" charset="0"/>
                        <a:ea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altLang="en-US" sz="1800" b="1">
                          <a:solidFill>
                            <a:srgbClr val="404040"/>
                          </a:solidFill>
                          <a:latin typeface="微软雅黑" panose="020B0503020204020204" charset="-122"/>
                        </a:rPr>
                        <a:t>4.2%</a:t>
                      </a:r>
                      <a:endParaRPr lang="en-US" altLang="en-US" sz="1800" b="1">
                        <a:solidFill>
                          <a:srgbClr val="40404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c>
                  <a:txBody>
                    <a:bodyPr/>
                    <a:p>
                      <a:pPr algn="ctr">
                        <a:buNone/>
                      </a:pPr>
                      <a:r>
                        <a:rPr lang="en-US" altLang="en-US" sz="1800" b="1">
                          <a:solidFill>
                            <a:srgbClr val="C00000"/>
                          </a:solidFill>
                          <a:latin typeface="微软雅黑" panose="020B0503020204020204" charset="-122"/>
                        </a:rPr>
                        <a:t>64%</a:t>
                      </a:r>
                      <a:endParaRPr lang="en-US" altLang="en-US" sz="1800" b="1">
                        <a:solidFill>
                          <a:srgbClr val="C00000"/>
                        </a:solidFill>
                        <a:latin typeface="微软雅黑" panose="020B0503020204020204" charset="-122"/>
                      </a:endParaRPr>
                    </a:p>
                  </a:txBody>
                  <a:tcPr marL="12700" marR="12700" marT="12700" vert="horz" anchor="ctr" anchorCtr="0">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lnTlToBr>
                      <a:noFill/>
                    </a:lnTlToBr>
                    <a:lnBlToTr>
                      <a:noFill/>
                    </a:lnBlToTr>
                    <a:solidFill>
                      <a:srgbClr val="FFFFFF"/>
                    </a:solidFill>
                  </a:tcPr>
                </a:tc>
              </a:tr>
            </a:tbl>
          </a:graphicData>
        </a:graphic>
      </p:graphicFrame>
    </p:spTree>
  </p:cSld>
  <p:clrMapOvr>
    <a:masterClrMapping/>
  </p:clrMapOvr>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p="http://schemas.openxmlformats.org/presentationml/2006/main">
  <p:tag name="KSO_WM_UNIT_TEXT_PART_ID_V2" val="d-5-1"/>
  <p:tag name="KSO_WM_UNIT_COLOR_SCHEME_SHAPE_ID" val="37"/>
  <p:tag name="KSO_WM_UNIT_COLOR_SCHEME_PARENT_PAGE" val="0_1"/>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6494_3*l_h_f*1_4_1"/>
  <p:tag name="KSO_WM_TEMPLATE_CATEGORY" val="diagram"/>
  <p:tag name="KSO_WM_TEMPLATE_INDEX" val="20196494"/>
  <p:tag name="KSO_WM_UNIT_LAYERLEVEL" val="1_1_1"/>
  <p:tag name="KSO_WM_TAG_VERSION" val="1.0"/>
  <p:tag name="KSO_WM_BEAUTIFY_FLAG" val="#wm#"/>
  <p:tag name="KSO_WM_UNIT_PRESET_TEXT" val="点击此处添加正文，文字是您思想的提炼，为了最终呈现发布的良好效果，请言简意赅的阐述您的观点。"/>
  <p:tag name="KSO_WM_UNIT_TEXT_FILL_FORE_SCHEMECOLOR_INDEX_BRIGHTNESS" val="0.5"/>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4*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01.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0849_4*l_h_f*1_2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0849_4*l_h_i*1_3_1"/>
  <p:tag name="KSO_WM_TEMPLATE_CATEGORY" val="diagram"/>
  <p:tag name="KSO_WM_TEMPLATE_INDEX" val="20170849"/>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0849_4*l_h_i*1_3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104.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0849_4*l_h_f*1_3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20170849_4*l_h_i*1_3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170849_4*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170849_4*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108.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1"/>
  <p:tag name="KSO_WM_UNIT_ID" val="diagram20169766_2*q_h_i*1_3_1"/>
  <p:tag name="KSO_WM_UNIT_LAYERLEVEL" val="1_1_1"/>
  <p:tag name="KSO_WM_DIAGRAM_GROUP_CODE" val="q1-1"/>
  <p:tag name="KSO_WM_UNIT_FILL_FORE_SCHEMECOLOR_INDEX" val="6"/>
  <p:tag name="KSO_WM_UNIT_FILL_TYPE" val="1"/>
  <p:tag name="KSO_WM_UNIT_TEXT_FILL_FORE_SCHEMECOLOR_INDEX" val="2"/>
  <p:tag name="KSO_WM_UNIT_TEXT_FILL_TYPE" val="1"/>
</p:tagLst>
</file>

<file path=ppt/tags/tag109.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1_5"/>
  <p:tag name="KSO_WM_UNIT_ID" val="diagram20169766_2*q_h_i*1_1_5"/>
  <p:tag name="KSO_WM_UNIT_LAYERLEVEL" val="1_1_1"/>
  <p:tag name="KSO_WM_DIAGRAM_GROUP_CODE" val="q1-1"/>
  <p:tag name="KSO_WM_UNIT_TEXT_FILL_FORE_SCHEMECOLOR_INDEX" val="2"/>
  <p:tag name="KSO_WM_UNIT_TEXT_FILL_TYPE" val="1"/>
</p:tagLst>
</file>

<file path=ppt/tags/tag11.xml><?xml version="1.0" encoding="utf-8"?>
<p:tagLst xmlns:p="http://schemas.openxmlformats.org/presentationml/2006/main">
  <p:tag name="KSO_WM_UNIT_TEXT_PART_ID_V2" val="c-5-1"/>
  <p:tag name="KSO_WM_UNIT_COLOR_SCHEME_SHAPE_ID" val="38"/>
  <p:tag name="KSO_WM_UNIT_COLOR_SCHEME_PARENT_PAGE" val="0_1"/>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196494_3*l_h_a*1_4_1"/>
  <p:tag name="KSO_WM_TEMPLATE_CATEGORY" val="diagram"/>
  <p:tag name="KSO_WM_TEMPLATE_INDEX" val="20196494"/>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1"/>
</p:tagLst>
</file>

<file path=ppt/tags/tag110.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8"/>
  <p:tag name="KSO_WM_UNIT_ID" val="diagram20169766_2*q_h_i*1_4_8"/>
  <p:tag name="KSO_WM_UNIT_LAYERLEVEL" val="1_1_1"/>
  <p:tag name="KSO_WM_DIAGRAM_GROUP_CODE" val="q1-1"/>
  <p:tag name="KSO_WM_UNIT_FILL_FORE_SCHEMECOLOR_INDEX" val="6"/>
  <p:tag name="KSO_WM_UNIT_FILL_TYPE" val="1"/>
  <p:tag name="KSO_WM_UNIT_TEXT_FILL_FORE_SCHEMECOLOR_INDEX" val="2"/>
  <p:tag name="KSO_WM_UNIT_TEXT_FILL_TYPE" val="1"/>
</p:tagLst>
</file>

<file path=ppt/tags/tag111.xml><?xml version="1.0" encoding="utf-8"?>
<p:tagLst xmlns:p="http://schemas.openxmlformats.org/presentationml/2006/main">
  <p:tag name="KSO_WM_UNIT_LAYERLEVEL" val="1_1"/>
  <p:tag name="KSO_WM_DIAGRAM_GROUP_CODE" val="q1-1"/>
  <p:tag name="KSO_WM_TAG_VERSION" val="1.0"/>
  <p:tag name="KSO_WM_BEAUTIFY_FLAG" val="#wm#"/>
  <p:tag name="KSO_WM_UNIT_TYPE" val="i"/>
  <p:tag name="KSO_WM_UNIT_ID" val="diagram20169766_2*i*3"/>
  <p:tag name="KSO_WM_TEMPLATE_CATEGORY" val="diagram"/>
  <p:tag name="KSO_WM_TEMPLATE_INDEX" val="20169766"/>
  <p:tag name="KSO_WM_UNIT_INDEX" val="3"/>
  <p:tag name="KSO_WM_UNIT_TEXT_FILL_FORE_SCHEMECOLOR_INDEX" val="2"/>
  <p:tag name="KSO_WM_UNIT_TEXT_FILL_TYPE" val="1"/>
</p:tagLst>
</file>

<file path=ppt/tags/tag112.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7"/>
  <p:tag name="KSO_WM_UNIT_ID" val="diagram20169766_2*q_h_i*1_2_7"/>
  <p:tag name="KSO_WM_UNIT_LAYERLEVEL" val="1_1_1"/>
  <p:tag name="KSO_WM_DIAGRAM_GROUP_CODE" val="q1-1"/>
  <p:tag name="KSO_WM_UNIT_FILL_FORE_SCHEMECOLOR_INDEX" val="6"/>
  <p:tag name="KSO_WM_UNIT_FILL_TYPE" val="1"/>
  <p:tag name="KSO_WM_UNIT_TEXT_FILL_FORE_SCHEMECOLOR_INDEX" val="2"/>
  <p:tag name="KSO_WM_UNIT_TEXT_FILL_TYPE" val="1"/>
</p:tagLst>
</file>

<file path=ppt/tags/tag113.xml><?xml version="1.0" encoding="utf-8"?>
<p:tagLst xmlns:p="http://schemas.openxmlformats.org/presentationml/2006/main">
  <p:tag name="KSO_WM_UNIT_LAYERLEVEL" val="1_1"/>
  <p:tag name="KSO_WM_DIAGRAM_GROUP_CODE" val="q1-1"/>
  <p:tag name="KSO_WM_TAG_VERSION" val="1.0"/>
  <p:tag name="KSO_WM_BEAUTIFY_FLAG" val="#wm#"/>
  <p:tag name="KSO_WM_UNIT_TYPE" val="i"/>
  <p:tag name="KSO_WM_UNIT_ID" val="diagram20169766_2*i*5"/>
  <p:tag name="KSO_WM_TEMPLATE_CATEGORY" val="diagram"/>
  <p:tag name="KSO_WM_TEMPLATE_INDEX" val="20169766"/>
  <p:tag name="KSO_WM_UNIT_INDEX" val="5"/>
  <p:tag name="KSO_WM_UNIT_TEXT_FILL_FORE_SCHEMECOLOR_INDEX" val="2"/>
  <p:tag name="KSO_WM_UNIT_TEXT_FILL_TYPE" val="1"/>
</p:tagLst>
</file>

<file path=ppt/tags/tag114.xml><?xml version="1.0" encoding="utf-8"?>
<p:tagLst xmlns:p="http://schemas.openxmlformats.org/presentationml/2006/main">
  <p:tag name="KSO_WM_UNIT_LAYERLEVEL" val="1_1"/>
  <p:tag name="KSO_WM_DIAGRAM_GROUP_CODE" val="q1-1"/>
  <p:tag name="KSO_WM_TAG_VERSION" val="1.0"/>
  <p:tag name="KSO_WM_BEAUTIFY_FLAG" val="#wm#"/>
  <p:tag name="KSO_WM_UNIT_TYPE" val="i"/>
  <p:tag name="KSO_WM_UNIT_ID" val="diagram20169766_2*i*6"/>
  <p:tag name="KSO_WM_TEMPLATE_CATEGORY" val="diagram"/>
  <p:tag name="KSO_WM_TEMPLATE_INDEX" val="20169766"/>
  <p:tag name="KSO_WM_UNIT_INDEX" val="6"/>
  <p:tag name="KSO_WM_UNIT_FILL_FORE_SCHEMECOLOR_INDEX" val="6"/>
  <p:tag name="KSO_WM_UNIT_FILL_TYPE" val="1"/>
  <p:tag name="KSO_WM_UNIT_TEXT_FILL_FORE_SCHEMECOLOR_INDEX" val="2"/>
  <p:tag name="KSO_WM_UNIT_TEXT_FILL_TYPE" val="1"/>
</p:tagLst>
</file>

<file path=ppt/tags/tag115.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2"/>
  <p:tag name="KSO_WM_UNIT_ID" val="diagram20169766_2*q_h_i*1_3_2"/>
  <p:tag name="KSO_WM_UNIT_LAYERLEVEL" val="1_1_1"/>
  <p:tag name="KSO_WM_DIAGRAM_GROUP_CODE" val="q1-1"/>
  <p:tag name="KSO_WM_UNIT_TEXT_FILL_FORE_SCHEMECOLOR_INDEX" val="2"/>
  <p:tag name="KSO_WM_UNIT_TEXT_FILL_TYPE" val="1"/>
</p:tagLst>
</file>

<file path=ppt/tags/tag116.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1"/>
  <p:tag name="KSO_WM_UNIT_ID" val="diagram20169766_2*q_h_i*1_2_1"/>
  <p:tag name="KSO_WM_UNIT_LAYERLEVEL" val="1_1_1"/>
  <p:tag name="KSO_WM_DIAGRAM_GROUP_CODE" val="q1-1"/>
  <p:tag name="KSO_WM_UNIT_FILL_FORE_SCHEMECOLOR_INDEX" val="15"/>
  <p:tag name="KSO_WM_UNIT_FILL_TYPE" val="1"/>
  <p:tag name="KSO_WM_UNIT_LINE_FORE_SCHEMECOLOR_INDEX" val="15"/>
  <p:tag name="KSO_WM_UNIT_LINE_FILL_TYPE" val="2"/>
  <p:tag name="KSO_WM_UNIT_TEXT_FILL_FORE_SCHEMECOLOR_INDEX" val="2"/>
  <p:tag name="KSO_WM_UNIT_TEXT_FILL_TYPE" val="1"/>
</p:tagLst>
</file>

<file path=ppt/tags/tag117.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1"/>
  <p:tag name="KSO_WM_UNIT_ID" val="diagram20169766_2*q_h_i*1_4_1"/>
  <p:tag name="KSO_WM_UNIT_LAYERLEVEL" val="1_1_1"/>
  <p:tag name="KSO_WM_DIAGRAM_GROUP_CODE" val="q1-1"/>
  <p:tag name="KSO_WM_UNIT_FILL_FORE_SCHEMECOLOR_INDEX" val="15"/>
  <p:tag name="KSO_WM_UNIT_FILL_TYPE" val="1"/>
  <p:tag name="KSO_WM_UNIT_LINE_FORE_SCHEMECOLOR_INDEX" val="15"/>
  <p:tag name="KSO_WM_UNIT_LINE_FILL_TYPE" val="2"/>
  <p:tag name="KSO_WM_UNIT_TEXT_FILL_FORE_SCHEMECOLOR_INDEX" val="2"/>
  <p:tag name="KSO_WM_UNIT_TEXT_FILL_TYPE" val="1"/>
</p:tagLst>
</file>

<file path=ppt/tags/tag118.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3"/>
  <p:tag name="KSO_WM_UNIT_ID" val="diagram20169766_2*q_h_i*1_3_3"/>
  <p:tag name="KSO_WM_UNIT_LAYERLEVEL" val="1_1_1"/>
  <p:tag name="KSO_WM_DIAGRAM_GROUP_CODE" val="q1-1"/>
  <p:tag name="KSO_WM_UNIT_FILL_FORE_SCHEMECOLOR_INDEX" val="15"/>
  <p:tag name="KSO_WM_UNIT_FILL_TYPE" val="1"/>
  <p:tag name="KSO_WM_UNIT_LINE_FORE_SCHEMECOLOR_INDEX" val="15"/>
  <p:tag name="KSO_WM_UNIT_LINE_FILL_TYPE" val="2"/>
  <p:tag name="KSO_WM_UNIT_TEXT_FILL_FORE_SCHEMECOLOR_INDEX" val="2"/>
  <p:tag name="KSO_WM_UNIT_TEXT_FILL_TYPE" val="1"/>
</p:tagLst>
</file>

<file path=ppt/tags/tag119.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1_1"/>
  <p:tag name="KSO_WM_UNIT_ID" val="diagram20169766_2*q_h_i*1_1_1"/>
  <p:tag name="KSO_WM_UNIT_LAYERLEVEL" val="1_1_1"/>
  <p:tag name="KSO_WM_DIAGRAM_GROUP_CODE" val="q1-1"/>
  <p:tag name="KSO_WM_UNIT_FILL_FORE_SCHEMECOLOR_INDEX" val="15"/>
  <p:tag name="KSO_WM_UNIT_FILL_TYPE" val="1"/>
  <p:tag name="KSO_WM_UNIT_LINE_FORE_SCHEMECOLOR_INDEX" val="15"/>
  <p:tag name="KSO_WM_UNIT_LINE_FILL_TYPE" val="2"/>
  <p:tag name="KSO_WM_UNIT_TEXT_FILL_FORE_SCHEMECOLOR_INDEX" val="2"/>
  <p:tag name="KSO_WM_UNIT_TEXT_FILL_TYPE" val="1"/>
</p:tagLst>
</file>

<file path=ppt/tags/tag12.xml><?xml version="1.0" encoding="utf-8"?>
<p:tagLst xmlns:p="http://schemas.openxmlformats.org/presentationml/2006/main">
  <p:tag name="KSO_WM_UNIT_COLOR_SCHEME_SHAPE_ID" val="137"/>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96494_3*l_h_i*1_1_3"/>
  <p:tag name="KSO_WM_TEMPLATE_CATEGORY" val="diagram"/>
  <p:tag name="KSO_WM_TEMPLATE_INDEX" val="20196494"/>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20.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2"/>
  <p:tag name="KSO_WM_UNIT_ID" val="diagram20169766_2*q_h_i*1_4_2"/>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1.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3"/>
  <p:tag name="KSO_WM_UNIT_ID" val="diagram20169766_2*q_h_i*1_4_3"/>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2.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4"/>
  <p:tag name="KSO_WM_UNIT_ID" val="diagram20169766_2*q_h_i*1_4_4"/>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3.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5"/>
  <p:tag name="KSO_WM_UNIT_ID" val="diagram20169766_2*q_h_i*1_4_5"/>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4.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6"/>
  <p:tag name="KSO_WM_UNIT_ID" val="diagram20169766_2*q_h_i*1_4_6"/>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5.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4_7"/>
  <p:tag name="KSO_WM_UNIT_ID" val="diagram20169766_2*q_h_i*1_4_7"/>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6.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1_2"/>
  <p:tag name="KSO_WM_UNIT_ID" val="diagram20169766_2*q_h_i*1_1_2"/>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7.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1_3"/>
  <p:tag name="KSO_WM_UNIT_ID" val="diagram20169766_2*q_h_i*1_1_3"/>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8.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1_4"/>
  <p:tag name="KSO_WM_UNIT_ID" val="diagram20169766_2*q_h_i*1_1_4"/>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29.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4"/>
  <p:tag name="KSO_WM_UNIT_ID" val="diagram20169766_2*q_h_i*1_3_4"/>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xml><?xml version="1.0" encoding="utf-8"?>
<p:tagLst xmlns:p="http://schemas.openxmlformats.org/presentationml/2006/main">
  <p:tag name="KSO_WM_UNIT_COLOR_SCHEME_SHAPE_ID" val="7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6494_3*l_h_i*1_1_2"/>
  <p:tag name="KSO_WM_TEMPLATE_CATEGORY" val="diagram"/>
  <p:tag name="KSO_WM_TEMPLATE_INDEX" val="2019649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30.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5"/>
  <p:tag name="KSO_WM_UNIT_ID" val="diagram20169766_2*q_h_i*1_3_5"/>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1.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6"/>
  <p:tag name="KSO_WM_UNIT_ID" val="diagram20169766_2*q_h_i*1_3_6"/>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2.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7"/>
  <p:tag name="KSO_WM_UNIT_ID" val="diagram20169766_2*q_h_i*1_3_7"/>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3.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8"/>
  <p:tag name="KSO_WM_UNIT_ID" val="diagram20169766_2*q_h_i*1_3_8"/>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4.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3_9"/>
  <p:tag name="KSO_WM_UNIT_ID" val="diagram20169766_2*q_h_i*1_3_9"/>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5.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2"/>
  <p:tag name="KSO_WM_UNIT_ID" val="diagram20169766_2*q_h_i*1_2_2"/>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6.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3"/>
  <p:tag name="KSO_WM_UNIT_ID" val="diagram20169766_2*q_h_i*1_2_3"/>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7.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4"/>
  <p:tag name="KSO_WM_UNIT_ID" val="diagram20169766_2*q_h_i*1_2_4"/>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8.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5"/>
  <p:tag name="KSO_WM_UNIT_ID" val="diagram20169766_2*q_h_i*1_2_5"/>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39.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i"/>
  <p:tag name="KSO_WM_UNIT_INDEX" val="1_2_6"/>
  <p:tag name="KSO_WM_UNIT_ID" val="diagram20169766_2*q_h_i*1_2_6"/>
  <p:tag name="KSO_WM_UNIT_LAYERLEVEL" val="1_1_1"/>
  <p:tag name="KSO_WM_DIAGRAM_GROUP_CODE" val="q1-1"/>
  <p:tag name="KSO_WM_UNIT_FILL_FORE_SCHEMECOLOR_INDEX" val="5"/>
  <p:tag name="KSO_WM_UNIT_FILL_TYPE" val="1"/>
  <p:tag name="KSO_WM_UNIT_TEXT_FILL_FORE_SCHEMECOLOR_INDEX" val="13"/>
  <p:tag name="KSO_WM_UNIT_TEXT_FILL_TYPE" val="1"/>
</p:tagLst>
</file>

<file path=ppt/tags/tag14.xml><?xml version="1.0" encoding="utf-8"?>
<p:tagLst xmlns:p="http://schemas.openxmlformats.org/presentationml/2006/main">
  <p:tag name="KSO_WM_UNIT_COLOR_SCHEME_SHAPE_ID" val="35"/>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196494_3*l_h_i*1_1_1"/>
  <p:tag name="KSO_WM_TEMPLATE_CATEGORY" val="diagram"/>
  <p:tag name="KSO_WM_TEMPLATE_INDEX" val="2019649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140.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a"/>
  <p:tag name="KSO_WM_UNIT_INDEX" val="1_1_1"/>
  <p:tag name="KSO_WM_UNIT_LAYERLEVEL" val="1_1_1"/>
  <p:tag name="KSO_WM_UNIT_VALUE" val="6"/>
  <p:tag name="KSO_WM_UNIT_HIGHLIGHT" val="0"/>
  <p:tag name="KSO_WM_UNIT_COMPATIBLE" val="0"/>
  <p:tag name="KSO_WM_UNIT_CLEAR" val="0"/>
  <p:tag name="KSO_WM_DIAGRAM_GROUP_CODE" val="q1-1"/>
  <p:tag name="KSO_WM_UNIT_ID" val="diagram20169766_2*q_h_a*1_1_1"/>
  <p:tag name="KSO_WM_UNIT_PRESET_TEXT" val="解决方案一"/>
  <p:tag name="KSO_WM_UNIT_FILL_FORE_SCHEMECOLOR_INDEX" val="15"/>
  <p:tag name="KSO_WM_UNIT_FILL_TYPE" val="1"/>
  <p:tag name="KSO_WM_UNIT_LINE_FORE_SCHEMECOLOR_INDEX" val="15"/>
  <p:tag name="KSO_WM_UNIT_LINE_FILL_TYPE" val="2"/>
  <p:tag name="KSO_WM_UNIT_TEXT_FILL_FORE_SCHEMECOLOR_INDEX" val="5"/>
  <p:tag name="KSO_WM_UNIT_TEXT_FILL_TYPE" val="1"/>
</p:tagLst>
</file>

<file path=ppt/tags/tag141.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a"/>
  <p:tag name="KSO_WM_UNIT_INDEX" val="1_4_1"/>
  <p:tag name="KSO_WM_UNIT_LAYERLEVEL" val="1_1_1"/>
  <p:tag name="KSO_WM_UNIT_VALUE" val="6"/>
  <p:tag name="KSO_WM_UNIT_HIGHLIGHT" val="0"/>
  <p:tag name="KSO_WM_UNIT_COMPATIBLE" val="0"/>
  <p:tag name="KSO_WM_UNIT_CLEAR" val="0"/>
  <p:tag name="KSO_WM_DIAGRAM_GROUP_CODE" val="q1-1"/>
  <p:tag name="KSO_WM_UNIT_ID" val="diagram20169766_2*q_h_a*1_4_1"/>
  <p:tag name="KSO_WM_UNIT_PRESET_TEXT" val="解决方案四"/>
  <p:tag name="KSO_WM_UNIT_FILL_FORE_SCHEMECOLOR_INDEX" val="15"/>
  <p:tag name="KSO_WM_UNIT_FILL_TYPE" val="1"/>
  <p:tag name="KSO_WM_UNIT_LINE_FORE_SCHEMECOLOR_INDEX" val="15"/>
  <p:tag name="KSO_WM_UNIT_LINE_FILL_TYPE" val="2"/>
  <p:tag name="KSO_WM_UNIT_TEXT_FILL_FORE_SCHEMECOLOR_INDEX" val="5"/>
  <p:tag name="KSO_WM_UNIT_TEXT_FILL_TYPE" val="1"/>
</p:tagLst>
</file>

<file path=ppt/tags/tag142.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a"/>
  <p:tag name="KSO_WM_UNIT_INDEX" val="1_2_1"/>
  <p:tag name="KSO_WM_UNIT_LAYERLEVEL" val="1_1_1"/>
  <p:tag name="KSO_WM_UNIT_VALUE" val="6"/>
  <p:tag name="KSO_WM_UNIT_HIGHLIGHT" val="0"/>
  <p:tag name="KSO_WM_UNIT_COMPATIBLE" val="0"/>
  <p:tag name="KSO_WM_UNIT_CLEAR" val="0"/>
  <p:tag name="KSO_WM_DIAGRAM_GROUP_CODE" val="q1-1"/>
  <p:tag name="KSO_WM_UNIT_ID" val="diagram20169766_2*q_h_a*1_2_1"/>
  <p:tag name="KSO_WM_UNIT_PRESET_TEXT" val="解决方案二"/>
  <p:tag name="KSO_WM_UNIT_FILL_FORE_SCHEMECOLOR_INDEX" val="15"/>
  <p:tag name="KSO_WM_UNIT_FILL_TYPE" val="1"/>
  <p:tag name="KSO_WM_UNIT_LINE_FORE_SCHEMECOLOR_INDEX" val="15"/>
  <p:tag name="KSO_WM_UNIT_LINE_FILL_TYPE" val="2"/>
  <p:tag name="KSO_WM_UNIT_TEXT_FILL_FORE_SCHEMECOLOR_INDEX" val="5"/>
  <p:tag name="KSO_WM_UNIT_TEXT_FILL_TYPE" val="1"/>
</p:tagLst>
</file>

<file path=ppt/tags/tag143.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a"/>
  <p:tag name="KSO_WM_UNIT_INDEX" val="1_3_1"/>
  <p:tag name="KSO_WM_UNIT_LAYERLEVEL" val="1_1_1"/>
  <p:tag name="KSO_WM_UNIT_VALUE" val="6"/>
  <p:tag name="KSO_WM_UNIT_HIGHLIGHT" val="0"/>
  <p:tag name="KSO_WM_UNIT_COMPATIBLE" val="0"/>
  <p:tag name="KSO_WM_UNIT_CLEAR" val="0"/>
  <p:tag name="KSO_WM_DIAGRAM_GROUP_CODE" val="q1-1"/>
  <p:tag name="KSO_WM_UNIT_ID" val="diagram20169766_2*q_h_a*1_3_1"/>
  <p:tag name="KSO_WM_UNIT_PRESET_TEXT" val="解决方案三"/>
  <p:tag name="KSO_WM_UNIT_FILL_FORE_SCHEMECOLOR_INDEX" val="15"/>
  <p:tag name="KSO_WM_UNIT_FILL_TYPE" val="1"/>
  <p:tag name="KSO_WM_UNIT_LINE_FORE_SCHEMECOLOR_INDEX" val="15"/>
  <p:tag name="KSO_WM_UNIT_LINE_FILL_TYPE" val="2"/>
  <p:tag name="KSO_WM_UNIT_TEXT_FILL_FORE_SCHEMECOLOR_INDEX" val="5"/>
  <p:tag name="KSO_WM_UNIT_TEXT_FILL_TYPE" val="1"/>
</p:tagLst>
</file>

<file path=ppt/tags/tag144.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f"/>
  <p:tag name="KSO_WM_UNIT_INDEX" val="1_3_1"/>
  <p:tag name="KSO_WM_UNIT_LAYERLEVEL" val="1_1_1"/>
  <p:tag name="KSO_WM_UNIT_VALUE" val="30"/>
  <p:tag name="KSO_WM_UNIT_HIGHLIGHT" val="0"/>
  <p:tag name="KSO_WM_UNIT_COMPATIBLE" val="0"/>
  <p:tag name="KSO_WM_UNIT_CLEAR" val="0"/>
  <p:tag name="KSO_WM_UNIT_PRESET_TEXT_INDEX" val="2"/>
  <p:tag name="KSO_WM_UNIT_PRESET_TEXT_LEN" val="20"/>
  <p:tag name="KSO_WM_DIAGRAM_GROUP_CODE" val="q1-1"/>
  <p:tag name="KSO_WM_UNIT_ID" val="diagram20169766_2*q_h_f*1_3_1"/>
  <p:tag name="KSO_WM_UNIT_TEXT_FILL_FORE_SCHEMECOLOR_INDEX" val="13"/>
  <p:tag name="KSO_WM_UNIT_TEXT_FILL_TYPE" val="1"/>
</p:tagLst>
</file>

<file path=ppt/tags/tag145.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f"/>
  <p:tag name="KSO_WM_UNIT_INDEX" val="1_2_1"/>
  <p:tag name="KSO_WM_UNIT_LAYERLEVEL" val="1_1_1"/>
  <p:tag name="KSO_WM_UNIT_VALUE" val="30"/>
  <p:tag name="KSO_WM_UNIT_HIGHLIGHT" val="0"/>
  <p:tag name="KSO_WM_UNIT_COMPATIBLE" val="0"/>
  <p:tag name="KSO_WM_UNIT_CLEAR" val="0"/>
  <p:tag name="KSO_WM_UNIT_PRESET_TEXT_INDEX" val="2"/>
  <p:tag name="KSO_WM_UNIT_PRESET_TEXT_LEN" val="20"/>
  <p:tag name="KSO_WM_DIAGRAM_GROUP_CODE" val="q1-1"/>
  <p:tag name="KSO_WM_UNIT_ID" val="diagram20169766_2*q_h_f*1_2_1"/>
  <p:tag name="KSO_WM_UNIT_TEXT_FILL_FORE_SCHEMECOLOR_INDEX" val="13"/>
  <p:tag name="KSO_WM_UNIT_TEXT_FILL_TYPE" val="1"/>
</p:tagLst>
</file>

<file path=ppt/tags/tag146.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f"/>
  <p:tag name="KSO_WM_UNIT_INDEX" val="1_4_1"/>
  <p:tag name="KSO_WM_UNIT_LAYERLEVEL" val="1_1_1"/>
  <p:tag name="KSO_WM_UNIT_VALUE" val="30"/>
  <p:tag name="KSO_WM_UNIT_HIGHLIGHT" val="0"/>
  <p:tag name="KSO_WM_UNIT_COMPATIBLE" val="0"/>
  <p:tag name="KSO_WM_UNIT_CLEAR" val="0"/>
  <p:tag name="KSO_WM_UNIT_PRESET_TEXT_INDEX" val="2"/>
  <p:tag name="KSO_WM_UNIT_PRESET_TEXT_LEN" val="20"/>
  <p:tag name="KSO_WM_DIAGRAM_GROUP_CODE" val="q1-1"/>
  <p:tag name="KSO_WM_UNIT_ID" val="diagram20169766_2*q_h_f*1_4_1"/>
  <p:tag name="KSO_WM_UNIT_TEXT_FILL_FORE_SCHEMECOLOR_INDEX" val="13"/>
  <p:tag name="KSO_WM_UNIT_TEXT_FILL_TYPE" val="1"/>
</p:tagLst>
</file>

<file path=ppt/tags/tag147.xml><?xml version="1.0" encoding="utf-8"?>
<p:tagLst xmlns:p="http://schemas.openxmlformats.org/presentationml/2006/main">
  <p:tag name="KSO_WM_TAG_VERSION" val="1.0"/>
  <p:tag name="KSO_WM_BEAUTIFY_FLAG" val="#wm#"/>
  <p:tag name="KSO_WM_TEMPLATE_CATEGORY" val="diagram"/>
  <p:tag name="KSO_WM_TEMPLATE_INDEX" val="20169766"/>
  <p:tag name="KSO_WM_UNIT_TYPE" val="q_h_f"/>
  <p:tag name="KSO_WM_UNIT_INDEX" val="1_1_1"/>
  <p:tag name="KSO_WM_UNIT_LAYERLEVEL" val="1_1_1"/>
  <p:tag name="KSO_WM_UNIT_VALUE" val="30"/>
  <p:tag name="KSO_WM_UNIT_HIGHLIGHT" val="0"/>
  <p:tag name="KSO_WM_UNIT_COMPATIBLE" val="0"/>
  <p:tag name="KSO_WM_UNIT_CLEAR" val="0"/>
  <p:tag name="KSO_WM_UNIT_PRESET_TEXT_INDEX" val="2"/>
  <p:tag name="KSO_WM_UNIT_PRESET_TEXT_LEN" val="20"/>
  <p:tag name="KSO_WM_DIAGRAM_GROUP_CODE" val="q1-1"/>
  <p:tag name="KSO_WM_UNIT_ID" val="diagram20169766_2*q_h_f*1_1_1"/>
  <p:tag name="KSO_WM_UNIT_TEXT_FILL_FORE_SCHEMECOLOR_INDEX" val="13"/>
  <p:tag name="KSO_WM_UNIT_TEXT_FILL_TYPE" val="1"/>
</p:tagLst>
</file>

<file path=ppt/tags/tag149.xml><?xml version="1.0" encoding="utf-8"?>
<p:tagLst xmlns:p="http://schemas.openxmlformats.org/presentationml/2006/main">
  <p:tag name="COMMONDATA" val="eyJoZGlkIjoiMGYzNjY0ZThlODU4OWY2MWNlNzM5NjVjMjc2ZWRiMzUifQ=="/>
  <p:tag name="KSO_WPP_MARK_KEY" val="e77ffc4a-7a45-4763-ac93-586f83679d07"/>
</p:tagLst>
</file>

<file path=ppt/tags/tag15.xml><?xml version="1.0" encoding="utf-8"?>
<p:tagLst xmlns:p="http://schemas.openxmlformats.org/presentationml/2006/main">
  <p:tag name="KSO_WM_UNIT_TEXT_PART_ID_V2" val="d-5-1"/>
  <p:tag name="KSO_WM_UNIT_COLOR_SCHEME_SHAPE_ID" val="37"/>
  <p:tag name="KSO_WM_UNIT_COLOR_SCHEME_PARENT_PAGE" val="0_1"/>
  <p:tag name="KSO_WM_UNIT_SUBTYPE" val="a"/>
  <p:tag name="KSO_WM_UNIT_NOCLEAR" val="0"/>
  <p:tag name="KSO_WM_UNIT_VALUE" val="8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6494_3*l_h_f*1_1_1"/>
  <p:tag name="KSO_WM_TEMPLATE_CATEGORY" val="diagram"/>
  <p:tag name="KSO_WM_TEMPLATE_INDEX" val="20196494"/>
  <p:tag name="KSO_WM_UNIT_LAYERLEVEL" val="1_1_1"/>
  <p:tag name="KSO_WM_TAG_VERSION" val="1.0"/>
  <p:tag name="KSO_WM_BEAUTIFY_FLAG" val="#wm#"/>
  <p:tag name="KSO_WM_UNIT_PRESET_TEXT" val="点击此处添加正文，文字是您思想的提炼，为了最终呈现发布的良好效果，请言简意赅的阐述您的观点。"/>
  <p:tag name="KSO_WM_UNIT_TEXT_FILL_FORE_SCHEMECOLOR_INDEX_BRIGHTNESS" val="0.5"/>
  <p:tag name="KSO_WM_UNIT_TEXT_FILL_FORE_SCHEMECOLOR_INDEX" val="13"/>
  <p:tag name="KSO_WM_UNIT_TEXT_FILL_TYPE" val="1"/>
  <p:tag name="KSO_WM_UNIT_USESOURCEFORMAT_APPLY" val="1"/>
</p:tagLst>
</file>

<file path=ppt/tags/tag16.xml><?xml version="1.0" encoding="utf-8"?>
<p:tagLst xmlns:p="http://schemas.openxmlformats.org/presentationml/2006/main">
  <p:tag name="KSO_WM_UNIT_TEXT_PART_ID_V2" val="c-5-1"/>
  <p:tag name="KSO_WM_UNIT_COLOR_SCHEME_SHAPE_ID" val="38"/>
  <p:tag name="KSO_WM_UNIT_COLOR_SCHEME_PARENT_PAGE" val="0_1"/>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96494_3*l_h_a*1_1_1"/>
  <p:tag name="KSO_WM_TEMPLATE_CATEGORY" val="diagram"/>
  <p:tag name="KSO_WM_TEMPLATE_INDEX" val="20196494"/>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1"/>
</p:tagLst>
</file>

<file path=ppt/tags/tag17.xml><?xml version="1.0" encoding="utf-8"?>
<p:tagLst xmlns:p="http://schemas.openxmlformats.org/presentationml/2006/main">
  <p:tag name="KSO_WM_UNIT_COLOR_SCHEME_SHAPE_ID" val="146"/>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96494_3*l_h_i*1_3_3"/>
  <p:tag name="KSO_WM_TEMPLATE_CATEGORY" val="diagram"/>
  <p:tag name="KSO_WM_TEMPLATE_INDEX" val="20196494"/>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8.xml><?xml version="1.0" encoding="utf-8"?>
<p:tagLst xmlns:p="http://schemas.openxmlformats.org/presentationml/2006/main">
  <p:tag name="KSO_WM_UNIT_COLOR_SCHEME_SHAPE_ID" val="148"/>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6494_3*l_h_i*1_3_2"/>
  <p:tag name="KSO_WM_TEMPLATE_CATEGORY" val="diagram"/>
  <p:tag name="KSO_WM_TEMPLATE_INDEX" val="2019649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19.xml><?xml version="1.0" encoding="utf-8"?>
<p:tagLst xmlns:p="http://schemas.openxmlformats.org/presentationml/2006/main">
  <p:tag name="KSO_WM_UNIT_COLOR_SCHEME_SHAPE_ID" val="41"/>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196494_3*l_h_i*1_3_1"/>
  <p:tag name="KSO_WM_TEMPLATE_CATEGORY" val="diagram"/>
  <p:tag name="KSO_WM_TEMPLATE_INDEX" val="2019649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2.xml><?xml version="1.0" encoding="utf-8"?>
<p:tagLst xmlns:p="http://schemas.openxmlformats.org/presentationml/2006/main">
  <p:tag name="KSO_WM_UNIT_COLOR_SCHEME_SHAPE_ID" val="140"/>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96494_3*l_h_i*1_2_3"/>
  <p:tag name="KSO_WM_TEMPLATE_CATEGORY" val="diagram"/>
  <p:tag name="KSO_WM_TEMPLATE_INDEX" val="20196494"/>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20.xml><?xml version="1.0" encoding="utf-8"?>
<p:tagLst xmlns:p="http://schemas.openxmlformats.org/presentationml/2006/main">
  <p:tag name="KSO_WM_UNIT_TEXT_PART_ID_V2" val="d-5-1"/>
  <p:tag name="KSO_WM_UNIT_COLOR_SCHEME_SHAPE_ID" val="37"/>
  <p:tag name="KSO_WM_UNIT_COLOR_SCHEME_PARENT_PAGE" val="0_1"/>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6494_3*l_h_f*1_3_1"/>
  <p:tag name="KSO_WM_TEMPLATE_CATEGORY" val="diagram"/>
  <p:tag name="KSO_WM_TEMPLATE_INDEX" val="20196494"/>
  <p:tag name="KSO_WM_UNIT_LAYERLEVEL" val="1_1_1"/>
  <p:tag name="KSO_WM_TAG_VERSION" val="1.0"/>
  <p:tag name="KSO_WM_BEAUTIFY_FLAG" val="#wm#"/>
  <p:tag name="KSO_WM_UNIT_PRESET_TEXT" val="点击此处添加正文，文字是您思想的提炼，为了最终呈现发布的良好效果，请言简意赅的阐述您的观点。"/>
  <p:tag name="KSO_WM_UNIT_TEXT_FILL_FORE_SCHEMECOLOR_INDEX_BRIGHTNESS" val="0.5"/>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TEXT_PART_ID_V2" val="c-5-1"/>
  <p:tag name="KSO_WM_UNIT_COLOR_SCHEME_SHAPE_ID" val="38"/>
  <p:tag name="KSO_WM_UNIT_COLOR_SCHEME_PARENT_PAGE" val="0_1"/>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96494_3*l_h_a*1_3_1"/>
  <p:tag name="KSO_WM_TEMPLATE_CATEGORY" val="diagram"/>
  <p:tag name="KSO_WM_TEMPLATE_INDEX" val="20196494"/>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1"/>
</p:tagLst>
</file>

<file path=ppt/tags/tag22.xml><?xml version="1.0" encoding="utf-8"?>
<p:tagLst xmlns:p="http://schemas.openxmlformats.org/presentationml/2006/main">
  <p:tag name="KSO_WM_SLIDE_ITEM_CNT" val="4"/>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2_2"/>
  <p:tag name="KSO_WM_UNIT_ID" val="diagram20169953_3*q_h_i*1_2_2"/>
  <p:tag name="KSO_WM_TEMPLATE_CATEGORY" val="diagram"/>
  <p:tag name="KSO_WM_TEMPLATE_INDEX" val="2016995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3_2"/>
  <p:tag name="KSO_WM_UNIT_ID" val="diagram20169953_3*q_h_i*1_3_2"/>
  <p:tag name="KSO_WM_TEMPLATE_CATEGORY" val="diagram"/>
  <p:tag name="KSO_WM_TEMPLATE_INDEX" val="20169953"/>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1_2"/>
  <p:tag name="KSO_WM_UNIT_ID" val="diagram20169953_3*q_h_i*1_1_2"/>
  <p:tag name="KSO_WM_TEMPLATE_CATEGORY" val="diagram"/>
  <p:tag name="KSO_WM_TEMPLATE_INDEX" val="20169953"/>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TYPE" val="q_h_i"/>
  <p:tag name="KSO_WM_UNIT_INDEX" val="1_4_2"/>
  <p:tag name="KSO_WM_UNIT_ID" val="diagram20169953_3*q_h_i*1_4_2"/>
  <p:tag name="KSO_WM_TEMPLATE_CATEGORY" val="diagram"/>
  <p:tag name="KSO_WM_TEMPLATE_INDEX" val="20169953"/>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2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1_1"/>
  <p:tag name="KSO_WM_UNIT_ID" val="diagram20169953_3*q_h_f*1_1_1"/>
  <p:tag name="KSO_WM_TEMPLATE_CATEGORY" val="diagram"/>
  <p:tag name="KSO_WM_TEMPLATE_INDEX" val="20169953"/>
  <p:tag name="KSO_WM_UNIT_LAYERLEVEL" val="1_1_1"/>
  <p:tag name="KSO_WM_TAG_VERSION" val="1.0"/>
  <p:tag name="KSO_WM_BEAUTIFY_FLAG" val="#wm#"/>
  <p:tag name="KSO_WM_UNIT_PRESET_TEXT" val="点击添加正文，为了演示发布的效果，请您简单的阐述您的观点"/>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1_1"/>
  <p:tag name="KSO_WM_UNIT_ID" val="diagram20169953_3*q_h_i*1_1_1"/>
  <p:tag name="KSO_WM_TEMPLATE_CATEGORY" val="diagram"/>
  <p:tag name="KSO_WM_TEMPLATE_INDEX" val="20169953"/>
  <p:tag name="KSO_WM_UNIT_LAYERLEVEL" val="1_1_1"/>
  <p:tag name="KSO_WM_TAG_VERSION" val="1.0"/>
  <p:tag name="KSO_WM_BEAUTIFY_FLAG" val="#wm#"/>
  <p:tag name="KSO_WM_UNIT_TEXT_FILL_FORE_SCHEMECOLOR_INDEX" val="5"/>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2_1"/>
  <p:tag name="KSO_WM_UNIT_ID" val="diagram20169953_3*q_h_i*1_2_1"/>
  <p:tag name="KSO_WM_TEMPLATE_CATEGORY" val="diagram"/>
  <p:tag name="KSO_WM_TEMPLATE_INDEX" val="20169953"/>
  <p:tag name="KSO_WM_UNIT_LAYERLEVEL" val="1_1_1"/>
  <p:tag name="KSO_WM_TAG_VERSION" val="1.0"/>
  <p:tag name="KSO_WM_BEAUTIFY_FLAG" val="#wm#"/>
  <p:tag name="KSO_WM_UNIT_TEXT_FILL_FORE_SCHEMECOLOR_INDEX" val="6"/>
  <p:tag name="KSO_WM_UNIT_TEXT_FILL_TYPE" val="1"/>
</p:tagLst>
</file>

<file path=ppt/tags/tag3.xml><?xml version="1.0" encoding="utf-8"?>
<p:tagLst xmlns:p="http://schemas.openxmlformats.org/presentationml/2006/main">
  <p:tag name="KSO_WM_UNIT_COLOR_SCHEME_SHAPE_ID" val="14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6494_3*l_h_i*1_2_2"/>
  <p:tag name="KSO_WM_TEMPLATE_CATEGORY" val="diagram"/>
  <p:tag name="KSO_WM_TEMPLATE_INDEX" val="2019649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3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2_1"/>
  <p:tag name="KSO_WM_UNIT_ID" val="diagram20169953_3*q_h_f*1_2_1"/>
  <p:tag name="KSO_WM_TEMPLATE_CATEGORY" val="diagram"/>
  <p:tag name="KSO_WM_TEMPLATE_INDEX" val="20169953"/>
  <p:tag name="KSO_WM_UNIT_LAYERLEVEL" val="1_1_1"/>
  <p:tag name="KSO_WM_TAG_VERSION" val="1.0"/>
  <p:tag name="KSO_WM_BEAUTIFY_FLAG" val="#wm#"/>
  <p:tag name="KSO_WM_UNIT_PRESET_TEXT" val="点击添加正文，为了演示发布的效果，请您简单的阐述您的观点"/>
  <p:tag name="KSO_WM_UNIT_TEXT_FILL_FORE_SCHEMECOLOR_INDEX" val="13"/>
  <p:tag name="KSO_WM_UNIT_TEXT_FILL_TYPE" val="1"/>
</p:tagLst>
</file>

<file path=ppt/tags/tag31.xml><?xml version="1.0" encoding="utf-8"?>
<p:tagLst xmlns:p="http://schemas.openxmlformats.org/presentationml/2006/main">
  <p:tag name="KSO_WM_UNIT_SUBTYPE" val="a"/>
  <p:tag name="KSO_WM_UNIT_NOCLEAR" val="0"/>
  <p:tag name="KSO_WM_UNIT_VALUE" val="34"/>
  <p:tag name="KSO_WM_UNIT_HIGHLIGHT" val="0"/>
  <p:tag name="KSO_WM_UNIT_COMPATIBLE" val="0"/>
  <p:tag name="KSO_WM_UNIT_DIAGRAM_ISNUMVISUAL" val="0"/>
  <p:tag name="KSO_WM_UNIT_DIAGRAM_ISREFERUNIT" val="0"/>
  <p:tag name="KSO_WM_DIAGRAM_GROUP_CODE" val="q1-1"/>
  <p:tag name="KSO_WM_UNIT_TYPE" val="q_h_f"/>
  <p:tag name="KSO_WM_UNIT_INDEX" val="1_4_1"/>
  <p:tag name="KSO_WM_UNIT_ID" val="diagram20169953_3*q_h_f*1_4_1"/>
  <p:tag name="KSO_WM_TEMPLATE_CATEGORY" val="diagram"/>
  <p:tag name="KSO_WM_TEMPLATE_INDEX" val="20169953"/>
  <p:tag name="KSO_WM_UNIT_LAYERLEVEL" val="1_1_1"/>
  <p:tag name="KSO_WM_TAG_VERSION" val="1.0"/>
  <p:tag name="KSO_WM_BEAUTIFY_FLAG" val="#wm#"/>
  <p:tag name="KSO_WM_UNIT_PRESET_TEXT" val="点击添加正文，为了演示发布的效果，请您简单的阐述您的观点"/>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4_1"/>
  <p:tag name="KSO_WM_UNIT_ID" val="diagram20169953_3*q_h_i*1_4_1"/>
  <p:tag name="KSO_WM_TEMPLATE_CATEGORY" val="diagram"/>
  <p:tag name="KSO_WM_TEMPLATE_INDEX" val="20169953"/>
  <p:tag name="KSO_WM_UNIT_LAYERLEVEL" val="1_1_1"/>
  <p:tag name="KSO_WM_TAG_VERSION" val="1.0"/>
  <p:tag name="KSO_WM_BEAUTIFY_FLAG" val="#wm#"/>
  <p:tag name="KSO_WM_UNIT_TEXT_FILL_FORE_SCHEMECOLOR_INDEX" val="8"/>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q1-1"/>
  <p:tag name="KSO_WM_UNIT_SUBTYPE" val="d"/>
  <p:tag name="KSO_WM_UNIT_TYPE" val="q_h_i"/>
  <p:tag name="KSO_WM_UNIT_INDEX" val="1_3_1"/>
  <p:tag name="KSO_WM_UNIT_ID" val="diagram20169953_3*q_h_i*1_3_1"/>
  <p:tag name="KSO_WM_TEMPLATE_CATEGORY" val="diagram"/>
  <p:tag name="KSO_WM_TEMPLATE_INDEX" val="20169953"/>
  <p:tag name="KSO_WM_UNIT_LAYERLEVEL" val="1_1_1"/>
  <p:tag name="KSO_WM_TAG_VERSION" val="1.0"/>
  <p:tag name="KSO_WM_BEAUTIFY_FLAG" val="#wm#"/>
  <p:tag name="KSO_WM_UNIT_TEXT_FILL_FORE_SCHEMECOLOR_INDEX" val="7"/>
  <p:tag name="KSO_WM_UNIT_TEXT_FILL_TYPE" val="1"/>
</p:tagLst>
</file>

<file path=ppt/tags/tag3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q1-1"/>
  <p:tag name="KSO_WM_UNIT_TYPE" val="q_h_f"/>
  <p:tag name="KSO_WM_UNIT_INDEX" val="1_3_1"/>
  <p:tag name="KSO_WM_UNIT_ID" val="diagram20169953_3*q_h_f*1_3_1"/>
  <p:tag name="KSO_WM_TEMPLATE_CATEGORY" val="diagram"/>
  <p:tag name="KSO_WM_TEMPLATE_INDEX" val="20169953"/>
  <p:tag name="KSO_WM_UNIT_LAYERLEVEL" val="1_1_1"/>
  <p:tag name="KSO_WM_TAG_VERSION" val="1.0"/>
  <p:tag name="KSO_WM_BEAUTIFY_FLAG" val="#wm#"/>
  <p:tag name="KSO_WM_UNIT_PRESET_TEXT" val="点击添加正文，为了演示发布的效果，请您简单的阐述您的观点"/>
  <p:tag name="KSO_WM_UNIT_TEXT_FILL_FORE_SCHEMECOLOR_INDEX" val="13"/>
  <p:tag name="KSO_WM_UNIT_TEXT_FILL_TYPE" val="1"/>
</p:tagLst>
</file>

<file path=ppt/tags/tag35.xml><?xml version="1.0" encoding="utf-8"?>
<p:tagLst xmlns:p="http://schemas.openxmlformats.org/presentationml/2006/main">
  <p:tag name="KSO_WM_SLIDE_ITEM_CNT" val="4"/>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160097_2*l_h_i*1_1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160097_2*l_h_i*1_1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160097_2*l_h_i*1_1_4"/>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3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160097_2*l_h_i*1_1_5"/>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Lst>
</file>

<file path=ppt/tags/tag4.xml><?xml version="1.0" encoding="utf-8"?>
<p:tagLst xmlns:p="http://schemas.openxmlformats.org/presentationml/2006/main">
  <p:tag name="KSO_WM_UNIT_COLOR_SCHEME_SHAPE_ID" val="39"/>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196494_3*l_h_i*1_2_1"/>
  <p:tag name="KSO_WM_TEMPLATE_CATEGORY" val="diagram"/>
  <p:tag name="KSO_WM_TEMPLATE_INDEX" val="2019649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160097_2*l_h_i*1_2_3"/>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160097_2*l_h_i*1_2_2"/>
  <p:tag name="KSO_WM_TEMPLATE_CATEGORY" val="diagram"/>
  <p:tag name="KSO_WM_TEMPLATE_INDEX" val="160097"/>
  <p:tag name="KSO_WM_UNIT_LAYERLEVEL" val="1_1_1"/>
  <p:tag name="KSO_WM_TAG_VERSION" val="1.0"/>
  <p:tag name="KSO_WM_BEAUTIFY_FLAG" val="#wm#"/>
  <p:tag name="KSO_WM_UNIT_FILL_FORE_SCHEMECOLOR_INDEX" val="5"/>
  <p:tag name="KSO_WM_UNIT_FILL_TYPE" val="1"/>
</p:tagLst>
</file>

<file path=ppt/tags/tag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160097_2*l_h_i*1_2_4"/>
  <p:tag name="KSO_WM_TEMPLATE_CATEGORY" val="diagram"/>
  <p:tag name="KSO_WM_TEMPLATE_INDEX" val="160097"/>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4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160097_2*l_h_i*1_2_5"/>
  <p:tag name="KSO_WM_TEMPLATE_CATEGORY" val="diagram"/>
  <p:tag name="KSO_WM_TEMPLATE_INDEX" val="160097"/>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Lst>
</file>

<file path=ppt/tags/tag44.xml><?xml version="1.0" encoding="utf-8"?>
<p:tagLst xmlns:p="http://schemas.openxmlformats.org/presentationml/2006/main">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160097_2*l_h_a*1_1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45.xml><?xml version="1.0" encoding="utf-8"?>
<p:tagLst xmlns:p="http://schemas.openxmlformats.org/presentationml/2006/main">
  <p:tag name="KSO_WM_UNIT_NOCLEAR" val="0"/>
  <p:tag name="KSO_WM_UNIT_VALUE" val="14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160097_2*l_h_f*1_1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4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160097_2*l_h_f*1_2_1"/>
  <p:tag name="KSO_WM_TEMPLATE_CATEGORY" val="diagram"/>
  <p:tag name="KSO_WM_TEMPLATE_INDEX" val="160097"/>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Lst>
</file>

<file path=ppt/tags/tag4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160097_2*l_h_a*1_2_1"/>
  <p:tag name="KSO_WM_TEMPLATE_CATEGORY" val="diagram"/>
  <p:tag name="KSO_WM_TEMPLATE_INDEX" val="160097"/>
  <p:tag name="KSO_WM_UNIT_LAYERLEVEL" val="1_1_1"/>
  <p:tag name="KSO_WM_TAG_VERSION" val="1.0"/>
  <p:tag name="KSO_WM_BEAUTIFY_FLAG" val="#wm#"/>
  <p:tag name="KSO_WM_UNIT_PRESET_TEXT" val="添加标题"/>
  <p:tag name="KSO_WM_UNIT_TEXT_FILL_FORE_SCHEMECOLOR_INDEX" val="14"/>
  <p:tag name="KSO_WM_UNIT_TEXT_FILL_TYPE" val="1"/>
</p:tagLst>
</file>

<file path=ppt/tags/tag48.xml><?xml version="1.0" encoding="utf-8"?>
<p:tagLst xmlns:p="http://schemas.openxmlformats.org/presentationml/2006/main">
  <p:tag name="KSO_WM_SLIDE_ITEM_CNT" val="4"/>
</p:tagLst>
</file>

<file path=ppt/tags/tag49.xml><?xml version="1.0" encoding="utf-8"?>
<p:tagLst xmlns:p="http://schemas.openxmlformats.org/presentationml/2006/main">
  <p:tag name="KSO_WM_UNIT_TABLE_BEAUTIFY" val="smartTable{004e5f9a-c8ee-4489-bf05-8dda6aba0c17}"/>
  <p:tag name="TABLE_ENDDRAG_ORIGIN_RECT" val="767*258"/>
  <p:tag name="TABLE_ENDDRAG_RECT" val="83*110*767*258"/>
  <p:tag name="TABLE_RECT" val="89.35*75.1257*781.3*275.6"/>
  <p:tag name="TABLE_EMPHASIZE_COLOR" val="6579300"/>
  <p:tag name="TABLE_ONEKEY_SKIN_IDX" val="0"/>
  <p:tag name="TABLE_SKINIDX" val="-1"/>
  <p:tag name="TABLE_COLORIDX" val="l"/>
</p:tagLst>
</file>

<file path=ppt/tags/tag5.xml><?xml version="1.0" encoding="utf-8"?>
<p:tagLst xmlns:p="http://schemas.openxmlformats.org/presentationml/2006/main">
  <p:tag name="KSO_WM_UNIT_TEXT_PART_ID_V2" val="d-5-1"/>
  <p:tag name="KSO_WM_UNIT_COLOR_SCHEME_SHAPE_ID" val="37"/>
  <p:tag name="KSO_WM_UNIT_COLOR_SCHEME_PARENT_PAGE" val="0_1"/>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6494_3*l_h_f*1_2_1"/>
  <p:tag name="KSO_WM_TEMPLATE_CATEGORY" val="diagram"/>
  <p:tag name="KSO_WM_TEMPLATE_INDEX" val="20196494"/>
  <p:tag name="KSO_WM_UNIT_LAYERLEVEL" val="1_1_1"/>
  <p:tag name="KSO_WM_TAG_VERSION" val="1.0"/>
  <p:tag name="KSO_WM_BEAUTIFY_FLAG" val="#wm#"/>
  <p:tag name="KSO_WM_UNIT_PRESET_TEXT" val="点击此处添加正文，文字是您思想的提炼，为了最终呈现发布的良好效果，请言简意赅的阐述您的观点。"/>
  <p:tag name="KSO_WM_UNIT_TEXT_FILL_FORE_SCHEMECOLOR_INDEX_BRIGHTNESS" val="0.5"/>
  <p:tag name="KSO_WM_UNIT_TEXT_FILL_FORE_SCHEMECOLOR_INDEX" val="13"/>
  <p:tag name="KSO_WM_UNIT_TEXT_FILL_TYPE" val="1"/>
  <p:tag name="KSO_WM_UNIT_USESOURCEFORMAT_APPLY" val="1"/>
</p:tagLst>
</file>

<file path=ppt/tags/tag50.xml><?xml version="1.0" encoding="utf-8"?>
<p:tagLst xmlns:p="http://schemas.openxmlformats.org/presentationml/2006/main">
  <p:tag name="KSO_WM_UNIT_TABLE_BEAUTIFY" val="smartTable{832c7527-a1d4-46ea-9e29-8207d35a0055}"/>
  <p:tag name="TABLE_ENDDRAG_ORIGIN_RECT" val="576*304"/>
  <p:tag name="TABLE_ENDDRAG_RECT" val="12*120*576*304"/>
  <p:tag name="TABLE_RECT" val="110.05*199.063*739.9*312.1"/>
  <p:tag name="TABLE_EMPHASIZE_COLOR" val="6579300"/>
  <p:tag name="TABLE_ONEKEY_SKIN_IDX" val="0"/>
  <p:tag name="TABLE_SKINIDX" val="-1"/>
  <p:tag name="TABLE_COLORIDX" val="l"/>
</p:tagLst>
</file>

<file path=ppt/tags/tag51.xml><?xml version="1.0" encoding="utf-8"?>
<p:tagLst xmlns:p="http://schemas.openxmlformats.org/presentationml/2006/main">
  <p:tag name="KSO_WM_UNIT_TABLE_BEAUTIFY" val="smartTable{a3ebc47e-ef91-4c11-bd1c-86ef6ee9e495}"/>
  <p:tag name="TABLE_ENDDRAG_ORIGIN_RECT" val="593*225"/>
  <p:tag name="TABLE_ENDDRAG_RECT" val="100*121*593*225"/>
</p:tagLst>
</file>

<file path=ppt/tags/tag52.xml><?xml version="1.0" encoding="utf-8"?>
<p:tagLst xmlns:p="http://schemas.openxmlformats.org/presentationml/2006/main">
  <p:tag name="TABLE_ENDDRAG_ORIGIN_RECT" val="339*89"/>
  <p:tag name="TABLE_ENDDRAG_RECT" val="104*428*339*89"/>
</p:tagLst>
</file>

<file path=ppt/tags/tag53.xml><?xml version="1.0" encoding="utf-8"?>
<p:tagLst xmlns:p="http://schemas.openxmlformats.org/presentationml/2006/main">
  <p:tag name="KSO_WM_UNIT_TABLE_BEAUTIFY" val="smartTable{782def6b-33b2-40a2-9fa1-b78f3a31ed13}"/>
  <p:tag name="TABLE_ENDDRAG_ORIGIN_RECT" val="373*71"/>
  <p:tag name="TABLE_ENDDRAG_RECT" val="100*119*373*71"/>
</p:tagLst>
</file>

<file path=ppt/tags/tag54.xml><?xml version="1.0" encoding="utf-8"?>
<p:tagLst xmlns:p="http://schemas.openxmlformats.org/presentationml/2006/main">
  <p:tag name="KSO_WM_UNIT_TABLE_BEAUTIFY" val="smartTable{3eb30a54-b0ec-4b95-a2fc-199242209ea4}"/>
  <p:tag name="TABLE_ENDDRAG_ORIGIN_RECT" val="402*66"/>
  <p:tag name="TABLE_ENDDRAG_RECT" val="533*119*402*66"/>
</p:tagLst>
</file>

<file path=ppt/tags/tag55.xml><?xml version="1.0" encoding="utf-8"?>
<p:tagLst xmlns:p="http://schemas.openxmlformats.org/presentationml/2006/main">
  <p:tag name="KSO_WM_UNIT_TABLE_BEAUTIFY" val="smartTable{004e5f9a-c8ee-4489-bf05-8dda6aba0c17}"/>
  <p:tag name="TABLE_ENDDRAG_ORIGIN_RECT" val="767*258"/>
  <p:tag name="TABLE_ENDDRAG_RECT" val="83*110*767*258"/>
  <p:tag name="TABLE_RECT" val="89.35*75.1257*781.3*275.6"/>
  <p:tag name="TABLE_EMPHASIZE_COLOR" val="6579300"/>
  <p:tag name="TABLE_ONEKEY_SKIN_IDX" val="0"/>
  <p:tag name="TABLE_SKINIDX" val="-1"/>
  <p:tag name="TABLE_COLORIDX" val="l"/>
</p:tagLst>
</file>

<file path=ppt/tags/tag56.xml><?xml version="1.0" encoding="utf-8"?>
<p:tagLst xmlns:p="http://schemas.openxmlformats.org/presentationml/2006/main">
  <p:tag name="KSO_WM_TEMPLATE_CATEGORY" val="diagram"/>
  <p:tag name="KSO_WM_TEMPLATE_INDEX" val="20181966"/>
  <p:tag name="KSO_WM_UNIT_TYPE" val="n_h_i"/>
  <p:tag name="KSO_WM_UNIT_INDEX" val="1_1_1"/>
  <p:tag name="KSO_WM_UNIT_ID" val="diagram20181966_2*n_h_i*1_1_1"/>
  <p:tag name="KSO_WM_UNIT_LAYERLEVEL" val="1_1_1"/>
  <p:tag name="KSO_WM_BEAUTIFY_FLAG" val="#wm#"/>
  <p:tag name="KSO_WM_TAG_VERSION" val="1.0"/>
  <p:tag name="KSO_WM_DIAGRAM_GROUP_CODE" val="n1-1"/>
  <p:tag name="KSO_WM_UNIT_FILL_FORE_SCHEMECOLOR_INDEX" val="6"/>
  <p:tag name="KSO_WM_UNIT_FILL_TYPE" val="1"/>
  <p:tag name="KSO_WM_UNIT_TEXT_FILL_FORE_SCHEMECOLOR_INDEX" val="2"/>
  <p:tag name="KSO_WM_UNIT_TEXT_FILL_TYPE" val="1"/>
</p:tagLst>
</file>

<file path=ppt/tags/tag57.xml><?xml version="1.0" encoding="utf-8"?>
<p:tagLst xmlns:p="http://schemas.openxmlformats.org/presentationml/2006/main">
  <p:tag name="KSO_WM_TEMPLATE_CATEGORY" val="diagram"/>
  <p:tag name="KSO_WM_TEMPLATE_INDEX" val="20181966"/>
  <p:tag name="KSO_WM_UNIT_TYPE" val="n_h_i"/>
  <p:tag name="KSO_WM_UNIT_INDEX" val="1_1_2"/>
  <p:tag name="KSO_WM_UNIT_ID" val="diagram20181966_2*n_h_i*1_1_2"/>
  <p:tag name="KSO_WM_UNIT_LAYERLEVEL" val="1_1_1"/>
  <p:tag name="KSO_WM_BEAUTIFY_FLAG" val="#wm#"/>
  <p:tag name="KSO_WM_TAG_VERSION" val="1.0"/>
  <p:tag name="KSO_WM_DIAGRAM_GROUP_CODE" val="n1-1"/>
  <p:tag name="KSO_WM_UNIT_FILL_FORE_SCHEMECOLOR_INDEX" val="13"/>
  <p:tag name="KSO_WM_UNIT_FILL_TYPE" val="1"/>
  <p:tag name="KSO_WM_UNIT_TEXT_FILL_FORE_SCHEMECOLOR_INDEX" val="2"/>
  <p:tag name="KSO_WM_UNIT_TEXT_FILL_TYPE" val="1"/>
</p:tagLst>
</file>

<file path=ppt/tags/tag58.xml><?xml version="1.0" encoding="utf-8"?>
<p:tagLst xmlns:p="http://schemas.openxmlformats.org/presentationml/2006/main">
  <p:tag name="KSO_WM_TEMPLATE_CATEGORY" val="diagram"/>
  <p:tag name="KSO_WM_TEMPLATE_INDEX" val="20181966"/>
  <p:tag name="KSO_WM_UNIT_TYPE" val="n_h_i"/>
  <p:tag name="KSO_WM_UNIT_INDEX" val="1_1_3"/>
  <p:tag name="KSO_WM_UNIT_ID" val="diagram20181966_2*n_h_i*1_1_3"/>
  <p:tag name="KSO_WM_UNIT_LAYERLEVEL" val="1_1_1"/>
  <p:tag name="KSO_WM_BEAUTIFY_FLAG" val="#wm#"/>
  <p:tag name="KSO_WM_TAG_VERSION" val="1.0"/>
  <p:tag name="KSO_WM_DIAGRAM_GROUP_CODE" val="n1-1"/>
  <p:tag name="KSO_WM_UNIT_FILL_FORE_SCHEMECOLOR_INDEX" val="6"/>
  <p:tag name="KSO_WM_UNIT_FILL_TYPE" val="1"/>
  <p:tag name="KSO_WM_UNIT_TEXT_FILL_FORE_SCHEMECOLOR_INDEX" val="2"/>
  <p:tag name="KSO_WM_UNIT_TEXT_FILL_TYPE" val="1"/>
</p:tagLst>
</file>

<file path=ppt/tags/tag59.xml><?xml version="1.0" encoding="utf-8"?>
<p:tagLst xmlns:p="http://schemas.openxmlformats.org/presentationml/2006/main">
  <p:tag name="KSO_WM_TEMPLATE_CATEGORY" val="diagram"/>
  <p:tag name="KSO_WM_TEMPLATE_INDEX" val="20181966"/>
  <p:tag name="KSO_WM_UNIT_TYPE" val="n_h_a"/>
  <p:tag name="KSO_WM_UNIT_INDEX" val="1_1_1"/>
  <p:tag name="KSO_WM_UNIT_ID" val="diagram20181966_2*n_h_a*1_1_1"/>
  <p:tag name="KSO_WM_UNIT_LAYERLEVEL" val="1_1_1"/>
  <p:tag name="KSO_WM_UNIT_VALUE" val="6"/>
  <p:tag name="KSO_WM_UNIT_HIGHLIGHT" val="0"/>
  <p:tag name="KSO_WM_UNIT_COMPATIBLE" val="0"/>
  <p:tag name="KSO_WM_UNIT_CLEAR" val="0"/>
  <p:tag name="KSO_WM_BEAUTIFY_FLAG" val="#wm#"/>
  <p:tag name="KSO_WM_TAG_VERSION" val="1.0"/>
  <p:tag name="KSO_WM_DIAGRAM_GROUP_CODE" val="n1-1"/>
  <p:tag name="KSO_WM_UNIT_PRESET_TEXT" val="目标内容"/>
  <p:tag name="KSO_WM_UNIT_TEXT_FILL_FORE_SCHEMECOLOR_INDEX" val="13"/>
  <p:tag name="KSO_WM_UNIT_TEXT_FILL_TYPE" val="1"/>
</p:tagLst>
</file>

<file path=ppt/tags/tag6.xml><?xml version="1.0" encoding="utf-8"?>
<p:tagLst xmlns:p="http://schemas.openxmlformats.org/presentationml/2006/main">
  <p:tag name="KSO_WM_UNIT_TEXT_PART_ID_V2" val="c-5-1"/>
  <p:tag name="KSO_WM_UNIT_COLOR_SCHEME_SHAPE_ID" val="38"/>
  <p:tag name="KSO_WM_UNIT_COLOR_SCHEME_PARENT_PAGE" val="0_1"/>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96494_3*l_h_a*1_2_1"/>
  <p:tag name="KSO_WM_TEMPLATE_CATEGORY" val="diagram"/>
  <p:tag name="KSO_WM_TEMPLATE_INDEX" val="20196494"/>
  <p:tag name="KSO_WM_UNIT_LAYERLEVEL" val="1_1_1"/>
  <p:tag name="KSO_WM_TAG_VERSION" val="1.0"/>
  <p:tag name="KSO_WM_BEAUTIFY_FLAG" val="#wm#"/>
  <p:tag name="KSO_WM_UNIT_PRESET_TEXT" val="单击此处添加小标题"/>
  <p:tag name="KSO_WM_UNIT_TEXT_FILL_FORE_SCHEMECOLOR_INDEX_BRIGHTNESS" val="0.25"/>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TEMPLATE_CATEGORY" val="diagram"/>
  <p:tag name="KSO_WM_TEMPLATE_INDEX" val="20181966"/>
  <p:tag name="KSO_WM_UNIT_TYPE" val="n_h_i"/>
  <p:tag name="KSO_WM_UNIT_INDEX" val="1_1_4"/>
  <p:tag name="KSO_WM_UNIT_ID" val="diagram20181966_2*n_h_i*1_1_4"/>
  <p:tag name="KSO_WM_UNIT_LAYERLEVEL" val="1_1_1"/>
  <p:tag name="KSO_WM_BEAUTIFY_FLAG" val="#wm#"/>
  <p:tag name="KSO_WM_TAG_VERSION" val="1.0"/>
  <p:tag name="KSO_WM_DIAGRAM_GROUP_CODE" val="n1-1"/>
  <p:tag name="KSO_WM_UNIT_FILL_FORE_SCHEMECOLOR_INDEX" val="7"/>
  <p:tag name="KSO_WM_UNIT_FILL_TYPE" val="1"/>
  <p:tag name="KSO_WM_UNIT_LINE_FORE_SCHEMECOLOR_INDEX" val="16"/>
  <p:tag name="KSO_WM_UNIT_LINE_FILL_TYPE" val="2"/>
  <p:tag name="KSO_WM_UNIT_TEXT_FILL_FORE_SCHEMECOLOR_INDEX" val="2"/>
  <p:tag name="KSO_WM_UNIT_TEXT_FILL_TYPE" val="1"/>
</p:tagLst>
</file>

<file path=ppt/tags/tag61.xml><?xml version="1.0" encoding="utf-8"?>
<p:tagLst xmlns:p="http://schemas.openxmlformats.org/presentationml/2006/main">
  <p:tag name="KSO_WM_TEMPLATE_CATEGORY" val="diagram"/>
  <p:tag name="KSO_WM_TEMPLATE_INDEX" val="20181966"/>
  <p:tag name="KSO_WM_UNIT_TYPE" val="n_h_f"/>
  <p:tag name="KSO_WM_UNIT_INDEX" val="1_1_2"/>
  <p:tag name="KSO_WM_UNIT_ID" val="diagram20181966_2*n_h_f*1_1_2"/>
  <p:tag name="KSO_WM_UNIT_LAYERLEVEL" val="1_1_1"/>
  <p:tag name="KSO_WM_UNIT_VALUE" val="69"/>
  <p:tag name="KSO_WM_UNIT_HIGHLIGHT" val="0"/>
  <p:tag name="KSO_WM_UNIT_COMPATIBLE" val="0"/>
  <p:tag name="KSO_WM_UNIT_CLEAR" val="0"/>
  <p:tag name="KSO_WM_BEAUTIFY_FLAG" val="#wm#"/>
  <p:tag name="KSO_WM_TAG_VERSION" val="1.0"/>
  <p:tag name="KSO_WM_DIAGRAM_GROUP_CODE" val="n1-1"/>
  <p:tag name="KSO_WM_UNIT_PRESET_TEXT" val="请在这里输入您的内容文字请在这里输入您的内容文字请在这里输入您的内容文字请在这里输入您的内容文字。"/>
  <p:tag name="KSO_WM_UNIT_TEXT_FILL_FORE_SCHEMECOLOR_INDEX" val="15"/>
  <p:tag name="KSO_WM_UNIT_TEXT_FILL_TYPE" val="1"/>
</p:tagLst>
</file>

<file path=ppt/tags/tag62.xml><?xml version="1.0" encoding="utf-8"?>
<p:tagLst xmlns:p="http://schemas.openxmlformats.org/presentationml/2006/main">
  <p:tag name="KSO_WM_TEMPLATE_CATEGORY" val="diagram"/>
  <p:tag name="KSO_WM_TEMPLATE_INDEX" val="20181966"/>
  <p:tag name="KSO_WM_UNIT_TYPE" val="n_h_f"/>
  <p:tag name="KSO_WM_UNIT_INDEX" val="1_1_1"/>
  <p:tag name="KSO_WM_UNIT_ID" val="diagram20181966_2*n_h_f*1_1_1"/>
  <p:tag name="KSO_WM_UNIT_LAYERLEVEL" val="1_1_1"/>
  <p:tag name="KSO_WM_UNIT_VALUE" val="4"/>
  <p:tag name="KSO_WM_UNIT_HIGHLIGHT" val="0"/>
  <p:tag name="KSO_WM_UNIT_COMPATIBLE" val="0"/>
  <p:tag name="KSO_WM_UNIT_CLEAR" val="0"/>
  <p:tag name="KSO_WM_BEAUTIFY_FLAG" val="#wm#"/>
  <p:tag name="KSO_WM_TAG_VERSION" val="1.0"/>
  <p:tag name="KSO_WM_DIAGRAM_GROUP_CODE" val="n1-1"/>
  <p:tag name="KSO_WM_UNIT_PRESET_TEXT" val="2,300,000"/>
  <p:tag name="KSO_WM_UNIT_TEXT_FILL_FORE_SCHEMECOLOR_INDEX" val="4"/>
  <p:tag name="KSO_WM_UNIT_TEXT_FILL_TYPE" val="1"/>
</p:tagLst>
</file>

<file path=ppt/tags/tag63.xml><?xml version="1.0" encoding="utf-8"?>
<p:tagLst xmlns:p="http://schemas.openxmlformats.org/presentationml/2006/main">
  <p:tag name="KSO_WM_TEMPLATE_CATEGORY" val="diagram"/>
  <p:tag name="KSO_WM_TEMPLATE_INDEX" val="20181966"/>
  <p:tag name="KSO_WM_UNIT_TYPE" val="n_h_i"/>
  <p:tag name="KSO_WM_UNIT_INDEX" val="1_1_5"/>
  <p:tag name="KSO_WM_UNIT_ID" val="diagram20181966_2*n_h_i*1_1_5"/>
  <p:tag name="KSO_WM_UNIT_LAYERLEVEL" val="1_1_1"/>
  <p:tag name="KSO_WM_BEAUTIFY_FLAG" val="#wm#"/>
  <p:tag name="KSO_WM_TAG_VERSION" val="1.0"/>
  <p:tag name="KSO_WM_DIAGRAM_GROUP_CODE" val="n1-1"/>
  <p:tag name="KSO_WM_UNIT_FILL_FORE_SCHEMECOLOR_INDEX" val="9"/>
  <p:tag name="KSO_WM_UNI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4*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4*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6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4*l_h_f*1_1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4*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4*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6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0849_4*l_h_f*1_2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7.xml><?xml version="1.0" encoding="utf-8"?>
<p:tagLst xmlns:p="http://schemas.openxmlformats.org/presentationml/2006/main">
  <p:tag name="KSO_WM_UNIT_COLOR_SCHEME_SHAPE_ID" val="152"/>
  <p:tag name="KSO_WM_UNIT_COLOR_SCHEME_PARENT_PAGE" val="0_3"/>
  <p:tag name="KSO_WM_UNIT_FOIL_COLOR"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196494_3*l_h_i*1_4_3"/>
  <p:tag name="KSO_WM_TEMPLATE_CATEGORY" val="diagram"/>
  <p:tag name="KSO_WM_TEMPLATE_INDEX" val="20196494"/>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0849_4*l_h_i*1_3_1"/>
  <p:tag name="KSO_WM_TEMPLATE_CATEGORY" val="diagram"/>
  <p:tag name="KSO_WM_TEMPLATE_INDEX" val="20170849"/>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0849_4*l_h_i*1_3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0849_4*l_h_f*1_3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170849_4*l_h_i*1_4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70849_4*l_h_i*1_4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5.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70849_4*l_h_f*1_4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170849_4*l_h_i*1_5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170849_4*l_h_i*1_5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78.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170849_4*l_h_f*1_5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20170849_4*l_h_i*1_3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8.xml><?xml version="1.0" encoding="utf-8"?>
<p:tagLst xmlns:p="http://schemas.openxmlformats.org/presentationml/2006/main">
  <p:tag name="KSO_WM_UNIT_COLOR_SCHEME_SHAPE_ID" val="154"/>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96494_3*l_h_i*1_4_2"/>
  <p:tag name="KSO_WM_TEMPLATE_CATEGORY" val="diagram"/>
  <p:tag name="KSO_WM_TEMPLATE_INDEX" val="2019649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170849_4*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170849_4*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3"/>
  <p:tag name="KSO_WM_UNIT_ID" val="diagram20170849_4*l_h_i*1_4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3"/>
  <p:tag name="KSO_WM_UNIT_ID" val="diagram20170849_4*l_h_i*1_5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4*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4*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6.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4*l_h_f*1_1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4*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70849_4*l_h_i*1_2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89.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70849_4*l_h_f*1_2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9.xml><?xml version="1.0" encoding="utf-8"?>
<p:tagLst xmlns:p="http://schemas.openxmlformats.org/presentationml/2006/main">
  <p:tag name="KSO_WM_UNIT_COLOR_SCHEME_SHAPE_ID" val="42"/>
  <p:tag name="KSO_WM_UNIT_COLOR_SCHEME_PARENT_PAGE" val="0_3"/>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196494_3*l_h_i*1_4_1"/>
  <p:tag name="KSO_WM_TEMPLATE_CATEGORY" val="diagram"/>
  <p:tag name="KSO_WM_TEMPLATE_INDEX" val="20196494"/>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70849_4*l_h_i*1_3_1"/>
  <p:tag name="KSO_WM_TEMPLATE_CATEGORY" val="diagram"/>
  <p:tag name="KSO_WM_TEMPLATE_INDEX" val="20170849"/>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70849_4*l_h_i*1_3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2.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70849_4*l_h_f*1_3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3"/>
  <p:tag name="KSO_WM_UNIT_ID" val="diagram20170849_4*l_h_i*1_3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3"/>
  <p:tag name="KSO_WM_UNIT_ID" val="diagram20170849_4*l_h_i*1_2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3"/>
  <p:tag name="KSO_WM_UNIT_ID" val="diagram20170849_4*l_h_i*1_1_3"/>
  <p:tag name="KSO_WM_TEMPLATE_CATEGORY" val="diagram"/>
  <p:tag name="KSO_WM_TEMPLATE_INDEX" val="20170849"/>
  <p:tag name="KSO_WM_UNIT_LAYERLEVEL" val="1_1_1"/>
  <p:tag name="KSO_WM_TAG_VERSION" val="1.0"/>
  <p:tag name="KSO_WM_BEAUTIFY_FLAG" val="#wm#"/>
  <p:tag name="KSO_WM_UNIT_TEXT_FILL_FORE_SCHEMECOLOR_INDEX" val="14"/>
  <p:tag name="KSO_WM_UNIT_TEXT_FILL_TYPE"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70849_4*l_h_i*1_1_1"/>
  <p:tag name="KSO_WM_TEMPLATE_CATEGORY" val="diagram"/>
  <p:tag name="KSO_WM_TEMPLATE_INDEX" val="20170849"/>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70849_4*l_h_i*1_1_2"/>
  <p:tag name="KSO_WM_TEMPLATE_CATEGORY" val="diagram"/>
  <p:tag name="KSO_WM_TEMPLATE_INDEX" val="20170849"/>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Lst>
</file>

<file path=ppt/tags/tag98.xml><?xml version="1.0" encoding="utf-8"?>
<p:tagLst xmlns:p="http://schemas.openxmlformats.org/presentationml/2006/main">
  <p:tag name="KSO_WM_UNIT_SUBTYPE" val="a"/>
  <p:tag name="KSO_WM_UNIT_PRESET_TEXT" val="点击此处添加正文，文字是您思想的提炼，为了演示发布的良好效果，请言简意赅的阐述您的观点。"/>
  <p:tag name="KSO_WM_UNIT_NOCLEAR" val="0"/>
  <p:tag name="KSO_WM_UNIT_VALUE" val="3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70849_4*l_h_f*1_1_1"/>
  <p:tag name="KSO_WM_TEMPLATE_CATEGORY" val="diagram"/>
  <p:tag name="KSO_WM_TEMPLATE_INDEX" val="20170849"/>
  <p:tag name="KSO_WM_UNIT_LAYERLEVEL" val="1_1_1"/>
  <p:tag name="KSO_WM_TAG_VERSION" val="1.0"/>
  <p:tag name="KSO_WM_BEAUTIFY_FLAG" val="#wm#"/>
  <p:tag name="KSO_WM_UNIT_TEXT_FILL_FORE_SCHEMECOLOR_INDEX" val="13"/>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70849_4*l_h_i*1_2_1"/>
  <p:tag name="KSO_WM_TEMPLATE_CATEGORY" val="diagram"/>
  <p:tag name="KSO_WM_TEMPLATE_INDEX" val="20170849"/>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item1.xml><?xml version="1.0" encoding="utf-8"?>
<s:customData xmlns="http://www.wps.cn/officeDocument/2013/wpsCustomData" xmlns:s="http://www.wps.cn/officeDocument/2013/wpsCustomData">
  <extobjs>
    <extobj name="C9F754DE-2CAD-44b6-B708-469DEB6407EB-1">
      <extobjdata type="C9F754DE-2CAD-44b6-B708-469DEB6407EB" data="ewoJIkZpbGVJZCIgOiAiMTU2MjMzOTI4NDA5IiwKCSJHcm91cElkIiA6ICIxMDIwNDEzOTQiLAoJIkltYWdlIiA6ICJpVkJPUncwS0dnb0FBQUFOU1VoRVVnQUFDS0FBQUFPcENBWUFBQUFuNjgwOUFBQUFDWEJJV1hNQUFBc1RBQUFMRXdFQW1wd1lBQUFnQUVsRVFWUjRuT3pkZVhUZTlYMHYrTS96YUplMVdMYmszWlpYYkd4ak1OaGdBaGdDWVVrSVdVcVdabTE3MnViMjl0SmxtanR6Wms3YjZaMlprNXRtYnU5TjJ6dE5PNzF0MDVBRWtyYWtnUUNCcE95TGljRW1HR3hzakZlOEw1SzFyOC96ekI4TURrS1BaRW1QckVlV1hxOXpjZzdQZC9uOTNnNVk1MGgrKy90TlpES1pUQUFBQUFBQUFBQUFNT2tsRW9uRVNQWWxSenNJQUFBQUFBQUFBQUNUaXdJS0FBQUFBQUFBQUFBNVVVQUJBQUFBQUFBQUFDQW5DaWdBQUFBQUFBQUFBT1JFQVFVQUFBQUFBQUFBZ0p3b29BQUFBQUFBQUFBQWtCTUZGQUFBQUFBQUFBQUFjcUtBQWdBQUFBQUFBQUJBVGhSUUFBQUFBQUFBQUFESWlRSUtBQUFBQUFBQUFBQTVVVUFCQUFBQUFBQUFBQ0FuQ2lnQUFBQUFBQUFBQU9SRUFRVUFBQUFBQUFBQWdKd29vQUFBQUFBQUFBQUFrQk1GRkFBQUFBQUFBQUFBY3FLQUFnQUFBQUFBQUFCQVRoUlFBQUFBQUFBQUFBRElpUUlLQUFBQUFBQUFBQUE1VVVBQkFBQUFBQUFBQUNBbkNpZ0FBQUFBQUFBQUFPUkVBUVVBQUFBQUFBQUFnSndvb0FBQUFBQUFBQUFBa0JNRkZBQUFBQUFBQUFBQWNxS0FBZ0FBQUFBQUFBQkFUaFJRQUFBQUFBQUFBQURJaVFJS0FBQUFBQUFBQUFBNVVVQUJBQUFBQUFBQUFDQW5DaWdBQUFBQUFBQUFBT1JFQVFVQUFBQUFBQUFBZ0p3b29BQUFBQUFBQUFBQWtCTUZGQUFBQUFBQUFBQUFjcUtBQWdBQUFBQUFBQUJBVGhSUUFBQUFBQUFBQUFESWlRSUtBQUFBQUFBQUFBQTVVVUFCQUFBQUFBQUFBQ0FuQ2lnQUFBQUFBQUFBQU9SRUFRVUFBQUFBQUFBQWdKd29vQUFBQUFBQUFBQUFrQk1GRkFBQUFBQUFBQUFBY3FLQUFnQUFBQUFBQUFCQVRoUlFBQUFBQUFBQUFBRElpUUlLQUFBQUFBQUFBQUE1VVVBQkFBQUFBQUFBQUNBbkNpZ0FBQUFBQUFBQUFPUkVBUVVBQUFBQUFBQUFnSndVNWpzQUFBQUFqR2ZkNlZRY2JHMk9JKzJ0Y2FxelBVNTFkVVJyVDNkMHBWUFJuVXBGS3BQSmQwUWdpNEpFSW9vTENxSWtXUkFWUmNWUlcxSVd0YVhsTWFlOEloWlVWRVZ4c2lEZkVRRUFBR0JDU1dReWZsSUdBQUFBNzliYTB4M2JHay9HampPbjRsQmJTNlI5Nnd3VFNqS1JpSGxUS21QbDFOcFlVMU1YRlVYRitZNEVBQUFBNDBZaWtVaU1hSjhDQ2dBQUFFUmtJdUpBYTFNOGQveFE3RzV1VkRxQlNTS1pTTVN5cXBxNFp1YThXRmhSbmU4NEFBQUFrSGNLS0FBQUFEQkMrMXFhNHZHaisrTkFhM08rb3dCNVZGOVJGVGZPWGhpTEtoVlJBQUFBbUx3VVVBQUFBR0NZV25xNjQ1RkRlK1BWeHBQNWpnS01JMnVtelloYjV5NktTbGZ6QUFBQU1Ba3BvQUFBQU1Bd3ZOWjRNdTQvdUR1NlVxbDhSd0hHb1pLQ2d2allnb3RpVlUxdHZxTUFBQURBbUZKQUFRQUFnQ0hvVGFmang0ZjJ4b3VuanVZN0NuQUJ1TEp1ZHR3MmQzRVVKcFA1amdJQUFBQmpRZ0VGQUFBQXpxRXoxUnYzN05rUisxdWI4aDBGdUlBc3JLaU96eTVaR2FVRmhmbU9BZ0FBQU9lZEFnb0FBQUFNb3JXbk83NzE1bXR4dktNdDMxR0FDOUNzc2lueHhhV3JvNktvT045UkFBQUE0THdhYVFIRjJhRUFBQUJNZUoycFh1VVRJQ2ZIT3RyaTdqZGZpODVVYjc2akFBQUF3TGlrZ0FJQUFNQ0UxcHRPeHoxN2RpaWZBRGs3MXRFVzkrelpFYjNwZEw2akFBQUF3TGlqZ0FJQUFNQ0U5dU5EZTJOL2ExTytZd0FUeFA3V3Buams4TjU4eHdBQUFJQnhSd0VGQUFDQUNldTF4cFB4NHFtaitZNEJURENiVHg2TjdZMm44aDBEQUFBQXhoVUZGQUFBQUNha2xwN3V1UC9nN256SEFDYW8rdy91anBhZTduekhBQUFBZ0hGREFRVUFBSUFKNlpGRGU2TXJsY3AzREdDQzZrejF4cU9IOStVN0JnQUFBSXdiQ2lnQUFBQk1PUHRhbXVMVnhwUDVqZ0ZNY05zYVRzUytscVo4eHdBQUFJQnhRUUVGQUFDQUNTVVRFWThkM1ovbkZNQms4ZmpSQS9tT0FBQUFBT09DQWdvQUFBQVR5b0hXcGpqWTJwenZHTUFrY2FDMUtmYTNPZ1VGQUFBQUZGQUFBQUNZVUo0N2ZpamZFWUJKeHRjZEFBQUFVRUFCQUFCZ0FtbnQ2WTdkelkzNWpnRk1NcnViRzZPMXB6dmZNUUFBQUNDdkZGQUFBQUNZTUxZMW5veDBKcFB2R01Ba2s4NWtZbHZqeVh6SEFBQUFnTHhTUUFFQUFHREMySEhtVkw0akFKT1VyejhBQUFCTWRnb29BQUFBVEFqZDZWUWNhbXZKZHd4Z2tqcmMxaExkNlZTK1l3QUFBRURlS0tBQUFBQXdJUnhzYlhiOURwQTNxVXdtRHJZMjV6c0dBQUFBNUkwQ0NnQUFBQlBDa2ZiV2ZFY0FKamxmaHdBQUFKak1GRkFBQUFDWUVFNTF0dWM3QWpESm5lcnF5SGNFQUFBQXlCc0ZGQUFBQUNZRWYvQUw1TnRwUlRnQUFBQW1NUVVVQUFBQUpvVFdudTU4UndBbXVaYWVubnhIQUFBQWdMeFJRQUVBQUdCQzZFcW44aDBCbU9TNmZSMENBQUJnRWxOQUFRQUFZRUxvVHZtRFh5Qy91bEs5K1k0QUFBQUFlYU9BQWdBQXdJU1F5bVR5SFFHWTVId2RBZ0FBWURKVFFBRUFBQUFBQUFBQUlDY0tLQUFBQUFBQUFBQUE1RVFCQlFBQUFBQUFBQUNBbkNpZ0FBQUFBQUFBQUFDUUV3VVVBQUFBQUFBQUFBQnlvb0FDQUFBQUFBQUFBRUJPQ3ZNZEFBQUFBQmdmT3M2MHhJbGRCNkwxUkVPc3VtUGplWDlmODlGVDBkM1cwVys4ZHVuODgvN3U4eUdkU2tYTHNkTlJYbE1WUmVXbCtZNERBQUFBTUtZVVVBQUFBR0NTYWo1NktrN3MyaDhuZHg2SUU3djJSOHZ4aHJOejg5ZXRqS3JadGVmMS9WdSs4M0FjZm5sWHYvSFAzL09WOC9yZTBkRFQyUlZIWHRrZFRZZE9STk9oNDNIbTBJbG9PWFk2MHFsVXJQM01yV05TNEFFQUFBQVlUeFJRQUFBQTRIeklaS0s3cFRVeXFYUVVWVTZKWk9INCt4YjhtYi84WGpRZU9KcDFidS9UVytPeVQ5OHl4b2tHMW5Mc2RHVFM2ZlB5N0tvNWRjUGVrMHdtNDhWdlBoQ2R6VzM5NXZZOHRWVUJCUUFBQUpoMHh0OVB2d0FBQU9BQ2xVbWw0dlNycjhmcGJkdWo5ZERSaUV6bTdGeHhUWFhVWHJJeWF0ZGVFa1VWVS9LWThoZVczYmcrTm4vemdheHorNTU3SlM3NzFNMFJpY1FZcDhydTRULzZSdlMwZDU2WFo0L2t4SldDNHFKWWNkdjc0dWYvOU5OK2M4MUhUa2JqZ2FOUlV6LzduTS9aZHQ5anNlMit4NGY5L25jc3ZXRmRiUGpTeDBlOGZ6UjBuR21KeHYxSG8rTk1TM1MzZDBhcXB5ZUt5a3FqdEdwS1RGczRKeXBuVFIvVjkvVzBkOGFwdlllajdWUmpkTGQyUkRxVmp1THkwaWl0cm9pYSt0bFJPWFBhcUw0UEFBQUFHQm9GRkFBQUFCZ0ZuYWNhWXMrL1BoU2RKMDVsbmU5dWJJb2pUMitLNDV1M1J2M3ROMGZOaW1Wam5MQy9oZGRjR2x1KzgzQ2tlbnI3emJXZE9oTW4zM3dyNnBZdHlFT3lDOFBTOTYrTGJUOTRQTks5cVg1ekJ6ZHZIMUlCWmF6OCtJLy9Pazd2T2RSbjdPWS8rdldZdVhMeDhCK1d5Y1NKTnc3Ry91ZCtIb2UyN296Mmh1WkJsNWRXVjhTUzY2K0k1YmRzaVBKcFZjTi9YMFNrdW50aTMzT3Z4TzdIWDR6VGV3LzNLWGRsZTkraWF5Nk5aVGRkZWQ2dmtRSUFBQUIrUVFFRkFBQUFjdFIxcGpsMjNmMzk2TzA0OXdrZHFjNnUySHZmZzdINHpnL252WVJTWEY0YTg5WmRIQWMydlpwMS9zQ21WeWQxQWFXenVTMGUrK28zQjEyVEdPQ0VtSjJQUEIrSHR1NGNjTjh0Zi9LYlVWUmFrbE8rNGFpY05iMWZBV1VrSjVNY2ZubG4vUHo3UDQzR2c4ZUd2S2V6cVRXMlAvQlU3SHAwVTZ6N3dvZGk2WTNyaC8zT0YvL3h3V2c5MlRqazk3Mys4SE94NjlFWFlzVUgzeGVYZnZJRFVWRGtSMkFBQUFCd3Z2bnVHd0FBQUhLUnljVGVIenc0cFBMSnV4MTQ4Q2N4WmZiTUtLNGUyWWtRRVJHcG50NjQ5MWYrWk1UN3oyWG5JOC9IemtlZXovazVJN25pWmp4STkvWkc0NEdqSTlyYjA5RTE2TjVNZXVBVFBJWmxpRGNrVmIybmJGSlFYQlRsTmNQN2IyL2ZzeitQNTc3eHo4UGE4MjY5WGQzeHd0LzlNRnFPTjhUYXo5dzZwRDJ2M2Y5ay9QejcvYTg1R29wMEtoVTdIbndtVHIzNVZ0endINzhReGVXbEkzb09BQUFBTURUSmZBY0FBQUNBQzltWk4vWkUrOUhqdzk2WDZ1cU9vOCsvZUI0U01Sd0Z4VVg1anBCVklwbnM4NzhZNEtTVjJtWHpoL1M4eWxsOXI2S3BuRGx0d0djT0pOdFZUU094L1VkUHg1dFB2blRPZFRzZjJUVGk4c203bmRpNVB6Yjk5Yi9rL0J3QUFBQmdjRTVBQVFBQWdCdzA3TmcxNHIxblhuOGo2bSs3Y2RoRmdNbm8wMy8zeDBOZTI5dlZFNi85OEluWThkQ3prZTVORGJpdTdxSUZjZlcvdTNNMDRvMjZ6MzNuLytyeitZRXZmejJhajU3cU0xWmNVUmFMM25kcDM0MlpURHovTi9kRi9ZWkxZczVsRjUyOUl1aTlKNkJVdmFlUTBuYnFUTHp4YjV0anh2TDZtTHQyK2JDeUpoS0pLSjFhR2VYVHFpSXltV2c5MlJoZExlMkQ3bm41M2tlai9zclZVVFRBcVNTdEp4cmk1ZTg5T3VnemtvVUZNWFgrckVna0U5RjArRVQwZG5ZUHVQYXRMYS9Ib1Mydng3d3JMajczTHdnQUFBQVlFUVVVQUFBQXlFSGJrZUdmZnZLTzNvN082R3BzaXBKcFUwY3gwZVIyYU12cjhlSzNIb3kyVTJjR1hGTlFWQmlYZnZJRGNmSHQxNTR0YUl4bkRmdVA5Q3VmUkVRc2UvLzZmaWU0SEg5OWYreDk1dVhZKzh6TFVWRlhFOHMrY0dVc3ZXRmRWTDZuZ0ZJNWEzcEVKaE5IWDMwemR2MzBaM0Y0Njg3SVpETFJkUG1LSVJkUVpxMWVFb3V2V3h2ejFxNkk0b3F5UG5NbjN6Z1lMMzdyd1dqWWR6anIzcTZXOXRqMy9DdHgwUWV1eWpxLys3RVhJOVhkTStDN2w5K3lJUzc5MU0xbnI5Vko5ZlRHemtlZWo1OS83eWVSeVdTLzNtalBVMXNWVUFBQUFPQThVa0FCQUFDQUhQUzB0T1Mwdjd1bFZRRmxGTFNlYkl5WHZ2VmdITnE2YzlCMXRVdm54L3YrL1NlaWFuYnRvT3NpSXNxblZjZm43L25LMmM4OW5WMngvWUduNC9XSG40dFZkMXdYYSs2OGFkQThEM3o1NjFGWVVoeUxycjBzbHQ1d1JkVFV6eDc2TCtoZERteDZ0ZDlZc3FBZ2x0OTZkYi94ZmMrLzBpZkR5L2MrR3R2KzViR28zM0JKRkJRVm5yMUdwK0hBMGJqL3kxK1BsbU9uKyt3LzhzcnU2R3BwajVMSzhnSHoxTlRQamlzKy82R1l0V3J4Z0d2cUxsb1F0L3p4YjhURGYvaFhXY3N6RVJHSFgzNWp3QUxLb2EydkQvanNwZTlmRit0LzlZNCtZd1ZGaGJIcWpvM1IwOTRWcjkzL1pOWjlwOTU4YThCbkFnQUFBTGxUUUFFQUFJQUxWREtaakdVM1habnpjM1kvdGpucitJS3JWa2RKeGNCRmhPSDZ3VjFmNi9ONW9HdGEzcnR1N1MvZkdvdXV2U3pyMm5SdktuWTgrRXk4K3NNbkJ6MHhJNWRUVHpLcGRPeCsvTVhZZHQ5ajBkbmNGaEVSMis1N1BLYlUxY1NTalpkbjNmUHFmWTlIdWpjVjNiMGRzZXZSVGJIcjBVMHhmZkhjV0hyaitsaDI0L3BodmYvQUMvMExLQXMyckg3N3lwdDNTZmVtNHVEUFh1dTNOdFhURzN1ZmViblAyTkZ0dTdPK0s1MUt4ZjVOMjJMNUxSdjZUeVlpTHZyQVZYSEZGejRVQlVYbi9wRlNZV2x4clBybzliSHBiKzdMT3Q5MGFPRFRnd1k3d1diVkhSc0huRnQ2NDdvQkN5aWRUYTJSeVdRdWlGTnZBQUFBNEVLa2dBSUFBQUE1S0pveUpicWJSMzRLU21GWjZZajNKZ3FTY2RXdmYzVEUrOTh4VUFIbGtvL2RNT0pUTzdKcGIyZ2UwYnFlenU2czY0Njl0aWMyZi9PQkFVL1llRWZ0MHZueHZ0KzZNNnJtMUEwdDZIdHN2ZmVSZVAzaDUvcU4vK3p2ZmhpVk02ZkhqT1gxZmNhYmo1Nkt2Yy8rdk4vNjAzc1B4N1JGYzRmMTd0TjdEa1hyeWNaKzR5dHZ2N2JmV092SnhwaStlRzYwSEcrSXR0Tm5JcE5LRCt0ZHhWUEtvbkxtdE9odTY4ZzZ2L0RxTmJIMGhuWERldWJNaXhjTk9QZE9tZWU5TXBsTTlIYjNEcmh2U3QzQUp3YVZUYTBjY0M1WlZLaDhBZ0FBQU9lUkFnb0FBQURrWU1xY1dTTXVvQ1FLQzZLc2R0b29KNXI0T3M2MHhKWnZQeHo3TjIwYmRGMUJVV0dzK2NSTnNmTDJheU9SVEk3NGZXdCs2Y1k0dEdWbnRCenZlMTFOdWpjVnovekZ2WEg3VisrSzB1cUtzK05idi92anlLVDdsejhxNm1yaWlzOTljRmp2ZnZlVk91K1l0WHBKVEZzNHA5OTQxZXphdU9sLys3V0llUHZVbHRaVGpkRnl2Q0dPYjk4YjIzLzBkTC8xVStmTmlOVWZmMzlVenBnV2xiT21SL0dVc2tHekZKWVVEeXQ3UkF4NmxVOG1rOGs2bmtna29yUnFTblEydFdhZGIyOW9qb3E2bXF4ejc3MVM2TjJxNTg0WUpDa0FBQUNRcTVILzlBVUFBQUNJYWF1V2ozaHYxYUw2aUJ5S0VaTk5KcDJPblk4OEh3OTgrZXZuTEo5TVh6SXZQdlNmNzRwVmQyek1xWHdTRVZGVVhob2JmLzh6a1N3czZEZlhjYVlsZGp6MDdOblBCemR2ajBOYmQvWmJsMGdtNDVyLzhNa29MQjE2aVNQZG00cDlXVTVTV2ZuaDY4NjVOMUdRak1xWjAyUGF3am54MWtzN3NxNDVjK2hFOUxSM3h2UWw4ODVaUGhtcG52YXVBZWNHTzYxazVzcUJUMDdaODlUV0FlZDJQLzdpZ0hNTHJsdzU0QndBQUFDUU96L2xBZ0FBZ0J4TVhiNDBwc3laTmFLOU16ZGNNY3BwSnE1VGI3NFZELy9oTitLbHV4K0tubzZCU3cwRlJZV3g5cGR2aWR2K2ozOFgxWE5IZHVWT05qWDFzK095VDkzY1o2eHFUbDFzL1AzUHh1V2Z2UzBpSW5vNnV1S2x1eC9NdW4vMVI2K1B1b3Zxczg0TjVLMHRyMGRYUzN1L0hIUFdMQnZTL3A3T3JuajhhOS9xYzBYUnJOVkwrbHhEcy9rZkhvaURQM3R0V0xtR28vSEEwUUhucGk4WitEcWlGYmRlUGVEYzlnZWVpcU92N2VrM2Z2REY3ZkhHdi8wczY1NnlxWlZ4MGMwYkJra0tBQUFBNU1vVlBBQUFBSkNMUkNJV2ZmejJlT003L3h6ZFRjMUQzalp6dzdxb1hEQnZWS084OFcrYlIvVjVCMzcyV3B6Yy9kYUk5cFpNS1l2NnF5OFp0U3hQL2JmdlJzZVpjMTkxbE9ycGpaZS85NU40K1hzL0dkRjdydnkxajhSRk4xOFZuYzF0OGRoWHY5bDM4dDFYeGlRU2tTeEl4cXYvK2tTOCtxOVBSRVJFVDN0bnREZGsvMi9nclJmN240eHkrMWZ2R2pUTG5pZGU2amUyNm82TlEvaFZ2UDMvdzVOLzl1MW8ySGY0N0ZoaFNYRmM4OXVmakovLzAwOWp6NU5iL3Y5ZlVpYWUvYXQvaXZkUEtZdlpxNWNNNmRuRGNlQ0ZWd2VjbTN2WndLY0gxVjFVSDh0djJSQzdmdkpDdjdsMGJ5cWUrTnEzWXZYSGJvaVZINzR1TXFsVWJQL1IwN0g5Z2Flelh1dFRVRlFZMS96Mko2TzR2SFJrdndnQUFBQmdTQlJRQUFBQUlFY2xVNnRpK2E5OE90Njg5d2ZSY2ZMME9kZlhycjBrNXQxNDdham4yUHdQOTQvcTgxNzc0Wk1qM2xzMXU3WmZBZVh6OTN5bHorY24vc3ZkY2ZqbFhmMzJ2bmRkUk1TMit4NGJjWmJoU0JTOGZWaHN1cmQzME5NN0lwT0pNMjhkSC9Kenp4dzZNYXdjYmFmT3hORlgzK3d6VmxGWEUvVWJWcDl6YnlhVmptZis4bnR4Zk1lK1B1TXJQM3h0bEUydGpNcysrWUU0c0dsYjlIYjFSTVRiaFk2bi90dDM0dVkvL1BXWXZtVDBTbEV0eHh0aS8vUFpyMG9xTGkrTkJWZXVHblQvdWkvZUhyMmQzYkhuNmY1WDdxUlRxZGgyMzJPeDY5Rk5rWWxNZExkMlpIOVBSVmxjZDllblk5WjVLTmNBQUFBQWZibUNCd0FBQUVaQmNXVkZYUFNGVDBWeFRmV2c2NnFYTG9yNkQ5NFU4YTVyVUJnL2tzbng4YU9TdDE1NnZkOXBIc21pd3VqdDdEN24zaE52SE9oWFhpbWJXaGtyYjcvdTdYK3VxWXFWSDc2dXozeHZaM2ZzZU9qWkhGUC9RaWFUaVJmK3g3OUdPcFhLT24veGg2Nkp3cExpUVorUlNDYmo2dCs2TTY3K3JUdWp0R3BLMWpWZHJlMERsazhXWExVNlB2elYzNG5aUTd5eUNBQUFBTWpOK1BpcENnQUFBRXdBaFdXbE1mdDlWdzY2WnRiVjY1UlB4ckZFY256OHUxbHkvZVZSTmJ1MnoxanprWlB4NUgvOXpvQ2xqbmZNdkhoUjNQN1Z1NkoyNmZ5elkycytjVk1VbHY2aThMSHl3OWRGMmRUS2lJZ29MQ21LOWI5NlIxejNPNThldGZ6Yi91V3hPTDVqYjlhNUtiVlQ0K0lQRGYwRW9DVWJMNCtQL2ZsL2pIVmZ1RDBLaW92T3VYN0dpb1Z4KzFmdmlvMi85NWtvbno1NElRd0FBQUFZUFFvb0FBQUFNSXJlZTJwRnYvbDBlb3lTTUJLSmdvSjhSNGlJaUtLeWt0ajQrNStOZ3FLK3R5Y2ZmMzFmdkh6dm8rZmNYelc3Tm03OVQxK0t0Yjk4UzB4Yk9DZVczbkJGbi9uQ2t1SzQ5Sk1maUxxTEZzVHRmL283c2Z5V0RhTldqTnI3ek12eDZyOCtrWDB5a1lnTnYvR3hQbVdZYzhtazA3SC8rVmRpMTA5ZmlGUjN6em5YbjlpNVB6Yjk3UTlpOTJPYkk5WFRPK1QzQUFBQUFMa3BQUGNTQUFBQVlDZ3k2WFNjM1BMS29HdU9iMzQ1S2hjdUdLTkVFOGV0LytsTGtVbTlYZDVwUGRrWWozL3RXLzNXTEwvMTZsaCs4MVZuUC8vMEsvOFFIWTNOZmRZc1dMOHFMdnYwelpISlpPSkgvL05mOUh2R08xZndsRStyanMvZjg1WFIvQ1VNMjlUNU0rT3lUOTBjVzc3NzR6N2pyei84WE14ZHV5Sm1yVm84NlA1RU1obXJQbko5WEh6N3RaSEljclhRa2h1dWlDVTNYQkdKVVR5UjU5Q1cxMlBUMy81Z3dQbExQbmJEc0s3RWFUeHdOSjc3eGovSG1iZU9EeXRIdzc0ajhiTy92ejlldS8rcDJQQ2JINC9abHl3ZDFuNEFBQUJnK0JSUUFBQUFZQlJrZWxPeDkvNGZSOGZ4azRPdWE5cTlOOTc2NlZNeC93TWJ4K1FxbnFyWnRmR1IvL28vRGJybU81Lzl3NnpqdDMvMXJxaXBuMzNPZHd5MGZ6UlZ6cHgrOXA5M1AvRlMxalhMYnJveXF1YlVSVVJFMjZrei9jb25FUkZ6TGwwV1ZYUHFvcmNyKzBrYTQrVUtubmVzK09EN1lzL1RXL3NWTUg3Mjl6K01qL3lYMzQ5RXdia1B0MDBPY0tyTGFCWlBJaUlPdjd3cm52NkxlODhXaGQ1ci92cVZzZVlUTnczNWVRZGYzQjdQL1QvL05PQXBKc1ZUeW1MeGRXdWo4ZUN4QWEvN2FUdDFKaDc3MDMrTWRWKzRQVmJjZHZXUTN3MEFBQUFNbndJS0FBQUE1S2p0eUxFNDhPQlBvdVBrNlNHdFA3RjVhM1FjT3hFTFBuUlRsRTZmZHA3VFRTeTlYVDJ4NThrdC9jYW56cDhaVStmTk9QdjU2R3R2WnQwL1k4WENpSWhJOTJZdk5ReWwwREdXRXNsa1hQYnBXK0xKUC90Mm4vR1dZNmRqejFOYll1bU42L09Vcks5RFcxNlBwLy9pM2tqM3ByTE96N3g0VVZ4NzE2ZUhYSG81dG4xdlBQdVgzNDkwS3Z2emx0NndMaTcvM0cxUlBLVXNJdDQrOGVTbGJ6OFVKM2J1Nzc4NGs0bVg3bjR3U2lyTFk5RTFsdzdwL1FBQUFNRHdLYUFBQUFEQUNIVTFub2tqVDIrS2h1MjdJaktaWWUxdE9YZ29kdnp0dDZOMjdTVXgrOXFyb3FoaXlubEtPYkhzZVBDWjZHN3I2RGYrM21MQmdVMnY5bHRUV2pYbDdBa3BBNTJxa1h4UEFhWGxlRU04L2VmM2pEUnVWcmY4eVc5R1VXbkprTmZQdTN4RlZNK3RpNmJEZlUvWDJmSHdjK09pZ0hMd3hlMkRsa1ZtclY0U04zejVDMUZRTkxRZlEvVjI5Y1R6Zi8wdkF6NXY3V2R1alZWM2JPd3pObTNSbkxqNWozOGpYcnI3b2RqMTZLYXMrMzcyOXorTTJaY3NqZElxdjljQUFBRGdmRkJBQVFBQWdHSHFhV3VQbzgrOEVLZGVmalV5NmV6WGpReEZKcDJPazF0ZWlkUGJ0c2VNOVd0ajlqVlhScks0ZUJTVFRpd3R4eHRpK3dOUDlSc3ZLQ3FNUmRldVBmdTV2YUU1anIyMnA5KzZXYXVYblAzblZIZjJLM2lTaFgxL1ZKTHE3b25HQTBkSEdqbXJUSHA0WmFXSWlDWFhYeEZiNzNta3oxanprWk54ZXMraG1MNWszbWhGRzdZRG0xNk5aNy94VHdOZXV6UHY4aFZ4M2U5OVpzamxrNGlJdmM5c2pmYUdwcXh6Y3k5YjNxOTg4bzVFSWhIcnYzaDdOQjA2SHNlMjk3K1NwN2V6TzNZKzhueGM5cW1iaDV3RkFBQUFHTHJ4ZGE0c0FBQUFqR2VaVEp6WThrcTg5bzF2eHNrdHIrUlVQbm0zZEU5dkhIdit4WGp0ci84eHp1emNQU3JQbkdneW1VeHMvdnNmWmoyNVpPbjcxMFg1dEtxem45OTg0cVhJWkRtUnB2N3FOV2YvdWJjcmV3R2xzR1I4Rm9EbVhMWTg2L2pobis4YTR5Uy9zTys1VitMWnZ4cTRmTEwwaG5WeC9SOThibGpsazRpSXR6WnZIM0J1eFFmZk4vam1SQ0pXZi9TR0FhY1BiWGw5V0ZrQUFBQ0FvWE1DQ2dBQUFBeEJwamNWZTMvNGNKelo5ZVo1ZTBkUGExdnN1ZS9CcUx0OFRTeTQ3Y2FJUk9LOHZldENzL1dlUitKb2xsTk5Db29LWS9YSGJqajd1YWV6SzNZKytueS9kVVhscFRIMzBvdk9maDdvQkpUQ2txTGN3NTRIVStmV1JXRkpVYi9pek1uZGIrVWx6OTZudDhhbS8vY0hXWXMrRVJHclAzcERYUGJwa1owMDBqRElpVFBURjgwOTUvN2FwZk1IbkdzNWRucEVtUUFBQUlCemN3SUtBQUFBRE1HaEo1NDlyK1dUZHp1NWRWdWNlT25uWS9LdUM4R2JUN3dVcnovMGJOYTVaUis0TXNxbVZwNzl2T3ZSRjZLN3RhUGZ1Z1hyVmtheXNPRHM1NTZPcnF6UEc2OG5vRVFpRWVYVHF2c05OeDg1T2VaUjNuemlwWGgrb1BKSkloSHJmK1hESXk2ZlJFVDB0R2YvZHhNUkF4WmVoaXFkU3VmOERBQUFBQ0E3SjZBQUFBREFFRFM4dW1OTTMzZDYyNDZZc1g3dG1MNXpQTnI1eUtiWTh1MkhzczVWMU5YRXBaLzR3Tm5QN1ExTjhkcjlUMlpkdS9URzlYMCtkM2QwWmwwMzFCTlFidjZqMzRpWkt4Y051bWIvcG0zeDdILy8vcENlTnhTSlpQKy9SOVRWMGpacXp4K0tOLzV0YzJ6KzVnTVJXVW9jeWNLQ3VPYmZmekxxcjc0a3AzY1VWNVJGWjFOcjFybmpPL2JHZ3F0V0Q3ci81TzZEQTg2VlZsZEV3c2xDQUFBQWNGNDRBUVVBQUFDR29IZUF3c0pFZWQ5SURYU1N5R2c4ZDh0M2Z4d3YzZjFnMWhNckVzbGtYUE1mUGhsRlpTVm54MTY2KzZIbzdlenV0M2JHOHZxb3UyaEJ2K2RuVXpCT1QwRHA2ZXlLdGxPTi9jYlR2ZWt4eTdEcjBVMngrUi91ejFvK0tTb3RpUnYvbDEvSnVYd1NFVkU1WTlxQWMxdnZmVFE2bXdjdTNmUjI5Y1RMMy92SmdQTlQ1ODNJS1JzQUFBQXdNQ2VnQUFBQXdCQWtrc25JcE1mdUQvdXpuWFl4SHAzWXVTL3JlQ0k1OGxNbUh2ankxNlA1Mk9tc1JZZDNyUDdvOVZGM1VmM1p6M3VmM2hvSE4yL1B1bmJWUjY3dk41YnRtcDZJb1orQWNyNjFuMjZLM3U2ZW1GSTdOVHFiV21QcmQzOGN2VjA5L2RZVlR5a2Rrenl2UC94Y2JQbk93OWtuRTRsWTg0bWJJcEZNeHZFZDJmOTdHRWkyVTJUbXJidDR3Rk5NV2s4MHhJLy82QnV4N2d1M3g3eDFGL2M1emVURXp2M3gwcmNmaW9aOVJ3WjhYLzJHM0FzeUFBQUFRSFlLS0FBQUFEQUVsZlh6b25uL1c0T1dJa1pONHUzM2pRZVpkRHBhampkRVVXbHhGSllVUjdLd0lCSUZ5ZWh1N1lqanIrK0xsNzZkdlpSUVBLVXM2M2g3UTFNMEhqZ2FEZnVQUnVQQlkxblhOQjg5TldpbStldFd4cHBmdXZIczU2YkRKMlB6TjMrVWRXMU4vZXlZdTNaNXYvRnNWOWNrQ3dvaVdWQXc2THZIeXBuREorTHhQLzNIYzY2cm5EWDkvSWVKR0xoOEVoR1J5UXcrUDRqUDMvT1ZmbU5MTmw0ZTIrOS9LcnJiczU4QzFIYnFURHoxOWU5R1VYbHBWTTJ1alVRaUVhMG5HZ1k5R1NVaVlrcnQxRmg0OVpvUjVRUUFBQURPVFFFRkFBQUFobURaWisvTWQ0UzhTQ1NUOGRoWHZ4bHRwODRNYTkrVXVwbytuNCs4OGtZODkxZi9IRjJ0N2NQT01HZk5zamk5OTNCMHRiYkgzTXVXeDNXLys4dVJLSGo3aEpqTzVyWjQ4cy91anQ2dS9sZnZSRVNzLzVVUFp4M1BWbklwR0Nlbm4wUkVURnM0WjBqclpxNWNmSjZUakwzUzZvcFk5OFhiNC9tL3VXL1FkVDN0blhGNno2RWhQVE5Sa0l5cnYvUkxVVmc2UHE5WUFnQUFnSWxBQVFVQUFBQVkxUHoxSzJQbmo1OGYxcDY1bC9VOWRhU2tvbnhFNVpPSWlPbEw1c1VWWC9oUXZIYi9VN0hoTno4ZXljSzNUeW5wN2V5T3g3LzJyV2c1M3BCMTMrS05sOGVNRlF2N2pYZWNhWWxqMi9mMkd5OHVIL3AxTmkvOGp4OUVZV25Kb0d1NjI3SmY4dy9aZkVZQUFDQUFTVVJCVkRNVXBWVlRvcXltS2pvYW13ZGNreWhJeHJJYjE0LzRIZVBaNG8yWFIzZDdWN3owN1lkeVBuV29zS1FvcnZ2ZHo4U3MxVXRHS1IwQUFBQ1FqUUlLQUFBQU1LZ0Y2MWNOcTRCU05iczI2cTlhM1dlc2V0N01TQ1FTa1JsQm1TQ1R5VVQxM0JseHpXOS84dXhZVDN0blBQNS8zeDBOK3c1bjNWTlVXaEtYZmVybVBtTzlYZDF4WXVmK2VQbmVSN09XUThxbVZnNDUwMENsbDlGVU5XdjZvQVdVTlI5L2YweXBuWHJlYytUTGl0dXVqdXA1TTJMelA5d2ZMY2RPaitnWmN5NjlLTlo5NFVOUk5hZHVsTk1CQUFBQTc2V0FBZ0FBQUF5cWJ0bUNLQ290aVo3T3JuT3VMWnRhR1J0Ly83Tm5UeWw1UjJGSlVWVE1xQmx5Y2FPZ3FEQnE2bWZIOU1Welk5N2xLL3JNZFRhM3hXTmYvV1kwSGppYWRXOGlrWWo2OTYySkg5ejF0VWdXRkx5ZEpmSDJpU21EbWJwZzFwQ3lqWldCeWlVRlJZV3g1czRiWTlVZEc4YzQwZGlidlhwSmZQaHJ2eHNIWG5nMTlqeTVKVTdzT2hDWmRIclFQV1ZUSzJQQmxhdGkwYldYUmUzUytXT1VGQUFBQUZCQUFRQUFBQWFWS0VqR3pKV0w0dERXblFPdUthMnVpSVZYWHhLclAzcERsRlpYWkYwemRkN01yQVdVUkNJUlZYUHFvbmJwL0ppK1pGN1VMcDBYTmZOblJhSWcyVzl0dzc0ajhkVFh2eHR0cDg0TW1PV3lUOThjaTY5YkcyOCsvbUtrVTZsSXAxSkQrRlZHekxsazZaRFdqWlhxZVRPaWZGcFZGQlFWUmtubGxLaWVVeGZUbDg2UGhSc3VpZUtLc2pITjh2bDd2akttNzN1M2dxTENXSHpkMmxoODNkcm83ZXFPaG4xSG91WDQ2ZWh1NjR6ZXJ1NG9MQ21Pb3ZLU0tKOWFGVFgxczZLc3BpcHZXUUVBQUdBeVUwQUJBQUNBQ2VMNlAvaGN2N0dpMHBKUmVmYWFPMitLK2V0WFJpS1pqSUxDd2tnV0ZVUmhjVkVVbFpkR2FYVkZWTlRWblBNWlV4Zk1pcmUydkI1RjVhVlJ0M1IrMUYyMElHcVh6by9hcGZPanFMejBuUHNQdjd3cm52N3pleUxWMHp2Z21vWHZXeE9yUG5KOVJFU1VUNnVLOW9hQnI3QjV0L0xwMVRGdjNjVkRXanRXVnQyeGNWS2NjakljaFNYRk1XUEZ3cGl4WW1HK293QUFBQUR2b1lBQ0FBQUFFOFQ4ZFN2UDI3T25MWm9UMHhiTnlla1pTMjY0SXVvM1hCTFY4MlpFSXBFWTl2NVpxNWZFUmJkc2lKMFBQeGVaVEtiZi9Jemw5WEgxbDM3cDdPZnBpK1lPcVlDU1NDYmo2aS85VWlRTENzNjU5aDAzLzlGdnhNeVZpd1pkczMvVHRuajJ2MzkveU04RUFBQUF1SkQxUDhzV0FBQUE0RHlvcUt1SnFmTm5qcWg4RXZIMlZTeFhmTzZEY2N0LytsSlV6cHJlWjI3Mm1tVng0Ly82YTFGUVhIUjJyR3BPM1RtZldWbzFKYTcvZzgvRjdIRjIvUTRBQUFEQWhjWUpLQUFBQU1BRnBXN1pncmo5UDk4VkwvN2pqMkxQMDF0ai92cVZjZDN2L0hJa0MvdWVZRkkxOXhjRmxFUXlHWVdseFZGY1hob2xsZVZST1hONnpGcTlKQlpldlNhS3lnYStwcWlrc2p5VzM3S2gzM2o1dEtwejVweXh2RDQyL3Q1bitvMFhsaFJsV1EwQUFBQndZVk5BQVFBQWdFbXVjdWEwck9QSnd2SDdZNFBDMHVLNCtyZnVqTVViMThhTUZRc2prZXgveU91aWF5Nk5CZXRYUlVGeDRiQ3UxM20zc3FtVnNmNVg3eGpSM3ZKcDFiSGdxdXBCMTB4Zk1pOXJ3UVVBQUFEZ1FwUElaTHMwR1FBQUFDNHcvL3ZXWi9JZEFTRCt6OHV2eTNjRUFBQUF5RWxpaFBjbjkvL3JRUUFBQUhBQktoalo5OFVBbzhiWElRQUFBQ1l6QlJRQUFBQW1oT0lSWHJFQ01GcEtDc2J2dFZVQUFBQnd2aW1nQUFBQU1DR1VKQlZRZ1B3cTluVUlBQUNBU1V3QkJRQUFnQW1ob3FnNDN4R0FTYTZ5cUNqZkVRQUFBQ0J2RkZBQUFBQ1lFR3BMeXZJZEFaamtwcGVXNXpzQ0FBQUE1STBDQ2dBQUFCTkNyVC80QmZKTUVRNEFBSURKVEFFRkFBQ0FDV0ZPZVVXK0l3Q1RuSzlEQUFBQVRHWUtLQUFBQUV3SUN5cXFJcGxJNURzR01Fa1ZKQkt4b0tJcTN6RUFBQUFnYnhSUUFBQUFtQkNLa3dVeGIwcGx2bU1BazlUY0taVlJuQ3pJZHd3QUFBRElHd1VVQUFBQUpveVZVMnZ6SFFHWXBIejlBUUFBWUxKVFFBRUFBR0RDV0ZOVDV4b2VZTXdsRTRsWVUxT1g3eGdBQUFDUVZ3b29BQUFBVEJnVlJjV3hyS29tM3pHQVNXWlpWVTFVRkJYbk93WUFBQURrbFFJS0FBQUFFOG8xTStmbE93SXd5Zmk2QXdBQUFBb29BQUFBVEREMUZkVlJYMUdWN3hqQUpGRmZVUjBMSzZyekhRTUFBQUR5VGdFRkFBQ0FDU1VSRVRmT1hwanZHTUFrY2VQcytueEhBQUFBZ0hGQkFRVUFBSUFKWjFGbGRWeFNVNWZ2R01BRXQyYmFqRmhVNmZRVEFBQUFpRkJBQVFBQVlJSzZiZDdpS0Nrb3lIY01ZSUlxTFNpTVcrY3V5bmNNQUFBQUdEY1VVQUFBQUppUUtvdUs0Nk1MbHVVN0JqQkJmWFRCc3Fnc0tzNTNEQUFBQUJnM0ZGQUFBQUNZc0ZiWDFNWDYydG41amdGTU1GZld6WTVWTmJYNWpnRUFBQURqaWdJS0FBQUFFOW9INXkyT2hSWFYrWTRCVEJDTEtxdmp0cm1MOHgwREFBQUF4aDBGRkFBQUFDYTB3bVF5UHJ0a1pjd3FtNUx2S01BRmJsYlpsUGpNNHBWUm1QUWpOUUFBQUhndjN5MERBQUF3NFpVV0ZNWVhsNjVXUWdGR2JGYlpsUGppMHRWUldsQ1k3eWdBQUFBd0xpVXltVXdtM3lFQUFBQmdMSFNtZXVPZVBUdGlmMnRUdnFNQUY1QkZsZFh4bWNVcmxVOEFBQUNZRkJLSlJHSkUreFJRQUFBQW1FeDYwK2w0NVBEZTJIenlhTDZqQUJlQUsrdG14MjF6Rjd0MkJ3QUFnRWxEQVFVQUFBQ0dZWHZqcWJqLzRPN29UUFhtT3dvd0RwVVdGTVpIRnl5TFZUVzErWTRDQUFBQVkwb0JCUUFBQUlhcHBhYzdIajI4TDdZMW5NaDNGR0FjV1ROdFJ0dzZkMUZVRmhYbk93b0FBQUNNT1FVVUFBQUFHS0Y5TFUzeCtOSDljYUMxT2Q5UmdEeXFyNmlPRzJmWHg2TEs2bnhIQVFBQWdMeFJRQUVBQUlBYzdXOXRpdWVPSDRyZHpZMlI5dTB5VEFySlJDS1dWZFhFTlRQbnhjSUt4Uk1BQUFCUVFBRUFBSUJSMHRyVEhkc2FUOGFPTTZmaVVGdUxNZ3BNTU1sRUl1Wk5xWXlWVTJ0alRVMWRWTGhxQndBQUFNNVNRQUVBQUlEem9EdWRpb090elhHa3ZUVk9kWFhFNmM3MmFPbnBpZTUwS3JwU3ZaSHliVFdNU3dXSlJKUVVGRVp4c2lBcWk0cGllbWw1MUphVXhaenlpbGhRVVJYRnlZSjhSd1FBQUlCeFNRRUZBQUFBWUFTT0hUc1dQL25KVHlJaVl1Yk1tWEhycmJmbU9SRUFBQUJBL295MGdGSTQya0VBQUFBQUxpUmRYVjF4NE1DQmZNY0FBQUFBdUtBbDh4MEFBQUFBQUFBQUFJQUxtd0lLQUFBQUFBQUFBQUE1VVVBQkFBQUFBQUFBQUNBbkNpZ0FBQUFBQUFBQUFPUkVBUVVBQUFBQUFBQUFnSndvb0FBQUFBQUFBQUFBa0JNRkZBQUFBQUFBQUFBQWNxS0FBZ0FBQUFBQUFBQkFUaFJRQUFBQUFBQUFBQURJaVFJS0FBQUFBQUFBQUFBNVVVQUJBQUFBQUFBQUFDQW5DaWdBQUFBQUFBQUFBT1JFQVFVQUFBQUFBQUFBZ0p3b29BQUFBQUFBQUFBQWtCTUZGQUFBQUFBQUFBQUFjcUtBQWdBQUFBQUFBQUJBVGhSUUFBQUFBQUFBQUFESWlRSUtBQUFBQUFBQUFBQTVVVUFCQUFBQUFBQUFBQ0FuQ2lnQUFBQUFBQUFBQU9SRUFRVUFBQUFBQUFBQWdKd29vQUFBQUFBQUFBQUFrQk1GRkFBQUFBQUFBQUFBY3FLQUFnQUFBQUFBQUFCQVRoUlFBQUFBQUFBQUFBRElpUUlLQUFBQUFBQUFBQUE1VVVBQkFBQUFBQUFBQUNBbkNpZ0FBQUFBQUFBQUFPUkVBUVVBQUFBQUFBQUFnSndvb0FBQUFBQUFBQUFBa0JNRkZBQUFBQUFBQUFBQWNxS0FBZ0FBQUFBQUFBQkFUaFJRQUFBQUFBQUFBQURJaVFJS0FBQUFBQUFBQUFBNVVVQUJBQUFBQUFBQUFDQW5DaWdBQUFBQUFBQUFBT1JFQVFVQUFBQUFBQUFBZ0p3b29BQUFBQUFBQUFBQWtCTUZGQUFBQUFBQUFBQUFjcUtBQWdBQUFBQUFBQUJBVGhSUUFBQUFBQUFBQUFESWlRSUtBQUFBQUFBQUFBQTVVVUFCQUFBQUFBQUFBQ0FuQ2lnQUFBQUFBQUFBQU9SRUFRVUFBQUFBQUFBQWdKd29vQUFBQUFBQUFBQUFrQk1GRkFBQUFBQUFBQUFBY3FLQUFnQUFBQUFBQUFCQVRoUlFBQUFBQUFBQUFBRElpUUlLQUFBQUFBQUFBQUE1VVVBQkFBQUFBQUFBQUNBbkNpZ0FBQUFBQUFBQUFPUkVBUVVBQUFBQUFBQUFnSndvb0FBQUFBQUFBQUFBa0JNRkZBQUFBQUFBQUFBQWNxS0FBZ0FBQUFBQUFBQkFUaFJRQUFBQUFBQUFBQURJaVFJS0FBQUFBQUFBQUFBNVVVQUJBQUFBQUFBQUFDQW5DaWdBQUFBQUFBQUFBT1JFQVFVQUFBQUFBQUFBZ0p3b29BQUFBQUFBQUFBQWtCTUZGQUFBQUFBQUFBQUFjcUtBQWdBQUFBQUFBQUJBVGhSUUFBQUFBQUFBQUFESWlRSUtBQUFBQUFBQUFBQTVVVUFCQUFBQUFBQUFBQ0FuQ2lnQUFBQUFBQUFBQU9SRUFRVUFBQUFBQUFBQWdKd29vQUFBQUFBQUFBQUFrQk1GRkFBQUFBQUFBQUFBY3FLQUFnQUFBQUFBQUFCQVRoUlFBQUFBQUFBQUFBRElpUUlLQUFBQUFBQUFBQUE1VVVBQkFBQUFBQUFBQUNBbkNpZ0FBQUFBQUFBQUFPUWtrY2xrTXZrT0FRQUFBSXhNT3AySmx2YnVhT3ZvaVk3dTN1anM2bzJlM25TazBwbElwZFBodTM3T2gwUWlvaUNaaklKa0lvb0trMUZhVWhobHhZVXhwYXdvS3N1TEk1bE01RHNpQUFBQU1FS0pSR0pFMzlncm9BQUFBTUFGcHFjM0hhZWFPcUt4dVROYU83cVZUQmhYRW9tSWlyTGlxS2txamRycXNpZ3FkQUF2QUFBQVhFZ1VVQUFBQUdDQ2EyN3JqcU9uVzZPcHRVdnBoQXRDSWhGUlhWRVNjMm9yb3JLOE9OOXhBQUFBZ0NGUVFBRUFBSUFKcXJtdE93NmRhSW1XOXU1OFI0RVJxeXd2am5rektxTnFpaUlLQUFBQWpHY0tLQUFBQUREQjlQU200OEN4NWpqZDFKSHZLREJxcGxlWFJmMnNLbGZ6QUFBQXdEaWxnQUlBQUFBVHlPbW16dGgzNUV5azByNXRaK0lwU0NaaThkeXBNYTJxTk45UkFBQUFnUGRRUUFFQUFJQUpJSjNKeElGanpYR2lvVDNmVWVDOG16bXRQQmJNcW9ya3lINnVCUUFBQUp3SENpZ0FBQUJ3Z1V1bDB2SEdXNDNSM05hZDd5Z3dacXFtRk1kRjg2ZEZRWUVTQ2dBQUFJd0hDaWdBQUFCd0FldnBUY2ZPQXczUjN0bVQ3eWd3NXNwTGkySkYvYlFvS2t6bU93b0FBQUJNZWlNdG9QaXVIZ0FBQVBJc2xjb29uekNwdFhmMnhNNEREWkZLK1h0U0FBQUFjS0ZTUUFFQUFJQThTbWN5OGNaYnlpZlEzdGtUYjd6VkVHbUg5UUlBQU1BRlNRRUZBQUFBOHVqQXNlWm9idXZPZHd3WUY1cmJ1dVBnc2VaOHh3QUFBQUJHUUFFRkFBQUE4dVIwVTJlY2FHalBkd3dZVjQ0M3RFZERjMmUrWXdBQUFBRERwSUFDQUFBQWVkRFRtNDU5Ujg3a093YU1TM3VQbkltZTNuUytZd0FBQUFERG9JQUNBQUFBZVhEZ1dIT2swcGw4eDRCeEtaWEt4QUZYOFFBQUFNQUZSUUVGQUFBQXhsaHpXM2VjYnVySWR3d1kxMDQzZFVSelczZStZd0FBQUFCRHBJQUNBQUFBWSt6UWlaWjhSNEFMZ3Q4ckFBQUFjT0ZRUUFFQUFJQXgxTnpXSFMzdFRuV0FvV2hwOS9zRkFBQUFMaFFLS0FBQUFEQ0dqcDV1elhjRXVLQWNPZVgzREFBQUFGd0lGRkFBQUFCZ2pQVDBwcU9wdFN2Zk1lQ0MwdFRhRlQyOTZYekhBQUFBQU01QkFRVUFBQURHeUttbWpzaGs4cDBDTGl5WlRNVHBwbzU4eHdBQUFBRE9RUUVGQUFBQXhraGpjMmRlM3B1SlRKeEpwK0owcWlkNk5XQzRBRFhrNmZjT0FBQUFNSFNGK1E0QUFBQUFrMEVxblluV2p1NHhlMTl2SmhOYnUxcGlTM2RMSE96dGluVDhvbmd5UFZFWVY1UlV4cFZsMVZHWktCaXpUREJTclIzZGtVNW5JcGxNNURzS0FBQUFNSUJFSnVPdlBnRUFBTUQ1MXRUYUZUc1BOSXpKdTA2a2V1S2UxbU54TkRWNDRhVXNrbkZuUlYxY1Vsd3hKcmtnRnl2cXAwVjFSVW0rWXdBQUFNQ0VsMGdrUnZRM1FKeUFBZ0FBQUdPZ3JhTm5UTjdUbU82TnYyNCtITzJaMURuWGRrUTZ2dE42UEQ1ZkVXTldRamwrN0hqc2VYTlBuN0ZFSW1MZGxldWpxS2hvVERLODE0UDMvNmpQNTZVWExZc1ZGNjhZcy9kbk1wblk4dUpMZmNacS9qLzI3anU4cmZKKy8vaDlKTXZ5a0dlOHN1enN2VU1nTkpBRVdqWmhsbFZXV3pxZ1piUmZ1dnZyZ0pZeVdncWx0QlE2S0J0YUlHVnZDRWtnQ1FtUXZXekhpVmU4aDJ4WmxtM3AvUDRJT0ZFa083WWtXN2J6ZmwwWFYzeWU4NHpQU2VxcjhjbXQ1MGxQMS9nSjQvdXRoc0hBMWRwT0FBVUFBQUFBZ0FHTUFBb0FBQUFBQVAzQTNkYlI1MnY0VEZOUE5GZjJLSHh5cUdkZDFSb1pFNmQwUzkrK0pxaXBxZEd0di9pMTZ1cjhkNEpaZXZKSk9uN1JGL3AwN2U0ODhlampmdGZubkg5dXZ3WlEydHJhZFBlZGYvQnIrOElKWDlBTjM3K3AzMm9ZRE55ZXZ2OGVBZ0FBQUFBQW9TT0FBZ0FBQUFCQVAyanRoMzg4Mzk3ZW9wS08xbDZQYXpWOVd0RlNwd3NjV1gxUTFRSE56YzI2NHplL0N3aWZqQmc1VWwvOXh0Y2l2bDU1V1ZuSVk1dWJtM3MxM2pBc0dqNWllTWpyZWIyQmdTR3JsVmMyaCt1UDd5RUFBQUFBQUJBNjNtWUFBQUFBQU5BUDJqdDhmYjdHRms5ejZHUGJXM1NlYWNvUzJoRy8zV3B4dVhUbmIyOVhXV2xncUtPOHJFeGYvY3BWUFpybnJIUE8xaFZYWDltanZqZmYrSCs5cXZGUTc3NzFqdDU5NjUwZTk3ZlpiSHIwNmNlUDNMRUwzbzVnQVJScnlQTjE1VWYvOTBPVjdDdVdKQ1ducE9qQmZ6MFU4bHoxZGZVcUxDaFF3ZTRDRlJRVTZLSkxMOWJrS1pNalZXcFEvZkU5QkFBQUFBQUFRa2NBQlFBQUFBQ0FmdUQxbVgyK1JvblhFL0xZRnRPck9yTkRHWVl0Z2hVZDJFM2tkN2Y4VmtWN2lpSTY3MURpZHJjRXRNWGFZeU8rVGs1T1RtY0FKU2NudThmaldsdGJ0YWR3andyekMxU1FuNitDL0VMVjFkYjY5VG4zZ3ZNaVdtc3cvZkU5QkFBQUFBQUFRa2NBQlFBQUFBQ0FmdUQxOWYzdURZMis4STRvY1hvN2xHR0pYQUNsb2FGQnQ5OTZtNG8vQ3owZ09MYzc4TmdraDhNUjhYVnljbklPZmowOHA1dWVCLzNvK3o5UWFVbXBURFA2NFE4Q0tBQUFBQUFBREd3RVVBQUFBQUFBNkFjRDROL3ZqeXlDeCsrVTdDdldYYis3VXpVMU5RSDN4bzRmcDdpNHVDN0hscFdVeXVsMEJyUVB5eGpXNC9XZmV1NlpIdmU5N01KTC9LN1BPZjljWFhiRlYzbzhQbHpPeHNhQXRrZ0VVQjU5K0JHTkdERkNKeXc1VVhGeGNjb2VmbkRYayt6UHdpanQ3ZTFhODhHSDJyRnRoNzc5M1dzRDVpZ3BMZ203amtnWkNDRVlBQUFBQUFEUU5RSW9BQUFBQUFBTUVRN0RxZ1l6OUYxUUVneExST3JZOU9sRy9lbnVlK1YydXdQdW5YSFdtYnJxNjFkM09mYTl0OS9WUHgvNmgxK2JZUmk2K0xKTGRNWlpaL2E0aG9hR0JsMTN6YmQ3WHZRaFhseitnbDVjL2tLUCtqN3d6d2VWbXBvYTBqcWZxNit2RDJpTHNZWDN5c2JwZE9yTjE5NlExK3ZWazQ4OW9jVkxsMmprcUpHZDl5MFdpNTU4N0FtOTk4NTdhbTVxa2lTZGZlNHl2ejRBQUFBQUFBQzlRUUFGQUFBQUFJQWhZclF0VGcxdHpTR05qVEVOWlZyRE8zN0hORTB0Zi9aNVBmZWZaK1VMY3VUUXN2UE8wVmV1dkx6TDhmOTU4aGt0Zis1NS83cGlZblR0OWRkcDBZa25oRlhiUUZaYlV4dlFGdTZ4Uld0V2Z5aXYxeXRKY3J2ZGV1TzExLzN1UC9QazB3RmpWcjIvVXBkZWZsblErVkpUVXpWNTZoUk5tVHBGai96cjMySFZCZ0FBQUFBQWhpWUNLQUFBQUFBQURCR3pZaE8xSmNRQXlpUmJ2S3dLL1FnZVoyT2o3ci8zejlxeWVVdlErNWRkOFJXZGMvNjVRZTkxZEhUb3diLzhUYXRYcnZKclQwaE0xQTkrL0FOTm5UNHQ1TG9HZzdMU3NvQzJ3b0xDc09aMEpEbDA0cExGcXFpb1VPWCtpcUJIR2tsU29pTlJPVGs1eXM3SkNYckUwYmUvZTYybVRKMmluT0hETzlzSW9BQUFBQUFBZ0dBSW9BQUFBQUFBTUVUTXNDVXExeHFuWW05cnI4Y3VqZy92R0prTkgyM29NbndpU1U4OS9xU2VldnpKWHMzWjRuTHAxbC9lMHZXY3p6M1Q1YjNrNUdUZDk4RDlQVnJueHV1dTk3diswbW1uNkp6emdvZGxncTBUcnJMUzBvQzI0cjM3MU43ZUxwc3R0RjFwRnAxNGd0K3VNZSsrOVk3Ky9yZUgvUHFjLytVTGRQRmxsM1E3ejlLVFR3cHBmUUFBQUFBQWNQUWhnQUlBQUFBQXdCQmhNUXg5SlNsYkR6ckxWZTlyNy9HNEpmWVVqYlhGaDdYMnlhZDhVVTFOVFhyNmlhZkNtaWRTTEJhTE1yTXlReHFia0pBUTh0amU4bmc4S2lrdUNXajNlcjNhdlhPWHBzK2NFZllhbXo3ZHFILzkvWitTcFBqNGVObnRkalUwTk9oL3p5MVhkazYybHB5ME5PdzFBQUFBQUFBQUNLQUFBQUFBQURDRXBGbGlkRjN5Q1AycnFVSVZYczhSK3g4WG02d3pFak1pc3ZhNUY1d25wOU9wVjE5NkpTTHo5Vlo3ZTd1dXV2U0tzT2Q1Y2ZrTGVuSDVDNzBlOStqVGovZDZ4NUk5QllYeWVyMUI3NjFmdHo3c0FNcnVYYnQxeisvLzJMbkdzdlBQVVdwS3FoNTY0RUdacHFtSC92cWdIQTZINWk4NEpxeDFBQUFBQUFBQUNLQUFBQUFBQURERXBGaGk5TzNrRWJxL29VUzFaa2VYL2FiRUpPaDhSNmFNQ0s1OXhkVlh5akFNdmZMaXkzN3REb2REY2ZHaDc3TGlkcmZJMWV3S3Q3d0JaK09uRzd1OHQvNmo5ZnJxTjc0Vzh0eVZGWlc2ODdZNzVQRWNDQ0tscDZmcnJHVm5LeVltUnErKy9JcEtTMHJsOC9uMHA3dnYxUzIzM2FxeDQ4ZUZ2QllBQUFBQUFBQUJGQUFBQUFBQWhxQUV3NktURXRMMXJLdXF5ejVMNDFJaUdqNlJKTU13ZE1YVlZ3WUVVTDU4NlVVNjdZelRRNTczNVJkZTBoT1BQaDV1ZVFQT2hvODJkSG12cnJaV3UzYnMxT1NwVTBLYU95czdTeGRmZXJHZWV2eEplVHdlWGZ5VlN4UWJHeXRKdXZ5cUszWG5iYmZMYXJYcS9DOWZvTnd4ZVNHdEFRQUFBQUFBOERrQ0tBQUFBQUFBREZXbTJlMXRueEhwK0VudnZmWDZtL3BnMWVyT2E2dlZxbC9jK3F1UTVvcUppZEhkOS8weFVxV0Z0SDV2NU8vYXJmS3lzbTc3dlByeXF5RUhVQXpEMEdsbm5xN1o4K2JvNWYrOXBNVkxsM1RlbXpOdmpzNDQ2MHd0T1htcDhnaWZBQUFBQUFDQUNDQ0FBZ0FBQUFEQUVPU1RxVFd0amQzMldkM2FxUEcyMEkvRmlZVDk1ZnUxYStldXptdTczUjd5WElaaGFNVElrWjNYN2UzdFlkWFdFemFiTGVTeGI3ejJ4aEg3ckYvM2thcXFxcFNWbFJYeU9qazVPZnJHdGQ4TWFML3E2MWVIUENjQUFBQUFBTURoQ0tBQUFBQUFBRERFZUUxVFR6ZFhxc3pYMW0yLzdlMHV2ZHhTcXpQajAyV0owbTRvcmEydGZ0ZjJ1TGlJelgzVnBWZEViSzZ1UFBYY015R05LeTh2MTVvUFBneG9QM1BaV1hyMXBWYzZyMDNUMVArZVc2NXZYZmZ0a0dzRUFBQUFBQURvRDVab0Z3QUFBQUFBQUNLbnBNT2orNXhsMnR6dTZsSC9WYTBOK3J1elhOWGU3c01xZmFXdXJzN3ZPaVUxSlNwMTlMZEgvdkd3ZkQ2Zlg5dkVTUk4xOFdXWEtEN2VmMWVhRmUrOHAvemQrZjFaSGdBQUFBQUFRSzhSUUFFQUFBQUFZQWlvN1dqVDA4MVYra3RqcVNxOG5sNk4zZU50MVQwTkpYckJWYU5tWDBjZlZSaGNXV21aMzNWMmR1aEh6UXdXNzcrM1FwczNiUTVvUDNQWldiTGI3VHBoOFlsKzdhWnA2cDhQL1NNZ3NBSUFBQUFBQURDUWNBUVBBQUFBQUFDRFdMTzNRKyswTm1oZGE2TzhocVFRVDlMeEd0S0hua1p0OERoMVFseXFsc2FseUc2eFJyVFd3OVhXMUtxbXV0cXZMVGN2cjgvV08vV00welJ6MXN5UXgyL1p2RVZ2dnZaR1dEV1VsNVhwMy85NE9LQTlOeTlYeHgyL1VKSjA5cmxuNjUyMzN2WUxuT3dyMnFzbkgzMUNWM3oxeXJEV0J3QUFBQUFBNkNzRVVBQUFBQUFBR0lSTVNXdGJHL1c2dTE2dHBqZms0TW5oMm1UcTNkWjZiZkE0dFN3eFE3TmlIWkdaT0lqVksxY0Z0RTJiUHEzUDFoc3pab3lPT1haQlFQdURmM2xBSHMvQkk0aEdqUjZsQ3k2Nk1LQmZrN01wclBXYm5FMjY2M2QzcXJXMU5lRGVaVmQ4UllaeDRBOHhLenRiWHpoaFVjRHZ6eXN2dmF6Y01YbGF2SFJ4V0hVQUFBQUFBQUQwQlFJb0FBQUFBQUFNTWw3VDFKUE5sZHJhN3Vxek5aeW1WMDgwVjZyUTd0YTVDUm15R0JGS3VIdytmMk9qWG5yaHhZRDJGNWEvb09ibVpzMWZjSXhpWXZyK3RVVlZWWlZXdkx2Q3IrMjBNMCtQK0RxdVpwZCtkK3R2VlZsUkdYQnY0UmNXYXM2OHVYNXRsM3psRW4yMGRwM2EydHI4MnYveHQ0ZVVsT1RRM1BueklsNGpBQUFBQUFCQU9DelJMZ0FBQUFBQWdLTkJKUE1icjducitqUjhjcWkxSHFmV2VKd1JuZFBkNHRaZHQ5OGxWM1BnTTJ6WnRGbjMvdUVlZmVlYjErclJoeDlSYVVsSlJOYyszSnJWSHdhMHpabzlLNkpyTk5UWDZ6ZS91a1Y3aS9ZRzNITWtKZW5xYTc0VzBKNlJtYW56TGp3L29MMjl2VjEzMy9rSHJWeXhNcUkxRGdaR2hFTlFBQUFBQUFBZ3N0Z0JCUUFBQUFDQWZtQzFXTlRoOVVWa3JvODk0UjBGMDF1ZmVKcTBLQzZsVjJPdXZmNDZ2K3VKa3laS2tvb0s5K2pQOTk2bi9lWDd1eDNmNUd6U2F5Ky9xdGRlZmxXVHAwN1IzSGx6OVpOZi9FdzJtNjEzeFhlanBycGFMLzR2Y0JlV29qMUZTazFMMDloeFk4TU9QUlR0S2RJZjc3cGJOZFhWQWZjTXc5RDEzN3RCcWFtcFFjY3VPKzhjYmZob3ZmWVU3dkZyOTNxOSt0djlmMVZaYWFrdXV2VGlQdDBwNXBvckE4TXh3ZHg5eCs5bHRWb0Qydi81Mk1NUnE4VnFJWUFDQUFBQUFNQkFSZ0FGQUFBQUFJQitZTFVZNnZCR1pxNFdNMElUOVhpOTNnZG5scHkwMU8rNnRLUkVmNzN2TDFxOWNwVk0wd3pvUDNucUZPM2V1U3ZvdlYwN2RtclhqcDF5T0J3NjZZc242OVF6VGxWR1p1WVJhNWc4WmJMZmRjb2hRWS9Ta2hMZDliczcxZUlLM0lYbDJXZitxMmVmK2E4U0VoTTFiZm8welpnNVE5Tm56ZENvM05FNjQ2d3pqN2p1NTk1NTgyMDk4cTkvcTcyOVBlajlpeTY3V0xQbnpPNXlmRXhNakc2NitYdjZ5YzAvbHR2dDlydG5tcVplWFA2Q1B2MzRFMTEzL1hjMGR2eTRIdGZWR3kwdExUM3E1L0Y0K21UOVF4RkFBUUFBQUFCZ1lEUE1ZRzkyQUFBQUFBQkFSRzNiVTZObWQvQWdRbS85ckc2UHZPcS9IK2N6akJqOU1DMnYxK05xcXF2MThmcVB0ZWFERDdWcjU2NHUrMTF3MFlXNjZOS0xWVkpjb3VmLys1eldyVmtiTklqeU9jTXdOSC9CTVRyOXJETTBmY2IwSHRkam1xWUtDd3IxM2p2dmFzVTc3OG5uNjEyd0pqVTFWYlBtek5MYytmTTFhODRzSlNRa0JPMVhVMU9qZno3NGQyMzhaR09YYzUxeTJxbjYrcmV1NmRHNm16ZHQxbDIzM1NHdk4zand5REFNSFhmOGNUci95eGNxTnkrM1IzUDIxR1VYWGhMVytLZWVleVpDbFVpT2VKdW1qOHVJMkh3QUFBQUFBQ0E0SThRdFlRbWdBQUFBQUFEUUR3ckxHbFRUNEQ1eXh4NzR1N05jaGUxdW1mMndJWVRGbE9iSEpldkxpZDN2T05MYTJxcVNmY1VxM2xlcy9OMzUycmxqaHlvcktyc2RZeGlHTHIzOE1wMXovcmwrN2VWbFpWcis3SEo5dVBxREk0WkV4bzRicTdQUFhhYmpqbC9vZHdTTXU4V3QydG9hVlZkVnE3eXNYQVg1QmRxOWM1ZnE2dXFDem1PMVdqVTZkN1QyRnUzdGRyMUQrMCtaT2tWejU4L1QzR1BtYWNTSUVaS2tqOVorcEwvZWQzKzNPNElzWHJwRTExNS9YYStPOS9sZzFXcjk1VS8zZHh2TXNkdnQrc045ZjFSR1J1UkNHZ01wZ0pLUkdxL3hJNE1mVndRQUFBQUFBQ0tIQUFvQUFBQUFBQU5ZZVhXelNxcWFvbDFHbjNseCtRdDY2dkVuZTl3L05TMU4zN25oTzVvNWUxYVhmU29yS3ZXLzU1N1hxdmRYZGJuN2h5UWxKQ2JxbnZ2dlZVZEhoMzcydzUvSTJlanNOcWh4T0p2TnB1L2MrRjB0L01MeHFxNnExcm8xYTdWMnpWb1Y1aGYwZUk1VFRqOVZYLy9tTlhJMk51cW5QL2hKbDBHWE01ZWRwU3V1dnJKWDROS1pFUUFBSUFCSlJFRlU0WlBQclYvM2tmNTh6MzFCai9ReERFTTMzZnc5SFhmOHdsN1BPMWlNems3U2lBeEh0TXNBQUFBQUFHRElJNEFDQUFBQUFNQUExdGpzMGM1OXdVTUpRNEZwbXJyanQ3ZHI4OFpOM2ZhTGlZblJxV2VjcGk5ZmZKSGlFK0o3TkhmRi92MTY2dkduOU5IYWRVSHZmKzBiWDllcFo1d21TWHIrdjgvcHYwLy9wOGQxanhzL1R0KzY3dHZLR3pzbTRGNU5kYlhXclZtbmRXdldLbjkzZnBkekdJYWgyMzkvUitjY083YnYwRzkvZGF2ZjdpMVdxMVZYZnUwcW5YYkc2VDJ1TFpqOFhidjFwei9lcTlxYVdyLzJ6NDh4R3NxbTVLVXJ4V0dQZGhrQUFBQUFBQXg1QkZBQUFBQUFBQmpBdkQ1VEgrK3MwRkQrS2R6WjJLaWJiN3BaelUyQk83MDRIQTR0T1dtcHpqem5MS1ducDRjMGYwRitnWjU0NURIdDNMR3pzMjNNMkRHNjdhN2JaYkZZSkVrZEhSMzY0VTAzcTZLaW9zdDVETVBRMUdsVGRkcVpaMmpCY1F0NnRCdEp4Zjc5V3JsaXBWYTl2MG8xMWRWKzl4WWNkNnorNzBjMys3WDk1OGxudFB5NTV5Vko2Y09HNmNiL3UwbVRwMHp1NmFOMnE4WGwwajhmK29jK1hQMmhKR25PdkRuNjBjOStFdEt1S29PRllVakhUTW1SeFRKMG54RUFBQUFBZ0lHQ0FBb0FBQUFBQUFQYzlxSmFOYlcwUmJ1TVByWGkzZmYwNEYvK0prbUtqNC9YbkhsemRlekM0elIvd1h6WmJMYUlyUEh4K2cxNjZ2RW5WVjVXcmx0dXUxVVRKMC95dTc5dXpWcmQrNGQ3T3E4Tnc5Q3dqQXhObWp4UlU2ZE4wL3dGeHlndFBTMmt0VTNUMVBadDI3VnF4VXF0VzdOV0hvOUhkOXg5bDNMemN2MzZkWFIwNktjMy8xampKb3pYMWRkOFZRa0pDU0d0MTUzdDI3YnJoZWYvcCt0dnVrRkp5VWtSbjM4Z1NVcUkxYlN4dzZKZEJnQUFBQUFBUndVQ0tBQUFBQUFBREhEN2ExMHFybkJHdTR3K1pacW0zbm56YmVXTnlkTzRDZU5sdFZyN1pCMmZ6NmNkMjNkbytvenBRZSsvKzlZN2NpUTVOQ3dqUXlOR2psQjhmTStPKytrTmo4ZWovTjM1bWpGelJ0RDc3aFozajQ4WlF2ZnljcEtWTXl3eDJtVUFBQUFBQUhCVUlJQUNBQUFBQU1BQTE5N2gwNmU3SzRmME1UeEFwQm1HTkhkU3Rtd3hsbWlYQWdBQUFBREFVU0hVQUFvL3VRTUFBQUFBMEU5c01SYWxPT3pSTGdNWVZGSWNkc0luQUFBQUFBQU1BdnowRGdBQUFBQkFQeG8rekJIdEVvQkJaVVFHM3pNQUFBQUFBQXdHQkZBQUFBQUFBT2hIeVlteFNrcUlqWFlad0tDUWxNRDNDd0FBQUFBQWd3VUJGQUFBQUFBQSt0bW9yS1JvbHdBTUNueXZBQUFBQUFBd2VCQkFBUUFBQUFDZ255VW54bXBZU255MHl3QUd0R0VwOFVwT1pQY1RBQUFBQUFBR0N3SW9BQUFBQUFCRVFWNU9zcXdXSTlwbEFBT1MxV29vTHljNTJtVUFBQUFBQUlCZUlJQUNBQUFBQUVBVTJHSXNHanNpTmRwbEFBUFN1Qkdwc3NYdzJnb0FBQUFBZ01HRW4rUUJBQUFBQUlpU1lTbHh5a3BQaUhZWndJQ1NuWjZnOU9TNGFKY0JBQUFBQUFCNmlRQUtBQUFBQUFCUmxKZVRyT1RFMkdpWEFRd0l5WW14eXVYb0hRQUFBQUFBQmlVQ0tBQUFBQUFBUkpIRk1EUnBkTG9TNG16UkxnV0lxb1E0bXlhTlRwZkZNS0pkQ2dBQUFBQUFDQUVCRkFBQUFBQUFvc3hxTlRRbGp4QUtqbDRKY1RaTnlVdVgxVXI0QkFBQUFBQ0F3Y293VGRPTWRoRUFBQUFBQUVEeWVrM3RMcW1UMDlVVzdWS0FmcE9jR0t0Sm93bWZBQUFBQUFBd1VCaEdhTnVURWtBQkFBQUFBR0FBOFptbWlpdWNxcXhyaVhZcFFKL0xUazlRYms0eXgrNEFBQUFBQURDQUVFQUJBQUFBQUdBSXFYTzJhazk1Zzd4ZWZtekgwR08xR2hvM0lsWHB5WEhSTGdVQUFBQUFBQnlHQUFvQUFBQUFBRU5NZTRkUCt5cWNxbTEwUjdzVUlHSXlVdUtWbTVNc1c0d2wycVVBQUFBQUFJQWdDS0FBQUFBQUFEQkVPVjF0S3ExcVVsTkxXN1JMQVVLV2xCQ3JVVmxKU2s2TWpYWXBBQUFBQUFDZ0d3UlFBQUFBQUFBWTRwcGEybFJlMDZ6R1pvLzRhUjZEZ1dGSUtRNjdSbVE0bEpSQThBUUFBQUFBZ01HQUFBb0FBQUFBQUVlSjlnNmZhaHZkcW5PMnF0bmRSaGdGQTRwaFNJNzRXS1VueDJsWVNqeEg3UUFBQUFBQU1NZ1FRQUVBQUFBQTRDams4NWxxYW1tVHE3VmRiaytIV2owZGF1L3d5ZXN6NWZXWjRzZitucXV2TGxkWmNZRm16RjhjN1ZJR1BNTXdaTFVjK004V1kxR2NQVWJ4OWhnbHh0bVVsQkFyaXlXazkxUUFBQUFBQUdBQUNEV0FFaFBwUWdBQUFBQUFRUCt4V0F5bE9PeEtjZGlqWGNxZzk5aGpiNnQ4MzE1ZGM5VWwwUzRGQUFBQUFBQmcwR0VQVkFBQUFBQUFBSW5kWWdBQUFBQUFBTUpBQUFVQUFBQUFBQUFBQUFBQUFBQmhJWUFDQUFBQUFBQUFBQUFBQUFDQXNCQkFBUUFBQUFBQUFBQUFBQUFBUUZnSW9BQUFBQUFBQUFBQUFBQUFBQ0FzQkZBQUFBQUFBQUFBQUFBQUFBQVFGZ0lvQUFBQUFBQUFBQUFBQUFBQUNBc0JGQUFBQUFBQUFBQUFBQUFBQUlTRkFBb0FBQUFBQUFBQUFBQUFBQURDUWdBRkFBQUFBQUFBQUFBQUFBQUFZU0dBQWdBQUFBQUFBQUFBQUFBQWdMQVFRQUVBQUFBQUFBQUFBQUFBQUVCWUNLQUFBQUFBQUFBQUFBQUFBQUFnTEFSUUFBQUFBQUFBQUFBQUFBQUFFQllDS0FBQUFBQUFBQUFBQUFBQUFBZ0xBUlFBQUFBQUFBQUFBQUFBQUFDRWhRQUtBQUFBQUFBQUFBQUFBQUFBd2tJQUJRQUFBQUFBQUFBQUFBQUFBR0VoZ0FJQUFBQUFBQUFBQUFBQUFJQ3dFRUFCQUFBQUFBQUFBQUFBQUFCQVdBaWdBQUFBQUFBQUFBQUFBQUFBSUN3RVVBQUFBQUFBQUFBQUFBQUFBQkFXQWlnQUFBQUFBQUFBQUFBQUFBQUlDd0VVQUFBQUFBQUFBQUFBQUFBQWhJVUFDZ0FBQUFBQUFBQUFBQUFBQU1KQ0FBVUFBQUFBQUFBQUFBQUFBQUJoSVlBQ0FBQUFBQUFBQUFBQUFBQ0FzQkJBQVFBQUFBQUFBQUFBQUFBQVFGZ0lvQUFBQUFBQUFBQUFBQUFBQUNBc0JGQUFBQUFBQUFBQUFBQUFBQUFRRmdJb0FBQUFBQUFBQUFBQUFBQUFDQXNCRkFBQUFBQUFBQUFBQUFBQUFJU0ZBQW9BQUFBQUFBQUFBQUFBQUFEQ1FnQUZBQUFBQUFBQUFBQUFBQUFBWVltSmRnRUFBS0J2dlAvKys5RXVBUUFBWUZEWnQyK2ZKUDRlQlFCQXBJd1pNMFo1ZVhuUkxnTUFBQUQ5aEFBS0FBQkQxTXFWSzZOZEFnQUF3S0RFMzZNQUFJZ2NBaWdBQUFCSER3SW9BQUFNWVlzWEw5YVNKVXVpWFFZQUFBQUFBRGpLL09ZM3Y0bDJDUUFBQU9obmxtZ1hBQUFBQUFBQUFBQUFBQUFBZ01HTkFBb0FBQUFBQUFBQUFBQUFBQURDUWdBRkFBQUFBQUFBQUFBQUFBQUFZU0dBQWdBQUFBQUFBQUFBQUFBQWdMQVFRQUVBQUFBQUFBQUFBQUFBQUVCWUNLQUFBQUFBQUFBQUFBQUFBQUFnTEFSUUFBQUFBQUFBQUFBQUFBQUFFQllDS0FBQUFBQUFBQUFBQUFBQUFBZ0xBUlFBQUFBQUFBQUFBQUFBQUFDRWhRQUtBQUFBQUFBQUFBQUFBQUFBd2tJQUJRQUFBQUFBQUFBQUFBQUFBR0VoZ0FJQUFBQUFBQUFBQUFBQUFJQ3dFRUFCQUFBQUFBQUFBQUFBQUFCQVdBaWdBQUFBQUFBQUFBQUFBQUFBSUN3RVVBQUFBQUFBQUFBQUFBQUFBQkFXQWlnQUFBQUFBQUFBQUFBQUFBQUlDd0VVQUFDR3FKU1VGS1drcEVTN0RBQUFBQUFBY0JUaXZRUUFBTURSeHpCTjA0eDJFUUFBQUFBQUFBQUFBQUFBQUlnK3d6Q01VTWF4QXdvQUFBQUFBQUFBQUFBQUFBRENRZ0FGQUFBQUFBQUFBQUFBQUFBQVlTR0FBZ0FBQUFBQUFBQUFBQUFBZ0xBUVFBRUFBQUFBQUFBQUFBQUFBRUJZWXFKZEFBQUFQZUZ0Y3Fucy9rZFU5OW9LdFJhVnl0dmlqblpKR0NLc0NmR0tHenRLNldjczFjanJyNVkxS1RIYUpRRUFBQUFBQnFDT05xOEtONWFyWW0rOVhNNVdlZHQ5MFM0SlE0VFZabEZpY3B4eXhxUnAvSndSaW9tMVJyc2tBQUNBa0JpbWFaclJMZ0lBZ080MHZMOU9CVGYrV3A3U2ltaVhnaUhPUGlwSEUrNzd0VktYSEJmdFVnQUFBQUFBQTBoMWFhTTJ2YmRIN21aUHRFdkJFQmZ2c0d2MlNlT1VPU29sMnFVQUFJQ2ptR0VZUmtqakNLQUFBQWF5aHZmWGFkc0YxMGE3REJ4bHBpOS9VS21MajQxMkdRQUFBQUNBQWFDNnRGRnJYOW9SN1RKd2xEbCsyVlJsRUVJQkFBQlJFbW9BeFJMcFFnQUFpQlJ2azBzRk4vNDYybVhnS0ZSd3c2L2tiWEpGdXd3QUFBQUFRSlIxdEhtMTZiMDkwUzREUjZHTjcrMVJSNXMzMm1VQUFBRDBDZ0VVQU1DQVZYYi9JeHk3ZzZqd2xGYW83UDVIb2wwR0FBQUFBQ0RLQ2plV2Mrd09vc0xkN0ZIaHh2Sm9sd0VBQU5BckJGQUFBQU5XM1dzcm9sMENqbUoxcjc4ZjdSSUFBQUFBQUZGV3NiYysyaVhnS01iLy9nQUF3R0JEQUFVQU1HQzFGcFZHdXdRY3hmamZId0FBQUFEQTVXeU5kZ2s0aXJVNDJYMEhBQUFNTGdSUUFBQURscmZGSGUwU2NCVHp1bHFpWFFJQUFBQUFJTXE4N2I1b2w0Q2pXRWU3TjlvbEFBQUE5QW9CRkFBQUFBQUFBQUFBQUFBQUFJU0ZBQW9BQUFBQUFBQUFBQUFBQUFEQ1FnQUZBQUFBQUFBQUFBQUFBQUFBWVNHQUFnQUFBQUFBQUFBQUFBQUFnTEFRUUFFQUFBQUFBQUFBQUFBQUFFQllDS0FBQUFBQUFBQUFBQUFBQUFBZ0xBUlFBQUFBQUFBQUFBQUFBQUFBRUJZQ0tBQUFBQUFBQUFBQUFBQUFBQWdMQVJRQUFDVEZwS1ZFdTRTd0RQYjZBUUFBQUFEQTRHYXp4MFM3QkFBQUFFUVpmeU1FQUF3SnFTY2RyOWpNZEZYOTU1VWU5VTllT0ZjWjU1K3F4T21UbERCdG9peXhObjI4NEZ5MTdhL3E0MG9qTDM3Q0dNMWQvVjgxdkw5T2xZOHZWOTNyNzh0czc0aDJXUUFBQUFBQUhIV1MwdU0xNTZUeDJyZTlTc1U3K3U4ZFEyeGNqS1ljTzFwdVY1dnlQeTdyOGJqVHIxbmdkNzExVlpGS2Q5ZjBlbjFIYXJ5V1hESkxOYVdOS3Q1UnBjcTk5Zkw1ekY3UEF3QUFnTUdOQUFvQVlOQkxPbmEycGo3MlIxbmk0NVI4d2pIYTgrTTc1WE8zZGovSU1EVDhHNWY2TmVYOTdEdkt2K0hYSWRXd3FQYlRrTVlkaWVuMTZjT3MrZDMyR1huOVZUSnNNVXI3MGlLbGZXbVJhbDk1Vnp1dnVybnovcXczSHcxNS9SMWZ1VW50TmZVaGorOE5TM3ljSEhPbUtUWW5VelhMM3hnd2N3RUFBQUFBY0NTR3hkQ0V1U00wNlpoUnNsZ01KV2NrcXJuQnJicjlUUUY5bDEyM3NOZnp2L1RBMnFEdEZvdWhNVE55Tk9tWWtiTFpZMlNhcG1yTG5LcXJDRnczR0Z1czFYOCthMmlicG8rZk0xd1dpNkdzM0ZSbDVhYXFvcWhPNjEvZjNYbi9oQXRtaERTdkpIMzAyaTYxdWR0REh0OGIxaGlMVWpJVEZaY1lxL0tDMm41WkV3QUFZQ2doZ0FJQUdOVGlKNDNWdEtmL0xFdDhuQ1FwKy9MejVKZzlUVHN1djBtZTBvb3V4em5YZkNMWDVwMUtuRFdsc3kzemttVXF1LzlSdGV6YTArZDFSMHJzOEN4bFhYTDJ3UWFmVHlXL2Y4aXZUOUw4bVNIUGI4VEdkbmt2Ky9Mek5PRytYMGs2RUpSWk0vSzRIdSs4WWxndFNwZ3lYbzU1TTVRMGI0WWM4MllvWWVvRUdWYUxtamZ0NkZWb0pKSnpBUUFBQUFBUUNudThUV05uNXNoaU1TUWRDSVljYzlva3JYcDJxOXpObmo1YjF4SmowZmc1d3p1UHZ6RU1RL08rTkVIdi8zZUwyajM5c3p0cVhHS3NSazNPN0x3MlRXblhCdjlkV05LeUhTSFBiN0VhWGQ3TG5aS2wyU2VOKzJ4ZFU2OCs5RkdQZDE0eERFTko2ZkZLelhJb05jdWh0R3lIa3RMalpSaUdHcXRkSVFWUUxGYUxSb3hQVjg3WTlBTkJsZ1NiREl1aGpuYWYzRTBlMVZVMGFlZTZrbjc3c3dFQUFPaHZCRkFBQUlPYXA3aGNqU3MvMHJCbFgreHNTNXd4U2JQZmVVSTdyLzZCcGovL04xbnNYWWNvRG1WWUxacjc0WFBkOXZsZzJOd2p6bU42ZlZvMzlzUWVyUm5Nd3VJUGV0eDMxSTFmbFJGcjY3eXVmUHgvY20zWkZmTGF2ZEc2dDZUejY3YXlpaDZGVDhiYzhuMGx6WnVoeERsVFpVMklEMnY5U000RkFBQUFBRUE0V2wxdCt1U3RmQzFjTmszR1oza0plN3hOeDV3MlVSLzhiN3Q4WHAra3dCMUh3dFhSNXRXV1ZVVmFjUHJrenJiNEpMdG1uamhHbjd4ZEVORzF1akpoN29qTzRJMGtGZStva3JQRzFTOXJ1NXdIZDhCMU43ZjFLSHd5N2ZnOHBXWWxLalhUSWFzdHRCMWZnc25LVGRXc0pXTVY3N0FIM0xQRldtVWJscURrWVFrcTJseEJBQVVBQUF4WkJGQUFBSU9hcjlXam5WLzdvY2I4NmlhTnZPSHF6blpiUnJyaUorUkZwU2JEYXRIc2Q1L284M1ZpaDJjcCsrb0xPNis5em1idHUrMytQbC8zYys0OUJ3TW83cjJsUFJvejh2cXJJclorSk9jQ0FBQUFBQ0JjTldWT0ZXNHMxNFM1SXpyYlVyTWNtbkZDbmphL1h5Ukppbk1FZmtobTc5YkFIVnh6cDJYN2hUcTZVMUZVci8yRmRSbytQcjJ6YmVURURGVVUxYXU4c0crUGtZbExqRlhldEt6TzYvWTJyM1orVk5MTmlNaHlOUjRNb0xRMEh1RTQ1cytNbnpNODRuWGtUYy9Xck1Wakl6NHZBQURBWUVNQUJRQXcrSm1tOXY3NlhuVTBOQ3J2RnpkS2trcis4SGRWUHY0L2pidnJwMUVwS1g3Q21ENWZJL2RIMy9iYjNhWDR6citwdmFaZVNjZk9sbUd4eUxuMjA2RGoxczg4WFczbGxVSHZMYW9OUGthU0xIRjJ6WG4vYVZVOTg0b3FIM2xXYlJYVjhybGJaWW1QVTJ2UmdaZExqcm5UTmVMYXkrVnRjcW53QjdlRjhYUUFBQUFBQUF3K3U5YVhLanN2VFVucEIzZnE5SGxOR1lZaDB6U1ZPVHJWcjMrcnEwMWJWdTBObUdmMDVDenBrQURLNStPN3N2V0R2Y3JNVFZHTTdlQU9LM25Uc3ZvOGdETHBtRkd5V0EvdUlySjdmYW5hM08xS3owbVNES2x1ZjFQUWNXODk5b2xhbTl1QzNsdDIzY0l1MTdQR1dMVDRvcGtxM1YyamZkc3ExZXBxazdmREoydU1SUzduZ2FPT1VyTWNHamNyUngxdFhtMWVXUlRHMC9WTWRsNnFacDRZR0Q0eFRhbXBya1Z0N25iRjJHT1VsQm9mMFIxWEFBQUFCaUlDS0FDQUlhUDAzb2ZsZGJubG1ETk54YmYvVlpKVS9MdS95SWc1K1BJbExtK1VzcSs2d0c5Y2UwMmR5aDk0UEdDKzJKd3N0VlhWU2o1dnIrcm9qeU40RXFaTlZOYmw1M1ZldTdiczB2Ni9QeVZaTEJyL2g1OHJjZnBFTmF4WTIvbjdFQWxwcDU2bytBbGpsUGZ6NzJyMEQ3NnA2bWRmVlVlVFM3SHhjYktQek5HczF4OVIwb0paa3FTT0JxZjIvT3d1bVczdFFlZnl0cmpWL09rMk5YMjBTYU8rZjAxWWRVVnlMZ0FBQUFBQXd1SHorclJweFI2ZGNNRjB1WnM4MnZoZW9XcktuSklrdzJJb2QwcW1YMzlYRDNmdHlCbWJwc3A5RFRKOXBneERBVWZOdExyYWxQOXhtYVl1ekZWN20xZTdQaXJSM3EzQlAzd1NLY25ERXBRNzllRHpPR3RjS3RwU0ljT1FaaTRlcStSaENhb3ViZFN1Q082SWtwV1hLa2RxdktZY08xcVQ1bzlVYVg2Tk90cThzc1pZRk8rSTFRa1hURmRhZHBJa3FkM1RvYTJyOTNaNUxJKzMzYWVHNm1iVlZUUnA0cnlSSWRWanM4ZG85a25qTzQ5ZCtsenhqaXJ0L0toRW5wYUQ3MFVzRmtPWm8xUFZ4dkU3QUFCZ0NDT0FBZ0FZVXZiLy9XbS82N0w3SCszODJoSWZwMWx2UE9wMzMrZHAwNDdMdjZlbURWc09OaHFHY3I1Nm9VWjk3eHBWUHI1Y1JmL3Y3bDdWWUZndFBRcVJoTXhpMGZqZi8xVEc1NTh3TWswVjNueWJUSzlQV1plY3JjVHBFeVZKcVVzWEtuNWNic1NXemJ6ZzlJTWwyR09WZlVnQUp1MUxpL3o2eHFRbUsrM2tMNmp1OWZmOTJ2Zjg2QTQxcmQ4czE3WmRNajg3L3pyVTBFZ2s1d0lBQUFBQUlGTHFLNXYweWRzRnF0eGJyNDcyZ3g5cW1UQjNoSkxTRS96Nmx1VUgzNkhFNS9QSnFvTzdaUnh6MmlTLysyLzgrMk8xdWYwLzlMRm4wMzdGeHRsVXVMRmNIbmZ3RDRSRWltRklNMDhjSytPUTVNWG1sVVV5VFZPakptY3FlZGlCNTh3Y2xhTEVsTGlJclR0eVFrYm4xeGFyUmJsVERoNy9rNVhydjd1TXpSNmpyTnhVVmV5dDkydmZzcXBJOVpYTmN0YTBkTzRxRTJvQVpmeWM0YkxIMi96YWRtOG8xYTcxZ1VjViszeW1LdmZWQjdRREFBQU1KUVJRQUFDRG44V2lDWGYvWE5YUHZxYkdEelowMldmaS9iZDBoak1rU2FhcC9PLyswaTk4WXN0STArUi8vVjRwaStaTGtrWmNkNFZjMnd0VTllUUxmZmtFdlRMNkI5OVU4c0s1bmRjVmp6NHYxL1o4eFk3SVZ0NHZidkRyVy9pajJ6WHQ2VDlIWk4yOXQ5eXJxcWRlVk56NFBNV1B6MVg2YVlzVk8vemdpeDdudW8xcVdyOVo3c0o5YWkzY0o5ZTIvSUE1OXYvem1ZalVFdW01QUFBQUFBQ0lwTEw4R3Ivck1UT3lOZVhZMFg1dGJhMGRLaXZ3Ny9lNUZxZEhLWm5CWDkrM09EMEI0UlBwUU1CaCs1cDlJVmJjT3hQbmoxTDY4S1RPNjMzYnErU3NiVkdjSTFaVGovTi96aTByaTNUY1dWTWlzdTZPTmNVcTJWbXR4TlE0T1ZMamxKMlhwcmpFZzhjVDExVTBxYjZpV2MyTmJya2FXdVdzYlFtWUkxSTd3MWlzRm8yWm51M1hWbC9ack4wYkFzTW5BQUFBUndzQ0tBQ0FRVy9jSFQ5VzlsVVhLT3Z5ODFSODIvMHF2ZS9mQnc3YVBheFB4bm1uK3JVVi9lS1BxbG4raGw5YmUxMmp2TTB1djdZSmQvOWM3b0s5YXZwb2sxKzd4WDd3QmNlYUVjZEY0RW1DKzN3ZDB6UVZrNUtzM0I5ZjYzYy81K29MbFhQMWhRSGphbDk2Ui9WdnJRNW9YN0RsOVpEcWFDMHFWV3ZSZ1pjb0tZdm1LK3V5Yy96dVd4UGlWZkw3aHdKKy93QUFBQUFBT05vNVV1TUQycmFzTEZKSFcvQmpmL00vTGRNeHAwNEtlcStodXJuSDY2WVBUOUtpODZiM3VQL3NwZU0wZSttNEx1Ky8rY2pIa2lsTlhqREtyejF2V3BieXBtVUY5TisvcDA1VnhRMEI3YWRjT2EvSE5SM0s1V3lWeTlrcTdaT0dqVWpXNk1uK1J4ckZ4RmkwZTBPcDM4NHpmU1Z6Vklwc2R2OS9ZaW5jV0g3NEt5a0FBSUNqQ2dFVUFNQ2dOdXA3WDlmd2F5NldkT0RvbTd4ZjNxakUyVk9WLzUxZnlOZnFrU1UrVGhQKzlDdGxYbmk2MzdpcS83eWkramRXS25IbVpGbmk0MlJOaUQvd2EySzhHbGV0VjlySlg1QmhPL0IvazBhc1RWTWZ2VnNibDE2bXRvcnF6am1PTDEvWGZ3OHFxV1Zub1Q1ZDlHVTFiOXd1eDV4cDNmYjFPcHUxNThkMzlFa2RDZE1tYXVyajk4cGlqNVczeGEzeUJ4N1g2SnUvcWNTWmt6WGxzVDlxK3lYWHkyenIyNjErQVFBQUFBQVlLQlovZWFaU01oT0QzbnZwZ2JXU3BLMnI5MHFTeHM3TWtTUVZiYTFRZVdIdzQzY2thWDloblZiK2Q0dHl4cVlwemhFclE0WjhQbE9teit3TWRIenBpcm1LVDdKM3UyNWY4TGpiMVZEdFVtb1h6L3k1OWphdnRxNHE2cE1ha29jbGFNRVprMld4V3VSdDkyblA1djJhT0gra2tqTVN0ZUQwU1ZyM3lrNzVmSDJiQk1rWWxlSjNiWnFtcWtzYWxaZ2Nwd256UnlocmRLcnM4VGExdDNuVlVOV3NmZHNyVlZIRUVUd0FBR0JvSTRBQ0FCalVXbllVeU52a2tqWHA0RXVQakhOUGtYMVVqblo5N1VlYStlckRzby9LQ1JpWGRmRlp5cnI0ckI2dlk4c2NwaWtQLzE1Ynp2bUd6UGFPaU5RZXFwb1gzanBpQUtYb1YvZW9yVEw0TnI3aHNJL0swZlQvM0M5cnNrT1NWUDdBNHlyNS9VUEsvUEtaaXNzYnFkVEZ4MnJpbjIvUjdtdC9IckFMRFFBQUFBQUFSN090cS9jcXhtYVZ0OE9ycmF2MkhyRi9ZNDFMalRVRGM1ZlIvWVcxUnd5Z2JGK3pUNjB0a2YrQVNyekRydVBPbWlKYnJGV1N0R2Z6ZnUzZVVLcVJFek9Va0d4WHhxZ1V6VGw1dkQ1NXV5RGlheDhxSlNQQjc5cmQxS2JVYkljV25ENUpNVFpyWjN0c1hJeXljbE9WbFp1cTRwMVYycnhpRDY5TUFBREFrRVVBQlFBd3FOVzlzVktiVHJsQ1U1KzRWL0hqOHpyYlk3TXlKRW11cmJ1Q0JsQkNrWFRzYkkyOTdZZmE4NlBiSlVrYjV2WTh3QklKbis4cVV2Ty9OeFdYTzFMTm03YkxVMWFwekF0Tzh6c09wM0gxZWxVK3RyekxlUnJlL1ZBK1QxdlFlK2xuTE8yMmhyZ3hvMlhZYkpLa2pycEdsZjM1RVpudEhTcSs0d0ZOZXVDM2txVFluQXpGcENTcG84SFptOGNEQUFBQUFHRElNaXlHenY3MndlTjd4OHdJN1YzRkd3OXZVRnRyeno4WVkvck1idnZIeHZuL0UwRkh1MWMrYnpmcGlNOXVsUmZVS2lISnJvWnFsOXpOYlJvNVlaaEdUemw0SEU1Tm1WUEYyNnU2bkthNnBFSGVqdURyNUl4TjYzcDlTWWtwZGxrc2hpU3ByYlZEQlJ2TDVmT1oyclcrUkhPL09FR1NaRStJbGMwZW8zWlAzMzJJS0NFNXp1L2FZalYwektrVC9jSW5oOHVka2lXMzA2UGRINWYxV1YwQUFBRFJSQUFGQUREb3VmUDNhdk9wVjJucTQvY28rZmg1YXF1bzF0Ynp2eVZQV1lVcUgzMWU2YWN2NmRFOFpsdTdmSzBlZWQydDhuMzJueEVUby9pSll6cjdXT0ppWlZndE1yMCtlWXJMTzlzWDFYNGE2Y2ZxOU1Hd3VYN1hudUp5RmY3Z05rbFM0dlNKeXJqZzRQRkNYbGVMOG0vNGRiZTdqK1RmZEt2YXlpdUQzanZTY3pTdVhxOVBUN2hJRSsrL1JZMHIxOG5iZE9DVFdOWFB2cVlSMzdwTU5jdmZVTmxmSDJmM0V3QUFBQURBVWNQbk0yVis5bk93WVJqOXRxNnp0cVV6WEpJMExLRXpsSEdvK3NwbXZmSHdoaTduV0hiZFFyL3JiUi9zVS9HT3JvTWpuMnRwOG1qenlnUEg2eVFQUzlESWljTTY3M1cwZTdYcHZjSnV4Mjljc1VldHpjRS9ISE40VFllcktYTnF4VE9iTmVmazhhb3BiVlJIbTFlU1ZKWmZvN0V6YzFSZVVLdkNUZnVQK0F6aE9qeThFNWNZSzBueWVYMXFxSExKc0JoS3lVd00rSE9aT0grazltMnZrc2ZOOGNVQUFHRG9JWUFDQUJnU09ocWMybmJoZFJwM3g0OVY5c0RqYWkwcWxTVFZ2NzFhSlgvNHV6b2FtOVJSMTZDT3hpWjVtMXp5TmpYTDYzTEwyK3lTdDhVdFg0dGJab2MzWUY3RGF0SDA1UThwWWRJWUZYenZONnA3L2YzK2ZyUXVXUjJKbXZ5UE8yV3h4M2EyN2YzbFBYN0JtTDdRWGwycjdaZGNMeVBta0UvMCtIemFmUHJWUVg4UEFRQUFBQUFZeWxZL3Y3WHo2ek8vY2F5c05rdS9yUHZSYTdzNnZ6N2xxbm1kQVlqK0ZHT3phdjRwRTJXeEhuem03UjhXcTZYSjA2ZnJldHp0V3ZmS1RobUhoRHRNVTFxOWZKdE1YLzk4S09iUVovNmNzOGFsZGEvdVVxdnJRTGdtSWNtdWhjdW1LakVsem0vY3lJbkR0R2R6UmIvVUNRQUEwSjhJb0FBQWhneGZXN3NLdnY4YnZ6YlQ2MVB4N1gvVnNUdmY3bXhyM3JoRDJ5KzlRZE9lL3JNY2M2WjJ0bjgwNVV1Uy9IY0JjYTdicUoxWDNTekpWSHROZlkvcWNLNzlWTnN2dmo2Z2ZlNkh6L2tkQjdRMmQxSFE4ZFArYzcrU0Y4NE5lcStUeGFLSmY3MVY4WlBHZGpiVnY3VmFGZjkrdGtjMVJzTGhZUlBDSndBQUFBQUFkTUUwVlpaZkkrbkE4VEREUmlScmYyRnQ1ODRwd1dTT1R2WGJaY1BiNFpQWDYrdnpVbnZLTUtTNVh4d3ZSMXA4WjF0VmNZUDJiUSsrNjJwZk9EeHMwbC9oRTBreVRUTmd4NXVQM3k3b0RKOUlCM2FLMmI2bVdBdE9uK1RYTHkwN1NSSUJGQUFBTVBRUVFBRUFEQmtUN3ZtRkRIdXM5ai93aEpvMzcvQzdaOHM4dUJWc1RIcEs1NitIdG5lbHZhYXVWM1U0NWt6VDdIZWZDR2lQemNuMHV3N1dSNUxzbzRaM3Y0QmhhUHdmZnFaaFo1M2MyV1MyZDZqMmxYYzEvSnBMWkIrVkkvdW80YklreEduSDVkOExHRDd4VDcrVXp4TjhtMXNBQUFBQUFCQjVwaWw5OG5hQlJrN00wTXdUeDhnd0R1emlzWFgxM3FEOVU3TWNHakVodzYrdDROTnllZHNIVGdCbDV1Snh5aG1iM25udDg1bmF2NmRPWTJaa0s5NWhWM3lTWFRFeEZyK2RXajQzWitrNGVUc0c5L0c5N1o0TzJlTnRuZGN1WjZ1YTY5MEIvZXIyT3dQYTdBbTJnRFlBQUlDaGdBQUtBR0RJU0YyNlVQYlJ3NVYxOFZseWJkNnBYZC82cWR6NWUyVUUyUksxTDFuaTdJcWZNT2FJL1hyU0o1Z3h2N3BKT1ZkZjZOZG0yR0kwNGQ1ZityVzV0Z1MrNEpHazFKTy9FTks2QUFBQUFBQWdOTEZ4TVhLa3htdmVseVowdG8yZG1hUEdhcGVPWVJlTUFBQWdBRWxFUVZSS2RsWDc5WTJ4V1RYM2krTjE2T1lhTFU2UENqZjI3Wkc3dlRIdCtGemxUY3Z5YTdOWURNMWVPczZ2elZuakNqbytjM1JxbjlYV1g5eE5IcjhBU2xmaG9QYTJ3QjFqZ3gzZkF3QUFNQlFRUUFFQURBbjIzQkd5ano2NGMwaml6TW5xcUcrVUpNV2twL2wzN3VQdGFocy8rRmhiei9sR1FQc3hHMS8xcS9HRFljR1AyWm54NGorVXNtaCtsL003MTIzVXlCdXVQbUlkN2RXMVBhZ1dBQUFBQUFEMHBiUnNoNll2R3FQVnoyOVY4WTRxNVU0OUdOeVl0V1NzMnR1OHFpZzZzUHVxWVRFMDc1UUpjcVFlUE5iR05LVlAzeW1RdHlQMDl4a1dpeUZmQkkrbnFhdG8wdmdlOVBPNDJ5TzI1a0RUV09OU2FwYWo4em9oMlM3RE1BS09WWW9Mc3R1SnA0V2RhUUVBd05CRXpCWUFNQ1NrbkxEQTc5cTFMVi90TmZXU0pGdG11dDg5cjd1MTEvTm5YblNtY3I3MlpWa1RFNDdZMTdCYVpFMU1DUGhQaDUwTEhLeVBOVEhoaUR1MjFMKzVVbTNsWForbjNGNVRwK2JOTzlTNGVrUFBIZzRBQUFBQUFQU0oxQ3lIamp0N3FsSXlFbVFZMHRZUDlzclZjUEM5aE1WcTBUR25UZExZR1RteVdDMmFmOHBFWmVmNWY1QW0vK05TMVZVMGhiUitRcEpkeHkrYnFwVE14TENlNDNDVmV4dlUydHgxaU1MamJsZGp0VXMxWllISHp3d1ZWY1dOZnRjeE5xdHl4cVVGOUJzK1B2RDQ1L3JLNWo2ckN3QUFJSnJZQVFVQU1DU2tuWFM4MzNYRGlyV2RYOGZsanZDNzExSGIwT3Y1RTZkTjFNZ2J2Nm94dDN4Zlc4NzRxbHpiOHJ2c203eHdyaFlXZjNERU9YdlNKeGpUNjlQK2YvMVg2YWN2a1d2TExyWHMzcVBXUGNWcTNWY21UM0c1Zko3dVAwV3pmdWJwWFFaWUZ0VitHbEpOQUFBQUFBQWcwTUt6cDhnV2E1VWtPZExpMVZUbjF2bzNkbW5SZWRObHN4OTRQVzhZMG93VHgyajhuT0dLVDdMN2phOG9xdE91OWFXOVh0Y3dEaHp4TStYWVhGbHRGdG0zZHYxQmxsQ1lwcW05MnlxVlBTWk56aHFYbXVyZGNqVzJxc1hwVVV1VFI3NGo3RDc3MW1PZmRCbGdXWGJkd29qVzJsZXFpaHZrY2JmN0hjTXo4NFN4YXE1M3E2bk9MZW5BN2plVGpobmxOODQwcGZKQ2RxMEZBQUJERXdFVUFNRGdaeGhLV1hLY1gxUEQrK3M2djA3NzRpSy9lNjNGWmIxZXdwSjRZT3RiYTJLQ3pBaHVXUnVxMG52K3FkSjcvaG50TW5wdCtuLy9jc1ErOGVOeUEvcHR1K2k3ZlRvWEFBQUFBQUI5NGZPUWlTU2xaU2VwcWU1QU9HSGRLenUxY05sVXhkaXNuZmNQRDUvVWxEbjF5ZHNGSWExN3dvVXpsWHJJcmlmeGp0aVE1dWxPL2lkbHl2K2s5KzlZb20zaDJWT08yQ2N4SlM2ZzM5cVhkL3BkKzd3KzdkNVFxcGtuanUxc3N5Zll0T1RpV1dxb2FwWmhHRXJKZEJ5K0lhNkt0MWVxeGVrSi9RRUFBQUFHTUFJb0FJQkJ6ekY3cW16RFVqdXZmWjQyT1QvOCtNQ0ZZU2p0MUJQOStqZHYzTjdyTmF4SkI4LzA3YWc3dUlPS1liWElFaGVudGJtTGdnM3pNL2ZENTJRZmxkTjUzWk14MG9IUWk3ZkZmZUFqTWwydzJHTmx6eHVwK0hHNWloc3pTbkhqUnF0bFI0RXFIbjYyUjJ2MGw5U1R2M0RFUHRha3hCNzFpK1JjQUFBQUFBQkVndEhGcWJvZWQ3c2FxZzRldTFKZjJheWlMUldhT0c5azBQNm1LWlh1cWc3NVF6Q3BoeDI1azVCczc2Sm41RmlzRmlVazI1V1lFcWZFNURnbHB0amxySE5yMzdiSTdyNFNyc3pScVVmc0V4TnI3VkcvZmRzcWxaMlhwcXpjZzMwTncxQmFkbExRL2czVkxtMWJzNi9ueFFJQUFBd3lCRkFBQUlOZSt1bEwvSzZiMW0rU3IvWEFKMG15TGwzbUYvb3d2VDQ1MTN6UzZ6VnNxY21mVFdDcXZiYStzejNsaEFXYS92emZRcWk2ZDBmd2ZIek1PV290S3BFbHpuN2dtVWFQa0gzMGNNWGxIdmcxTmp0RGgzK2twdnl2ajRWVUZ3QUFBQUFBNkQxN3ZFMFdhMkFDeGRYWXFyVXY3MUNMMDZPWVdLdEdUaGltTVROeWxEd3NvY3U1REVPYWMvSjRUVitVcDdMOEdwWGwxNnFoMnRYbDBUYUg3cVFTYlAzeWdycmVQMUFYckRFV2pacVVxWVJrdStJZHNaLzlhbGRjWXVBdUszczI3WS9ZdWdPUmFVb2IzdGl0MlV2SGFlVEVqRzc3VmhUVmFlTzdoZksyZDM4OEVRQUF3R0JHQUFVQU1PZ2R2c05KdzRvRHgrOVlreEtWOThzYi9lNDF2cjlXN1RYMTZpMWIxakJKVW50dGc4d09iNGlWaHMvczZOQzQyMzhrSTlaMnhMNGp2bk9sUm56bnlvRDJCVnRlNy9GNkM3YThMdFByMDRkWjgzdFZKd0FBQUFBQVI1c1JFNFlGdERsclc3UmxWWkV5UnFVb1oweWFNa2VsQkEycGRNVm1qOUdZR1RrYU15TkhQcCtweG1xWDZpdWJWYml4WEsydU5rbFN2TU91bU5qZ0FaUTlteXUwYzEyeHZCMlJDejM0ZktabW5EaEdGb3R4eEw3alpnL1h1Tm5EQTlwUHVYSmVqOWM3NWNwNU1rMVRMLzl0M1pFN1I0RzN3NmRQM2k3UXZ1MVZ5cDJhcGZTY0pNVTVZbVZJYW5XMXFhNmlTY1U3cTFWVDJoanRVZ0VBQVBvY0FSUUF3S0JtSDVVangreXBmbTBOSzliSzZralV0R2Z1VjJ5Vy84dWZzcjhjZVZjUVg2dEhscmdEVzlNbVRCeXJySytjcThTWkI4Nzk5WlJWU0RwdzlJNDlkNlJhaTh2MThUSG45S2pXbVMvOVE3SERzenF2ZXpydWMvYmNFZklVbDZ0bGQ1RVNaMHpxMWRpQjRvTmhjd2ZrWEFBQUFBQUFoS3VxdUVIZURwK3NNUWNDSm8zVkxtMzlZSytPUDJmYUVjTWE5WlhOS3RsWnBmRnpSaWd4SlM1b0g0dkZVRnEyUTlZWWk3Wi9lUEFZbDVFVEE0TXZyYzF0K3ZUZEF0V1VPY040b3VCTW42bm1lbmUzTzdnTVpDODlzTFpQNXEwdGQ2cTJQUEsvM3dBQUFJTUpBUlFBd0tBMjdKeFQvSzQ3R3B4cTNyUkQ0Kzc0c1pLUG0rTjNyLzdOVldwWWNlU1hESjZTL1lxZk9FYVNGSk9lb29sLy9uWG52YWFQTmttU2JObVptci9oeGJCcTcrMzR0djFWV2ovak5MbTI1L3NGVU13T3IxcUx5OVJhc0UvdVBjVnlGKzZUdTJDZlppeC9NS3o2QUFBQUFBQkF6N2thVzdWOXpUN05QSEdzR3F0ZFd2UFNEclY3T3JSN1E2bW1IRHM2NkppV0pvL3lONVNwZUdlVkpLbGtaN1ZHVDgzUytObkR1d3lpYkZsVkpOTTBPNi8zYnF0VTd0U3N6djVWeFEzNjlKMEN0YlYyUlBnSkQzTFd0dmdGVUV5ZnFaWW1qNW9iV3VWcWRNdlYwS3JteGxZZHYyeHFON01BQUFCZ3FDR0FBZ0FZMURycUd1UXByWkI5Vkk0a3FYSFZlc25uMDc1Yi9xVDRpV09VdXZoWVNWSmJlYVVLdm5kcmorYXMrczhyeXZ2NWR3UGFmWjQyVmZ6NzJjZ1ZINkxxWjE2V2EvTk91UXYzcWJXd1dLMzdTb01lQzlUMDhaYUlyQmZOSTRjQUFBQUFBQmhNOW02dGxDTXRYcnZYbDZyZGN5QUFVdkJwdVhLblpDa2gyZDdacjY2aVNmdTJWNmtzdjBhbTcyQ1l4T2N6dFc5YnBZcTNWeW9yTjAyakoyY3FlMHhxNTdFOVZjVU5xdHZmNUxkbVI1dFhHOTdNMTRrWFROZWV6Ulhhc2JhNHo1K3pkRmUxR210Y2NqVzQxZHpZcWhhbngrODVQbGRmMlJ5UjlRNE4zQUFBQUdEZ01reis1Z1lBR0tCNmZNU0t4YUwwMHhacjVIZXZWUFd6cjNXR1JDejJXRTE5NGw0bFRKMmdiUmRlcDVhZGhYN0Q0c2ZseXBJWTMzbnQyckpMa21URTJwVDdrK3VVZWVFWnNvL01scy9USnRlMjNkcDM2NS9WdUhwOVozOGpKdmo1eW4zR05HVjZJM2RtTTQ1c1VlMm4wUzRCQUFBQUFCQkZrVHF1WmRTa0RPVk96VkpWY1lQMkY5WEoxZERhNDdFeE5xc3lSaVVyYzFTS2luY2NDSDRFNDBpTlYzT0R1MWQxTGJ0dW9kLzFwaFY3Vkx5anFsZHpvRzhkL21jRUFBRFFId3pENlA0TXlhN0dFVUFCQUF4VVBRNmdITXBpa1h3SFF4b1dlNnhpMGxMVVZsRWR3Y3B3dENDQUFnQUFBQUJIdDBnRlVJQlFFVUFCQUFEUkVHb0F4UkxwUWdBQWlDcWYvdzRoUGs4YjRSTUFBQUFBQUFBQUFBQ2dqeEZBQVFBQUFBQUFBQUFBQUFBQVFGZ0lvQUFBQUFBQUFBQUEvajk3OXgwZFYzbm5mL3h6cDZ1TmltMUo3bFh1QmhmQXVJQ05FNE94Y1dnaEFVSUNBVUkyaGZ6WTlNWm1ONlJuayt5U2JFTG9nUVFDMkpRQXhnWU0yTWJZMk1hOVY4bHlrV1RWVVp0K2YzL0lTQjZyam1ia2thejM2NXljNkQ3M0tkL3gwZUhjR1gzbWVRQUFBQUFnSmdSUUFBQUFBQUFBQUFBQUFBQUFFQk1DS0FDQWJzdWFuSlRvRXRDTFdWT1NFMTBDQUFBQUFDREJySFkrUWtmaTJPeldSSmNBQUFBUUZaNmVBUURkbG12NG9FU1hnRjZNM3o4QUFBQUFRSXJibGVnUzBJc2x1NTJKTGdFQUFDQXFCRkFBQU4xVzF0VnpFMTBDZXJHc0JYTVNYUUlBQUFBQUlNRnloMlVtdWdUMFl2eitBUUNBbm9ZQUNnQ2cyeHI0OWR2bEhKU2I2RExRQ3prSDk5ZkFlMjlQZEJrQUFBQUFnQVFiT1htQWtsTFpoUUxuWGxLYVV5T25ERWgwR1FBQUFGRWhnQUlBNkxhc2FTa2E5ZUIvSnJvTTlFS2pIdnhQV1ZOVEVsMEdBQUFBQUNEQmJBNnJMcnhpUktMTFFDODBlZTRJMmV6V1JKY0JBQUFRRlFJb0FJQnVMV1BPZEUxNDhTRjJRc0U1NFJ5VXF3a3YvVlVabDErUzZGSUFBQUFBQU4xRXYwSHB1blR4T0haQ3dUbVJsT3JVak1YajFIZFFlcUpMQVFBQWlKcGhtcWFaNkNJQUFHaFBxTHBXeC8vME41VXZYeVh2a1dNSzFkWWx1aVNjSjZ3cHlYSU5INlNzQlhNMDhPdTN5NXJHemljQUFBQUFnT2FDL3BBT2JUMmhvdndLMVhsOENnWkNpUzRKNXdtYjNhcGt0MU81d3pJMWN2SUEyUnpzZkFJQUFCTExNQXlqVStNSW9BQUFjSDU2OE1FSGRmbmxsMnZ5NU1tSkxnVUFBQUFBQVBReVAvLzV6elZwMGlSOTZsT2ZTblFwQUFBQWlGSm5BeWdjd1FNQXdIbXFxcXBLVlZWVmlTNERBQUFBQUFEMFF1RndXSldWbFlrdUF3QUFBT2NRQVJRQUFBQUFBQUFBQUFBQUFBREVoQUFLQUFBQUFBQUFBQUFBQUFBQVlrSUFCUUFBQUFBQUFBQUFBQUFBQURFaGdBSUFBQUFBQUFBQUFBQUFBSUNZRUVBQkFBQUFBQUFBQUFBQUFBQkFUQWlnQUFBQUFBQUFBQUFBQUFBQUlDWUVVQUFBQUFBQUFBQUFBQUFBQUJBVEFpZ0FBQUFBQUFBQUFBQUFBQUNJQ1FFVUFBQUFBQUFBQUFBQUFBQUF4SVFBQ2dBQUFBQUFBQUFBQUFBQUFHSkNBQVVBQUFBQUFBQUFBQUFBQUFBeElZQUNBQUFBQUFBQUFBQUFBQUNBbUJCQUFRQUFBQUFBQUFBQUFBQUFRRXdJb0FBQUFBQUFBQUFBQUFBQUFDQW1CRkFBQUFBQUFBQUFBQUFBQUFBUUV3SW9BQUFBQUFBQUFBQUFBQUFBaUFrQkZBQUFBQUFBQUFBQUFBQUFBTVNFQUFvQUFBQUFBQUFBQUFBQUFBQmlRZ0FGQUFBQUFBQUFBQUFBQUFBQU1TR0FBZ0FBQUFBQUFBQUFBQUFBZ0pnUVFBRUFBQUFBQUFBQUFBQUFBRUJNQ0tBQUFBQUFBQUFBQUFBQUFBQWdKZ1JRQUFBQUFBQUFBQUFBQUFBQUVCTUNLQUFBQUFBQUFBQUFBQUFBQUlnSkFSUUFBQUFBQUFBQUFBQUFBQURFaEFBS0FBQUFBQUFBQUFBQUFBQUFZa0lBQlFBQUFBQUFBQUFBQUFBQUFERWhnQUlBQUFBQUFBQUFBQUFBQUlDWUVFQUJBQUFBQUFBQUFBQUFBQUJBVEFpZ0FBQUFBQUFBQUFBQUFBQUFJQ1lFVUFBQUFBQUFBQUFBQUFBQUFCQVRBaWdBQUFBQUFBQUFBQUFBQUFDSUNRRVVBQUFBQUFBQUFBQUFBQUFBeElRQUNnQUFBQUFBQUFBQUFBQUFBR0ppUzNRQkFBQUFBQUFBQU5BYnJGcTFTcXRYcjA1MEdjQTVVMUJRb0FjZWVDRFJaUUFBZXJqNzc3OC8wU1VBNkNBQ0tBQUFBQUFBQUFCd0RsMSsrZVdKTGdIb2NnVUZCY3JJeUZCNmVucWlTd0VBOUZBRWQ0R2Vod0FLQUFBQUFBQUFBSnhEYytiTVNYUUpBQUFBUFFJaEZLQm5zU1M2QUFBQUFBQUFBQUFBQUFBQUFQUnNCRkFBQUFBQUFBQUFBQUFBQUFBUUV3SW9BQUFBQUFBQUFBQUFBQUFBaUFrQkZBQUFBQUFBQUFBQUFBQUFBTVNFQUFvQUFBQUFBQUFBQUFBQUFBQmlRZ0FGQUFBQUFBQUFBQUFBQUFBQU1TR0FBZ0FBQUFBQUFBQUFBQUFBZ0pnUVFBRUFBQUFBQUFBQUFBQUFBRUJNQ0tBQUFBQUFBQUFBQUFBQUFBQWdKZ1JRQUFBQUFBQUFBQUFBQUFBQUVCTUNLQUFBQUFBQUFBQUFBQUFBQUlnSkFSUUFBQUFBQUFBQUFBQUFBQURFaEFBS0FBQUFBQUFBQUFBQUFBQUFZa0lBQlFBQUFBQUFBQUFBQUFBQUFERWhnQUlBQUFBQUFBQUFBQUFBQUlDWUVFQUJBT0E4WmhoR29rc0FBQUFBQUp6R2V6UUFBSUNPNDlrSjZIbHNpUzRBQUFCMGpjV0xGMnZvMEtHSkxnTUFBQUFBY05xa1NaUGtkcnNUWFFZQUFFQ1B3TE1UMFBNWXBtbWFpUzRDQUFBQUFBQUFBQUFBQUFBQWlXZDBjZ3NpanVBQkFBQUFBQUFBQUFBQUFBQkFUQWlnQUFBQUFBQUFBQUFBQUFBQUlDWUVVQUFBQUFBQUFBQUFBQUFBQUJBVFc2SUxBQUNnSzNuOVFYbHEvYXJ6QmxUdkM4a1hDQ29VTWhVS2gyV2FpYTRPOFdBWWt0VmlrZFZxeUdtM0tjbHBWYkxMTG5lS1F5NEhqem9BQUFCQVZ6RjlRUVhXSDFCdy8wbVpGVFV5QTZGRWw0VHpoR0czeXNoTWxXMTBmOWt2elpQaDVMMGRBS0QzQ1BqcXRYUERhenA2NENOVlZ4UXJHUEFsdWlRa2tNM3VWRnBtam9ia1RkUEVTNjZSM1ptVTZKS0FOaG1teVovZkFBRG5senB2UUtXVjlTcnplT1huQTlCZXpXRzNxby9icGI0WlNVcDIyUk5kRGdBQUFIRGVDQjBwa2ZlMUxUSTlkWWt1QmVjNXc1MHMxelZUWkIyZW5laFNBQURvY2lmeWQycnRzb2RWNnlsTmRDbm9obExjZlRWcjRUMGFNR3hpb2t0QkwyQVlodEdwY1FSUUFBRG5pNXI2Z0FxTFBmTFUraE5kQ3JvaGQ0cERnM1BjU2swaWlBSUFBQURFSW5Ta1JQWFByRTEwR2VobGtqNDNXOVpoL1JKZEJnQUFYZVpFL2s2OStjOWZKTG9NOUFCWDNmeEQ5U2VFZ2k3VzJRQ0tKZDZGQUFCd3JubjlRUjBvck5DdXc2V0VUOUFxVDYxZnV3Nlg2a0JoaGJ6K1lLTExBUUFBQUhvazB4ZVU5N1V0aVM0RHZaRDMxYzB5ZmJ5WEF3Q2Nud0srZXExZDluQ2l5MEFQOGY2eWh4WHcxU2U2REtCRkJGQUFBRDJXYVpvNld1VFI5b09uVk83eEpyb2M5QkRsSHErMkh6eWxvMFVlc1E4Y0FBQUFFSjNBK2dNY3U0T0VNRDExQ3F3L2tPZ3lBQURvRWpzM3ZNYXhPK2l3V2srcGRtNTRMZEZsQUMwaWdBSUE2SkdDb2JEMkZwVHJaRmt0SVFKRXpUU2xrMlcxMmx0UXBtQW9uT2h5QUFBQWdCNGp1UDlrb2t0QUx4WTh3TzhmQU9EOGRQVEFSNGt1QVQxTTRZSE5pUzRCYUJFQkZBQkFqMVBuRFdqbklZN2JRZXc4dFg3dFBGU3FPaS9iT0FNQUFBQWRZVmJVSkxvRTlHSm1SVzJpU3dBQW9FdFVWeFFudWdUME1OV1YvTTZnZXlLQUFnRG9VU3ByZk5wMXBFeStRQ2pScGVBODRRdUV0T3RJcVNwcmZJa3VCUUFBQU9qMlRONkxJWUZNUDE4ZUFBQ2NuNElCUHB0RWRBSitiNkpMQUZwRUFBVUEwR1BVZVlNNlVGaWhjSmd6ZHhCZjRiQ3BnNFVWN0lRQ0FBQUFBQUFBQUFEUVNRUlFBQUE5UWpBVTF2Nmo1VEdGVDhMaHNDckxLM1NxNUpRQy9rQWNxOFA1SUJRMnRiK3dYTUZRT05HbEFBQUFBQUFBQUFBQTlEaTJSQmNBQUVCN1ROUFVnY0tLVGgyN0V3eUc5T0VINjdWdTNRY3FPSHhFb1hCVHVLQnZ2MzZhZnVsMFhUYjNNcm5kNmZFc0dUMlV6eC9TZ2NJS2pSM2FSNGFSNkdvQUFBQUFBQUFBQUFCNkRnSW9BSUJ1cjdDNFdwNWFmOVRqVHA0bzB1T1BQcXJqaGNkYXZGOTY2cFJlZi9VMXZmdjJPL3JjSGJkcHl0U3BzWmFLODRDbjFxL0NZbytHNUxvVFhRb0FBQUFBQUFBQUFFQ1B3UkU4QUlCdXplc1BxcWk4TnVweDVXVmwrdjJ2Zjl0cStPUk1kZlYxZXVRdkQydkw1czJkS1JIbm9hTHlXbm45d1VTWEFRQUFBQUFBQUFBQTBHTVFRQUVBZEd1RnhkVXl6ZWpHaE1OaFBmTFhSMVJiRjExdzVla25ubEpaYVZsMGkrRzhaSm9OdjNzQUFBQUFBQUFBQUFEb0dBSW9BSUJ1cTZZK29IS1BOK3B4MjdkdVU4R1IvS2pIZWIxZXZibDhlZFRqY0g0cTkzaFZVeDlJZEJrQUFBQUFBQUFBQUFBOWdpM1JCUUFBMEpyQ1lrK254bTNlK0ZHbjE5eThjYk0rZStzdHNsaTZKcVA1Nml2LzBzdExYbXE4ZHJxYyt1a3ZIbERmZnYyNlpMMlB2ZjZ2MTNTMDRHamo5VmZ1L1dxWHJiWGxvODJxcjI4SURobUdOR1BXekM1YnE2c1ZGbnMwYmxpZlJKY0JBQUFBQUFBQUFBRFE3UkZBQVFCMFMzWGVnRHkxL2s2TnpTOG82UFM2dFhXMUtpMHRWWFoyZHFmbmFNMzZEOWJwMmFlZmtYbkdtVUszZnVGelhSNCtrYVR0Mjdacis5WnRqZGRkR1VCNTR0SEhkYXJrbENUSmFyWDI2QUNLcDlhdk9tOUF5UzU3b2tzQkFBQUEwTU1ZU1E2WjlaMTdYd3NBQUlDV09WMnA4bmxyRWwwR2dGWVFRQUVBZEV1bGxmV2RIbHRaVVJIVDJwV1ZsWEVQb096WXRsMS9mdkQvSXNJbmt2VG9RNC9vMFljZWFYWGMwR0ZEOWF2Zi9hYk51Ui85YSt2alAzYjgyTEdveDZTbHBlbXp0OTdjYnIremhjUGh4cCt0Vm12VTQxdHk5KzEzcXJhbVZwTDA1MGNlVW1aV1pvZkhscFdXNmNEK0F6cXdmNzltekpxcFVYbWpvbHE3dExKZVEzSUpvQUFBQUFDZFpiOXdxT3d6UnN2NzNBY0tWOVFtcEFiWDRtbU5Qd2VQbENpNHM3QkwxN1AwU1ZYeVBaOVE2TWdwQmJibUs3aS9TRHJqdlJJQUFBQ2lsNTdWWDlmZS9SdWR6TitoL2R2ZVUrR0JqeFFPaHhKZEZvQXpFRUFCQUhSTFpSNXZva3VJbXgzYmQraS9mL1ZiQlFLQkxwbC81WnR2ZDhtWXZ2MzZkU3FBNHZQNkduKzIyZU1UM01qSnlkSGhtc055T3AxdGhrLzhmcitPSERwOE9uRFNFRHFwS0c4S0pJMGJQeTdxdGNzOFhnM0pkWGVxYmdBQUFLQTNzMlNteUxsb2lxeERHM1o5ZEgxMnB1cWZmRSttTi9LOVVkSWRjenUvaUJsVy9kOVd0OXZOZHNHUXBpSCtZRVFBeFRGM2ZLZVhEKzRzVkxpMHVsbTcvZEk4eVdLUmRXU09yQ056Rk54M1F0NGxIemJlaitVMWU1OWZKN1BPMTM3SGVMQmJaYzNOa0pHV3BPRHVZKzMzUDFkekFRRFFpeTM2d2svbFNrN3I4bldXUHZUdmtpU2IzYW1jd1dPN2ZMMHpGUjNkbzFDdytVNXlFNlpmSTR2RnFvRWpKbXZnaU1rNnVuK2ozbm54RDQzM0YzM2hwNTFlYytXUy81YTN6dFBwOFFBYUVFQUJBSFE3WG45US9rRG5VOHVwcWFtcXJLenM5UGlVNUpST2p6M2I1azJiOWIrLys0UDgvczV0dTJ3WVJ0eHFPVmZxNjV0MnIwbE42ZHkvcGQvdjE4a1RKelYwMkZCSlVtNy9YQjArZEZqWnVUbU5mVXBQblpMTmJsZEdSa1pqMjUyMzNhRlFLTDZKZDM4Z0pLOC9LSmVEeHlZQUFBQWdLa2tPV1FmMWFieTA5RW1WNi9xTFZmL1BkZEladTBOYUIzWjhoOE5tenRwbDBwS1JMQ005dWZFNlZGRGE3aFNPV1dNNnZYejRaRVd6QUlxUmxpVDdwS2JBaTB4VC9qVjdJL3JFOUpwdGxsWnYyUzhjS3VjMVV4dlhyZm5WdnpxKzg0cGh5TkxQTGV1QVRGa0daRGI4ZjdaYk1neUZUMVpHRnhxSjUxd0FBQ0JDYW5vL0phV2tuN1AxVXR4OU5QOHozenRuNjBuU2tyLzhQOVZVbllwb1MwN0wwcWlKbHpWZW02YXByV3Rmak9qVGIwQjB1MStmeVdwdC9mUGZ2QXZtYXRiQ2UwNnZHOWJUdjcyOTNaMVg3dmorTTFHdFgzUjBqNVkvODBCVVk0RHVpTCtrQUFDNkhVOXRiR2RrRHg4eFFsczJiKzdVV0x2TnJ0eitPZTEzN0lDVmI3MnR4eDkrTE9KSW1uN1ovZlRqLy9vUHVkM05kOVI0ZThWYitzZFRmMis4ZGpxZCtzSVhiMjkzbldlWFB0ZHVuMTgrOEF0dDM3b3RxakdkVVZkWEZ4RUFTVWxMN2RROEh3ZDN4bzRicXdXTHJsYS9mZzFISXVYbTVtclhqcDFhdm15NVB0cTRTVGQ4K2taOSt1YWJHc2ZGTzN6eU1VK3Rud0FLQUFBQUVLWHdpUXI1bG0rVmM5SFV4amJyaUJ3NTVveVQvNzNkWGJLbWJmS3dpRUJKemM5ZjZwSjEydUtZa1NkWm0wSWlnYTBGQ2hkWG5aTzF6enppS095cDcxRDR4UG1KaWJJTXlKU2xmNllNZTJ6SHFNWnpMZ0FBZ0ROTm1uNk5MR2VFUkE1c2UxZmx4UVhuWk8zcXl1TEduMnM5WlJ6N0E3U0J2NlFBQUxxZE9tOXNSOVZNdTJSYXB3TW9ZOGVOYXpQcDNCSGhjRmpQL3YwWnZmYktxeEh0NlJucCtzSDlQMUoyZG5hek1TdVdMVzhXUHZudWo3NnZjUk02dGhYMExUZCtOcW9hMit0LytkdzUrc3E5WDQxcVRra1J4OTFJVWlnWWpIb09TZnJnL2JXU3BMMTc5bXJ2bnIyeVdocyt1Tnk4NlNOdC9IQkRZNysxYTk2UENLQjh6T2wwYXZTWTBkcXhmVWVuMWo5YnJMK1RBQUFBUUc4VjJGb2d5NkErc2wvWXNMdWhURk5LOEU2UDlvdEd5SDdSQ0VtSyswNGNSbHFTN0ZPR05WNmJ2a0NYaFcxYWNtWUF4VHpqNTdiWUw4MkwyL3J4bkFzQUFPQmp5V2xaR2ozNUU0M1hmbCtkTnE5Ky9weXQ3NmxvQ3FCVW4vRXpnT1lJb0FBQXVwMTZYMnpwNGNsVHBtalk4T0hLUDNJazZySHpGOHlQYVcxUFZaVWUvUDMvYXRmT1hSSHRicmRiUC83UCs5Vi9RUDltWTVhOStycWVmdktweG11bjA2bnYvUEI3R3QvQjhFbDNVbHdVK2ZCOS9OaHgrZjErT1J5T3FPYVpkTUVrWldSa3FMaW9TQ2RQbnRTcGtvYnRGa09oa05JejBqVmc0RURsNXVZcXAzK09mRDZmbkU2bkpPbm0yMjdSK1BIak5XTFVTRm10MXFpRE9hM3h4dmc3Q1FBQUFQUm0vamUzeXpxa3J4UUt5L2ZxUndxZHFHaTlzMm1xNWhjdnR6bGY2byt1ajJ0OUxlMlNrbkxmUWhrcERlOHp3cVhWcXZ2cjJ4MmF5M0haV01uV3RQT0hmL1ZlbVhVK1dRZGxTWWFoVUdGWmkrTnEvN2hjcHFlK3hYdHR2bDZiVmNsM3oxTnd4MUVGdGh5UldWMHZCVUtTM2RvWVJyRU15SlRqa3BFeWZVSDUzdGphb2RjQkFBQzZyK2YrK0pYR24vdjJINm5TazRkYTdKYzdaTHdXM1ByamlMYlhudnl4U29zT3Q5Zy9vKzhnVlpXZGtHbEc3cUJXVlhaQ1QvN3ExZzdWbGpOb2pLNis3U2NSYld2ZmVGZ0h0cjNYb2ZHdG1UenJCbGx0OXNicnJlOHZsYmZPbyt5Qm8yVVlob3FQN1d0eDNBdi85M1hWVnBlM2VLK3RJM0tzTm9jK2RlY3ZkV2puR3UzZnNsSjExUlVLQm55eTJaMnFyaXlSMVBCdlAvN2lCUXI0NnJWdXhlUHR2b2JqUjdhM2ViK2k1R2k3Y3dBOUFRRVVBRUMzNHd0MGJ0ZU1qMWtzRnQzOTVidjErOS8rWHVWbExYKzQxNUw1VjEycFVhTmorN2JXM2ozN3RIdFg4MiszZVR3ZWZlZStiM2RvRHAvUHA1Lzk1S2ZOMm1kZlBsdGYrMy8zdGpobTBhZXVhWFBPRGVzL2JBeHhkS1QveUZFak8xQnBjeWVPSDQrNERvVkNLamlTcjd3eG82T2FaLzZDS3h0L2Z1U2hoL1hPV3lzYnJ3Y01HS0FmM1A5RDJlMzJadU91dmY2NktDdnVHRytNdjVNQUFBQkFiMkxKVHBkejRaU0lOc05xa1JrTXlibGdjbU5iL1hNZnlLejF0VDVQLzh5STYzQlJaY01PS2wzTWtwblNHRDZScE5DUmtvNk55M2JMUG5sbzQzVzR1RXFCallja3c1RHo2c215WktjcmRLUkUvbFY3NGxhckxTOVhsajZwY3N3ZEw4ZnNNUXJzT2liVEY1Qmh0OHJpVGxMU0hYTmtIWmdsU1RLOUFmbmUzQzZGV2o2V3h3eUVGRDVSb2RDeHNvaGpqRG9qbm5NQkFJRG1YRWxwbXJIZ2JnMGRjN0ZXLyt0UE9yejdnNWptYzJmbWFOSG4vMHNWcFlWYTgrcWZHME1XMFJvMWFVN0V0YmZPbzhPNzFzWlVXMmEvd2NxN2NHN2pkWGx4Z2Zac1dpSERNRFRqcWp1Vm1UMUVKL0ozYU12cUYySmE1MHlEUjAxUmVsWi9UYjM4TTdwdzV2VTZ2SHV0QXY1NjJleE9wYml6dE9qei82VitBeHYrbHVEMzF1ckR0NTlTT05UMlo4aHZQZmVydU5VSGRHY0VVQUFBM1U0b0ZQc0hpbGw5K3VqYjMvKzIvdmlIUCtua2llUHQ5cDk5K1dXNjdzYll2MFYzeWFXWDZNdGYremM5OUtlL3hEeFhORzY3L2ZOdDNpODhXaGdSUUdtdmYyY2RPbml3V2R2dVhidWpEcUI4N1Bsbm4yc01uMXovNlJ2MDh0S1h0R2YzSHYzcGYyL1BlNG9BQUNBQVNVUkJWQjdVZmQvK3BveHp0SFYzUEg0bkFRQUFnTjdDY05wa0haalp2RjFKa1ExV1MrdVQySzFLdm5OdVJGUE5MMStXNHZCb0h0eDFUUDYxRGQrU05YMEJXWWYyVmRKdGw3VmV5c1VqWmIrNGVVamY5OVlPQlRhY2ZnOWtHQTNobWpQZW8vamUyQ0tacG15VGhzaVNuUzVKc2c3UGxqTXJOZllYY1pwdC9LQXpMcXhOUngxSnNvN01pZWhydU95eWpjeFJjUC9KeU5leFlwdEN4OG9WTHE1cURQaDBOalFTejdrQUFFREwrdVFPMXlkditxNlNVaHFlTDJZdHZFZFY1U2RWVmhUOWp1Q1NaTFhaTmZmNisyUjNKaWw3NEdoOTZzNWZhZVBLcDdWLzI3c1IvVEw3RFpiRG1kenFQSWJGb3VIalowUzBuU3pZcGI2NUl6cGNpOTlYcDRwVGhVMXpHb1l1dmVwT0djYkh6NDJtMXExNFRLWVoxc2lKbHlremU0Z2thY0N3U1hKbjVuWjRuZllNSDlmME9xdzJ1L0l1bU50NFBYREU1SWkrRGxlS0JvNjRVSVVIUG9yYitrQlBSZ0FGQU5EdGhNSXRmeHNyV2hrWm1mcm05NzZsWC8vc2x5bzlkYXJWZmhNblR0SXR0OTBhdHpERG5Ddm1xcnlzWEV1Zlg2SlFxT3VPYmpsODZMQis5TjBmZEdwc05FZlQvUHczdjlTSWtSMTdrN0J2Yi9PdERqZHUyS2hyYjRoK1o1SVZieXpYUzB0ZWxDU055aHVsejl6eVdaV2VLdFdhVmF1MVlmMEdQZjdJWTdycm5ydWpucmN6UW1FQ0tBQUFBTUM1MU96ZFdkaHMrRjhjbVBWK2hVOTVtaG95VTJLZTB6RjdqS3lEK3pSZUI3YmtLMVRpa2VGT2t2T0t5T05WZmN1M0tlbXpNODZlb2xQODcreFVjSHVCakt4VVdiSlNaY3ZMbFpIV0ZQUUpIU3RUK0ZpNXd1VTFDcGZWS0Z4UzFXeU93S2FXdCtIdmpIak9CUUFBV3VZcFA2bUFyNjR4Z0dLMU9UVHZobi9YcTAvK1dONDZUenVqbTd0MC9oZVZsZDBVWXJVN1hNb1pQTFpaQUdYNi9EdVVPMlJjVkhNUEh6Y2pJc3pSbnFLamU3VDhtUWNhcnkrY2RZTnlCaldGV2ZkdmZWY1Zwd3FWa3BhbGFYTWlQK05lLytZVCt1Uk4zNDJxdnRac2V2ZFpIZHl4U3U2cy9uSm45ZGZna1ZPVW5KYlZlTC9rMkg2VkhOOHZUMFdSUE9VblZjN3hPVUFqQWlnQWdHNG5uanNxcHlRbjYrcUZWK3ZwdnozVmFwLzVDK2JIZlNlTjZ6OTlnMHFLaS9YZU8rODF0djN1d2Q5SFBjKzN2dkhOT0ZiVnRmS1A1S3VpdlBsWjdvY1BIbEo1V1pteSt2UnBZVlRyQmc0YXBLdytmVlJlVnFaYnYzQ2JKT2t6dDN4RzZ6OVlKNXZOcGxGNW8rSlNkMGVZNTJDYmJ3QUFBS0RYQ2JZUjJMZEU3bzVpZHVSWXpKYmUxMWxhYUROYWFlOGtJOFVweCtXUmY0eXhUeGttKzVSaHpmb0c5NTVRNkdCUnMvYVVleGQwYXUxd1JhM0NGYldTSk91UXZoRTdvRWlTWWJmSnYyYXZURC9IaWdJQWNMNEkrTDE2NytVSHRlajJuOHBxYlRpbVBNWGRWM092L1laVy9QTVhNczJPZjhGejlPUjVFY2ZiU0EzaGlnL2VlRFNlSlhkS1VrcTZKcysrTWFKdDlPUjVHajE1WHJPK0JmczI2TmlocmMzYWIvcmFuenExZG5WbHNhb3JpeVZ0VWU2UWNSbzE2ZktJK3phN1U5dld2cWlBMzl1cCtZSHpHUUVVQUVDM1l4anhEYUcwTjFjNFRqdXVuSzFwVzhBR0F3WU9qTGdPaFVMNjFRTy9hTHllTUdsaVZNY0F1ZFBkdXZMcXEySXJzb1ByZE1UYU5lKzMyRzZhcHQ1NTZ4MTkrdWFib2xwMzRxU0ordTBmZnF2Vjc2M1d1UEVOSCtiMjdkZFBkMzM1YmsyWU5GRjkrL2FOYXI1WW5LdWpmZ0FBQUlEelFhaXdURFUvZnltaXpYSDVPRGt1Rzl0NEhUeFFKTFBPMy9va2RtdkVwVmtmYUhmZHBOdG15em9rOG4xQzZnK2E3OFpvbnpaQzltbE51enpXLzMxTnhQM0E5cU15cSt0YlhLT2w0MlRNV3AvQ0p5dGs2ZC84MktHSWZyNkFmQ3UydGRtbnN5elpicmsrYzZsa3RjZ01oQlQ0OEtBY3M4ZklrcE11MTAyWHF2NmZIMGlocm5udkN3QUF6cjN5a2dKdGZ1ODVYZnlKMnhyYmNvZU8xNVRMUHEzTnE1L3YwQnlEUms3V3BWZCtNYUt0cHZLVTNsbjZPNFZDN1Q5N2RiWDYyaXFWRmgxdTl3Z2Z2NjlPNjk5NnNrdHF5T3czV1BOdS9KYXNWcnVDQVo5MmJWeW1DMmRlcjZ5Y29acDN3emYxMWd1L1VUalVzYUR2bkd2dmxkM2hVamdVbExldVd1WEYrVHAyZUp0cXFscmZ2UjNvaVFpZ0FBQzZIYXZGb21DY1BoZ0xoME5hOWQ2N2JmWjVkK1c3R2pOdWJKdDl1a0l3R05UT0hUc2JyL3ZsWkVjMXZtL2Z2dnJpM1hmR3U2eE84ZnY5V3YzdXFsYnZ2N1hpVFYxNzQzV3kyKzFSelp1Y2txSUZpNjZPYUp0enhkek9sQmdUYXh5L0hRa0FBQUQwTmtaNnNod3o4aUxhQXV2MnR6M0dFZm14cFZubmkzdGRyUWx1UHFMUWlRcFpNcEtiMXEvMXlReUdXZ3lnU0ZKd3ozRTUyZ21nK0ZmdWxGa1QvMi9KR3U1a0pkMDhVNGF6NGYxVzRNT0Q4cS9aSzl2RXdiSmtKTXM2cko5Y2k2ZksrL0ttdUs4TkFBQVNaOWZHTnpSdzVHUU5HRGF4c2UyQ21kZXErTmcrSFQvY2R1aTFiKzRJemIzdS84bGlhUXI5K24xMWVudkpiK1N0cis3UStrLzk1dk9OUDMvaHUwODMvbHg0NENPOSs5TC9SUFM5NHZyN05EaHZXcnRqejVhLzk4TjJBeWliM24xRzlUV1ZIYW81R2ludXZwci9tZS9KNFd4NEp0eTFjWm0ydmYraVJvNmZyZFNNZnVvL2JLSm1ML3F5VnYvcno1TGEvMFp0UzBjUm1hYXAvTDNyOWVGYmYrdlU4VWxBZDBRQUJRRFE3Vml0UnBzN01YZFVNQkRVazQ4OW9jS2poVzMyMjc1dG01WSt2MFRYZi9vR1djN2E1cmtyMVZUWFJGd25KU1cxMHJOOVR6ejZ1TjU4WTBXc0pUVzY4dXFyb2dxM3JIaGp1VHllcGdma2pJd01qWjg0UVIrOHYxYVM1UEY0OU5ieU43Vnc4YUs0MVhndVdhMEVVQUFBQUlCT01ReTVGaytUYkUxLzNBanVQNmxRWVZuYnc1SWNFZGRkRWR4b2MvMFVwNUsvZW1YanRmZWxqUXJ1UGQ1cS8rRHU0ekl5VWhRK1dhbXdwMTYyQ1lOa3YyQkk0LzFRd1NrRnR1UzNPajUwdUZobXNPVXZZdGhHOTIrelZrdG1pbVJ0ZUM5cjF2c1ZXTDlmQ29mbFg3VmJybXN2YW5nOXFTNFpMcnRNYitLL3pRd0FBT0xGMU5wbGY5VzFkLzI2TVNRaEdicDg4ZGYwcnlkKzBPcW8xSXgrK3NSTjM1SE43bXhzQzRVQ2VtZnA3MVJaMnZyenp0bkM0WlkveERkYnVIZDJQS08xc1dmTDM3TmVhZW45VkZaMFJMV2VNZzBmUHpQaU9KeWlndDNhdjdYMUw2QWVQN0pkb1dETHp6OUR6Z2pFdENRdE0xc1dhOE9mMG4zMU5kcjU0V3NLaDBQYXN1WUZYYmI0cTVLazVKUk1PVnpKOG50ck8vUjZ6bVlZaG9hUG02R2N3V08xL0I4L2xhZWl1RlB6QU4wSkFSUUFRTGZqdE52azg4ZVdRTWsvVXFDbm4zeEtKMDkwN0lGNTVWdHZxeUEvWDUvN3dtM0t5YzJOYWUyT0tpa3BpYmhPVDA4L0ordkdXM0ZSc1pZK3R5U2k3WXBQenRQRUN5WTFCbEFrYWNsekwyakdySm5LekdyN1c0SGRrY3ZPSXhNQUFBRFFHWTZabzJVZEdua3NUcWlndE4xeFJvb3o0dHFzYVA5RGZlOHJIOGs0NitnZVNiSlBIaXJyeUp5bWZrczNSSzZWNmp4N2lIVDJMb2p0bk8wYXJxcVQ3NDJ0RFVPejAyV2ZNS2hwcUQ4bzM2dWIyNjc5OVMweVBTMGYrNVA2bzdhUGFnMFZuRkxkd3l2bFdqeE53U09uWlBvYXRvRVA3anFtOE1VakZkaDlYSUVQRDdRNUJ3QUE2SmxxUFdYYXVQSnB6VnI0NWNhMndvT2JGZkMxL0Z3aFNhRmdRTFdlVWlXbE5Id2ViWnBoclhybFR5bzZ1aWN1TlEwZU5VVzNmZXVKaURhckxicWRzVDlXVTNWSzYxWThMa25LekI2aTRlT2JkaEVKK0wxNmY5bGYxZGJ1SXg4c2UxaTExZVV0M3J2ais4KzB1WFpSd1c2OTh0ajNOSHZSbDNVaWYxZmp2K25oM1dzMTdxS3JkR1RQZXUzYXNLek45VHNxT1RWVGM2Ky9UNjgrOFNPWkpzY21vbWZqcnlrQWdHNG55V21WcDNPQllaV1duTktycjd5cVRSczJ5b3p5d2UvZ2dZUDYyVThlME93NXM3Vnc4U0tscGJrN1YwUUhIZGdYdWVYMHlMeFJjWnQ3d0lBQlVZODVjZUpFMUdOTTA5VERmMzVJUGwvVGR0Z3VsMHNMRmwydHRMUTBEUjQ2UklVRlJ5Vko5ZlgxZXZTdmoramIzLytPREtObjdTamljamIvRUJzQUFBQkEyMng1dVhMTUdkZXMzVGwva2l4OVV1VjdhNGRhMi83U2NFZnVFQmt1cjJteDM1bE1UNTFNU1piMFpKbkJrTXphMCs5VGJGWloralc5dnd1WFJXNHJiMjBoZ0dKWXo5b2RzNFBIeEJvT20xelhYOXk0STRuVWNQUk91S3F1UStNN3k2ejFxZjZmSDBRR1oweFRkWDliSllWai82TUlBQURvdmc1c1g2Vmg0MllvSzN1b1BuampFUlVlYkR2NFdsOVRxVGYrOFZQTld2aGxqUmcvVSt0V1BLNmoremZHclI3RHNFVHNyaElQZG9kTGM2KzlWMVpyVTVCbDB6di9VRTNWcWJpdWM3YjYyaXE5OWZ4dklvNHFNazFUeTU3K3ozWjNjWG45cWY5UWZXMmxmUFUxQ2daOHNsaHRTa3BKVjc4QmVScC8wUUwxR3hoNVJHVlc5bEFOR1gyUkN2WnRhR1ZHb0djZ2dBSUE2SGFTWGRHbm9hczlIaTE3N1hXOXYrcDloVHE0ZlY5TFF1R1FWcjI3U3V2WHJ0TVZuL3lrcmx3d1g2NFlqc1pwaldtYVdydm0vY1pyd3pBMFlrVGJaMWxHNDNkLy9FUEU5WkZEaDFWVzFyVEY5WVNKRTVXVUhQbTZicm54czFHdjg3ZkhudFR1WGJzajJxNitacUhjN29ZUGQ2Kzc0WHI5OFEvLzIzaHY4NmFQdFBUNUpmcjBaMitLZXExRTZzenZKQUFBQU5DYldmcG55SG5keFZJcjRYUDcxT0d5RHN5U2Q4bUhMWS92a3haeEhTNnA2dkRhaml2R3l6WitrRUw1cHhUWWZLVEZQa2FTUTQ1Wm8rVmZ2YmZsU2M3YVNjVU1kT0I5cG1ISSthbHBzdlJ0cWoxMHNLalZHcnJFMldFVHdpY0FBUFFLNzcvK2tNS2hvSHoxN1lkMnBZWmRVRmIvNjAvYXQrVnRGUmUyOGp6VVRSaUdvY3V1K1lyUyt3eHNiRHQyYUt2MmJWMTV6bW80TzJ6U2tTT0VUcDA0R0hFZENnWlVVMVdxbXFwUzVlOWRyN25YM2FlaFl5Nk82RE5vNUJRQ0tPanhDS0FBQUxvZGQ0cWovVTZubWFhcE5lK3QwaXN2dnFKNmIrdmJDa2JMNS9kcitiSmwrbUROR24zbWN6ZHI2clMyejRPTTFvcGx5M1gwOU00Z1VzUHIrUDYzdnFzclBqbFBjK2ZOVlVabWZJK3BlZnlSeDNUd1FNTURyMkVZZXV5cEo5b1owYjZYbHI2b0ZXOHNqMmpMenNuUmRUYzJiUTg5WTlZTXZmNnZWM1g0ME9IR3RoZGZXS3FzckN6Tm0vK0ptR3M0VjZMNW5RUUFBQUI2TzB2Zk5DWGRQRXVHbysyUEhpMDU2VXE2NjRxVzcyV2ZzU05sT0t4UVVjY0NLSWJkS3V2b0FaSmh5RG84VzZGakxXKzU3dnprSk5rdUdDTHIySUVLYmovYTdMNlJmTllSUVBYK2R0ZDJYajFadGpGbjdFWVpEaXU0NzZUc0Y0MlE0VTZXSlQxSnN0dmtmWDVkczdHdVJWTmtCdGx1SFFBQXRDNnozMkJkZTlldlk1cmptanQrRmxYL2xVdCtxOEtEVzZJYWMvVEFSM3BuNmU4aTJ1YmQrQzBOeWV2TVoreUdabHgxbDRhTWJncHFoTU1oSGQyL1VXT25YcWxVZHgrbHBQZVZ6ZTdVeWlYLzNXejB6SVgzS0JRTWRHTGRybVdhcHJhc2ViNVpBTVdkbWRQS0NLRG5JSUFDQU9oMlhBNmJISGFyL08xOHd5d1lDT3J4aHgvVjFxMWJ1NndXVDNXMUhuM29FVjAyZDU4K2U4dk5zbGdzN1E4NnJmL0EvaG8zWVh5ejl1V3Z2NkdubnZoYnMvYVNraEk5OTh3L3RlUzVGelJsMmxUTlgzQ2xabDAydS9FTGc2UEhqdW5VYXlncEx0YVJ3MDNmdUJzeGNrU3ozVStpWVpxbW52MzdNM3IxNVg5RnRGc3NGbjM1YS84bWg2TXByR0VZaHU3ODBsMjYvd2MvbG5uNnpIVFROUFhJUXcvTDQvRkVoRlhpWWR1V3RuOFg4Zy9ueTI2UDNNM2t3aW1UMnh6anNGdmxhdWVEY3dBQUFBQk5yTVA2eVVodU9jUWRycXlUSmMzVmVFU05XZXVWY2ZhT2cxYUxyQU1pUS9uSmQ4eFI2RWlKZkN0M3RybTJiZndnR1dmc1hoTGNXU2o3eFNNanB4K1pJOXNGUXlRMUhOZmptQkc1L2Jra0dhbXVpR3V6eHR2bXVvNVBUSlI5eXJESVJvdEZ6a1ZUSXByQ3hTMEhhYXdqK0dNREFBREEyUzY2NGhhTm5qd3ZvczFpc1dybTFWK0thQ3N2TG1oeC9NRGhGM1JaYmJIeVZCUTNhN05ZK1J3YVBSKy94UUNBYnFtUDI2V1RaYlZ0OW5ubHBaZTdOSHh5cGpYdnJWWnVUcTZ1K09TODlqdWZ0dmphVDJueHRaOXF2TjYvYjcrZSs4ZXp6WTZzU2M5SVYxVmwwNGVRb1ZCSW16WnMxS1lORzVXYm02djVDNjdVM0U5Y29lVGs1S2pyRGdhRGV1eXZqeW9VYWdyemxKV1c2Y25IbnRERVNSTTFmc0o0SmFla2RIZytyOWVyLy92ZlAyclRoazNON24zNjVwczB2b1hBemNpOFVicmhwaHUxOVBrbEVlM1BQZk5QSGRpL1gxLzZ0M3ZpdHVQTHIzNzJ5emJ2TDMxaFNiTzJaNWMrMSthWVBtNVhtL2NCQUFBQVJBb2RMSmF1YXZsZXVLUksvaFhiNUxwcHVzS2wxYXAvWnExUzdsc1kwY2MySWx1eW5YRUVqc1VpUzA2NndoVnR2MGVVSk5zWklaRFEwVktGeTV0dlErODZLeFRpWDNkQWpzdkdSclNkdVFPTDZRODJCRkFzTFI4bkpFbmh3akxwMHVaQmxyT1p0VzBIV1FBQUFOQ2s1TmcrYWZvMTdmYXJyK3Y0Y1kzZFJYSmE4OC9FdmJVOTczVUFaeU9BQWdEb2x2cG1KTFViUUZtL3R2bTJ4VjNwdzNYcm93cWdTTkx4WThlMWVkTkhXdnYrV2hVY3lXOTJQMi9NYVAzb0p6L1dvWU9IdE9TNUY3VG5ySEJLVVZHUm5uN3lLYjN3eitjMVo5NWNMYnhtb2JKem1uOHpidjVWODNYaDVNaWRQUEtQNU92Sng1N1F2ajJSWjNoV1ZsWnF4YkxsV3JGc3VRekQwUEFSd3pWaDBrVGRlYzlkR2pkaHZHdzJtMUtTbTRkU2RtemZvVWYvOHJCS1NrcWEzYnQ4N3VXNjdvYldkek81NGFZYmRlamdRVzNkSEJrWTJyeHBzNzV6MzdkMTNZM1g2NU5YelpmVDZXeGxoc1RwbTlINTNXSUFBQUNBM2loY1dhdHdSYTBzbVNueXY3TlRqbmtUSSs0SER4YXAvcm4xQ3Arc2tGbnZsMy9OR2U5WlRGUDJhU1BhbkwvK21iVVIvVDltSFpncDY4Q3N4dXZBUjBmVUVpT3Q2UmsvdVB1WVFnV25wTE1DS05ZQlRmT0VUM25hckVlU2dnZUtaSHJxWmJoYmZ2OWcxdnBrVnRjcmxGL2E3bHdBQUFBdENZV0NxcW5xK0xPRTFXWlhVa3A2UkZ0OVRhVkNvV0NINXdnRzJqK0c4R3hEOHFicGp1OC9FL1c0bGhRZTNLTGE2bktscEdXMWVOOWI1MUd0cDB4RkJidmlzbDY4V0czMmRvLytHVHRsZnJPMjBxTERMZlFFZWhZQ0tBQ0FiaW5aWlpjN3hTRlBiZXNQdUxWMTdYLzdMWjVxNityYTdYTmczMzd0Mkw1RCtVZnl0WC9mdm9pZFRjNDI3ZUtMZE8rL2YwTk9wMVBqSjR6WGYvejBKOXF6YTdlV1BQZENzMTFTdkY2dlZpeGJycmVXdjZsTExwMnVMM3p4ZG1WbU5TV2tCd3djS0ZkU2tvNGRMZFNCL1FmMHdqK2ZVLzVaZ1JmRE1HU3oyUlFJTkQzNG1xYXB3NGNPNi9DaGhnZGJsOHVsaVJkTTB0UnBVelZsMnBUR25Va2VmK1F4dmJYOHpSWmZ4eVdYWHFKN3Z2cHZNb3pXdncxb3NWaDAzN2UvcVovOTVLYzZlT0JneEwyYW1ocjkvVzlQNjYwVmIrcTMvL083Wmtma0pKSTd4YUhrczdjREJ3QUFBTkN1VU1FcEJYY2ZhOWhkNUt3QWlpU0ZEamR0T2U1ZnZhZnhaOXU0Z1hKY1BxN3R1WTgwaE9JZHM4Y3FzRFcvc2QwK3V5bEVZbGJYSzdqM2VKdnptTlZlK1padmk5anRSSktNVktlc1EvbzBYcmQyYkU3a1pLWUNtNC9JbXBlcmNIR1Z3cVhWQ3BmWHlLeXNVN2lxVGdxMmZjUnM3UitYeS9UVXQzZ3Y5VWZ4UGJvVUFBRDBUSjd5azFyeWwyOTB1SC91a1BGYWNPdVBJOXBXTHZudkhoVnlNTTJ3OW0xK1M0UHpwcW04T0YrVlpTZmtLUzlTVFZXSmFxcE90UnZ5ZU9IL3ZxN2E2dklXNzhVckpOT1NpZE1YSzdQZllPM2I4cmFLanU2UmFZWWI3OW1kU1pvMGZiRW1ucld6aTJtYU9yTDczSDdwRnVnS0JGQUFBTjNXNEJ5M2RoMXVQZEZ0dFZnVkNyZjlJVjQ4V1N5Vzl2dFlyWHJ4aGFVUlI5NmNMVGtsUlRkLzdtYk52K3JLWnZmR1RSaXYrMy82RSszZHMxZlBQdjBQN2QrM1ArSitPQnpXNFVPSGxacVdxb01IRHVxdmYvcUw2dXJxVkZWVjFlYWFWcXRWZDMzNWJzMllOVk9iTjMya2RXdlhhZHVXclJGaEZLa2g2UEx4OFQrR1lXam03Rm42K24zM2FzVElscitCT0hmZVhIM3BLMS91MEwrTjArblVEMy95WS8zaHQ3L1hqbTNiSSs1WkxCWjk4VXQzeFJ3K2FlODRuV2dOem5HMzN3a0FBQUJBTS83VmUyUldSM2ZjaktWUHFwd0x6emdlSnh5V1dubXZZZGl0Y3N3Wko4ZGxZeFRjYzBLQnpVY2FkbElKaG1VYk8wRCtEdzlKNFliZFVYd3J0c24wQmVTWU5TWmlidS9MRzJYVyt4V3VxSlAvM2FadnpkcW5ESmZPQ05qYnB3eHIzS25sekg2aHdyTEkxN3gybjdSMlgxU3Z1VHRJdW1WbXUzMk1yTlJtL2VxZi9hQkw1d0lBQUQyVGFZYWJCVU9zTnJzTW8vM1BrRnV5ZmQwcjJyN3VsWGlVZHM0WWhxRmhZNmRyMk5qcENnWjhxaXc3cm9DM1RuWlhzakw3RHBiVjF2eHo4SDFiVjhwVFVaU0Fhb0g0SW9BQ0FPaTJVcFBzeW5LN1ZPNXArVVBMdkRGNTJyZG5uMHlaTGQ2UEo0dGhVZDZZOXMvekhqbHFwRzc1L0szNis1TlBON3VYbkpLaStWZk4xNkxGMXlqTm5kYm1QR1BIamRWLy9lSUJmYmh1dlo3OSt6TXFMbXI2ZHVEdGQ5NGh1OTJ1a2FOR3ltcXpxcnk4NVFUM3gvSkc1K24ydTc2b2thTkdTcEptenA2bG1iTm55ZXYxbmc2amZLQXRIMjFwRm1BeFRWT3pMcHNsU1pvNzd3cnQyckZMNzY5ZTAvRHZZYkhvMXM5L1RvcysxZjc1bTJkS1NrclM5MzcwZlQzM3pELzEyaXV2eWp5OVhmWXR0OTJxQ3lkZkdOVmNYUzNMN1ZKcUVydWZBQUFBQUowUmRmaWtmNGFTYnA0cDQ0d2RDQU1iRDhzK2ZWU0wvWTFVMSttQkZ0a21ESklsMjYyNmgxZkt1L1JEV1Faa3lqeDliSTZSNXBKejRSVFpSdVZHalBlOXNWV2hvdzFmZURBOWRmSi8wQkQrdDAwYUlzZklzNDQ5TlF3NVpvMlJiVVMydkM5dlVyaThwbU12eW1hVkpTTlpsc3dVR1ptcHNtU21LSHpLbzhEbWxvOEdTaFRyaU9iSHZKN05jTm82MUMrZWN3RUFnSjZwOE9BV3ZiUDBkeEZ0ODI3OGxvYmtUWXZML0ZhYlhhbnAyWEpuNWlndE0wZnV6QnhWbkRxbWZWdmVqc3Y4OFdhek85VTN0KzBqSm9zS2Rtdmp5dVovVXdCNklnSW9BSUJ1YlhCT21pcXF2V2NlNjkzb0c5Kzg3OXdYMUFFTHIxbWtkZTkvb0VNSEQ4bmhjR2pTaFJmbzBwa3pkTW1sbDhqaGNFUTExL1FabDJyYXhSZHB4UnZMOWRLU0Z6Vm03RmhOdldpcXBJWVU5YlUzWEtjSGYvKy96Y2FsWjZScjZrWFRkUG5jT1JvN2JteXorMUxEY1RzZmgxRThIby9Xcm5sZnE5NWRwWUxUUi9kTXVtQ1Nwa3liMnRqL2kxKzZVN3QzN1piZGJ0Tlh2djVWaldsbDN2WllyVmJkK3ZuUGFlcEYwL1RrWTA4b096dGIxMXk3dUZOemRSWERhUGpkQXdBQUFOREZERVAyaTBiSWNjVUVHWFpyWTdOWjU1Ti96ZDdXQXlnWktSSFg0ZExxcHA5UFZFaFdpK3dYajVSanpqZ1p6c2hndWUvdEhRcHNMV2cycC8zaWtYTE9ueFRaYUpxTnU2RlkrbWNxK2U1NThxM1lwc0MyTThiYnJMSmZNRVJHZXJJczZja3lNcEpsY1NmTFNITTFXeVB3NGNGbWJRQUFBR2pPYW5ObzFNVExsSnJSVHludXZrcEw3NmVVOUw1S1RzMlFGSGtjL0s0Tnl4SlRaSXpDNFpEMmJGcXVqMVk5cDNBb21PaHlnTGdnZ0FJQTZOWmNEcHR5czFKMHNxdzIwYVYwbUdFWSt2cS9mME1WWmVVYU5Ub3Y1bU5sYkRhYkZpMitSbk91bUt2Z1dVZm1USjl4cVM2NlpLMmNUcGV5czdNMWNQQkFEUjg1UWdNR0RJaHFEYmZicmFzWExkVFZpeGJxYU1GUnJYcjNQYzI1WW01RW4rVGtaSDMzQjk5VjdvRCtjanFkTWIwbXFXR1hsMS8rOWxmeSsvMHh6eFZ2dVZrcGNqbDRUQUlBQUFDNmtuVklYem5tVFpCMVlGYmtqYkFwNzBzYlpmb2kzLzlZK3JsbEpEbGtCa095VHhvY09lUmtwU1RKU0hiS05tbXdITlB6bWdkQVRGTytGZHNWK09od1JMUGhUcEpyNFJSWno5cjVKUERoUVFVUEZjdDEzY1V5a2s5L21jQnVsZk9hcWJJTXpKSnZ4VFlwRkpiQ1lUbXZ2RUN5dHIrdHZIMzZxQlpETlNuM0xtaDNiRVJmMDFUTkwxN3U4QmdBQUlCNHUrUDd6N1RZUGlSdldxdjMyaHQ3SmpNYzB2VDV0OHRpYmY5ejJnbVhMTlNFU3hZMmE3L3BhMzlxZCt5WmZVMHpyTC85K3JZT2oybk5yZzJ2cTZicWxBWU1tNlRNN0NGS1Nlc2ptNlBoTTNXL3QxWlZaU2QwSW4rSER1MWNvNXFxMHBqWEE3b1QvcklDQU9qMkJ1ZTRWZXNOeUZQYi9ZSUtyY25OelZWdWJtNzdIYU9RbXByYXJNMWlzZWhiMy90T1hOY1pNblNJUG4vSEYxcThOM1Q0c0xpdVpSaEdYTUlzOGVST2NXaHdqanZSWlFBQUFBRG5MU1BWSmRlTmw4ZzZxRStMOTMwcnRpbVVmMHFTWlBxRE1rNkh3eTE5VXBYeXpVVXRqZ2tkTFpWajduZzVab3lXTEVheisyYTlYOTZYTmlwMHBDU2lEc2ZNMGJKUEdTYlpyQkg5Zzd1UHliZHlwMlNhcW52c0hibHVtQzdyd016RysvWXB3MlRKZHN1N2RJUE02bnFGUzZ0bHlVbVA2dCtodTZqNStVdmRjaTRBQU5DN2hjTWhWWllkVjFiMjBFU1hFcldBMzZ1RE8xYnI0STdWaVM0Rk9PY0lvQUFBdWozRGtQSUdaMnJub1ZMNUFxRkVsNFB6bU5OaFZkN2d6STkzMkFZQUFBRFFCY3dhcjBLRjVjMERLT0d3Zks5dlVXRDcwYWFtazVXeUR1M2I1bnpocWpxRmpwZkxESVRrbUpHbnM3ZGtEeDBxbHZlMXpUSnJ2Qkh0aHNNbTI4VEJ6Y0luZ1k4T3k3ZGl1ejQrQzliMDFLdis2ZFZ5THBncysrU21QNEEwN3NoU1hhOXdTVlZrQUNWc0tseFpxM0I1amN6eUdvWExheFF1cTFIUzUyYTM5ODhEQUFDQTB5cEtqa1lFVU1MaGtHcXFUc2xUZmxLZThpSjV5aytxcXFKSVY5Mzh3d1JXQ2VCTUJGQUFBRDJDeldyUjZDRloybldrVk9Hd21laHljQjZ5V2d5TkdaSWxXd2UyelFZQUFBQVFHLzg3TzJVNGJMSlBHeTVKTXF1OTh2NXJVK1BPSngvenZibE5TWitkS2NPZDFPSThacDFmdmplMlNwTENKVlh5cnpzZ3g2d3hEZGVWZGZLdjNLSGczaE10amcyWDE4ajd3bm9sM1RaYnNsaGtCa0x5dmJGVndSMUhtM2NPaGVWN2ZiUE15bG81NW81dk9DWm82UWFGUzZva1NZRWRoUW9WVjhrc094MDJxYXlWV25qdkdqcGUwYkYvb1BhWTRmak1Bd0FBMEVuTG4vbFpYT1paY091UFc3MTNhT2Y3S2k4dVVGWDVTWGtxaWxSVFdhSnd1UG1YVkUrZE9CaVhXc3d3ejFoQXJBaWdBQUI2akdTWFRYbURNM1dnc0lJUUN1TEthakUwYW5DbWtwdzhHZ0VBQUFEbmltL0ZOaG1wVHBtMVB2bmYyU25URjJ6V0oxemlVZTJmMzVSMWNCOVozRWxOdTVXWXBzTFZYb1dQbHNyME40MExyTjBuNjhBc0JYY1ZLckNqVUFxMS9VZUVVR0daZkc5dWwyMTBmL21XYlZXNHFxN04vdjYxK3hTdXJKVmh0eWwwdUxocG5pTWxFY2Y3dEtiK3lmZmE3UU1BQUJBZnBzeXpRcXVtT3YrNWVzV3BRbGtzVFR2SEZSM2QzZW01emxSeWJIL0VHbWM2a2I5REovSjN0RHZINjAvOVIxeHFBUkE3d3pSTi9vSUhBT2hSNnJ4QjdUOWF6bkU4aUF1bnc2clJnN09VN0NKOEFnQUFBTFNuNXVjdkpib0U5SEtwUDdvKzBTVUFBQkIzVC83cTFrU1hnQjdvanU4L2srZ1NjQjR6RE1Ob3YxZHo3REVQQU9oeGtsMDJUUnpaVis0VVI2SkxRUS9uVG5GbzRvaStoRThBQUFBQUFBQUFBQUJpUkFBRkFOQWoyYXdXalIzYVIvMzdwS2h6R1V6MFpvWWg5ZStUb3JGRCs4aG01WEVJQUFBQUFBQUFBQUFnVm56ZEZ3RFFZeG1HTkNUWHJleXNaQlVXVjZ2YzQwMTBTZWdCc3R3dURjNUprOHZCWXhBQUFBQUFBQUFBQUVDODhKY1hBRUNQNTNMWWxEYzRVelgxQVJVV2UrU3A5U2U2SkhSRDdoU0hCdWU0bFpwa1QzUXBBQUFBWlNjVzlBQUFJQUJKUkVGVUFBQUFBQUFBNXgwQ0tBQ0E4MFpxa2wzamh2VlJuVGVnMHNwNmxYbTg4Z2RDaVM0TENlU3dXOVhIN1ZMZmpDUWx1d2llQUFBQUFMRXk3RmFadk05Q2doanNaQWtBT0UvWjdFNEZBNzVFbDRFZXhPNXdKYm9Fb0VVOHNRTUF6anZKTHJ1RzVObzFKTmN0cno4b1Q2MWZkZDZBdkw2UXZJR2dRaUZUb2JBcDB6UVRYU3Jpd0RBTVdTMkdyRlpETHJ0TkxxZFZ5UzY3M0NrT2p0a0JBQUFBNHN6SVRKVlpVcFhvTXRCTEdaa3BpUzRCQUlBdWtaYVpvNHFTbzRrdUF6MUlXa1pPb2tzQVdzUmZaUUFBNXpXWHc5WnJRd2dQUFBDQU1qSXlkTys5OXlhNkZBQUFBQURuQ2R2by92SVRRRUdDMlBMNko3b0VBQUM2eEpDOGFRUlFFSlhCZVZNVFhRTFFJa3VpQ3dBQUFGMkhYVjRBQUFBQXhKUDkwandaN3VSRWw0RmV5RWhQbG4xR1hxTExBQUNnUzB5ODVCcWx1UHNtdWd6MEVLbnBmVFZ4K3VKRWx3RzBpQUFLQUFBQUFBQUFnQTR4bkRhNXJwbVM2RExRQzdtdW1TcWpsKzV3Q2dBNC85bWRTWnExOEo1RWw0RWVZdGJWOThqdWNDVzZES0JGQkZBQUFBQUFBQUFBZEpoMWVMYVNicDNGVGlnNEp3eDNzcEkrTjF2V1lmMFNYUW9BQUYxcXdMQ0p1dkxtSDdJVENscVY0dTZycTI3K29mb1BtNWpvVW9CV0VSa0hBQUFBQUFBQUVCWHI4R3dsMy9NSkJkWWZVUERBU1prVnRUTDl3VVNYaGZPRTRiREp5RXlSTGE5L3c3RlBUajdHQmdEMERnT0dUZFIxZC8xYU96ZThwc0lEbTFWZFdheUEzNXZvc3BCQWRvZExhUms1R3B3M1ZSTXZ1VVoyWjFLaVN3TGF4Sk03QUFBQUFBQUFnS2daVHBzY2M4YkpNV2Rjb2t2cE1Tb3FLbFJRVUtESmt5Y251aFFBQU5CTjJaMUptbkxaVFpweTJVMkpMaVhoZUhZQ2VoNk80QUVBQUFBQUFBQ0FjMkRIamgxNjlkVlhFMTBHQUFCQWo4Q3pFOUR6RUVBQkFBQUFBQUFBZ0hQQU5NMUVsd0FBQU5CajhPd0U5RHdFVUFBQUFBQUFBQUFBQUFBQUFCQVRBaWdBQUFBQUFBQUFBQUFBQUFDSUNRRVVBQUFBQUFBQUFBQUFBQUFBeElRQUNnQUFBQUFBQUFBQUFBQUFBR0pDQUFVQUFBQUFBQUFBQUFBQUFBQXhJWUFDQUFBQUFBQUFBQUFBQUFDQW1CQkFBUUFBQUFBQUFBQUFBQUFBUUV3SW9BQUFBQUFBQUFBQUFBQUFBQ0FtQkZBQUFBQUFBQUFBQUFBQUFBQVFFd0lvQUFBQUFBQUFBQUFBQUFBQWlBa0JGQUFBQUFBQUFBQUFBQUFBQU1TRUFBb0FBQUFBQUFBQUFBQUFBQUJpUWdBRkFBQUFBQUFBQUFBQUFBQUFNU0dBQWdBQUFBQUFBQUFBQUFBQWdKZ1FRQUVBQUFBQUFBQUFBQUFBQUVCTUNLQUFBQUFBQUFBQUFBQUFBQUFnSmdSUUFBQUFBQUFBQUFBQUFBQUFFQk1DS0FBQUFBQUFBQUFBQUFBQUFJZ0pBUlFBQUFBQUFBQUFBQUFBQUFERWhBQUtBQUFBQUFBQUFBQUFBQUFBWWtJQUJRQUFBQUFBQUFBQUFBQUFBREVoZ0FJQUFBQUFBQUFBQUFBQUFJQ1lFRUFCQUFBQUFBQUFBQUFBQUFCQVRBaWdBQUFBQUFBQUFBQUFBQUFBSUNZRVVBQUFBQUFBQUFBQUFBQUFBQkFUQWlnQUFBQUFBQUFBQUFBQUFBQ0lDUUVVQUFBQUFBQUFBQUFBQUFBQXhNU1c2QUxRZXhRVUZDZy9Qei9SWlFCQXIxSlZWYVdubm5vcTZuRkRodzd0Z21vQUFHMlpNMmRPb2tzQUFBQUFBQUFBZ0U0amdJSnpKajgvWDZ0WHIwNTBHUURRNnhRVUZKeVRNUUNBMkJCQUFRQUFBQUFBQU5DVEVVREJPWGYvL2ZjbnVnUUFRQ3RXclZxbDFhdFg4OTlxQURpSFB2NXZMd0FBQUFBQUFBRDBaSlpFRndBQUFBQUFBQUFBQUFBQUFJQ2VqUUFLQUFBQUFBQUFBQUFBQUFBQVlrSUFCUUFBQUFBQUFBQUFBQUFBQURFaGdBSUFBQUFBQUFBQUFBQUFBSUNZRUVBQkFBQUFBQUFBQUFBQUFBQkFUQWlnQUFBQUFBQUFBQUFBQUFBQUlDWUVVQUFBQUFBQUFBQUFBQUFBQUJBVEFpZ0FBQUFBQUFBQUFBQUFBQUNJQ1FFVUFBQUFBQUR3LzltNzcvZzI2dk1QNEovdmFYckplOGQyRXNkSm5MMElBVUlJSXlSaGxCRUtZUlJhVnFHVWxoYmFVa3JaYldsWmhVTGh4eVlVd2dxVVVraEN5c2dpWk8vbE9QR0s5NVl0V2Z0K2Z5aVJMRXV5dFd6WnllZjllLzFlNk82K2QvZklVZVhIZDg4OVh5SWlJaUlpSWlJaW9yQ3dBSVdJaUlpSWlJaUlpSWlJaUlpSWlJaUl3c0lDRkNJaUlpSWlJaUlpSWlJaUlpSWlJaUlLQ3d0UWlJaUlpSWlJaUlpSWlJaUlpSWlJaUNnc0xFQWhJaUlpSWlJaUlpSWlJaUlpSWlJaW9yQ3dBSVdJaUlpSWlJaUlpSWlJaUlpSWlJaUl3c0lDRkNJaUlpSWlJaUlpSWlJaUlpSWlJaUlLQ3d0UWlJaUlpSWlJaUlpSWlJaUlpSWlJaUNnc0xFQ2hBWk9ZbUlqRXhNUm9oMEZFUkwzZ2R6VVIwY0RqZHk4UkVSRVJFUkVSRVJHZENKVFJEb0JPSGxPbVRNR1VLVk9pSFFZUkVmV0MzOVZFUkFPUDM3MUVSRVJFUkVSRVJFUjBJbUFIRkNJaUlpSWlJaUlpSWlJaUlpSWlJaUlLQ3d0UWlJaUlpSWlJaUlpSWlJaUlpSWlJaUNnc0xFQWhJaUlpSWlJaUlpSWlHZ0JDaUdpSFFFUkVSRFJrTUhjaUducVUwUTZBaUlpSWlJaUlpSWlJNkdRd2NlSkU2SFM2YUlkQlJFUkVOQ1F3ZHlJYWVvUXN5M0swZ3ppaDJUb2dsNzhBdVdFNVlDd0Q3TVpvUjBUUnBJZ0ZZa2RBWkN5RUdINEhvRXlJZGtSRUJNQmdkV0RKUVQyK3JlN0MwVTRydW16ODFYZ3lpMUVLREl0WFlXNXVESzRmbzBPY2lnM2ppSHd4MmkzNDlPaG1iR291UloycERTYTdOZG9oMFVsSXExQWhTNXVFbWFtamNNbXdVeENyVUVjN0pDSWlJaUlpSWlJaW9pRlBoTmlDaUFVby9VaHVYZzE1enk4QjA5Rm9oMEtEa1hZWXhJUm5JVkxQaW5Za1JDZTFqZlVtUEx5cEdYVkdXN1JEb1VFb0sxYUpCMmVtNHRSTWJiUkRJUnBVZHJaVjRJV1NsV2cwNjZNZENwRkx1a2FITzBiUHgrU2tnbWlIUWtSRVJFUkVSRVJFTktTeEFHV1FrWnRYUTk2eUtOcGgwQkFnWm53TWtUb24ybUVRblpRMjFwdHcrN2YxMFE2RGhvQ1g1bVppSm90UWlBQTRpMDhlMnYxaHRNTWc4dXZoaVZkaVVsSit0TU1nSWlJaUlpSWlJaUlhc2tJdFFHRlArZjVnNjNCMlBpRUtnTHpuRjRDdEk5cGhFSjEwREZZSEh0N1VITzB3YUloNGFGTXpERlpIdE1NZ2lqcWozWUlYU2xaR093eWlYajFmc2dKR3V5WGFZUkFSRVJFUkVSRVJFWjEwV0lEU0QrVHlGemp0RGdYT2ROVDVtU0dpQWJYa29KN1Q3bERBNm93MkxEbklxVWFJUGoyNm1kUHUwS0RYYU5iajA2T2JveDBHRVJFUkVSRVJFUkhSU1VjWjdRQk9SSExEOG1pSFFFT00zTEFjWXRTOTBRNkQ2S1R5YlhWWHRFT2dJV1oxZFJkdW41QVU3VENJb21wVGMybTBReUFLeUtibVVseGRjRWEwd3lBaUlqOU1GaHYwQmd1TUppdTZ6SGFZclRiWTdUTHNEZ2M0V2ZpSlFRaEFJVWxRS0FRMEtpVmlOQXJFYWxYUXhhbWhWZk9TTkJFUlVUQ1lPNTM0bUR2UmlZU2YyUDVnTEl0MkJEVFVHTXVqSFFIUlNlZG9welhhSWRBUXc4OE1FVkJuYW90MkNFUUI0V2VWaUdqd01acXNhR3JyUXJQZUJJdlZIdTF3cUovSk1tQ3pPMkN6QTJhTEhYcURlNXRhcFVDcVRvdTBwQmpFYWxYUkM1S0lpR2dRWSs1MGNtSHVSQ2NTRnFEMEI3c3gyaEhRVUdNMzlEMkdpQ0txeThiU2NBcU9rWjhaSXBqc0xNU2lvWUdmVlNLaXdhT3p5NHFxZWozMEJrdTBRNkZCd21LMW83YlpnTnBtQTNSeGF1Umw2aEFmdzVzcFJFUkVBSE1uOHNiY2lZWWFGcUFRRVJFUkVSRVJFUkZSUkprc05sVFZkNkJGYjRwMktEU0k2UTBXN0QzU2hCU2RGbm1aQ1d3eFQwUkVKeTNtVGhRSTVrNDBGUEJUU1VSRVJFUkVSRVJFUkJFaHl6S3E2anRRMTJLQXpDYUNGS0FXdlFtdEhTWmtwY1FoTDFNSElhSWRFUkVSMGNCZzdrU2hZTzVFZ3hrTFVJaUlpSWlJaUlpSWlDaHNOcnNEaDZwYTJUS2VRaUxMUUcyekFRYVRGVVY1eVZBcXBHaUhSRVJFMUsrWU8xRTRtRHZSWU1WUEloRVJFUkVSRVJFUkVZWEZhTEppeitFbTNrQ2hzT2tORnV3NTNBU2p5UmJ0VUlpSWlQb05jeWVLRk9aT05OaXdBSVdJaUlpSWlJaUlpSWhDMXRacHh0NnlacGl0OW1pSFFpY0lzOVdPdldWTmFPczBSenNVSWlLaWlHUHVSSkhHM0lrR0V4YWdFQkVSRVJFUkVSRVJVVWlNSmhzT1ZiWEM0WkNqSFFxZFlCd09HYVZWclh5YWw0aUlUaWpNbmFpL01IZWl3WUlGS0VSRVJFUkVSRVJFUkJRMG05MkJrc3FXc0c2Z09Cd090TFcwb3JHaEVWYUxOWUxSMFluQTdwQlJVdFVDbTkwUjdWQ0lpSWpDeHR5SitodHpKeG9NbE5FT2dJaUlpSWlJaUlpSWlJWVdXWlp4cUtvMXBOYnhOcHNkRzcvN0hoczJmSWVLSTJXd085d1h5TlBTMDNIcXJGTng1dHd6b2RNbFJqSmtHcUxNRmpzT1ZiVmliRUVxaEloMk5FUkVSS0ZoN2tRRGhia1RSUnNMVUtoWEl1L0hnS1Vac3JrT01OY0I1bnJBWVlsZVFLcGt3Tm9hdmZNVEVmVWhWYXZ3V0c0ejIyRWY0dDBVRTlVUzJpMnNtQ2FpMENTcVl0RnVOVVk3REwvU05Ba3cyYTNvdEptOHRpV3FZcUVRRWxvc25WR0lqSWlJYUhDcnF1K0EzaEQ4TmFMYW1qcTgvdXFycUs0NjZuTjdVMk1qUHYvc3Yvam1mMS9qMmg5Zmg2blRwb1ViS3AwQTlBWUxxdXIxeU0vU1JUc1VJaUtpa0RCM29vSEUzSW1paVFVb2c0Z1k5aVBBMmdhNVpTMWdiZk0vVUZJRDhXTWc0c2NCQ2VPQStHTElaYzhDTGVzakcxQmNJY1M0SjUyeEhWOG5XK0ZZTXdNd1ZZZDBTSkY2TnFCSmgxenpRV0E3Sk0rQ3lMb1VJbUVDa0ZBTUNEVWM2MllDcHRxUXprOUUxTjlXWFRMTVkvbktGVFVvYlErOUZlSzkwMUpjcjNjMm03Rzh3aER5c1hxU0JLQVVBcFplV2o0T1QxRGhnd1haMkZodndyK1BkR0oxVFJkc25KK1VpQUtVcVUzRVUxT3ZSNW1oQWU5VmZJZTk3Vlg5ZnM0RVZReHVMVHdYTlYydFdGcmhPejhlR1orQlMzSlBRWEZpTHRJMU9ueFR2eGZQbFN6M0duZHo0VG1ZblQ0V2JSWWpqaGpxc2FwMkY3NXZQdFRmYjRHSWlHalFNMWxzcUdzSi9tK1RsdVptUFAzWEoyQXc5cjJ2c2N1SVYxNThHYmZjZml0dnBCQUFvSzdGZ0l5VVdHalZ2S1JOUkVSREMzTW5pZ2JtVGhRdC9NUU5Ga0lKTWVZaFFKa0lJVHVBamwxd2JMc0dNRGQ0ajQwYkRlbTBiM3JzSGcvSHhnc2lHMUxhdVY3cjVOcVBReTQrUWRKTWlLbExBRVVNa0hJRzVQMzNBdmF1dnVQSXY5bHplZFR2SWUvNVJXZ3hFQkdGSUVramhieHZ2RW9LYW4rN0EraXd1cnVOWEZtVTRIcXRWZ2hYQVVxU1JzS01EQzNVa29CU0V0QW9CTlFLQVkxMDdMOEtnUmlGZ0ZZcEVLT1VFS01VaUZVS3hLa2t4S3NrSktna0pLZ2x2SHRRajZkMitPOHM5YU94T2lnbGdUT3lZM0JHZGd5K09XckUzZXNiWGR1WG5KY1Z6SS9Ed3kvWE5xTFZISHpMU1NJYUdwUkNnWHVLTDBhY1VvTUppWGw0Yk5KVjJObGFnYmZLVnFQTTBJQkZlYWZpN016eFlaL25kenZlZ2NGbUJnRE1TaXZDYmFQbUlWRVZDd0NvTWpaalhlTUJyMzFxdWxveFJwZURkSTN6S1pDNW1lUHdhZlZtVkJpYVhHUFNOVHFjbGpZYUFKQ2tqc1ZvS1J2L1BQU2wzemgrTmViQ3NOOUxJRFkySDhKM1RTVmU2ejg1ODU1K09aOURsckZvM1ZQOWNteC9OSklLaFFtWlNGSEgrL3ozSXlLaTZLdXE3NEFjWkYyNncrSEFLLy8zU2tBM1VMcDcrNDBseU04dlFHcGFhbkFucEJPT0xEcy9lMFY1eWRFT2hZaUlLQ2pNblNnYW1EdFJ0TEFBWlpBUXlhY0J5bU56c3duSk9kV01yK0lUQU9qWUE3bHhGVVQ2UFBlNnBKbEE4aXlnOWZ1QXp5bk4vaDZJR3hWY25EbFhRZVJjMWZkQVF5a2M2MmE1bCtOR1E1cSsxRmw4QWtEa1hndWhtd3pIdHVzQWsrKzJZUUNjNzBlL0c5Qk45SWhCTG44QjZEd1lWT3l1L1hPdmhaandySE5CdHNPeGFoZ2c5OTZkUUpyZjFPdDJMeTNmd2JINUJ5SEZSMFNEejllWDVvVzg3K3ZuQmxlZ1VkSm13ZUtWZlhkNWlsZEorTnZwNmFHRzVUSXFTZTEzVzBhTUFoY05qM010TzJUZzViM3RIbU1tcEdwQ1ByZGE0WC9iSlNQaThlRE1WTmQ1WjMxVUdWYm5sZWZuWk9EMDdCaVBkZnRiTGJqMlMzYlVJdW92QlhGcHJnS1A0eVluRitDcDVPdnhkdGthSktuaWtCdVQ0bWZ2d0NtRXM4aFBBTGdrOXhSWDhRa0EzRGw2QVdxN1duRzRzOTVqSDVQZGlyOGYvQUovbnJ3WTR0ai9YVC9pTER5Nlo1bHJ6Qlg1czF6SEJvQVhTbGFpMmR6aE40NDVHY1ZodjVkQU5KamJmUmFnUk5PNW1SUHg4OUh6QVRnTFZxNWMvd3pzY21CVHQwbENJRDgyRFVVSldTaEt5RVpSUWpieVk5TWdDWUhEbmZVc1FDRWlHb1E2dTZ4bzBYdFBYZGVYWFR0Mm9xS3NQT2o5VENZVHZseXhBbGRmZDIzUSs5S0pwMFZ2UW1lWEZmRXhxbWlIUWtSRUZCRG1UaFJOekowb0dsaUFNbGhrTFBCWWxCdFdRbVJkNW4rODhZalhLakhxOTBEVm0zNTNrZHMyOTE3czBaOU1sWkNiMTBCa1h1eGVsekFCMG1uL2cyUEhqeUhOK05nNXRWQWdoQUxTR2IxUE4rUlltZVozbTl4VjVwNVN5RlRkWi9FSkVkRmdWTjFwZzhrdVE2c1FmUS8yUXdhUUhldS9DdVNHc1lsUVNlN2ovN3VzRXdmYmdwK25OQlJITzIydTEzVkdXMWpGSnhjUGovY3FQaUdpL25lNHN4NTNiSGtOMXhiTXhvS2NLUkRITWpDcnc0YU56WWV3TUh0cVJNOG5BM2l1NUFzOE0rMEdhQ1RuSDlWcVNZbmZqYnNFOTJ4L0c1S1E4TWFwdC92ZGYxcnlpRjY3aVB4dTNDVmU2eTViKzJUWWNmY0hoeXpqMmczUGhiei8wdE4vR2RUNE9wTjcrdEFtc3o2ZzRwTWJScHlGb29Sc0ZNWm5RcXZnUlJBaW9xR2txbDRmMG43Yk5tOE4rWnpiTm0vRFZkZGNEVWtLdlR0bGJ6Nzc5RC80OTBlZnVKWTFXZzBlK2ZPalNFc1B2K2kvTjUvLzU3K29yS2gwTGQ5KzU4LzY3VnpidDI1RFY1Zno1cGNRd0dsbm5ONXY1K3B2VmZWNkZBL25VOTFFUkRRME1IZUtIT1pPb1dIdVJBT05CU2lEaE1oWTZMbWllVFhFdEhlQ08wYktHVURLR2Y0SDdMd0ZjbDJVQ2xEc0pzZzdiZ1JHUHdneDR1ZnU5ZW8waUNDN3NJVE5XT1o2S1J2TEIvYmNSRVFSSWdOWVZXVkFkcXdTMDlLMTBGc2NXRk5qaE1rbW84c3U0NGF4N3E0RDM5ZVpzUFNRSGdhckRLVUUvR0ZHS2l4MkdiL2YwSWpTZHQ5RmVCa3hDaXdxakhjdGQxb2RlR0ZYbTgreC9hR3EweDFYOTJLVVlLVnFGYmg3S2xzTUVrVkRUa3d5YXJwYThmTGhyL0JOd3o3Y09Yb0I4bUpUOFhiNUd0UjBlVS85RllsaWp0cXVOcnhWdGdhM0ZycW5ra3pYNlBEck1SZmh1WkxsWVI5L01MQTYrcDY2VEJJQ1QwNzkwUUJFNDFUWDdkK3p6dFRleTBpM1M0ZWQwbC9oRUJGUlB6S2FyTkFiUWl0S0w2K29DUG04QnFNQlRVMU55TWpJQ1BrWS9uei8zUVlzZmZ0ZHlOMzY0bDl6L2JYOWZnTUZBSGJ0M0lWZE8zYTZsdnZ6SnNvYnI3Nk94Z2JuZEtvS2hXSkkzMFRSR3l3d21xeUkxYktJbFlpSUJqZm1UcEhGM0NrMHpKMW9vTEVBWlRCSW1nSEU1THVYOWJzZ2QrNUg2TSswaDhieFpYRFRSUFFrblYvWHh3Z1pjc2xEZ0xVVll2UWZuV3NPUHduNTZMOGdpdjhXMXJsN3BkQkNPdTFieURVZlFENzZGbUNxQSt4ZHp1bUF1c3FkWXhLblFoVGNCdGc2SU8vei8rU3I2NTAwZmQzN2dJNTk0Y2ROUklQR1JmK3REbmpzZnkvSzlWaStZM1VES2pvQzc3UmtkY2k0ZW5RQ3hxZDRUMjB6STBPTHgyWTVPenpkLzMwVEh0L2FnbGZPem9Ja2dDU05CSk5keGhQYlcyQ1g0VkdBVW0yd1ltMU5Gd29TVkhqMnpIVGt4VHQvL2I5eVRoWXUrNklhYldidko5VnZuWkFFZGJmdUtpL3RhVWVyMlk3SmFSb0lBRHVhekQ3algvalpVZFFiZmQ4YzNYWlZnZC8zclZFSUxKMmZqYy9MRFZoMnVBT05YWFpYaDVmakJTampVOVM0WnJRT0Jwc0RmOTdTNHZkWTNmMStlZ3AwNnY2cDlDY2kvNGJIcGVOdlU2N0RrYzU2TENsZmczM3RSL0hyYlV0d1R1WjRyS3JiNVhPZmE0ZlBEdm84eTJ0Mm9NWFM2YkZ1UmMxMnpNMFloOUVKMmE1MW1UR0pTTlVrQkgzOFlQUXNvTW5VSnVLRkdUZWh5MjdCMG9yMVdGRzdBNDVnSjN3RzhNS01tNUFUNHk2azI5c2VXRUY1SktZMzhrY3RLZkgwdE92eGJmMCtmRm0zRXkyV1RwZ2RWbWdrbGFzYnlxaUVMRnljTXgxZGRndGVLbDNWYjdFUUVkSEFhbXJyQ25uZnRsYnZBdFNnOW05cmkvaE5sTjA3ZCtHZno3M2djUU1GQUY1OTZSVzgrdElyZnZjckdGNkF4NS9xL1ZyV3EvL25mLy9qcW85Ni9sNFBaSitFaEFSY2RjM2lQc2YxNUhDNC8rNVRLSHFaRHpVSU45OXdJd3lkQmdEQVAxOTVDY2twZ1JmL056YzE0MURKSVJ3cUtjRnBaNXlPVVVYQlBhRFcxTmFGL0N6ZVJDRWlvc0dOdVpNVGN5Y241azUwc21BQnlpQWdzaGQ1TE12VndYVStpUmc1OUNmTWd6cE4yYk9BM1Fna1RvWmMrcmh6M2FFL0FhTGJ4ekYyT01Td0hrOXRXcG9nbDcvb2ZVQnRGbUJ1QkdUZk56eEYydmxBM0NpSW92c2dDdStHWFBzUllPdHdGcUJvY3lDZHVoeElPdllFcHJVTjhvSDdBRWZ2RmFueTFpc0RmcjlFTlBUVkdFTC9mbXpzc2dXOS83UjBMYzRkRnV1MWZsaThFc09PRlkvYy8zMFR1bXd5L2xQV2llS1VGQWdBVjQ1S0FHVGc4VzNleFJrYWhjQ0xjek9RRmV2YzMyQjE0RmRyRzN3V240eEtWT0hTRWU3dUp3ZmJMSGp2a0I2U0FPNmJub0tpSkRXK3J6UGh4VDJSNjRoeVprNE1oaWVvY01mRUpOd3lMaEhMS3cwd1dCM1FLaFRJakZYZ3pmT3lNQ25WV1pTanR6and4TFpXV1B1WWxtZGVYaXpPT2ZaenREcGtqK21FaUtqL3FDVWw3aDU3RVZTU0FtTjBPZmpUcE1YNHZ1a1EzaXo3RmwvNktUNEJnQ3Z5WmdWOXJvMU5wVjRGS0RLQUZ3OTlpU2VuL2dpU2tMQ2laanVXbEsrQjJXN0RUemI2eUNXUCtWM3hEekJXNXk0aS9QM09wUjVUeXdUcm1vTFpVQWdKOFVvdGJpazhGL096SitQVncxOWpkNXU3Vld5OFVvc25wbDduV2piWXpMaG4rOXV1NWZ5NE5JL2lrdzVyRi9icit5NUE2ZThwZUdha2pFUnVUQXF1SFQ0YlYrYlB3cHJHL2VpeVdhQlJxNUNtU2NEams2L0JHRjBPQUtEVFpzS3JoNytHelUrdWJySmJVZHBaaHdQNjZwQStBMFJFTkxDYTlhWm9oeEF4dTNmdHhwT1BQd0dydFgrbVp2N3F5Ly8xeXo1cDZla2gzVVF4bTl3UEVTaFZrYm41a0ptWmlTT2RSNkRSYUhxOWdXS3hXRkIyK01peG15Yk9HeWV0TGU2YmFzWGppb00rZDdQZWhQd3NYZDhEaVlpSW9vaTVVK0NZTzdreGQ2S2hqZ1VvMFNZVUVGbVhlcXlTYTVjQjFqWTRWcVlOYUNqUy9LWUJPNWRjNlZtVktKZS80RjVReEVBNmRZWG5EZzR6SE51dkE5cTJkRnNwSVBKdWdNaTVDM0wxdnlBZitLUHZrMlZmNW40dGFTQnlyM1VmSWUwOHo3R3FKSWkwY3lBMzlEZy9FUkdBOVl2eUVhTU1yb2poZ3dVNWZZNXB0emh3OWlkVkljWDBRV2tIQU9EZTZTa28xMXZ4eWo3ZlV4K1k3VEordmE0Ui81aVRBYVVrOExOdjY3Ry8xYnZZVGhMQWZUTlNjYnhXUXdid3B5MHRjTWpBUmNQalVKU2tCZ0RNeXRJaVB5Rnl2NmZtNThlNVhxc1ZBcGQwSzRBNUl6dkdZNnhPTGVIMGJDMVdWL3QvZ2lCUkxlRjMwOXhQLzM5WmFjU0Z3K1A4amllaXlCbWp5L0hxTmpJcnJRalRVMGJpTC92K2plMnRaWDcyakp4eVF5UGVyVmlQc3M1NmJHOHRkNjF2c3hqODdwUFRyV09JM21yRUFYM2czYTk2R2g2WGpqTXpQQzhHNU1lbTRaR0pWMkoxd3o2OGNlUmJ0RnVOa0lSQWxqYkpOYWJENnZtOWRscnFhSS9sTFMxSEF1cWlJZ25SWnhGSk9HYW5qM1c5VmtsS25KczUwYlU4TFhtRXg5aDRwUmJUVW9aalUvTmhqL1V2SC80S0IvVTFLRGMwdU40VEMxQ0lpQVkzazhVR2k3WHZxZUQ4aVkrUFIxdGI2TVdkY2JHUnkrZTNiZG1HWjU5NkJoWkxhQzN4aFJoNnhlMWRYZTQ4SXo0dXRKK2x4V0pCYlUwdENvWTd1MXRtWldmaHlPRWp5TWpLZEkxcGFteUVVcVZDVXBJN3g3bnh1aC9EYmcvOXMrTXpGcXNkSm9zTldqVXZieE1SMGVERTNNbU51Uk56SnpxNThGTVdaU0x0SEVEZFkxNDBxL3NYU2lTS1F1VEsxeUR2LzEzWXh3bWJrQ0RHUGVYc1FOS3kzditZQ2Y4QUVzWjNXeWxEM3YxenorSVRkU3FreVc4QUtjNDUxMFRCN1VESGZzalY3M29kVWk1NUdLaGVDc1NOQW1JTElkTFBCN1R1bHV4bzJ3aTViUXRnS0lWc1BNenBjNGhvU0hqOHREU2NuKytaK0E3WHFiRHFrbUZlWXhjVkptQlJvZWZONEhmT3ovWlludmErYzA3Ulc4WWxZa3FhZS9xZlR3NTNvclROZ3N4WUJYNCt5Yk1xKy9HdExYaHVUbVRhT0Q2N3N4WC9LZXRFUVlJS0JRbEtuSmtUaTR3WWQydkRIVTFtN0dveW83TERpb29PR3c2MTkvN0h6bSttcFNCRjY5emZiSmZ4MHQ0MkZxQVFEWkRkYlpYNDJlWlhjZDJJTTNGTzVrVFh0SkoxcGpic2FmZGZiTmR6Q2h0ZkppY1Y0S0dKUHd3b2pvK3JOdnBjLzhtWmZVKzNxRlBGOWpwdWVjMTJ2SHo0SzcvYkRUWXoxalVld096MHNWN1RhcDZWTVE3VFUwYmlEenZmUTV2VnN5REdBYy9pa3RQVFBBdFFOallmNmpQMmdiQ2tiQTIrcnQrTG5KaGs1TVFrWTBacUlWTFY3c0xCQS9wcUhORFhvS2FyRlRWZHJhZ3dOSG9kWTNuTjlvRU1tWWlJSWtCdkNPMkd3M0VqUm83RTltM2JRdHBYcFZRaEt6dXo3NEVCK0dyVi8vRDZ5Njk1dEZWUHowakgvUTgvQUozTys2blEvNjFjaFhlVy9NdTFyTkZvY1AxUGJ1anpQRXVYdmQvbm1MODgrbWZzMnJFenFIMUNZVFFhUFc1aXhDWEU5ekxhditNM244WVdqOFdDQ3hjaVBkMzU5MkJXVmhiMjd0NkRGVitzd05iTlczRDVGWXR3eFdKM3poYnBHeWpINlEwVzNrUWhJcUpCaTdtVEUzTW41azUwOHVHbkxOcnlib3gyQkM1eTVXdGg3Uy95YitwOSs5akhJWWI5Q0NMM0dzaUgvZ1M1N0I5QWo0dnNZdXpqM2gxaERqd0F1ZTRUejROWld5SGJPejB1Nkl0eFQwSTJsQUp0bXp6SEdzc2hHOHVCeGkrQmxOTWhjcS8yM0s2SWczejRDY0RtMmI2ZGlDaGFmclBlZmFOdTIxVUZydGYvUHRLSlJ6WTNBM0FXb0VSYXFsYUJuMDVJOGxoM2VXRThMaS8wVHJDL09tckV1bHJ2RGlUTEwvWXVnQW5FMFU0YmpuYmFzQlpkbUo2dXhjVWpQTThab3hSNFpXODdERGJ2S1lONk9qTW5CaGNVdUl0Ti9ybTdEZFdkQXpQTkhCRTV0Vm1OZUw1a0pWYlY3Y1p0bytZaEx6WVZmei80Qld3T0cySVVhblRadlMvQ1hEdDhkcC9IemRBazlrZTRFZGRvMXVQcEEvL0ZKMVdiOEtNUmN6QTFlYmpIOW5wVE80NTJOU05CNmRuaHlTYTd2K055WTFPUUgrZityamM3ckI3ZFhBQm45NUhqcmx6Lzk4aTlnUjZPbjBlV1pkaGtPK3BNYmE3cGljWW41dUdjekFrZTR6VUtGVDZvM09EejM1bUlpSVl1b3ltOGR1dlRaMDRQK1NiSzJPSmlLQlRoWGNaME9CeFkrcTkzOGQ5UFAvTlluNWlVaU4vLzhRL0l5UEF1cmwvNXhRcXZHeWkvL2NPOUtCNC9McUJ6WHIzb3FxQmk3R3Y4bkxsbjRmWTdmeGJVTVFGNHRHd0hBTHN0dEwrUHZsdm5mS0Rzd1A0RE9MRC9BQlFLWjlIL3RpMWJzWG1qKzNyYytyWHJQRzZpSEtmUmFEQjZ6R2pzM3JVN3BQUDNGTzVua29pSXFEOHhkMkx1eE55SlRsWXNRSW1tbUh5SXRIT2pIWVZMdUYxU2VpdEFFU1B2Z3NnL1Ztd2pGQkNqSHdCMGt5SHZ1UU93bXdCRkRNVDRaeUd5TC9lTXFlWUR5STByZ1lRSmdDSVdRaEVMS0dJQVJTelF2QlpJT3hzUXgrWmVrOVNRcHI0RngzZG5BK1k2N3lBU3hrR2EraTlBVWdOMkkrVHlGeUVLN3dZU0prQk1XUUo1MjJMQUVkaEZjakhwRlVBWjd4eHZiUUgwdXlBM2ZRVjBWUWEwUHhHZEdPWjllalRrZlgxMUtnbmV5M0JpQUFBZ0FFbEVRVlJHUTVjZDVSMmVDV082Vm9FNGxkVHJmclVHRzh3TzM5TTNOSnZzMk5kaXdiZ1VkYS9INkxRNjhOZHRMY0VGSEtCUmlTbzhjMlk2MUpKQWwwM0dPeVY2M0R3dUVXT1MxSGhxZGpydVhOTUFxNS80QVNCT0plRys2YW11NVQzTlpyeFRvdStYV0ltb2J3ZjFOYmhuKzlzWWxaQ0ZaSFVjN3BqNkl6U1k5ZmpydmsrOXhvWTcvY3E0eEdHNGMvUUNuOXR1My95cXovVUdtOW1yQzRrL3VkMm02UEVuUlIyUDN4UmZqSStxTm1Kcnl4R1VHUnJ3eUo2UE1EMWxKRzRwUEJlWjJrVElrUEhTb1ZWd3lESzBDczg1aEUwMmR5NDZQWG1reDdidExlV3dPRHd2ZUh4d3hsMEJ4UjRwbGNZbS9ITHJtNjdsZ3JnMDNEZnVVcWdrQlV4Mkt6NnIzb29mNXMvQ2lMZ00zRHZ1VWp5Nlp4bHNjdjg4dFVORVJBT3Z5eHplZC9xVXFWTXhmTVFJbEpjRlB4M2Z2QVh6d2pxM3ZyMGR6ejM5TFBidTJldXhYcWZUNGY2SC9vanNuR3l2ZmI3NDdITzgvZVlTMTdKR284RnY3dnNkeGdWNEEyVXdxYStyOTFpdVBsb05pOFVDdGJyM3YvMTZtamhwSXBLU2tsQmZWNGZhMmxvME5qZ2ZuckRiN1VoTVNrUk9iaTZ5c3JLUW1aMEpzOWtNamNiWlhYUHhkVmRqM0xoeEdEbXFFQXFGSXVpYlMvNll3dnhNRWhFUjlTZm1Uc3lkbUR2UnlZb0ZLRkVrOG04R1JPODNDaDFyVHduL1JMYkFicnlKNHIrR2Z5NS9PdllCdGc1QTZaNENRbVJkQWhFekRJNGROMEk2OVhOQTYzMHpWdVJjQ1pGelplRG5VYWREbXZJNkhKc3VBZVJ1TjJhMXd5Qk5leDlRT3R1QnllVXZRajc4SkVUT0ZVQk1BVVRxSEdEQ1B5RHZ1ZzA5dTdMNElySXY4MTRuT3lEWGZ3cDUvNzJBcFRud21JbG95R28yUlM5aGUzcEhLNTdlNGF6RVZra0NONDlMeEUrS25kOXhEaG1RdXJXSTZyN2NaWmR4MzRZbWxMVDVMcmhiVldYb3N3RGw3enRhMGRRVitmZWVGYXZFODJkbEl2NVlFYzA3SlhxOHZMY2RDd3Zpa0J1bnhNeE1MUjZhbVlyN3YyL3krMDM5cXluSnlJeDFWcEpiSFRJZTJ0U01YdXBWaUdnQWpFOGNobXNLWm1PTUxnY0FNREkrRTJPUHZZNGtqYVJDbGphcDc0SGRyR25ZMSt0VU90MEZNblhQYlVYek1GYVhpL3ZIWDQ0OTdWVjRxMncxU2p2cXNMWGxDSGExVldKUjNreG9KQlZLTzUzRjBqRUt6Ky9iN2gxRC9sTzlCVnRhRG1OcThnaWNrVDRHRzVwTGduaG4vUzlkbzhNZkoxeUJXS1h6NHNobjFWdnhmdVYzbUpOUmpFeHRJaVlsNWVQTzBRdnc5NE9mQjVCZEV4SFJVR0MyaHRkVlVKSWszUHpUbS9IMEUwK2pwVG53NnliejVwK1BVYU9Md2pyM2dmMEhzVyt2OTVUTGVyMGV2N21yNzkveEFHQTJtL0hZZzQ5NHJaODlaemJ1K09XZFB2ZTU4QWNYOVhyTVRkOXZkTjJJQ0dSODRhakNBQ0wxVmxOZDdiRnN0OXRSVVZhT29qR2ovZXpoMjd3RjU3dGV2L0xTeS9oNmxUdVB5c25Kd2UvL2VCOVVLcFhYZnBkY2Rxblh1a2d3aGZtWkpDSWk2ay9NblpnN01YZWlreFVMVUtKRm5RcVI5K08reHhtRHIyd01WVjlUNklSRGJ2d1M4dmZuT3p1UXhIWDd3bGM3VzNUSitqMFFQZ3BRUXBJMEUyTHNueUR2LzYxcmxZZ2Q3dXg4QWdEV0Zzamx6d095RlhMcDR4QVRYM1N1MTJRQ3FrVEEyaGJhZVlVRWtYVVpSUEpwY0d5NmVFRC83WWdvT3JwUGp6T1F0QW9CazkxNU8yOXF1Z2IzVFU5RllhSXpVWFhJd0FNYm0vRFlMUGUwRFY5VUdKQVRwOEMwZEMxRzZsUjQ5L3hzTER2Y2dWZjN0YU94UnlISnFpb2pjdU9WMk45aVFaM1Jqdm41c2ZoQnQrbHdOamVZOE1rUi8xT1diYWpyZ3RudSsxYmozTnpZWHQ5WFhyd1N4eHU0dEZzY2VPdUFIamFIakJkM3Q3bmVUMXFNQWdscUNYcUw5MVE4cDJScWNmbElkNnl2N0czSEVUM2JDaEpGZzREQXFXbWpjUG13bVNoSzhINHE1cWFSNStDQXZzWmozV1Zybnh5bzhGd1c1a3pGd3B5cEVUbldtZWxqY1VxS084K2RrSmlIdjAyNURtc2I5bU5KK1JvMG16dndYc1YzSHZ2RUs3VWV5eDAyazhkeVRWY3JhcnBhOFhtTjc1YTdQOTM4U2tSaUQ1VE40ZjZka1JXVEJOV3hZdm9PYXhmK2ZYUVQ3TElEU3l2VzQ2NHhGd0FBa3RWeGlGTnEwZG5qZlJFUjBkQms5NVBuQnlNbE5SWDMzSHNQL3ZITTg2aXRxZTV6L093NVorTFNSZDRQQVFWcjVxeVorT2tkdCtHbDUxOE0rMWpCdU82R0gvVzZ2YXF5eXVNbVNsL2pRM1c0dE5ScjNiNjkrNEsraVhMY0IwdmZkOTFBdWV5S3kvSHZaWjlnLzc3OWVQN3Z6K0d1ZTM0TklVUWZSNGlNU0h3bWlZaUkrZ3R6cCtBeGQrcGZ6SjFvb0xBQUpVcEV3VzNPYVdUNklNMXZDdnRjY3VWcllVK3ZFeEdHUTNCc25POHNRa21lQlpqcjROaHlHV0NxQm80dUFUSjh0MHozNHJBQURoTmc3enIyWHlNZ2xFQmN0NHBPaFFZUUN1Qll5Mis1WlIzazliTWhKdjREYUY3ajdNWUNRSzVkQnBGL0srUzZUeUNYdjRoQXVwLzBTWk1GYWNvYmNHdzQxM1YrSXFKSW1KNmh4YktGT1ZoZjI0VzF0VjI0WlZ3aVptUzRiMTdLQUI3WjNJd3ZLZ3dlQlNobXV3Ty9YTnVDbDgvT1JIR3lHcElBZmpncUFaZU5qTWRYUjQxWVVXbkFoam9UTEhZWk5RWWIvcnpGT2IxT1VaSWFDd3JpWE1jeDJtUTh2S201MTIvS1J6WTNvOTdvKzd1dnI0S2R6UTBtWExtaUZnL05UTVdtZWhNTVZtZVJ5WXBLQTY0ZXJjT1hsUWI4NjZEZTUvbTFDb0VIWnJpbjNpbHBzK0ROQTV4Nmh5Z2FSaWRrNHhlakZ5STMxdmVVTlFmMDFYaXpiRFZtcDQzMVdQLzhqQnRET3Q5bjFWdXhzblpuU1B0R2trNFZDNVBkNmpHdGpnQXdKNk1ZcDZhTndzZFZtL0R2bzVzOXB0RkoxK2c4anRGaTZRanFuQTJtZHRmclFEcTBoTXBYY2REdXRrcjhjdXVidUhQTVF1eHFxNER4V1BlV05RMzdjVkhPTkt4ck9vRC9ITjNDN2lkRVJDY1F1OE83Q0R3VVNVbkorUFh2N3NaZkgvc0xtaG9iL1k2Yk1HRWlycjd1bW9oZGtEL3I3TGxvYVc3QnNnOCtndDNlZjlkcmpodytnai84OXZjaDdSdE1lL1UvL2UwdkdGazRzdStCQUE0ZU9PaTFidk9temJqazh1Q2ZybDI1ZkFVKytlaGpBTUNvb2xHNDh1cXIwTlRZaExXcjEyRFQ5NXZ3K2l1djRhWmJidzc2dUtHd3M5MGxFUkVOWXN5ZEFzUGNpYmtUblhoWWdCSXRjZUcxditvUGpwVnBmUS9xUlVERk10WTJPTFlzZ2loKzNGbndZU3dIQU1oTlh3R0huM1JPRjJScEFXenRnSzBEc3EwRHNCc0FXNmV6ME1SdUJHUWZMYUtFQXRLTVQ0RDRJc2g3ZndXNVlZWDNHRXNqNUsyTG5jVXF4OGtPT0RZdTlIM01iaHpmendjc0RZQzE5VmpCaXdyUVpFQWt6b0FvdUJWSTZqRlZVc0lFaUl3TElOZC8xdmZQaElpR3JOZjJ0ZmM5eUkrYnhpWDYzWmFxVldCeW1nWlQwelFlNi9QaW5kOWYyWEZLWERmRzg2YWx5Uzdqd1kxTldGVmw5SGxNZzlXQjI3NnB4NE16VTNIT01HY0JwRklTbUo4ZmgvUHk0bkRUVjNYWTFXeDJqWTlUU25qOHREU291ODNsODh5T1Z0UVkrcmROWDdQSmpqdlhORURSWXdxaEgvK3ZGcjBWYVA5OFVqSnlqLzE4N0RMdzBLWm0ySmhRRTBWRnM2VVRtVEhlMzNFMVhhMVlVcllhRzV1ZFQ1SDBMRURKamZGZHNOSVhuU29HQUxDOXRjeFZLUEhiNGgvZ3RMUytuMHJaMFZxT3IrcjNCSFNldThmMjN0YjE4NXB0Mk5CVWd1dUduNG01bWVQUi9YS1BSbEpoY2NFWjJOMVdpZjE2OXhOTDZWclA3L0ptcy84T1U0TlJtOVdJUi9jc2c2TGJ0S0l5Wk55NzgxM1k1Y2hjYUNNaW9zRkRqbUI2SFJjYmk0VVhMTVRiYnkzeE8yYmVnbmtSZnhyMHNpc3VSME45UGI3OStsdlh1cWVlZXpybzQ5ejlpMTlITUtyK1ZWNVdqdGFXVnEvMVIwb1BvNlc1R1NtcHFUNzI4aTkzMkRDa3BLYWlwYmtaMTF4L0hRRGd5cXV2eFBmZmJZQlNxY1Nvb2xFUmlUc1FjaVEvbEVSRVJCSEczTW1OdVJOekp6cTVzQUFsV2pyMkFwbTlYOFFlY0dLQVBnNE9DK1M5di9KY0o5c2hsejRPNmV6OTdsWHRPNEZ0aXlHbXZRZVJPTm05K3pmRkFIb1V2TFJ0aEdQN0RRQmt3TkxIWEhnOWkwMzZLRDRCQUxSdjdiR1BHZWlxZ3R4VkJibitVNGpKcjBQMC9QZE1ud2V3QUlYb2hQYkM3aENuN0VMdkJTZ2ZYNUNEQkpYa2QzdUx5WTZjT1BkM2RyM1JqbCt0YThDQlZvdHIzZDNyM05YdzFjZUtSanFzRHR5enZoR0xDaE53ejlSa2FJNVZlZnpmbmphUDRoTkpBSStjbW9vUk92ZFQvT3RxdTdEc2NIQlA1b2VqWjdGSmI4VW5rMUkxV0Z5VTRGcCs2MEM3eDgrQ2lBWldzN2tEWDlYdHdmeHNaLzdXWWUzQys1VWJzS0oyeDZBclNxanRhc1c2eGdNQmplMnJBQVVBV2l5ZGVLNWtPYjZvMlk2ZkZwMkhVZkZacm0xZjErLzJLRDRCZ09GeDZSN0wxVjB0QWNYU2wvMzZhanl5NXlPdjljOU4vNGxIMTVXcnYzdlc1LzRQVExnQ3hicmNnTS9YODk5MXNQMDdFeEZSWkFnUjJSc3BmUjNMRWFHbmhuc1N3dk52clp4Y3o5OTVkcnNkanovNlo5ZnkrSWtUZ21wbHIwdlU0ZnlGODhNTE1zRHpCR0w5Mm5VKzE4dXlqSzlYZlkwckZ2OHdxUE5PbURnQlR6enpCTlo4dXdiRjQ1elg2TkxTMDNIVFQyL0crSWtUa0pZVzNnTnV3UmlvZHZWRVJFU2hZTzRVR09aT3pKM294TU1DbEdqcE9QYWtwYlhWMlFVazBmZmM4NDYxcC9oY0h4UmJZRk1RU09mWGhYK3VBSWp4VHdPU0JuTEZTNEIrbCtkR3Rmc2l2RkFuUXo3MjMrN3IvYktFUDExUlNHUUg1TksvZUJXZ2lOaVJiRGxPZElMcmEwcVpVT2t0amw0TFVGWlZHVkhSWWNYOU0xSWhDU0F6Vm9GM3o4OE82Vng3V3l4NGZiKzdrNHNBY04vMFZKdzl6RDFObk0waDQ1dWpSbHhabElEc1dDV3lZaFdJVVVxNGEyMkQxL0VlT0NVVjVnR2VTL0xCbWM2ZnczR1RValY0NGF5TVB2ZkxqMWU2eHQyeDJ2dTlFRkhvbGxWdHhOek1jZml5ZGhmZXIvd09CcHZaYTh4clI3N0dhMGUraGtKSStHaTI1NU13VjY3L082eU8vdTI0QkFBTGM2WmlZWTd2UER3Y3BaMTErTzMyZDdBZ2V6S3VIWDRtN0xJRGI1V3Q4Um8zV3BmanNWeHBpRXcrV3hpZmlTZW5lcytEbktLTzkxajJOUWJ3bmhxSWlJZ0lBQlNTQkpzOU1qYzJIQTQ3Vm4vN1RhOWp2dm5xRzR3cEh0dnJtUDVnczltd1o3ZTdRMXA2WnQ5L1czU1hscGFHbjl3YzJ0U0NrV2F4V0xEbW05Vit0NjlhK1NVdVdYUXBWQ3FWM3pHK3hNYkZZY0dGQ3ozV25YWDIzRkJDREl0QzRrMFVJaUlhdkpnN0JZYTUwOEJoN2tRRGhRVW9VU0ozSG9RQUlKYytEcVRQaDcvL3lZdjQ0c2ljcitHTGlCd25Fa1RxWENBbUR5TG5Ta0MvRzQ1ZHR3S0dRNEJRUkR1MDBCbkx2TmNOVkVjWklqcmg2QzBPNU1aNXI5L2FhTUpmdHJUZ2lONEtBQmlmb3NhaXdnVHZnVUhZMjJ4Rzk1bHFmakU1R1pjWGV0NmdWRW9DZnp6RnM3WGd3VGJmSFVaT3k0b0pLNTVRZE8vVUFnQXpNclFCN1JlbmtxSVNMOUhKUUNsSmVHRFhCK2l3ZFVHbmluRk5rK09MQk8rQ3V5eHRJbXh5NFBNTE41azdZSFgwMzN6RXZjbVBTOE96MDM3YzU3Z2xzKzdvYzh3ejAyNEk2SnkvMmY0dmxIYjZMeDVYUzhxQXBqUUtkZG9qSWlJNk9Ta1VBcllJL0xxMVdXMTQ4N1UzVUZWWjFldTRYVHQzWXRrSEgrR3lLeTZISlBrdjBJKzB6ZzdQS2ZGaVlrTC9tK0dOVjEvSGw4dFhoaHVTeS9rTDV3ZDFnMmJsOGhYUTY5MFBwaVVsSldIY2hQSDRidDE2QUlCZXI4ZXFGVi9pZ29zdmpGaU1BMG1oNEUwVUlpSWF2Smc3QlkrNVUvOWk3a1FEaFhmSW82V3JBbWpiQ0xucURZaDAvNjJseEZULzg3a0ZRMTQ1Y0MyY2VoV1REOFRrdVpkMUV3RHJzVmJqcWg0WHdJTzQ2UkIxR3UvT0EzSzBPcklRMFlCNWJWOTczNFA4NkcwS25uYXpBMjFtQnpiVWRXRmhnYnNTcGFyRDVpbytBUUJ6ajYvSjhnNzN0dUVKN3FJTXZjV0JsbTZEdTIvcmFXZVRkNWNDWDFwTVErZzdtb2dHM0Q5bjNCelcvczlOLzBsUTQzKzM0eDJVZE5RR2ZaNGRyZVg0cW41UDN3TVIyQlE4ZzhYZTlpcmN2K3Q5ci9Vdno3elZvN3ZKWld1ZjlMbi9ZNU91d3ZqRVBKL2JpSWpvNUtWUktXRzJoUGQzUUhsWkJkNStjd2xxYTZyN0hnemdxMVgvUTBWNU9hNjkvanBrWm1YMXZVTUVORFI0ZGtkTVRQVC90OXRnVmw5WGoyWHZlMDdKZC9aNTUyRENwSW11bXlnQThOSDdIK0swTTA1SGNrcnlRSWNZTnEyS2w3YUppR2p3WXU0MHREQjNJb29jZnRLaVJiYkRzZU5HSUZyem84Y1VRRDd5RE9UR1ZhNENFREhNc3dXM1hMMFVTSndDcWVnQklQbFVaNGVTem9Od2JGa0VtSDA4Y2FtSWdVZzdEOGo4QWREaXUwV1ZTSm50dWFKakwyQnBkcjdXZUU2ekk5dTdnbjViSXZzS1FCa1B1ZVpEd0c0SWVuK2ZKQTNnNlAyR3JNanpjWk5FdnlNeTV5ZWlRZXVGM1cwaDc5dGJBY3JEbTV2UjJHV0RRNFpIQVVwZkx2K2l4dlc2Ky9SQS95MDM0TW50TFQ2MzliU214b2g2b3gyWnNiNjdVcldZN0dqb3NtTnpneW5ndUlpSUJxdmFybGFzYXp3UTBOaWhWSUFpQ1FsYVJkL3RZUDJOa2NUQVBTbEZSRVJEUjR4R0FYMklsMXFhR2hyeDJhZWZZY3VtelpDRG5MQzQ5RkFwSG52d1Vjdythell1dVBoQ0pDVDA3MVJ4aHc2V2VDd1hGbzJLMkxGemNuTDZIdFJEVFUxTjM0TjZrR1VaTC8vekpaak43dXRaV3EwV0N5NWNpSVNFQk9RVjVLT3FvaElBME5YVmhWZi83eFhjYys5dklNVFFlaXBXcXhuQzNaU0ppT2lFeDl3cGZNeWRJb3U1RXcwVUZxQkVrN2srYXFjV3czNEVNZkl1Q05rT3RHMkc0OUJqRU9PZjhSZ2oxMzRNNkhjRGloajM5RGp4WXlDZCtqa2NteTkzZG5FNVRsSkRtdjA5b00xMUxxZWZDN254Zjk2RktxbG5lNTZqMlYyb0ltTHlQY2RhV2hDMGhQRVFJKzZFR1BNd0hCc3ZjQmE0aEVtTStBVVFQeGFvZWhOeTYzZWVuVm1VQ2M3empmaTU1MDZ5dy9uekk2SVQyaDBUay9ybHVQVkdXMGo3UFRiTGQ3ZXIwN08wZnJmMTVKQ0JqdzUzWUU1T0RBNjJXVkNtdDZLeXc0WnFndzAxQmhzczl0Ny80Rm40MlZIVUczMVg5dmRXK0JLT2FlOVg5RDNJeC9uM3QxcHc3WmZCZDB3Z29oUEhuSXh4bUpRYzNuZVQyVzdGM3ZiZTIrQjJweFFLak5GNVgwQTUwbG1QTHJ2djZjMTY2bXRjc1M0WFMwLy9aWi9IQ1dRTUVSSFJjYkhhNE9hNkI0QU92UjVmL1BkenJGdTlEdll3cHN1ek8reFkvYzFxZkw5K0E4NCs3enljdjJBZXRHRzBkL2RIbG1Xc1g3dk90U3lFd01pUkl5TjIvS2YrNFhudHJlendFVFEzTjd1V3gwK1lnSmhZei9kMTlhS3JnajdQVzYrOWlYMTc5M21zVzNqUkJkRHBuRGVnTHIzOE12emptV2RkMjdadDJZcGxIM3lFSzY3NllkRG5pcVpRUHBORVJFUURoYmxUK0pnN1JSWnpKeG9vTEVBWlloenJadlU5TlkxUU9JdEIvQStBeUY3a0dvdmtXWUNsMGM4SnpYRHN1QUhTYWQ4QTZsVG51cGdDU0JPZmgyUHJWUkNqSDRCOCtBbkEwZ3k1L0FXSXNYOTJqbEhxSUlvZmg3emp4NTduVFozamVmeHVCU2hJTzlkelcxZGdOeFE5S0dLUC9UY3VjdDFsaElESXVnVEl1Z1RDYmdRTUpaQ3RlZ2lWRG9ndmRuWkk2VUUrK2haZ1BCS1o4eFBSb05WYkY1Tm91TUJQdDVUaE9oV0c2d0pQTGwvYjF4N1c5RUpFUkZldS83dmZiVnFGQ2xma25Zb0xjNlpCRVVDbmpkVU4rL0IyK1Zyb3JmNjc0OWtjb1JYdXhTazFpRk42NTNMQnFEZTErNXp1eGhldFFvVmZqZkhkU1NVN0pobGYxKy9CNXpYYlVkdlZHbFpNUThFREU2N29jMHgyVExMWHVFZjJmT1JuTkJFUjlUZGRuRHJnc2JJc1krMjNxL0hweDUraXl4UjhoMXQvekJZTFZuenhCYjVidXhaWFhyc1kwNlpQajlpeEFXRGxGeXRRZWV6cFZzRDVQdTY5KzdjNCs3eHpNUGVjdVVoS2pteXI5ZGRmZVEybGgwb0JPRy9Zdkxia2piQ1ArY215ajdGeStRcVBkUm1abWJoMDBXV3U1ZFBPT0EyZi8rY3pIRG5zdm5iMThZZkxrSktTZ25QbTliZytONGdGODVra0lpSWFhTXlkbURzTk5zeWRhS0N3QUdXb01aWURjaDhYMkVVZi82d3Bwd0V4N2puZDVaWjFnT0d3Ly9HbUdzaTdmZ294L1FOQUNNaVZyMEl1ZWNUWmJTVC9ab2ljcXlDWC94Tnk1V3NRZVRjQ2NjNzJXaUx6SWlEOWZNaU5YenFQbzV2c0xtSUJBSWZGMlZIRU9Sb2lmWjduZWZVN2UzOGZ2aWdUM0srdElYUlE2WXNpRnRCTlFXOU50ZVNXZFpBUDNCLzVjeE1SUllsYUlaQWJwMFJldkJMRDRsWElqMWVpdE4yS2p3NTNSRHMwSWhxa3JENEtRdFNTRXZPeUp1R3l2SmxJVmNlNzFqZVkycEdoOVN6b085TFpnSkh4R1FDQXN6TEdZWHJLU1B5bmVndVcxK3hBcDYzM0tjQXl0WWtZblpEdHNXNWM0akRzYXo4YTZ0dUppTWxKQmJobDFMbklqVW54dVQxR29jYUZPZE53UWM0MGJHczVnczlydG1GSGEzbWZqWFlsSWFDV2xMajZ1MmY3R0FrOE4vMG5TTmU0Vys4R3NnL2dMSnd4MjYxQk52M3QzZFRrNFgyT2lWV29BeHBIUkVRRFE2dFdRcTFTd0dMdC9jRW9tOVdHMTE5K0ZUdDI5Ti9VeFBxT0RyejYwaXM0Yys1QlhIWDFZa2hTNE5QSFplZG1vM2o4T0svMUt6NWZqaVZ2dk9XMXZxR2hBZSsvK3g0K2V2OURUSjArRGZNV25JOHp6cHlONHgzWFI0OGRFOUo3YUtpdlI5bVJNdGZ5eU1LUlhrL3dCa09XWlN6OTE3djQ3Ti8vOFZndlNSSitlc2R0VUt2ZE54eUVFTGp4bHB2d3g5L2ZEMW1XWGZ1Lzh0TEwwT3YxSGpkY0ltSG45dDQvQytWSHlxRlNlVDQwTVhucWxGNzNVYXNVMEtwNWFadUlpQVl2NWs3TW5VTEYzSW1HT243U2hocEZiRUFkVUhyZFhIQzc1NG9xUHhXQzNRcFo1T1p2Z1pLSElPdDNBQzNPb2hHUmRxeGdSSmtBTWVwM0VGbVhRaTU1QkdMcUV2Y2hpaCtIM0xJR3NKc2dNdVo3SEY1dTJ3VFluVGNRUk81aVFEdXMyMFo3dCtLVUlLaU9WMVBLZ0tXNTE2RVJKMXNoVjd3QytkQmpnQ093OXVsRU5MUUZPdldMTC8weEhVMzNlTG9mLzkyU0RqeTV2Y1hudHU0MENvR0xoc2NqSjA2QjdEZ2xjdUtVeUk1VklpMUc0VlY0OTYrRCtvakdUa1FucmpSTkFzN0xtb2dGMlZPUXFJcjEyTGF6dFFMUEhQd2NiODc2bWNmNkIzYS9qMXNMejhPY2pHSUFRTHhTaTJzS1p1UHlZYWZpNi9vOStLWitMMG83ZTB6MUNDQkxtNFJISjEyRlZFMkN4L3JmajdzVWorLzdOL2EySDhWbGE1K004RHYwVHlPcGNFcHFJUzdNbVlxeHVseXY3VmFIRFNySjgwOHlBV0I2eWtoTVR4bUphbU1MUHEzZWpHOGI5c0hxcC9YdXhNUjhQRFF4dEphdndVekI4N010cjZLMnF5Mms4eEFSMFlralZhZEZiYk9oMXpHZmZ2THZmcjJCMHQzYWI5Y2dLek1MWjU5M1RzRDdYSHpKRDNEeEpUOXdMWmNjTE1INzd5ejFhcnVlbUpTSTlqWjNaMGk3M1k0dG16Wmp5NmJOeU1yS3dyd0Y1MlB1dVdjak50WXp2d21FeldiRGEvLzNLdXgyOSsvMzVxWm12UG5hRzVnd2NRTEdqUitIMkRqZkhTNTlNWmxNZU9IWmYyRExwaTFlMjY1WS9FT004M0hUcUxCb0ZDNy80U0lzKzhDenU5ajc3NzZIUXlVbHVPVzJXeVAyMVBMamovMmwxKzNMUHZUdWNMWjBXZThkNWxKMTJyQmlJaUlpR2dqTW5aZzdoWUs1RXcxMUxFQVpZcVJ6dzV6V0phNElJbU9CZTluY0FMbitDK2RyMlFGMGE0TXVodDhPdWZ5ZmdNMTVrMUV1LzZkemd6SUJJdlVzaUlLZmVoeGFidndTY3NOeWlNNzl6cWxwQUNBbUgyTFk5WkFyWG9aSVA5OHpsdVBUN3lnVElJcis2SG1zNXRVaEZaQUlUYnJ6aGFXbDcwNHhBWkxMWGdDTWxVRGFYSWo0Y1VCTXJuT0tId0N3dGdHR1E1Q2JWME91ZVIvb3FvcklPWWxvOEJpVDVLNTBsb1QvYmVHUWhQdFlEZ0NIMnB4RmJNWEpBOXNTeithUThkdHB5VkQxZktNK1hEZEdoK3ZHNkx6V0w3OTRtSS9SdmkyL2VCZ2NNakRqZzlBTGVZaG9jSXBWcURFanRSQnowb3N4TlhrRUpPSDV2V0oxMlBGaDFRWXNxOW9JNGFPM25NVmh4ek1IUDBkSlJ5MnVHMzRtdEFyblV4MWFoUW9YNUV6RkJUbFRjZFRZakkzTnBkaldXb2FEK2hwa2FIVjRkTkppais0cXg4VXJ0WGhzMG1Lc2F6eUE5WTBIc2FlOXFzOU9LdjRJQUVwSkFhVlFRQ0VraitNSUNCVEVwYUZZbDRzcHljTXhLYW5BRlh0UGxjWW1QTGJuWTZSbzRuRko3Z3pNU2l2eStsbmt4cWJnWjBYemNYWEJiSHhXdlJVcmEzZkFhR2VoTXhFUlJVOWFVa3lmTjFHK1g3OWhnS0p4MnJqaCs2QnVvZ0JBOWRGcWJOdXlGZXZYclVkRldiblg5cUl4by9HSEIrL0g0ZExEK09qOUQ3Ry94dzJXdXJvNnZQM21Fbno0M2djNDY1eTV1T0NpQzVDUm1lbDFuSG56NTJIeUZNK25VY3ZMeXZIbWEyL2c0UDRESHV2YjJ0cXc4b3NWV1BuRkNnZ2hNR0xrQ0l5Zk9BRTMzbm9UaXNlUGcxS3BSRnlzOTQyVjNidDI0OVVYWDBaRFE0UFh0amx6NStEU3kvMC9rWHY1RHhmaGNHa3BkbXp6dk9tMWJjczIvT2F1ZTNEcG9zdHczdng1MEdqQ203S3dQNlFsaGY3RU14RVIwVUJoN3VURTNDbjZtRHZSUUJMeThWNUJGREdPbFdsQmpSZlRQNEJJYzMvWmQ5OWZtdDhVMFpqRTJNY2dDbTV6clpjUC93MXk2ZCtjNXpwckY2RE5DZTBFc2hXT05UTUFVelZFOWhVUWsxNEN1cXFjeDYvNUFOQmtRenJMOHd2WjhmMDh3SEFJMHZUM2dhUlRQUSszNVFwbjF4VUEwcXlWUUtKN1hycmo3MFU2N3lpZ09GYXhaMjJCZlBBaGlQSFBPRHZBNkhmQ3NXSG96THNHUk83Zm1vZ0NFMmoza3Y3b1ZOSWJpMFBHcG5vVFptVnFvZXhSQ1BMQm9RNDh2czNkeWVTZXFTbTRablJDejBNRXBlY3gzNXVmamRFUktxd0p4RkFyUUJub3p3UFJZQk5JOTVEVDBrYmpWMk11aEVyeTNaVnZkMXNsWGlwZGhacXVWZ0NBUWtqNGFQYXZQY1pjdWY3dnJtbDhNcldKdUwzb2ZFeE84disvditkS2xxUGUxSTQvVFZyc3NkNVhoNUhqYkxJZG5WWVQ3TWNtbGhGd0ZwQUlPRnVyQ2doSVFrQ0NnQ1FrS0k3OWYvZGltaTB0aC9HbnZaOWdYdFpFbkpjMUNmbXhhWDRMVG82VElXTmw3VTY4ZVdRMXpBNnJhMzJtTmhFWDUwN0h1WmtUL1I3RGFMZGdaZTBPL0tkNksvUldJeko3VEYzVWw1NEZPai9iOG1wUSs5dGxHUTJtOXI0SERoS2ZuSGxQdEVNZ0lqb2g3Uzl2aHQ3Z3Z5RHlaN2ZjNW5kYmYwaE5TOE9qZjNtczF6R0hEcFpnOTY3ZEtDOHJSOG5CZ3g1UDUvWTAvWlFadVBOWHYvQzRjYkIvN3o1ODlQNkhYay82SGlkSkVtYk9PaFhYLytRR0pLZTRuM3gxT0J4b2FXbkIwY29xSENvNWhHMWJ0cUs4eDAwYklRU1VTaVdzVml2ODBXcTFtREJwSXFaTm40YXAwNmU2bnE1OS9aWFhzR3JGbHo3M21UbHJKbjd4Njd1Z1VQVGVLZGxzTnVPeEJ4OUI2YUZTbjlzenN6THh4TitmOG1yekhveXJGMTBWOUQ2OVBjV3JpMU9qZUhpcTMrMUVSRVNEQ1hNbmI4eWRlc2ZjaVFZTElVVGZUeXY3d0E0b0p4bjU0TU9BZmcvRWlEdUEyRUxJVmU3NTJlVGFqeUJHL0NLMDQ1YjlBekJWTzEvWGZRSW9ZcHdkUVk1TlJTT3lmdUM1ZzdVTjBPK0VHUHU0ZC9GSjR5cFg4VW12VEZWQVhKSHp0U29GWXNKejdtTzBiUXJwZlJBUkRRYmxlaXRtWjN0WEpGZDIraytxSStWUW05V2pBTVV1QTlXZFZsUjAyRkIxN0w4VkhWYThOTmU3UXAySUNIQVdaVFNZMjVFYmsrS3gvbEJITFpaV3JNZjIxdktnamxkdmFzZER1ei9FakpSQ0xDNDRIWVh4bnQ4LzVZWkdmRnUvRDRDTWVsTzdxeWpqZ0w0R2Y5di9LZTRlZXhIR0orWjVIVmNwRkVoU0I5NmUxWmN2YTNjQkFQYTBIOFV0aGVmNUxibzVibmRiSlphVXIwRnBoL2YwUWZXbWRyeDYrR3NzclZpUCtWbVRjWEh1ZEsvNFloVnFYRFpzSnJhMmxFRWhKUHh6eHMxaHhSL3MvczJXVHR5ODhhV3d6a2xFUkVOZlhxWU9lNC80ZjQxYnBqOEFBQ0FBU1VSQlZJaEdJU2xnOXpOMVhIK1FKS252TVFvRlB2NXdtVWZiOXA1aTQrS3crTnJGbURmL2ZLOXR4ZVBINFkrUFBJZ0QrdzlnNmR2dm9PUmdpY2QyaDhPQkk0ZVBJRDRoSHFXSFN2Ri96NzhJbzlHSTl2YjJYcytwVUNodzAwOXZ4bWxubkk1dFc3Wml3L29OMkxsOWg5Y05GWlBKNUdwaEw0VEE2YlBQd00vdnVoTWpDMGY2UE83Y2MrYmlsdHQvR3REUFJxUFI0TDRINzhjelR6eU4zVHQzZVd5VEpBay91ZVdtc0c2Z0FIMjNoQTlXWHFaM04wNGlJcUxCaXJrVGM2ZGdNWGVpb1k0RktFT01mT0ErNTFRNXZSRVN4TmcvK3ptQUZYTE5lODdpa0lSeGdMbmV2ZW5RWHdDbERtTFl0WUFJOE12UjJnSzU0bFhJUjdvOURTdmJJUjk5MjNPY3BRVXdIUVcwenFrWjVKYTFnT3lBWFBJd0VEY0tJbldPYzV5cEJ2TGV1d0k2dFZ6eklVVFJmZDRiSEdhUHdob2lvcUdtdE4yNzBLVFZiTWZ5Q21Pdis1VjNCRmFnTWp6Qi8zZjg1eFdkT05CbVFXV0hGWlVkTmh6dHRNTHVvMWZhbm1aelFPZnFpNDE5MkloT09GYUhIYThkL2dZUFRGZ0VHVEsydFpUaDg1cnQyTjVhRnRaeHQ3UWN4cGFXd3pnbHBSQVg1RXpGNU9RQ0NBZ3NyVmdIK1ZnWGs5VU4rM0JsL21tbzdXckZuL2Q5Z2c1ckZ4N2MvU0hPejU2TUgrYk5RbktZQlNmZE5WczZzYlhWT1QxbWJWY3JsbFZ0eE9LQzA3M0dXUjEyYkd3K2hNK3F0NktrbzdiUDR4cHNabng4ZEJNK3E5bUc4N01tNGRKaHB5Qk40KzUydGJ1dEVudmJxNUNxQ2E4REZoRVJVYWppWTFSSTBXblJvdmM5blYzUm1DSWMzSC9ROWZ1NVAwbENRdEdZb2o3SEZZNHF4TlUvdWdiL2V2TnRyMjJ4Y1hHWU4zOGVMcno0SWlUb2V2LzlPclo0TEI3Kzg2UFl1T0Y3TFAzWHU2aXZjMTlYdStIR0gwT2xVcUZ3VkNFVVNnVmFXbHA2T1JKUU5Mb0lOOXowRXhTT0tnUUFuRDc3REp3Kyt3eVlUS1pqTjFTK3cvYXQyNzF1d3NpeWpEUE9QQU1BTVBlY3M3RjM5MTZzVzdQVytmT1FKRnp6bzJ0eDRROHU2dk5uMGwxTVRBeCs5NGQ3OGY2NzcrRy9uMzZHNHcyenI3N3VHa3llTWptb1kvVzNGSjBXOFRIaDNkUWhJaUlhU015ZG1EdEZFM01uaWdaT3dkTVBncDZDWjhvYkVLbG51ZmYveWwyQko1MTd4UFBZWHhjQmNoK1ZrRUlCNlp4RG52dDk1YnVxenlkbElwQlFES0ZLQXVDbjJrKzJRRGJWQW9aRHJpNG5mUklTUlBwOGlPRjNRSzc5MEYwa0lxa2hwcjBERVY4TXg1WXJnRTdQZWR3UU94SlF4THFYTy9hNDl4dDFMMFQyNVlBMkY3Q2JnYzY5a0VzZWhkeXlMdkQzTzBod0NoNmlnUlhvRkR6Uk1DcFJoUWRucHNGaWw5RnNzdU5nbXdXZmxYV2lvY3Z6Ky8vT1NVbjQ0U2gza2ovbjQ2cUFqdi81UmJtdTE1K1ZHL0RTbnJiSUJINFM0QlE4ZExJTFpBcWU0K1puVDhhMmxqSTBtdlc5anV0ckNoNS8walU2bkpKYWlDOXF0cnZXWldtVDhOY3AxK0RlbmUraXRzdnp1MDFBb0RneEYyTVRjcENtMVNGV29YWk5xNlB3bUdKSDZqYjFqblA2SGVmK3ptUGdXT1BKMVEzNzhOL3FiYTdqcXlVbG5wOXhJOUkxT3RobEIzYTNWV0pEVXdtK2F5cEJwODMzUmFaQUtJVUNaMmVPeDZLOFU1R3BUY1Q5dTk3RDN2YWpBSncvdTRFa1E0WmpDUDM1eUNsNGlJajZqOGxpdzY3U1JneWhYd3VRWlJsL3ZQY1BPRng2R0dxMUdoTW5UOEtzMDAvRHpGa3pvVllIUHcycHpXYkR5dVVyOE1sSEgyUE0yTEg0emU5LzY5cTJZZjEzZU83cFo3MzJTVXhLeExRWjB6Rm43bGtZV3p5MnozUG85WHFzWDdzT3E3OVpqWXBqN2VjblRwcUkreDY4M3pYR2FEVGlOM2ZkQTVWS2lkdC8vak9NQ2VDNHZUbXcvd0RlZk8wTlpHUms0TmUvdlR1c1kwV2FFTUNrVWVuUXF2bE1KUkVSRFMzTW5aZzdSUU56SndwWHFGUHdzQUNsSHdSYmdISlNFcEpuSnhkSkE2aVNBYk4zTy9LVEJRdFFpQWJXWUM1QW9jR0xCU2gwc2d1bUFDVVljVXFOeDdMQkZucVhwVXh0SXVwTi91Y203azlqZFRtSVY4WmdUM3NsVFBiSVRwc21DWUVwU2NPeExjeE9NaWNURnFBUUVmV3Z5am85YXBzTjBRNGpLSFYxZFdodGJzR28wVVZodDBZL3JyT3pFemFyRlVuSnlhNTFEb2NEenp6eEZEUWFMVEl5TXBDYmw0c1JoU09SazVNVDhua3FLeXF4K3B0dmNkYlpjNUZma08reHJhS3NIRms1MmRCb05INzJEbzRzeTdCWUxCRTdYcVJrcDhZaFA0c3Q1SW1JYUdoaTd1VEUzR25nTUhlaWNMRUFaUkJoQVFxRmdnVW9SQU9MQlNnVUNoYWcwTW11dndwUWlQb0RDMUNJaVBxWExBTUhLcHFoTndUWUdaY29ETG80TmNZV3BDSzBTK0JFUkVUUng5eUpCaEp6SjRxRVVBdFFCclpuTXhFUkVSRVJFUkVSRVExNVFnQkZlY25RcUJUUkRvVk9jQnExQWtWNXlieUJRa1JFUXhwekp4b296SjBvMmxpQVFrUkVSRVJFUkVSRVJFRlRLaVNNemsrQkpQSHFOdlVQaFNRd0pqOEZTZ1V2WXhNUjBkREgzSW42RzNNbkdnejQ2U01pSWlJaUlpSWlJcUtReEdxVktNcEw1bzBVaWppRkpEQXFMeGt4R21XMFF5RWlJb29ZNWs3VVg1ZzcwV0RCQXBUK29JaU5kZ1EwMUNqaW9oMEIwVWtuUnNrRW40SVR5ODhNRWJRS1ZiUkRJQW9JUDZ0RVJBTXJLVjZEOFNQUzJGS2VJa2FqVm1EY2lEUWt4V3VpSFFvUkVWSEVNWGVpU0dQdVJJTUpDMUQ2USt5SWFFZEFRMDNzOEdoSFFIVFNHUmJQRzFNVUhINW1pSUFzYlZLMFF5QUtDRCtyUkVRREwxYXJ4SVRDTk9qaTFORU9oWVk0WFp3YUUwYW1JVmJMcDNlSmlPakV4ZHlKSW9XNUV3MDJMRURwQnlKalliUkRvQ0dHbnhtaWdUYzNOeWJhSWRBUWN4WS9NMFNZbVRvcTJpRVFCWVNmVlNLaTZGQXFKSXd0U0VWMmFod0VHd2hTa0lRQXNsUGpNTFlnRlVvRkwxc1RFZEdKajdrVGhZTzVFdzFXUXBabE9kcEJuSEJzSFhDc1B4TXdIWTEySkRRVXhPUkJPbjB0b0l5UGRpUkVKeFdEMVlFZnJxaEZuZEVXN1ZCb0NNaU9VK0tEQmRtSVV6S1JwNU9iMFc3QlhWdmZSS05aSCsxUWlQeEsxK2p3N1BRZkkwYkJwOGlJaUtMSlpMR2hxcjRETFhwVHRFT2hJU0JGcDBWZVpnSzBhajY1UzBSRUp5Zm1UaFFNNWs0MEVJUUlyVFNPZDFINmd6SUJZc0t6MFk2Q2hnZ3gvbGtXbnhCRlFaeEt3b016VTZNZEJnMFJENTZTeXVJVElnQ3hDalh1R0QwLzJtRVE5ZXJub3hldytJU0lhQkRRcXBVb3lrdkcrSkZzTFUvKzZlTFVHRDh5RFVWNXlieUJRa1JFSnpYbVRoUUk1azQwRkxBRFNqK1NtMWREM3ZOTGRrSWgzN1RESUNZOEI1RTZKOXFSRUozVU50YWI4UENtWm5aQ0laK3lZcFY0YUdZcVptWnFveDBLMGFDeXM2MENMNVNzWkNjVUdsVFNOVHI4ZlBRQ1RFcktqM1lvUkVUa2c5RmtSVk5iRjVyMUpsaXM5bWlIUTFHa1ZpbVFxdE1pTFNrR3NWcFZ0TU1oSWlJYWxKZzcwWEhNblNoYVF1MkF3Z0tVL21icmdGeitBdVNHNVlDeEhMQWJvaDBSUlpNaURvZ2REcEd4RUdMNEhZQXlJZG9SRVJHYzAvRXNPYWpINnVvdUhPMjB3bWpqcjhhVFdheFNZRmk4Q21mbHh1RDZNVHJFcWRqNWhNZ1hvOTJDVDQ5dXhxYm1VdFNaMm1DeVc2TWRFcDJFdEFvVnNyUkptSms2Q3BjTU93V3g3SHhDUkRRa21DdzI2QTBXR0UxV21NeDJtS3cyMk8weTdBNFp2RlI1WWhCQ1FDSDlQM3YzR1JERnRZWUIrRjJXRGlJZDdBVVVlNDNkMkh0dk1ScGJxaWFhbUp1WVpveEcwMHhpTElrbXNmZmVlNi9Zc0d2c2dDSkZSVUJFcE1PeTl3Y3k3TENGcmU0dXZNK2Y2OHhPSS9jN2MyYm1mT2NjQ2FSU0NSenRiT0hvSUlXem94M2NYT3paVzVlSWlFaEhmSFlxL3Zqc1JKYUlDU2hrOGE1ZXZZcmc0R0NNSHovZTNKZENSRVJxTEYrK0hOSFIwWmc4ZWJLNUw0V0lxTVRnY3pJUkVWSEpzWExsU2tSR1J2S2RpNGlJaUVnTGZIWWlNaDk5RTFEWXBaZGVtZWZQbitQNTgrZm12Z3dpSXRJZ09ablRhUkFSdldwOFRpWWlJaUlpSWlJaUlxTGln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oQWtvUkVSRVJFUkVSRVJFUkVSRVJFUkVSR1FRSnFBUUVSRVJFUkVSRVJFUkVSRVJFUkVSa1VHWWdFSkVSRVJFUkVSRVJFUkVSRVJFUkVSRUJtRUNDaEVSRVJFUkVSRVJFUkVSRVJFUkVSRVp4TmJjRjBCRVJFUkVSRVJFSmNPSkV5Zk1mUWxFUkdZVkdSa0pnUGREWTJqYnRxMjVMNEdJaUVncnJQZjF4MmNuNjFXNWNtVlVxbFRKM0pkQlpzQUVGQ0lpSWlJaUlpSjZKWUtEZzgxOUNVUkVGb0gzUThNeEFZV0lpS3dGNjMzRDhiK2hkV0lDU3NuRUJCUWlJZ3Z6NDQ4L212c1NpQmlIWkJFbVQ1NXM3a3NnSWlJVGFOT21EUnNOaVloSWJ5ZE9uR0FqRkJFUldSMitCMUZKd3ZhRmtvMEpLRVJFRnFwTm16Ym12Z1FxZ1VKRFF4RWJHOHY0STdQaXgyUWlJaUlpSWlJaUlpSWlJdXZEQkJRaUlndkViR2d5cDlqWVdNWWZtUjJUVUlpSWlJaUlpSWlJaUlpSXJJdU51UytBaUlpSWlJaUlpSWlJaUlpSWlJaUlpS3diRTFDSWlJaUlpSWlJaUlpSWlJaUlpSWlJeUNCTVFDRWlJaUlpSWlJaUlpSWlJaUlpSWlJaWd6QUJoWWlJaUlpSWlJaUlpSWlJaUlpSWlJZ013Z1FVSWlJaUlpSWlJaUlpSWlJaUlpSWlJaklJRTFDSWlJaUlpSWlJaUlpSWlJaUlpSWlJeUNCTVFDRWlJaUlpSWlJaUlpSWlJaUlpSWlJaWd6QUJoWWlJaUlpSWlJaUlpSWlJaUlpSWlJZ013Z1FVSWlJaUlpSWlJaUlpSWlJaUlpSWlJaklJRTFDSWlJaUlpSWlJaUlpSWlJaUlpSWlJeUNCTVFDRWlJaUlpSWlJaUlpSWlJaUlpSWlJaWd6QUJoWWlJaUlpSWlJaUlpSWlJaUlpSWlJZ013Z1FVSWlJaUlpSWlJaUlpSWlJaUlpSWlJaklJRTFDSWlJaUlpSWlJaUlpSWlJaUlpSWlJeUNCTVFDRWlJaUlpSWlJaUlpSWlJaUlpSWlJaWd6QUJoVjRaaVVSaTdrc2dzaG9zTDJRdWpEMnlCSXhES21rWTgxVFNNT2FKaU1nUXJFZUlpTWdhc2Y2aWtvWXhYM0xabXZzQ3FPU29XN2N1M056Y3pIMFpSQmF2ZCsvZXFGU3Brcmt2ZzBvbzNxdkpFakFPcWFSaHpGTkp3bWRkSWlJeUZKK2RpSWpJMnZBOWlFb2F4bnpKSnBITDVYSnpYd1FSRVJFUkVSRVJFUkVSRVJFUkVSRVJtWjlFejJGc09BVVBFUkVSRVJFUkVSRVJFUkVSRVJFUkVSbUVDU2hFUkVSRVJFUkVSRVJFUkVSRVJFUkVaQkFtb0JBUkVSRVJFUkVSRVJFUkVSRVJFUkdSUVd6TmZRR1dJQ01yQjhtcFdVakx5RVo2cGd5WjJUbVF5ZVNRNWVaQ0xqZjMxUkdwSjVFQVVoc2JTS1VTT05qWndzbEJDbWRITzdpNTJNUFJ2dVFWYjVabDgyQWNGbUFNbWdkanNBQmowSHdZaHdVWWgyUk1MRnNGV0xiTWd6RklSTVVKNnhMellGMUNSTVVKNnhJeU50YVRCVmkreklNeGFId1N1YnhraG14YVJqWVNrdEx4TkRrRFdka3ljMThPa2RIWjIwbmg1ZVlJYjNjbk9EdmFtZnR5VElabDJiS1ZoRGhrREZvMnhpQlpBc1loa1dtd2JKRzVsWVFZSkNMcng3ckVzckV1SVNKcndMcUV6S1VrMUpNc1g1YXRKTVNnSmhLSlJLTFhmaVV0QVNVbFBSdlJUNUtSbkpwbDdrc2hlbVhjWE94UndjOE5yazdGNStiSXNteDlpbHNjTWdhdEQyT1FMQUhqa01nMFdMYkkzSXBiREJLUjlXTmRZbjFZbHhDUnBXRmRRcGFrdU5XVExGL1dwN2pGb0RhWWdGS0VqS3djUkQ5NWdjVGtESE5mQ3BIWmVMbzVvb0pmS2FzZU1vcGwyZnBaZXh3eUJxMGZZNUFzQWVPUXlEUll0c2pjckQwR2ljajZzUzZ4ZnF4TGlNamNXSmVRSmJQMmVwTGx5L3BaZXd6cWdna29hc2psY2tRL2VZSFl4RlRPajBXRXZMbk0vRDFkVU1IUERmcmROc3lEWmJsNHNjWTRaQXdXTDR4QnNnU01ReUxUWU5raWM3UEdHQ1FpNjhlNnBIaGhYVUpFNXNDNmhLeUZOZGFUTEYvRml6WEdvRDZZZ0tKQ2ppd1hZZEhQT0h3UmtRcHVMdmFvVnNFRHRsSWJjMTlLa1ZpV2l5OXJpVVBHWVBIRkdDUkx3RGdrTWcyV0xUSTNhNGxCSXJKK3JFdUtMOVlsUlBTcXNDNGhhMlF0OVNUTFYvRmxMVEdvTHlhZ0ZKS1drWTNRcUdmSXpKYVorMUtJTEphRG5SVFZLM3JDMmRGeWg0bGlXUzcrTEQwT0dZUEZIMk9RTEFIamtNZzBXTGJJM0N3OUJvbkkrckV1S2Y1WWx4Q1JxYkV1SVd0bTZmVWt5MWZ4WitreGFBZ21vQ2hJU3NsRVdQUXo1T1lXdXorTnlPaHNiQ1NvVnNFRDdxNE81cjRVSlN6TEpZZWx4aUZqc09SZ0RKSWxZQndTbVFiTEZwbWJwY1lnRVZrLzFpVWxCK3NTSWpJVjFpVlVIRmhxUGNueVZYSllhZ3dhU3Q4RWxHSTNIa3hhUmc0TE01RU9jblBsQ0k5K2hyU01ISE5maWdqTGNzbGlpWEhJR0N4WkdJTmtDUmlIUktiQnNrWG1ab2t4U0VUV2ozVkp5Y0s2aEloTWdYVUpGUmVXV0UreWZKVXNsaGlENWxTc0VsQnlaTGtJalVvMHFERG41dVlpS2ZFWjR1UGlrWjJWYmNTckk3SmNzbHc1UXFNVGtTUExOZmVsQUdCWkxxa3NLUTRaZ3lVVFk1QXNBZU9ReURSWXRzamNMQ2tHaWNqNnNTNHBtVmlYRUpFeHNTNmg0c2FTNmttV3I1TEprbUxRM0lyTkZEeHl1UngzSWhPUm5KcWw4NzQ1T1RLY094T0NzMmZQSVBKK0JHUzVCWUhoN2VPRFpzMmI0ZlYycjhQTnJiUXhMNW5JNHJpNTJLTkdKUy9vTjZDU2NiQXNrN25qa0RGSWpFR3lCSXhESXROZzJTSnpNM2NNRXBIMVkxMUNyRXVJeUZDc1M2ZzRNM2M5eWZKRjVvNUJZOUozQ3A1aWs0QVNGWnVNeDA5VGRkN3Y4YU5ZTEYyOEdBK2pZelJ1NSt6a2pHRnZEMGZEUm8zMHZVUWlxMURHeXdVVi9kM01kbjZXWlFMTUc0ZU1RUUlZZzJRWkdJZEVwc0d5UmVabTduY3VJckp1ckVzSVlGMUNSSVpoWFVMRkhkLzd5ZHlLeTdPYXZna28wcWxUcDA0MThyVzhjaGxaT2JqM01Fbm4vUktmUHNXTVgzN0QwNmRQaTl3Mk95Y2JseTllUXRueVpWR21UQmw5THBQSUtxUm1aTU9ydEJOc3BhOStoaTZXWmNwbnJqaGtERkkreGlCWkFzWWhrV213YkpHNW1mT2RpNGlzRytzU3lzZTZoSWoweGJxRVNnSys5NU81RlpkbnRXblRwazNUWnovci9xdGZpbjd5QXJxTzQ1S2JtNHRGQ3hZaE5VMjNMTFJWeTFiaWFVTFJOd0FpYXlXWDU1VXBjMkJacG56bWlrUEdJT1ZqREpJbFlCd1NtUWJMRnBtYk9kKzVpTWk2c1M2aGZLeExpRWhmckV1b0pPQjdQNWxiU1g5V3Mvb0VsSlQwYkNRbVoraTgzMzlYcnlFeTRvSE8rMlZrWk9EZy92MDY3MmNNMmRuWlpqa3ZsVHlKeVJsSVNYKzE4VmFTeWpKcDUxWEhJV09RQ21NTWtpVmdIQktaQnNzV21aczUzcm1JeUxxeExxSENXSmNRa2E1WWwxQkp3dmQrTXJlUy9LeG1hKzRMTUZUMGsyUzk5cnQ4NFpMZTU3eDg0VExlZkdzb2JHeE1tNzl6S3ZnVXJsMjVnc2VQWS9INDBXUDQrSGpqMTVtLzYzMjg2S2hvcEtXbUlxaG1EU05lcFhvdmtsOUFLcldCczR1TDBtK1BIejJHWEo0TEFIQnhjVVZwOTlJR255ODhMQnkzYnR4RWkxWXQ0ZVBySS9wdDVkSVZ5TXJPRXBiZkgvT0IzdWRKUzAxRmJPd1RZYmxxUUZXOWoyWEpvcDhrbzJabHIxZDZQbjFZUWxuT3pNekUwb1ZMaE9VMjdkdWlkcDNhb20xU1hyekFnbjhXb0U2OU9xaGJyeTdLbGlzSEFBZzVjeGJ4Y2ZIbzNhK1BWdWU2ZmVzMmF0U3NnYUttWGN2T3prYm8zVkJFUFloRVZHUWtFcDhtNHN0dnY0YXRyWFhkOWw5bEhGcHpEQllsSlNVRjhVL2lrSldkamF5c0xHUm5aYU5pNVlydzl2WTIyam51aFlVak02dmdQaHRZTFJEMjl2WkdPNzY1TUFhTkp6azVHVnMyYmhhV08zWHVoQXFWS3Bya1hKbVptWGlha0lENHVIZzhlL1lNN1RxME44bDVYaFhHSWNYRnhTRStMbDdwK2VKVm1mbmJET0hmVFpzM3crdHQyK2owdTZWaTJUSk1kblkyb2g1RXdzbkZHV1hMbGxXNzNjM3JOK0RuN3dkdkh4KzEyNGkydjNFVEFPRHE0b0xTSHU1d2QzYzN5dlZhb2xmOXprVkUxcTA0MWlWa09OWWxSS1FMMWlXV0t6TXpFdzRPRHEva1hISzV2TWoyQlVWcHFRb2pjMGdrY0haMk5zRlZtUWJmK3kxYmVubzZMbDI0aVBTMGRIVHUxcVhJN1pjdFhpcjgyOXZIRzczN2F0ZXVaazRsOVZuTnVsb2lDMG5MeUVaeWFsYlJHNnJ3SURKUzcvT21wcVVpSVNFQnZyNitlaDlERzNKNUxrNEZueEtXSTFOVGNTLzhIZ0lDQS9RNjNxYjFHM0hoM0htVUsxOE9IVHQzUXJlZTNYV3FaSFMxWmRObUhOcC9FTldEcXFOaDQwYm8wTGtqWEYxZEFRQVR2L2dhbVptWkFJQnVQYnRqMUx0dkE4aTcyZnd5N1NjMGJOd0lmZnIzMWFteGZPK3VQVGg3K2d6V3JWNkxha0hWTVc3OHgvRHo5d01BSEQxOFJEZ2ZZRmdDeXEyYnR6RHp0eitFNVhWYk51RGFsYXQ2SDgvUnlRbEJOWUwwM3Q5VWtsT3prSmFSRFdkSE81T2Z5OXJMc2l3bkI4SEhUd2pMMWFwWFUyb2d1bkw1Q2k2ZXY0Q0w1eTlBSXBIZ3Q1bS9ZOFd5RmJoNS9RWnNiR3hRcTA3dElzdjJ3WDBIc0d6eFVqUm8xQkJqUHhtSFVtNmxORzQvYi9aZlNFb3FtRy93Mk9HaldsWGlsdVJWeGFHMXgyQlJJaDlFNHFmdmZ4Q3RHLzcyQ1BUczNjc294ejk5OGhUbXpaa3JMTmRyVUI4VEozOXJsR09iRzJQUWVGSmV2TURCZlFlRTVYcjE2NWtrQWVYdTdUdVkrdDMzb25WK2ZuNm9XYnVXMGMvMXFqQU90Wk9veFR5NStyS1JTcFVhd2JkdDNvcFRKMDRhOVR5dDI3Nk8vb01HQ011NXVibll0M3N2TnEzZkNLbFVpdWwvL0FwZlB6L1JQdnIwa2dIeW5rSHpuNVVCemYvOUxwNi9LUHpidzlOVDZUbW5xTi96MmRyYXdxMjA0WW5ueHNLeXBaL1F1NkZZdkdBUkhzVThoRXdtUS9ueTVmSHJyTjhobFVxVnRyMTI1U3ArL1drNkFNRFQweE9EMzNvVGJkdTMwM2o4V2IvUEZENXdkdS9WQXlQZkdTWDhscHViaXk4L25hRFhkYytjTzF1di9VenBWYjV6RVpGMUsyNTFDUmtQNnhJaTBwYTExeVVIOXBsdXBJZEdqUnNyZFdwK2xZNGNPb3oxcTlmaGYxOStydko5T2k0dURzK1RubXQ5dkdyVnE2bGNMNWZMY2Zya0tXeGF2d2x2di9jMkdqWnVwTlh4M2h2NXJ2QnZCd2NITEYrN1V1dHJNVGUrOXhmdDBjT0hpSDM4cE9nTjllUmZ4ay9va0owdkpTVUZpLzVkZ0N1WHJpQTdPeHRTcVJTMTZ0Ukd1ZkxsMUJ3bGorSzM1U29CVmEwaUFhV2tQcXRaZFFKS1FsSzYzdnNtUFh0bTBMbVRrcEwwTHRBVFB2bE1xKzFrdVRLbGRUT20vd1lYWitVUlJRb3I3ZUdPS1Q4VU5MNGt4TWZqMG9XOEQ4TVBZeDdpN3AyNzZONnJCMkpqWS9IWnVFKzF2SEt4ZFZzMnFQMU5KcFBoN0trenlNM054WjNiZDNBdi9CNDZkZTBzL0M1WG1BUXRQd2xHSnBQaHo1bHpFQjRXanZDd2NKd09Qb1VQUC80STFZS3FGM2t0eWNuSnVIRHV2TEQ4SlBZSnZMeGZYVVpaL2tkVmZaU3ZVQjR6NXN4VStkdjdvOTVGYWtyZXg5ZC9GczJIaDZlSDJ1T0VoWWJoN09rekNMMXpGMDlpbnlBOVBSMjJ0cmJ3OHZaR1VJMGd0Ty9VUWUyRGh6b0pTZW1vNkcvNm02SzFsbVZkWEw1WWtNVmF2VVlRS2xTcWlNeU12T0hZY25OenNlQ2YrWmcrNDFlVkgrNEI0T3pwTTFpK1pCa0E0T3JsSy9qbWk2L3h4VGRmb2tyVktpcTN0N096US9kZVBiQnU5VnBoM2M1dE85Q2hjMGUxNTlCRWwxZ3M3R25DVTRTRmhpRXNOQlF0V3JWRVlMVkFuYzc5S3VLd3VNZGc5YURxc0xPekUwM2xGdjhrM2lqSERnc053OEovRmdqTHBkMUw0Nk5QeGhybDJJb1lnK3BaUXd3Q2VmYzZSUktKN3BuNU9UazVvbWNJVmFvR0JzRGYzeCt4c2JIQ3VxT0hqeUpRaXpyUXprNzkvOCs2eG1CY1hCeE9uVGlKV3pkdjRXRjBERkpTVW1CcmF3dHZiMi9VckZNTFhidDNLL0tsU2hIanNHampSaHYvM3BQUHo5OFBjLzcrUzdRdUtTa0pqeDQ5TXVwNUZCTkhBV0RyeGkzWXNxbGc1S0E1TStmZ2gxOStGQ1ZwZi9QRjEzcWRxMDdkT3BnMGRiS3dyTzEvdjBQN0QrTFEvb042L1Y2cGNpV1ZJenJ5SHErZUpaU3R3Z0lDQTVDWmtRbVpMTzk5TlNZbUJnZjI3a2VQM2oxRjI2VzhlSUg1Zjg4WHJYdXRTUk9OeDQ1OS9GalV1Njd3eDFlNVhHNzBjZ2ZvSDRNM3I5OUE4UEZnaE40TnhkT0VCTWhrTWpnNk9zTFh6eGRObXpjVEpaU3A4NnJldVlqSXVsbDdYVEowNEp1aTVRbGZmNEhYbXFxdkV5NmV2eURxL0FVb2Y0Y3NmRXhOQmc0ZWhFRnZ2bEhrZG1tcHFaZ3cvbk9sWnpKTjMwQUJ3NTVsRERsdlB0WWxSS1FOYTY5TGxpOWVadEQrbXZqNCtNTEgxMGRscHlaVCtQbjM2YWdhVUJYcGFlbVkrZnNmdUhuOUJnRGdyNWx6OE11TVg1WGF0blp1MjRFakJ3OXJmWHhWOVVkNldqcW1mamNGVVpGUkFJQjVmODdEOUJuVGxUcTVtRUpKYU9leTV2SjE0dGdKN055Mnc2QnIwS1JQLzc0WU92d3QwVHBYVjFjOGU1WWt0RmZJWkRLc1hiVUdYMDc4eW1UWFVkeS9QVmthcTA1QWVhckhYRnFXd0pBUFpzK1RubXVWNlppUklmNXZzMi9QUHFIaFJ5cVZZc2p3b1hwZmd6YXVYcjZDNU9TQzRhYWFOR3NpR3BaTHNmRW9mMmlvSjdHeGVCQVJJYXgvOU9nUnBrMmVpamVHREVhZi9uMDFqdFp5N1BCUjVPVGtDTXZ0TzdiWGVhcVIzTnhjbGNOVUtiN1FydDY0VnVsM1UvTHo4OFA5bFB0d2NIRFFYQ25mRGNXVWJ5Y3JyWmZKWkhqMDhDRWVQWHlJWTBlT29tUG5UbmpuZzNlMVRrQjRtcHlCaXY1dWVsKy90cXkxTEdzcjVjVUxYRklZUnExdCs3WUFnQ0hEaHVLbnFUOENBS0lqbzdCLzd6NjFJMUlFQkFhZ1RKa3l3djBqOGVsVFRQdnVlM3o0OFZqTW5mMm5Vc091S2drSkNSZysrQzIxdjJ2NnNLRnRMR1psWlNIaTN2MlhsWEZlaGZ3c3NlQUJxbWF0bWtWZVoyR3ZJZzZ0T1FaMStlaW02TUMrL1ZyM0hGaTJaZ1VjSFIyVjF0KytkUnN6ZnZrTldRcFQ3enhQZW82UDNodWo4L1dNKy9SanRHN3p1dHJmR1lQV0x6czdSN1FzbGVxZWdQTGQxOThpOG9IdXZRSk9CWi9FcWVDaVI2b3d4bjFRTHBkajRUL3pjZUxZQ2FWa21aeWNITVRFeENBbUpnWkhEeDNCOEZFajBLMW5kNjMrQnNhaDVkTzJnYUF3VGZmeG5uMTZJZmpFQ2NUSDVTVU5SdHk3ajQxck4rQ3RrY1AwT3BlbDRqM2VjbW43bkxGcStVcXNXcTY1RjF4aVlpTGUxencyYXdBQUlBQkpSRUZVSC9XdTBucHZIeDlNKytVSFFDN0h0U3ZYaFBVU2lRUytmbjZpMFhsS20yZzZIbTFqTUYveTgrZjRaKzQvS2tmQ1RFdEx3NE9JQjhqS3pOSXFBZVZWdlhNUmtYV3o1cnJFbXF4ZHZWWXBDVVFidXRZanhqcHZQdFlsUktRTjFpV1d4OG5aQ1Q0K0JWT2tKeWNuWS9hTW1aajY4dytpOWkxWmpuSm5kWDNPVlMyb3VwQ0FrcGFhaWxrelp1SEg2VDlwN0pCbERDV2huWXZsUzNjREJ3L0Nyei8rSWl4ZnZuZ0pkMi9mUVZETkdpWTVYM0gvOW1ScHJEWUJKU01yQjFuWit0OTBYVjFkRFhxdzEyWVVFa3VSbkp3c3lvN3MwcTByL1AzOVRYck9JNGVPaUpiYnRHc3JXbFpza01tdkpNcVdLNGRmLy9nTmY4NmNnenUzN3dESXExaTJiTnlNaG8wYm9hS2FZZm96TXpPeGQ5Y2UwZkVVUjF2UlJscHFLbjZhK2lPYU5HK0tmZ1A2bTNScUlrMnlzckx3K05GalZLcGNDUURnWDhZZjkrL2RoNi9DOE9nSjhmR3d0Yk1URFFPdlRmSUJrRGVVbTZPakk0YS9QVUs3NjhtV0lTTXJCNDcycHJ0VmxJU3lmT0xZQ1NHVDA4bkpDUzFidHdJQTFLNWJCMEUxYStEdTdUdnc5ZldGajQvNkxGVmZQei84TVAwbi9QSHI3MEw1eU1yS2dxMnQ3cU9aYUVQZldIeDMrTnRDYjFpalhZdUo0N0FreEtBcG5BbytoVVgvTGhBbG54Z1RZMUI3bGhDRFowNmRLWEtiSjA5aVJjdDNidDlCYW1wYWtmdTFiTjFTNytzeWhMNHhtSk9UZytOSGp4ZDVmSmxNaGhWTGw4UFR5eE5ObXpjcitub1loMmFsellnOWl4Y3NNdnA1blp5ZE1HNzh4L2hoeWpUaGVXLzN6bDFvK0ZvanZWNTROV25mc1lQYTM0NGRPU3I4dTJLbGlnZ0lETlRwOTN4ZVBubTl1SGlQMTE1eEwxdjVQaGt6VHVtZFJpNlg0NnZQdmhDdEs5d2g0SWZwUDZudC9YYnI1aTM4T0dXYXl0LzBqVUVnTDlsMjZxUXBvcEcyRFBFcTNybUl5THF4TG5rMXd1Nkc0bWloNzVucUdGS1BHSEpldGRmRHVvU0lpc0M2UkRzMk5qWndjSEFvY2p1WlRDYnFFQTFBcS8wVXo1UHYzZEh2SXpJeUNoSDM3Z01BN29YZnc1cVZxekhxM2JlRmJSTGlqVE9TOWZCUkkzRDkyblhFUGNtYmJpVXk0Z0ZXcjFpRmQ5NVg3aWhnaUpMV3pzWHlwWi82RGVxalVwWEtpSXg0QUFjSEJ6UnMzRWpsSUFIcTVPVGtDQjIyRkVsdHBmRDA5Q3hSMzU0c2tkWCtwZnJPcFpXdlN0V3F1SEw1c2w3NzJ0bmF3YitNL3NOUzZkczdVbCs3dCs5Q1ptWW1nTHdiMllEQkE1R2RuWTF0bTdhaWM3Y3VtUHJUTkp3OWN4WUg5aGIwaEoveTQxVFlLQ1JoM0xsekIrdFhyeE9XZzJvRXFUMWZURXdNcmw2K0lpeDcrL2lnYnYxNm9tMFVDNi9pRGNYZHd3UGZUWnVDZGF2V1lzK3UzWkJJSkJnNy9tTzF5U2NBY0hEL0FkRm9LeTFhdFlTM3Q3ZmE3UXZMeXNyQzc3Lzhob2o3RVlpNEg0SFFPNkVZOStuSGNIVjExZm9ZNnY0L1Zld3grT0hISHhVNTMvbmxpNWZ4NTh6WnFGR3pCcnIxN0M0a0pQajcrK1BtOVJ2WXYzYy9MbDI0aUFHREJtTFFFUEhRb1JLSkJMWHIxRWFqMXhyRHg5Y1hPVGs1dUh2bkRvNGNQQ3lhZHVQQXZ2MFk4TVlBT0x0b1Z5a2xwMmFaOUtab3pXWDV5cVhMU0U1T1JsYW0rRzhJQ3cyRm5iMGRtalJ0QWdkSFJ4eFVHSVplSnBQaDJ5KytFWlpmcEx3US9yMWh6VHBzV0xOT2RLeUdqUnNKRDFJdXJpNllPR1VTWnY3MkIvNjdlZzBqM3htbGNjaGFRK2diaThhdW1QT1pNZzZ0T1FZQndOUFQwNkQ5dGFHWWxKZVZsWVhWeTFmaDBJR0RTdHU0YUhuZlRIbnhRbW1kalkwNG1Zb3hxRDF6eHlBQXpKMzlwODc3Yk4reVRhdnR6SldBWWtpZG5LOXlsY3BvM3JJRnlwVXZqNXljSE55NmNSTkhEaDBXdlZDdlc3Vldxd1FVZ0hGWWxKbC96Ukl0cjFpeUhEZXUzMENiZG0zUnRVYzMyTnVMZS9ROGU1YUU5TFM4SkNpSlJJSXlaY3NJdjhYSHhZdW1XTlJtYUUxZGhzUFZSVkROR3VqYW94djI3ZDRMSUs5Ui90RCtnMElDeXRTZlZEZXdGNlh3cytEb3NlcEhyMUpNTUduUXFLSFMwS2xGL1Y0WTcvSGFNM2ZaYXQybXRVSDdhNk9VbTV2b1hmUlYwRGNHNVhJNS9wdzVXeW41cEY3OWVtamF2Qms4UEQyUWtwS0MwRHVoaUh6d1FPdnJNZlU3RnhGWk4ydXZTMTZWZ1c4TVFyVWcxVW1KZm1VMGQ4U1R5V1JZdEdCUmtkTjk1alBHdTRJKzU5V0VkUWtSYVZJYzZwSWxLNWNDQU5MVE01QVFINDhLRlNzb2JaT2JtNHNQM241ZjVYNkZSVVZGbytMTFl6aThIUG01V2xCMUxGK3JlV1JIQVBqajF4bTRkT0dpc055NHlXdjQ0cHN2dGZ0RENyR3pzOFA0ejhiam13bGZDKzE0NTgrZXc0QkJBMUhLclJUU1VsTVJGaG9tYk8vbzZJaGxhMWFJanJGNnhTcnMyYmxiV0piTDVTbzdXVHM2T21MMDJESDQ2ZnNmaEhWblQ1OUJ2d0g5OVJyQlM1MlMxczVWSE1xWEluWHRuVEtaVE9Pb015a3ZYc0MxVkNrQXFrZFRQWFBxak5wdnlKbVptUWc1Y3hZaFo4NksxcTljdjFydENEM1JrVkVZLzlISFN1dnpwOUV1U2QrZUxKSFYvcVZwR2RsRmI2UkI0NmFOOVM3UU5XcldoRlJxdlA5MCtrNmZVSmlxbTBKOFhEejI3OTBuTEw4eFpEQmNYVjJ4WTl0MmJOdXlGWWNPSE1RYlF3YUxFallrRW9sU2o4cXRtN2FJbGdjT0hxVDJPdmJ1M0NONmNlclJxNGNveVVRdWw2dWNnaWVmVkNyRjhMZEhvR3BnQUo0L1QwTHpsczNWbmlzOVBSMjdkeFJVckJLSkJIMEg5Rlc3ZldFeW1ReXpaOHpDM1R0M2hYVlhMMS9CMzMvT3c5ZVR2dEd3cDJtY09YVWFRRjZ2OER1Mzd3ZzM4OHNYTCtIQ3VmUENkcWRQbmhMZEVEMDhQZkRqcno4aklEQkFkTHptTFp1alN0V3ErSGZ1MzhLNm5Kd2NQSGdRaVZxMWEybDFUWWFXTlZNZjM1eGxlZXVtTFFnUEMxZGFIM3c4R01ISGcxRjFkZ0RDUThPRWpHSWdyL0ZlMVRSY2NYRnhLczlScVVwbDBiSzl2VDIrblBnVnpwdzZnemJ0MmdBQTVpNzRHM2hacHJLeXN6SDloMTlFNXd3SURNRC92dmhNVk5iQ1FzT1E5Q3dKVFpxcFRtRFJOeGJ6T1RnNG9IcFFkVnovNzdySzQrdktsSEZvelRFSUFIOHYrbGUwbkphV2hzWHpGeUU3TysvQjE5N2VIdStQR1Ewblp5ZWxmZE5TVTdGazRXSmhGQk1uSjJlOE4rWjl0Um43LzEzN0Qwc1dMQmJGVno2NVhJNkdqUnBpNURzamhRZk53aDdHUE1TS0pjdVU0cUpMOTY1SzkzckdvUGJNSFlQbXBQanNrNUdSZ2YxNzl1SDF0bTJVNXNvRmdKczNicUpNMlRLaXBLMHYvemNCTWRFeEtvOXRTQXlXY2l1RjkwYS9qMll0eEhIZHZHVnorUHI1WXMzSzFjSzYyTmhZUEhyMENHWExsaTN5NzJVY2FsYTJYRG5oMzNmdjNNWDEvNjVETHBmaitORmp1SGIxS2dhK01RanRPM1VRNnNPdG03Ymk5TWxUQVBMdUdZb2ZtUzZjdXlBNmRvdFdMWW84dnltbTRNazNlT2liT0hmMkhKNGxKcUozdno0WVBMUmdIMU1OVGFxb3FMOU4xNytkOTNqdG1idHNqZnYwRXdEQXlDSERkZHB2NWZyVkt0ZXZXYmxhbEd5U3Y1MitDU2hUSm42bjEzNzZ4dUR4SThkdys5WnRZVmtpa1dEMDJBL1Jya003MGZIYnRHc3IramhhRkZPL2N4R1JkYlAydXVSVnFWeTFNdW8zYktEWHZudDI3a2IweXlrSmZIeDlWUGFtVldUb3M0eSs1OVdFZFFrUmFWSWM2aEpuRnhkY3ZYd1ZpeGNzUkdabUZuNmMvaVA4eTVRUmJhT3E0VmhWZ3NLbEN4Y3g4N2MvMEs1amU0eDY5MjJ0cDNJQmdOakhqM0g1NGlWaFdTcVZZdGhJM2Q2WEN2TXZVd2JEUmczSHNrVkwwYUZ6Und3Yk1WejRscnR6MjA0aE1RVUFmUDNVajZLZTc5elpFRlFOREFEa2NwUjJkeGQ5NjYxZHB6YmF0R3VMTTZkT28ydVBiaGp3eGtBNE96c2JkUDJGbGJSMnJ1SlF2aFNscDZkai81NTlpTGdmZ2MrL21pQ3NQN2ovQUk0ZFBvcDJIZHJqdjJ2L29kL0EvcWp4OHB0VXhMMzcrSDdTRkRScjBSeGR1bmMxNnZYb3F5UjllN0pFMXZFR29VSjZwbUVaU0EwYU5rVGxLbFh3SUNKQzUzMDdkOU50ZWhkeldybHNoZkRocTFMbFN1alV0VE9Ta3BLd1k4dDJBRUJLU2dyQ1FrTlJYaUZiVkM2WEl5RWhRVWhLaWJnZmdmK3UvU2Y4WHExNk5hVVJUZkk5aVgyQ2t5ZUNoV1ZuRnhkVURRekE3aDI3Q280UGNWWi9XR2lZNlBmQ0ZIL3IxYmUzNkxjdEd6WWorZmx6WWJsaXBZb29YMEU1ODFXVnpNeE16UHA5SnY2N2VrMjAzcy9mRDJNMDlBQlY1WG5TYzBSRlJXbmM1bUgwUTVVM3FzREFRT0Zob202OXVuQjNkOGVUMkZnOGZ2eFllUEdVeVdRbzdWNGFaY3VWZzcrL1AveksrQ0V6TTFONGNQRDE4NE92bitvc3gyWXRtb2txWmdESTFtSEtqQXdEeTFwUmluTlp6c25Kd2RiTlc0MTJQTGxjanJnbmNmRHo5eE9TVHdEeENCZ0wvMWtnU2c3dzlQTENGOTk4Q1hlUHZBem03T3hzYk42d0NidDM3SUpVS2tWZzlXcEtEM1NBL3JFNFpQaFExS3BWQzFVREF5Q1ZTbzJXWUdmS09DeHVNZWpzN0l5YXRXdGk2Y0lsd3JyYzNGeDhPdUV6MFhhNXVibjRhL1pmdUhibEtvQzhCcFF2dnZsS2JmSkpRa0lDWnYzMmgraUZ4OTNEQTNaMnRrSjhuRHdSakd0WHJtTFFrRGZRcmtON0lUczU3c2tUN04yMUY0Y1BIaEs5Q0RvNk91S2REOTRUeFhNK3hxRDJMQzBHWDdXY25Cd2NQbkFJMjdac1EvTHo1d2c1RzRKcFAvOGdpdVdITVEveCs4Ky9JamMzRjYxZWI0MWVmWHNWK2J5Z2J3eEtwVkw4OHZ0MGVQdjRxRHh1bTNadFJBa29BSkFRbjZCVkFncmpVSHVIRHh3U0pUdy9TM3lHeFFzV1lmK2VmUmcyYWdRYU5CSTNUaFJPaUQ3OThpVVZ5THV2MW10UXY4aHpHdXQrbzRxam95TkdmelFhRWhzYjFGUHpIRzZvK0xoNGxUMUhqT25mSlF2Zzd1N09lN3dPTEtWczZaSk1rUzhzTkV5VUlMSnV5d2JJY21RcWp6VjN3ZCs0ZXVrS0ZzMWZDQ0N2RitDTU9UTmhaMmVhVHhiNnhLQmNMbGNhdmF2dmdINUt5U2Y1ZEpsSDNkVHZYRVJrM1lwTFhXS3A0dVBpaFk1M1Vxa1VuYnQxd2RxVmF6VHVvKyt6aktIbjFZUjFDUkZwVWh6cWtwQXpaL0huekRuQzhxOC9UY2VQMDM5R0tUZlZIZUhVU1lpUHg3L3ovb0ZjTHNleHcwZHgrOFl0ZkRkdGlxZ3pVK0ZSVkJUbFpHZUx2amZJNVhKTStYYXkxdWRmdEh5eHl2V2R1blJHdGVyVlVibEtaV0hkaVdQSHNYUDdEdEYyalY1cnJMU3ZiYUVFQk1YL1RyUG56VkZLMUJueDlnZ01lR01nL1B4Tk04cFpTV3ZuS2c3bFM5SC94bjBxdEx2ZXZYMUg2UGgwNHVoeFJFZEZZOVh5dkE1Y05qWTJRZ0xLaVdNbmtKMmRqVlBCSjQwMlpaU2hTdEszSjB0a3RRa29tZGs1Ulcra2dZMk5EZDRmOHo1bXpaaUZ4S2RQdGQ2dmM5Y3VDRlF6eDdReHRPdlFEcjM3OWRGcTJ6Mjc5bWljSXpUNGVEQXVuaS9vdlJsWXZSb09IemlFeTVjdUl6MDlIUURnNU9TRVlTT0g0K2pobzZKOVEwNmZGWkk5ZG16ZEx2cE4wK2duYTFldEZzMTkxNnAxSzBSSFJpazF0Q2k2ZnUwL1hGZEljTkZFTVFFbE9pcGFOTG9MQU5ob21hbWFtcEtLMzM2ZUxocTZEQUM4dmIweDZmdkpRbU85dG03ZXVGbms5QU83ZHV6RXJoMDdsZFlyemx2ZXVWc1hZZjJpK1F0Ri8vK1dMVnNXRXlkL3E5T0hUQUNpeHVKODZpcHhWVElNTEd0RkthNWxHUUIyYnR1aFZObit2ZkFmZUhvVlBNd3FWbDRqM3htRjdyMTZxRDNleW1VcmNPendVWXdlKzZIS0tTbDJiZDhwR2dMZnlja0pYMDM4U2hUUHAwK2V3czV0ZVErdHVibTVtUG5iRFB6eSszU2xtTmMzRnZ2Mjc2ZjIrZzFoeWpnc0RqRTQ0WlBQbE5aSkpCTGhaU2prVEFnZTNQOVUxTUNhbFowdGlrOWJXMXVzV2JFS2ExYXNFaDFuNXR6WkFQTHVqMlBIajhPY1AyWkRMcGVqZnNNR0dEdCtIQUJnem94WlFtL2c1T1JrTEYyNEJGczJia2FuTHAwUitlQUJMbDI0cERTa2NMMzY5ZkRlbVBmVjNvOFlnOXF6aEJoVTFMWjlPd3dlT2xocC9kWExWNFdHUlNDdi92UHlVcDVDYXQzcWRUZ1ZmRkxsc2FzR0JBZzlWN0l5TTNIMDBCRnMzN3BOMUZNd011SUJWaXhkanRFZjVTV1R5dVZ5L1AzWFBHR2tueFBIamlQNCtBblViOWdBdWJKYzFGVFRVMExmR0xTeHNWR2JmQUpBNVZSVnFvWkZWWVZ4cUwyeDQ4ZWhidjI2MkxodUE1NG1GRnhQVEV3TUR1emJqd2FOR29qdVN4S0YrMlBrZzBpaEp5b0F2TmIwTmRqYUtyODJ1YnU3YTVVNHBBdkZPV2NMSzl5ajk5aVJvMEpjRzZKcjkyNEdIME5Ydk1kcno5TEtGcEQzUGpqb1RYSHZvTTBiTm1ITHhzMTZIOVBUMHhPUmtaSENjdlVhUVNvL2h1Ym01aHFsM09rVGc3ZHUzaEtOV3VqczdJeCtBL3NiZkMyQTZkKzVpTWk2RmNlNnhKSXNYYlJZK0hiV3MwOHZsQ25VU0tlS01iN2Y2WE5lVFZpWEVKRW14YUV1YWRLc0tXclhyWU9iMTI4QXlPc01QZVBYM3pGNTJoU3QyMHhrTWhuK25Ea0hxU21wd3JyeUZjdkRzOUQzS1ZYVGg2dVRtNXVyMC9icVNDUVNVZkxKanEzYnNYN05PdEUydHJhMmFOK3h2ZEsrWmN1WFUxb0hBSzZ1cmtySkp3RGdXcXFVYUFScnVWeXVzUTFQVVU1T0RsWVgrbjZjcjBYTEZnaW9GbGppMnJtS1EvbFNWS3QyTFdFcW5DMGJOK1BiNzcvRHZmQjdpSHdRS2RydTZ1VXJpSTZLaG44WmYxRkhyamJ0MnVMTzdUdEt4NjFjdGJMT293VnBHcDNJMTg4UGI0MVFuZ0xhOGVXVVdpWHAyNU1sc3RvRUZKbk04TGt4ODBZRytBSnpaOC9ENDBjUGk5eStkWnZYamZhQlNSMFhWMWZSOE9HYXVLcG93RkFVKy9peGFGblZ2UFFEQncrQ3U0ZUgwc2Zya0RNRkNTam5RODRKNnlVU0NUYXMyNEFONi9LRzJXN2J2cTN3MGZyV3pWczRIM0plZEJ4VlV6NFlRMjV1THBZc1dLVDNYRnhUdjV1aU5PUyt2NzgvSmsyYkxKcU95RncycnRzZzNBejdEeHFBN1Z1MjRmYXQyNWczNXkvODc0dlB0VzZvQXZLU0VoUlZxbHdKWmNwcS8xSnJqTEptNnVPYnF5ei8rT3ZQQVBLbU1YbHY1THZDK3ZkR3Y0KzY5ZXZoeS85TlVMZXJ6dmJ0Mll2OWUvSVNydWJPL2hQMzc5M0RzSkhEaFZqWXUyc1AxcTFlSzJ4dloyZUhDZDk4S1pyQ1J5NlhvMFdybGdnNUV5S01ldkVzOFJsbS92WUhwdnc0VldWbGE4eFlOSVFwNDlDYVl6Q2ZxbW1kQ291TmpkWDRlM1oyZHBISGFkcThHUVlQZlJQdUh1NW8xNkhnWmVlN2FWT3daOWR1YkY2L1NhaFBuaWM5VjlrUVZiWnNXUXdaUGhSTm1qVXQ4cG9CeHFDMnpCMkRpaHdjSFVTSmR2bFNVMU5GeTVXclZGWjUzM0Z3VkQwS0R3Q01IanNHc2JHeE9Mei9FSTRmT3laS2FBSHlubE02ZE82SUx0MjZZdWUySGNLb2F5TkdqY0NSUTBkdzV0UnBZU3JBcTVldkFBQzh2TDB3WVBBZ0lXTy9NR1BIWU94ajViSllUczJIZ3NJWWgwV0xpNHZEemVzMzBLNURlN1JwMXhZdFdyWEVydTA3c1gzTE5tUm5aOFBPemc3dnZQOE9BSWllZngwVmVxV2VQQjRzT21hTFZxMUV5MisvTmRLbzE2eG94OWJ0MkxGMU94eWRIUEgxcElsQ25DcXFVTEVpWG12Nkd0YXVXbXVVajF6cUVsQ01sVnlqcVc3aFBWNDdsbEMyRkIwK2VFalUwUUVBa3BLU0RENnVZcWVFc21YTGloSzE4NmQ1c3JHeEVaSmpqVUdYR0x4MithcG8zOFpOWGhONlNNVStmb3lFaEtkd2NuSkNoWW9WWUc5dnI5TjFtUHFkaTRpc1czR3NTeXhGeUptenVQcnkvdTdyNjR1Qmd3Y3BqWlNzaWI3UE1vYWVWeFhXSlVTa1NYR29TNlJTS2NaLy9pa21UdmdhaVltSkFJQ3d1NkZZUEg4aFB2cGtuRmJIV1BUdlFvU0hoUXZMRlN0VnhMaFBQM2xsNzU2S0xwNi9vSExFL0pxMWFxRjV5K1pvMjc0dFRwNEl4c09ZZ3YvV0F3WVBWSmwwMGVyMVZyaHk2UkpDem9TSTF1Y250Rnk5ZkFWUFZFeXBIaEFZaU1CcWdjak56Y1dlbmJ1MXVtNlpUS1oyMjNMbHlpR2dXcUN3WEZMYXVZcEQrVkxVZjlBQW5Ec2JBcmxjanV2L1hVZlkzVkFjUG5oSWFUdTVYSTZkMjNhZ1hvTjZ3dmNwT3pzN05HdlpIQXYvWGFDMGZkbXlaVkcyYjFsa1pHVGdRY1FEWkdaa2lEcGJIVDV3Q01lUEhrUFZ3QUFFQkFhZ2RwM2FTaU1XSzNKeGRWR2EvbHlWa3ZEdHlSSlpid0pLYnE1Ump1UHU3b0hQdjU2QTMzNmFybkZZb0RwMTZtTG84TGRNSG9oN2R1N1cra1pmbEdZdG1tT2JodWsvS2xXdWhHNDl1d1BJNjdHdTZGNzRQVHg2OUFobHk1WlZHazRzNHQ1OVlibHV2Ym9BZ0xTME5NeWY5NDlScmxzYjI3WnN4ZDA3ZC9YZXYzRHlTZmtLNVRIcCsrOTBIdm5FRkE3czJ5LzgveFpZTFJDRGg3NkpoUGdFbkR3UmpQTWg1N0YwMFJLOE4xcjFFSEIzYnQ5QlprWUdzck56RUI4WGgvTWg1MFNaaGc0T0R2amd3OUU2WFk4czE4UUpLTVcwTE4rNmNWT3ZvY3BWa2N2bHVIVCtvbWpkbnAyN0VmY2tEaDk5UEJiL3pQMWJxUkhBM3NFZUs1WXVSMlpHSmpJek0xNytiNmJTS0JRQUVCNFdqbVdMbHdxakJlUXpKQmFOelpSeFdGeGowRlR5SDJ4VFhyekFvMGVQY1QvOEhpTHUzOGY5OFB0YXhYeDhmRHkyYk55TWtETm5VYlo4T2ZqNitzTEZ4UVhPTGk1d2NYYUdoNWVua0dESkdOU05wY2ZnelJzM2hYKzdsUzZ0YzA4SElHOTB0L2t2aDBrdHJHYnRXaGp4OWtoQUxzZjBIMzRXTllaMjZOd1JIMzB5Rm4zNjk4WGFWV3VFSkR3QXVQN2ZkVnovN3pyYWQreUEwV05OZng5VW5Lb1FBQUlDQTBSVHFXbkNPQ3phNHZtTGNQM2FmOWkzWngrR2pSeU8rZzNxWThBYkE5RzZUV3NzVzd3VTFZT0NoSTgxR1M5SEJBUUFSNmVDcE9sT1hUdkIxODhYVnk1ZlJ1U0RTTlN0WDFkMERsVzlia3poWGxnNE5yNU0rbGJVdWsxcnZOYjBOWk9mLzcwUFB6RDRHR1hMbHNGSDczK284amZlNDNWajdyS2w2RVh5QzZTbHBvblc2ZHN4SUY5Y1hCd2VQeXJvUUZHdlFYMGNPbkJRdEkyaG82d0FCWWtzZ080eGVDODhYSFNzcWdGVmNmZjJIU3hadUJqUlVkSENlbnQ3ZTdUdjJBRkRSN3lsZG1yRHdrejl6a1ZFMXEwNDFpV1dJQzB0RFN1V3JoQ1czL25nUFowU0NQVjlsakgwdk9xd0xpRWlUWXBMWGVMbTVvYnhuMytLSDZaTVErN0x2eW40ZURBcVZxNkVucjE3YWR4MzIrYXRPSEhzdU9oWVgwNzhTaGd0UVowUFAvNEliZHUzUStMVHB4ZzNlcXl3L3VmZnA2TnFRRlZoK2R6WkVNejVveUJaUHYvZDQ4U3g0NWcvNzErbDQ5NjVmUWNIOXgxUWVjN21MWnZEM2NNRFUzNzRIdE8rbTRwSGp4N2h0YVpOMUk3TUlKVks4ZW1Fei9EaHg1bEllcFlFaVkwRU5qWTJjSDc1cmVQSW9jTzRXS2g5QVFENkR4eUFRSVdFRVdNcVNlMWN4YVY4NWF0WXFTSWFOMmtzeE16cUZhc1FjYjlnZXFDMjdkc0paZW5zNlRPSXVGL1FadHlrV1JNNE96dXJQZmFDdi8vRmlXTW5JSmZMNGV2cml6Ly9uU3Y4RmhVWmhYdmg5M0F2L0I0T0FYajNnL2RFbzVqb282UjhlN0pFVnB1QW9xTGRRVzh1enM3bzNxTTdWcTFZcVhhYnp0MDZXOTJMVjZYS2xWQzVTbVhrWk9lZ3RJYzdZcUtqOFR3cGI5NHVpVVNDRHo0Y0xReGZsUHc4V1duL0l3Y1A1elhrYUdINTRtV2k0ZThWZGVyYUdaMjZGc3hEdG5uOUptelpWUERoY083OGVUaDA0SkF3TFFnZy9qQllXT2pkVUd6ZHVFV3I2OUpHN2JwMThQbFhFelRlRkJVcFRqR2tidmluL090WDdMV1gvNkFTR3h1THo4WjlxdmI0NWNxWGg2ZVhGeEtmUHNWYkw0ZWpHangwTUVMT25JV3RyYTNHQjRMNTgvN0JrMWpsVEZhSlJJSzY5ZXBpK05zalVhRmlCYzEvWUNHcUd2bU1xYmlXNWRmYnRjRzJMVnVWeW9YaVEycGhLNWV0d01wbEswVHJobzBjamw1OWUrT2J5ZDlpNFQ4TFJBMlhseTllUW5SME5KNG1KQ2dkS3pVbFZUU1VZRkdPSFQ2S3dNQkFkT2pjVVZoblNDd2FteW5qc0xqRjRPQ2hiNkwvb0FIQ2N1amRVRnk5ZkFXRGg0cm5LcFRMNWRpNGJnTmViOWRHMU10ZFhlUE90YXZYc0gvUFBpVEV4eU1oUGdFWkdSbEZYb3VOalkzd01wZ3ZPenNia1E4aWxZYnN5L2ZabHhQUXRIbmU2Q2lNUWQxWlFneXFrcGlZaUJzS3ZUcFVUYjJqamVZdG0yUHJwczJpdXE1SzFTcDRZOGhnTkd6Y0NCZk9uY2ZmZjg1VFNoQTRldWdJbmlZOHhhY1Qvb2R2dnB1SUc5ZHZZT1hTNWFJR3d5Yk5taWlkejlneCtPalJJK3pidlZlMFRuRjZ3YUl3RGpVTFBuNUNHRUVoT2pJS3YvNzRDK28zYklDUjc0NUMyYkpsOGZXa2lhTC9ocWxwQlEzb0xxNHV3ci85eTVTQmY1a3k2Tks5SzJReW1kTHpucWJuVkdNNmZFQzVkOG1yOU9PVWFRWWY0NVBQVFBQTWEyd3NXN3JwUDJpQTBhZmd1WEN1WUNSTlQwOVBWS3BjU2U5amFVdlhHQ3pjWXpEMmNTeldybHFqbElDYmxaV0ZBL3YyNDBGRUJDYi84TDNHSVlQem1mcWRpNGlzVzNHc1MweGg1bTkvcVAxTjFmUGIrdFhya1BUc0dRQ2dlY3NXYU5Db2dkSTJtdWo3TEdQb2VkVmhYVUpFbWhTbnVpU29aZzBNR0R3UW05ZHZFdGF0WGJrR0ZTcFdSTzA2dFZYdWMvcmtLV3hhdjFGWWRuQnd3QmNUdjlJNGhiSWxpSXlNUXA4QmZiRjd4eTUwN054SjFMbXJLQlVxbEJlbXNUYUhrdFRPVlp6S1Y3NitBL29MQ1NpaGQwT0Y5YzdPem5qbmczY1JFeDJOZStIM0lKUEpSS1AwZE96U1dlbFlpdHc5UElUL0wrTGk0dkFzOFJrOFBQTUdCaWc4Z202TldqVU4vanRLeXJjblMyUzFDU2dTaVhFTGRWSEhLdHlBWmt3ei81cGxzbU5QLytNM0FFREUvUWhNL21hU3NMNUg3NTZpb2JDZXF4Z3krY1N4NDNqenJTR2lVUkVTRWhLd2RWTkI4a2QrMG9hcS9kVjVsdlJNdE94U3hGUkNoWVdjT2F2VC94L1BrNTZyM2I1TnU3WVlQWGFNVmg4RjgrWGtGUFR1czdVMWZoR3FVN2NPWnN5ZWdlRGp3YWo1OGdicjdlT0Q5OGE4ajlwMTYrZzFSVkNaTW1WUUphQXE3T3gwdjE1VFYyVEZxU3puaTRxS3d0cFZhOUN5ZFN2czJyN1RLT2UwdGJYRjJQSGo0T25waVIzYnRrTWlrZUREano5QzlhRHFhTk91clNnRFZSMnBWQW9IUjBjNE9qakEzdDRlOWc3MmlJNktGaXErOFBCd1VRS0tLV0pSWDZhTXcrSVlnL2tPSFRpSUZVdVdReWFUd2NiR1J0Ull0SExaQ3V6ZnN3OTdkdTVHLzBFRDBLZC9YNDMzd2dvVnl1UDZ0ZitLN09IczZlbUpCbzBib21tenBxaFZwemJDdzhKeEllUThybHkrb2pRMW5OSytYbDZpWHYyTVFmMVlVZ3ptMjdwcGl5aDJJdTVIWVBhTVdSZ3pkb3hPTDhQMjl2WjRkL1Q3bVA3RHo2Z2VWQjE5K3ZkRjR5YXZJVFVsRmYvTy9RZkJ4MDhJMnpvN082TlduZHJDQ0ZIWHJsekZwSzhtWXN6WUQxR25iaDM4T3ZOM0hEcHdFQnZYYmtDMW9PcG8yTGlSMHZtTUdZUHBhZW1ZTTJPV2FOcVgyblZxbzNuTEZsb2ZnM0dvV2NxTEZEZzRPSWdTa0s1ZHVZcXYvbmNkM1hwMng4QTNCb21taDN3YVg1REFxVzRVR2szM3hRdm56bVA5Nm5WcWY5ZEhzNWJObFJJRzFWbTBmTEZvZWY2OGYwVzl1VnEwYW9ueG4rY2xnTWpsY3B3OWZSYlBueWVoZTg4ZVJydGVRL0Flcng5THVNY2YySGNBWjArZEVhMUxObkE2cUl2bkNrYnpVeHlDVjFHVnFsWFF2bU1ISER0eVZGZ1hWQ05JN1JTMlJXMm5hd3dXN3JSeFlOOStqWC9UM1R0M3NYUGJEbEZpc0RyVzJOQkxSSzlPY2F4THpDMDhMRndZU3Q3WjJSbWozaDJsOHpIMGVaWXh4bm5WWVYxQ1JKb1V0N3Brd0tDQnVISHR1akFxaHErZm44YVJkck15czJCall5TjhJeDMvK2Flb1ZyMmFRZGN3ZThZczJDdWNNejBqWGNQVyt2bGwyay9DdjMvN2VicE8rK1ozaU5hR1ZDclYyTmxHc2FPMWc0TURscTlWbnh5UnJ5UzFjeFczOGdYa2pSWlNzM1l0M0w1NVM3UytYY2YyY0hCd1FJL2VQVEYzOWwraTN5cFVySUJhdFdzVmVWeEZZYUdoYU5xOEdRRGcwY09DUkJiWFVxVlF2a0o1ckZ1OVZ1MnhuajFOVlBxOVZ1MWFvbThLSmVYYmt5V3kyZ1FVcVkxTjdvbnVBQUFnQUVsRVFWUU5jbVRHS1dTNXVUS2NPSDVNNHpiSGpoeERVTTBhUmprZkFGdzhmeEhuenA0MTJ2RVVOV3ZSUXRTQWw1R1JnWGx6NWdvTlAyWExsY09iYncwUjdmUDA2VlBoMzFLcEZES1pES2twcVRoKzVCaTZkTzhxL0xaajIzYlJmdmtaYU5WckJPRS9oVG03TllsVkdGclp6czRPVGdwRG5tdWplbENRMEh2WTE4OFBjU3JtcnN0MzRkeDVMSnEvVUtsWG1sUXF4YkJSdy9YNkFKK2RYZEJ3cEV2aWlpNmNYVnlFNlpIeWFmdXdvTXFqUjQrd1krdDI3TjZ4Q3lQZUdZbXUzYnRwdmEvVXhyUTNSV3N2eTRCNFZCd0FPTFEvYjdqdzJmUG1RQ0tSWVB1V2JjSnZmdjUra05vVXhJMWlWcWRiNmRKd0xkUVE2MXFxbEdoNXlQQ2hjSExKS3pPdDI3d09BR2oxZW12RVBZbURoNmNIU3J1WGhxdHJLYmk0T01QWnhRVk96azV3ZEhTRWs1T1R5bmhkdW5BSmdvK2Z3TnZ2djROMkhkb3IvVzdzV05TWEtlT3dPTVJnWVJrWkdWaXlZQkZPQlo4UzFwMCtlUm85ZXZXQXM0c0xVbEpTY090bHhueDJkalkycnR1QWMyZEQ4TkhINmtmbzhmVHlRck1XelhIbTFHbGhuVVFpZ1orL1B3SUNBeEJVTXdoVkF3S3djOXNPcEx4SXdkSERSeEg1SUJKOSt2ZEZ6Vm8xTWZMZFVVaEtTc0tkVzNkdy85NDlSRWRGSVRvcUdvbFBFNFVrcUE2ZE95ak42OGdZMUkybHhLQ2lHOWR2Q1BOc0tqb2ZjZzRQN2tmZzB5OCtFdzFaV3BSNjlldmg5MWt6VUtGU3haZU42bWV3Y3RsS29SY2hrSmROUDNIeXQ2aFFzWUtRYkFVQWp4ODl4clRKVTlHNVd4ZTgrZFlRZE8zZURjMWJ0QkRWN1lVWkl3YXpzN014Ni9jL1JDT3V1SlV1amJHZmZxelRjUmlIbXZYbzNSUE5XalRIMmxWclJQY3FtVXlHZy9zT29IUFhMa0lDU21abXBtZ0tTaTl2TDUzUGw1YVdwdFE3dzFCSnp3cVN1aFZIRVZUODJLTktlRmk0S0FITHlja0pJOS9KRzhrd0tqSUs4Ly8rRnhIMzdrTXFsYUpPblRxb1VLbWkwakc4dkwzdzk4S0NLVFVWUjIxN2QvUjdhTkN3b1ZaL3cvaVBDdUphS3JVUkhiTjA2ZEtpYlhtUDE0MmwzT05UWHJ3UTVuZldwRlFwVitGRFVyN01MTlZUV0QxV1NGSjlHQk9qOUJGcDRUOEw0T1hqaGRGang0Z1NTMXEzZVYwMDJxWWliYmJUSlFZTFAvTURRTS9ldmRDN1h4ODR1empqMW8yYm1QLzNmRkY5dEgvUFB2UWIyTC9JRDAybWZ1Y2lJdXRXSE9zU2M1TEpaRmc4ZjZId0hqcGsyRkM5cCtUV3BSNHg1bmxWWVYxQ1JKb1V0N3BFSXBGZzdQaVA4ZTFYRTlHcFN5Y01lR01nN096czFIYWNhOStwQTd4OHZQSG5IN1B4MXNoaGFQUmFZNE92UWRNVUtkb1lQbW9FaG84YUFRQVk5c1pRa3lZVlRQajZTK0hmUlgxZk1LYVMwczVWM01wWHZqNzkrb29TVUtSU0ticjN5bXRUYmRhaU9kYXNYSU5FaGJibEx0MjZLaDJqc01LSlg2RjM4eEpRMGxKVDhTeXg0RjI2UnMwYWtFZ2tvcGt6Q2t0S1NsTDVlK0ZPTFNYaDI1TWxzdDRFRktrRU9ZWk5NdzBBeU1uT3dmSWx5MFFOQXFyOGQrMGF0bXpjalA2REJpZzFqdWtqT2lwSzFEQm9UR1hMbFJNU1VPUnlPZWJQKzFmSUhMT3pzOFA0enorRm5aMGRVbDY4UUVabUpwd2NuVVFGdTFQWHpqaXdONjgzMTQ1dE85QytVd2NoZXpUa2RFSFNqTE96czVDdEZ2anlwdEcwZVRPY0R6bW44ZnFpRlA1Yis1ZngxL252QzZvUkpQd3QvL3ZpTTN6NzVUZEsyeVFuSjJQMThsV2k2VW9VVFpvNldjaDIwMVhLaXhUaDM0cTlhQzNCbkwvek1nNWxNaG1TbmlYaDdwMjcyTE56Ris3ZnV5K3NYNzU0R2Z6OC9MVWU0bE1xTlhFQ2loV1g1ZVZMbGlFOExCd1AxSXcrNHV6aWdvREFBTkc2S1Q5OEQwK3Zna1l1eFFlK2ZnUDZDUlc0T25LNUhIMzY5UlY5eEM3bFZncnRPM1hBdi9NS0duZysrZDk0UkVkRlkvdldndVNYWDM2ZmpsUEJwN0JoN1hwaDNSOS96a1RYSHQxUXJyenFucU9Xd3BSeGFNMHhxRXBNZEF3bWZmV3RLR080V1l2bUdEUDJRK0dlNWVycWlsOW0vSXB0bTdkaSs1WnRrTWxraUh3UWlVbGZmNHN5WmNxb1BYYXZ2cjNoVnRvTjVjcVZRN2tLNVZHcFVrWFI2QlgzNzkwWDFRR0ZHeHJkM2QzUnZHVnpORy9aWEZpWG5aMk54S2VKU0VoSWVDWEQ3ZXVMTWFpZjZLaG8vRGx6am1pSVFWZFhWNlNrNU5XbGNYRnhtRHBwQ2thOTl6WTZkdTZrOVhITFY2eUFrRE5uc1hYVEZxVy9ON0JhSU1aLy9qLzQrT1lOb3pycTNiZmg0ZUdCamVzMlFDYVRRUzZYNCtDK0F6aDVQQmhkdW5WRjkxNDlURHJrYWs1T0R1YjhNUXMzcnQ4UTFqazZPdUtyaVYrcEhYVkRIY1poMGJ5OHZmREpaK1BScVVzbkxGbTRXQmdHdEUrL3Z2RHo5eE8yS3p3TldEazFJeWpvUWxWdkljVjZ2dkFVYWZtbVRwcUN1M2Z1Nm4zZXpNeE0vRHYzSDFFNUd6cmlMYUZCbzFTcFVrSUN1RXdtdzRKL0YrREg2VDhwTllqYjJOaUlubEVVeVhKa0doTzFORkYzVEV2Q3NxV2JnWU1IS1UzQnMzTFpDcUdUUUg3U3MzK1pNaGc3Zmh4c2JXMWhZMk9EaHpFUGNmbmlaV0VmZFZPZ2h0NE5CUlNHK0FYeWtra3FWYTZFZ1c4TUVxMWZzbkF4bGl3VWp3WmtLZzRPRHFJcENCczNlUTNEM3g0aExOZHYyQUNqM24wYmY4NHNtUGM5T1RrWkQyTmlVTDZDNXVHaFRmM09SVVRXclRqVUpZV25aODNOMWR5MXQvQVE1ZHFNUUR6d2pVR29GbFIwYi9hOXUvY0l6NElCMVFMVkpqSWFtNm5QeTdxRWlEU3g5cnJrdXNLMHpvckdqQjBEQjBkSFlTUVVWVk5jNU84cmtVanczcGdQVU1xdGxNcmplWGk0Ri9uY2JrMU0vYzNQbEt5dG5jdmF5NWM2UVRXQ1lHdHJLM1RHcUI1VVhSZ3hSQ3FWb202OXVxS1JlRjlUTWIxNVlXNmxTOFBIMXdmeGNYa0pYUGZDd2dFQTBkRXhvdTMwYmIrMVpDWHRXYzFxRTFBYzdHeVJtV1ZZaVg0UUVZbFZ5MWZpOGFPSFJXOE00TWlodzRoODhBRERSZzZIbjcvdWlSUG1zSExaQ3B3N0d5SXNPemc0WU43c3YvRDA2Vk9rcDZlamU2OGVTcjNTK2c4Y2dQTWg1L0FzOFJrU256N0Y0UU9IMEwxWEQ5eStkUnNQSWg0STJ6VnIyVno0dUZpbGFoVlVxbElaSDMweVZtTUNTblJVdEtpM25Mcmhralh4OFBTQXU3czdoZ3dmaWlwVnE0aCtrK2ZtNHRDQmc5aXdkajFTVTFMVkhrUFZ6U3MzTjFlcm0zVitveG1nL3FPcHVVbWxVbmg1ZTZGbDY1Wm8xcUlaZnA3Mmt5aFRjZnZXYlZwWHpJNTZER2VtQzJzdXkvbUpXb1c1dWJtaGJ2MTZjSEJ3MFB2WTZrVGNqOENjUDJhaFkrZE9lTDN0NjBLalRrWkdCaUplUG9BQlFGWm1KcEtmUHhldEE0Q005SFJSZHJhRGc0UEZKNThBcG8xRGE0NUJWUlI3L2VjN2R6WkVWQmVvSTVQSkVCTVRvL1ozRjFjWHRGUElEczU3VUN5SXA2dVhyNGkyZDNCMFFLUkN2YUZKdWZMbDRLcmpsR3l2RW1OUWQ3ZHYzY2JzR1RORjliNjNqdyttejVpT0ZVdFg0RlR3U1FCNVNVaUw1eTlDZUdnNDNoMzluc1pqeGoxNWd0TW5UeVA0ZUxEU2xFNDJOamJvTzZBZkJnNGVwRFRpVTUvK2ZWR2pWazNNbmYyWGNBOU1UMC9Iam0zYnNYZjNIalJ1MGhoTm1qVkR3OFlOZFI2WlRST1pUSWEvWnYwcGFuQjFjbkxDMTVPK0VVMkZxQzNHb1hxS0w3ejV1dmZxZ2YyNzl5RTJOaGJ1SHU2aWJXN2RFQThoK3VUSkU1WEhVRlNoWWtXTm8vVXMvR2VCeHYwdm5MOGd2R0FyaW8yTjFiaGZVWll1WENKS09tejBXaU4wN3RwRldQYnc5TUNiYnczQjhpWExBT1M5M08vZnUwK25rUUJYTEYxdTBEVmFPcFl0M1dWbFpXSGwwaFZ3ZEhSRWJtNHVqaDh0NktHbG1NdzY3YnZ2MVU0VmFjbUpwNnE0dUxxSUVsQ2FObStxdEUzZGVuV1YxaVVtUGl2eVE3YXAzN21JeUxvVmg3ckV5ZGxKOUowdW80aHBDaFR2dHdDMGVsZXNYTFd5Mm1uY0ZHM1pzRm40OTcyd2NMdzFhSWlHcmZQa0p4VnJtcDdBM09kbFhVSkVtbGg3WGFJNEZZMnA5bTNkcGpYR2ZmcUoxc2Y5K2ZmcG9tOEU1ODZHWU00ZnN6WHNvYnQxV3pZZ0xTME5XemR1d2Y2OSt6RGdqWUVZOE1aQWxkdE8vK0ZuWVpZQ0p5Y25OR3lrM1NpbWxzeGEycm1zdlh5cHMydjdUdEZJb0tGM1E1RVFIdzl2SHgra3ZIaWgxTjV3OXRTWklqdFlBMERWZ0FEaCs5aURpQWVReStXSWlSWW4zUlRIQkpTUzlxeG10WCt0azRNVXllcnpDelJLaUl2SHJoMjdjUEg4QmNpaDI4UmM0V0hoK09uN0g5RzZiV3YwNk4wVHBVcTU2WGNSaFJqeUFnT29IallyNWNVTHBRYnlsSlFVVVFLRnU3czdvaFI2Z0xxNnVxSzBlMmwwN3RZRkc5Zm1YZE9tOVJ2UnRIa3pyRm91bnRldHZjSjBIVzV1YnBnMDVUczRPanBxdk02clY4U05rOXIwVEZEbHcwL0dvbjZEK2lwL094MThTbVB5aVRvL1RKa0dKeWRITkdyY0dIVWIxSU8vbXB1MjRwUS9wUXBOajJLSnBGSXAybmRzTDZxWTFZM1lvWXFqZzJtbUdjcG56V1U1ZjdxcXd0NFlNbGh0VDVZZnBrd1RUY0dqYVB2VzdUaDg0SkJvWGUvK2ZkR3VRenRoK2RhTm00aVBpOGY2TmV1d1llMTZUUHIrTzlTdVd3YzVoYWFaUWpHYlQ4NlVjV2pOTWFoSy90UmtYdDVlZUpyd3RPZ2RYbnE5YlJ1Y1BCR01VbTZsOENKWjliRDZxNWF0d01YekY3VSs1dTRkdTdCN3h5NnR0bjFyeEREMDd0ZEg2Mk8vYW94QjdjbHlaTml5Y1RPMmJkNHF1a2M2T0RqZ2Z4UCtCOWRTcFRCMi9EaTRlN2lMNHVQNDBXT0lqb3BTbTV5NmZQRXlITmluT3ZFUHlPdmxzbmZYSHV6ZHRVZnROcXFHTTgzT3prYkltUkNFbkFtQmw3Y1gvdnhucmxHbTJNdk56Y1c4T1hOeDRkeDVZWjFycVZMNDVydUpTcU5qYVl0eHFONzhlZjlxL0wyb0VSSTBEZW1acjJlZlhob1RVQlNuKzFBbDR0NTlwY1JRUTIxZXYwazA5WTY3aHdjK0hEY1dNcGtNNmVucFNFOUxSM3A2T3NwWEtBL1hVcVdFaExCTjZ6YWlWZXRXY0NzMFVsVkp4YktsTzN0N2U5eStkVnVVL0FUa1BSKy9NYlRnM2JSTzNib3FFMUNjbkp6dzVyQ2h3bkt2UHIxRmpZMXBxV25ZdDJldnNEeHc4Q0M0dTdzckhhZDd6eDVvK0ZvamxkZG95RWRxVmNxVkt5ZDZ0bEkxeDd5amsvTDdzRGJ6UEp2Nm5ZdUlyRnR4cUV0OGZIeEUzK3Bpb3RWM2ZBRHlwczVVcE04SXl1cGtacXFlRHM3VVRIMWUxaVZFcEVseHFFdEtHcGxNaHVmUG4yUGloSytGS1lRM2I5aUVxZ0VCU2trWGh3OGNFcEpQQUtCSHI1NXd0WUsySzExWWNqdFhjU3hmU2MrZVllOXU4VGRXbVV5RzNUdDI0KzMzMzhIdW5idVZFb2IzN3Q2THJqMjZGZG5SdjFMbFNrTHlTa1pHQmg3R3hJaEdLblp5Y2tLbEtwV1Y5dXZUdnkrR0RuOUxhZjJybkZiS0VDWHRXYzFxRTFDY0haVS85aFRsUlhJeTl1N2VnMU1uVGtHV3EzODJtaXhYaGhQSFRpRGs5Rm0wNzlRSlhicDFocU9SZXN2cVdsQTBKYTY0bGlxRndHcUJDQXNOVTd1Tmk0c0xybDI5Sml5WEtWY1dBTkMxZXpmczM3TWZ5YytmSXowOUhWTy8rMTQwYWtMTjJyVlFMYWk2NkZpbDNJcXUwRTZkT0NsYXJsV3Jsc2J0NVhJNS9wcjFKenAxNllSYWRXb0xIKy9VSlo5SWJHd3dadHhIK0diQ1Y4akt5aHNtdkdwQVZVUkZScW1jczF2UnM2ZUp1QnNYaDZ1WHJ3SUFmcDM1dThwZWVZOGVQaEwrYmNvaCs0MHBLMU04WkxxcW9lalUwYWVzNmNLYXk3Si9HWC9VcmxzSGpWNXJqRjkvL0VXcmZaN0VQbEg3Vy9MejUwaCsvbHkwVG5Ia0FBQzRwZkNBWldOamd5b3ZHOEtlUDA4V2JhZk44TFQ1NHVQaVlXOXZqOUx1bHRzSVpjbzR0T1lZVktWdCs3Ykl5YzVCdDE3ZE1lYWRENFQxM2o0K3NGZG9LTW5LemhiZDE4ZU9INGQ2RGVyallVd010bS9aaGxmTmtrYy9BUmlET2gxVGxvUFFPM2RGeVNmNTArYmxqL29oa1Vnd2JPUnd1TG01WWUycU5jSjJUWnMzUTF4Y25Ncmp2dDcyZFJ6Y2YwQnRIU2FYeXczK3FOdXpkeStqSkovSTVYTDhPL2R2aEp3cG1MclEzY01Eazc2ZlpOQndyb3hEeS9hcXArQlp2M29kZG16YkxscjNJamtaWXovNHNNam4zdlQwZEd4Y3R4SHZmL2lCMm0yKy9mNDduYStwc0VxVktocDhqRmVCWmF0b3cwWU9GLzVkL2VXVXFFT0dEVUZNVEF6a3VYSklKQks0bFhaRDdicDFSSW44clY1dkJSc2JHMGhzSkxDMXRZV0Rnd004dlR4UnAxNWR1TGtWZkJ6cjFiZTM2SHp4Y2ZHaUJKVENVLzdrYzNGMWdaZVhidE9aNlN1d2VqWFJSOTJJK3hGbzBhcWxhSnZIaFVibkFpQU1VYXlKcWQrNWlNaTZGWWU2SktCYW9HaFU1UXZuTG1ESXNLRXFHeWprY2prdW5yOGdXcGRmOTVCNnJFdUlTSlBpVUpkWW10a3pab20rdGFZWE1icVhMdExUMHpGdnpsLzRjdUxYZUwxdEcrelp0UnRBWGgwNWQ4NWZtRGo1V3dTKy9NWVdGaHFHMVN0V0NmdDYrL2lnZDMvZE8vbkpaREs4ZVBGQ1plSy9wYkRVZHE3aVdMN1dyMW12OGp2cnNTTkgwYkZMSit6ZnMwL3B0NFQ0ZUlTY0NVSEwxaTJWZmxOVXVOMDE0bjRFb2lPamhPV2dta0ZXUFlXVU9pWHRXYzFxRTFEY1hPeTEzbFl1bCtQazhSUFlzWFdIVVN1QnpLd3M3Tis3RjJkT25zVGdZVVBRcUhGam94M2JXQm8yYm9RblQrSlF1VXBsbEs5UUh2NysvdkQxODRXUHJ3ODh2YnhnWjJlSE5TdFhDOXZuSjRRNE96dGo2UENoV1BEM2ZBQVFOVklDZVIvUWRYWGorZzFFS2R4RXZMMjlVYm5RRkRxRkpUMUxRc2lac3dnNWN4YmVQajRZOStuSHFGR3poc1o5eXBRdGczNEQrMlBycGkzb043QS8rZzNzai9kR3ZGUGtoL2lrcENUUnNvK3ZjbkpKV21xYWFQNDFYMzlmamNkVWxKS1NBcGxNSnJxUkF0cjFpQ3ZLcnUwNzBhMW5kNVc5OE5MUzBwUjZqSmV2VUY3clkrdFMxdlJoeldWNXhweVprRWdrU0V2Vk03MVZSektaVEpUaEcxaTltakFOMUxObmlhSnRuWnkxZjhpNGR1VXFsaTlaaHZvTjYyUGNwNTlZNU5SU3BveERhNDVCVlNRU0NRYS9wWHlQL3V6THowVTk5OE5Dd3pCbG9yaHhzWFdiMXRpOFlaUGU1emFFYXluTFRrQmhER3JQM3NFQlgzNzdOV2IrOWdldVhyNENOemMzZlA3MUZ3aFM4ZEc0ZDc4K2NIUjB4TExGU3pGMHhGdm8zYmNQRmk5WXBQSzRBZFVDMGJ4bEM1dzlmUWFWcWxTR3Q3YzNMbDNRZmtRZWRkcTJiNGRUd1NmaDVPeU1EcDA3R253OHVWeU9oZi9NeDZuZ1U4STZIMThmVFBwK012ejgvUXc2TnVQUXNrMzQ1RE9OdisvYnMxY3BHUnNBRWhJUzlEcWZuYjN5YzUrcWtkblVPWGJrS0xwMjc0b0toWkpFMXExZXE5ZjFxSExqNWJ6YXRXclgwbXBJZkhOaDJWSnYyZUtsdUhGTlBELzZzY1BxUi92WnUxUDlLRlNLOHFjaEdEMTJESUpxMWtCYWFpb3lNN09RbVpXSnJNd3MwYWlUUU43N2FIcGFPdnpMbGhHdDM3eGgweXQ3ZG1uUnFnVzJidG9pTEI4N2NndzlldmNVZmFBdFBBcVh0N2MzeWhTNlpsVk0vYzVGUk5iTjJ1c1NJQy9SL01qQnc4Snk3T1BIMkxweEN3WU5VVTR3M0xOenQramJHNEQvczNmZjBWR1VheHpIZjV0TnNta2tBUUlKSVEya0Z5c2lJRkpVRk1TR0ltTDMydXZWYTducXRWeDdyOWZlZXhjUVVRRVJwRW1Sb3RKN0o0U1NFRUo2c3RuN1I4aXdrMnlTM1d5UzNVMituM004WjJkMnlodDhabWZtbldlZVYvMEc5SzlidzEyNDk0SDdhdngrL2RyMUd2ZnRkNlo1dGEzakQvdmxYQUtnSm9GK0xubjBLZmVxRzVhVmxlbmgreCtxMDdyT0NmTHVxUHpNckw3WVMrMTY2ZGtYdEh6WmN1WGw1dW5peXkvUmxzMmJ0WExGU2tsU2ZsNmVIdi92bzdydHp0c1ZFUm1wWng1L3lrZ1VzRmdzdXViNmEyU3oyVHphNS9hdDIvVG02MjlxeU5BaE9tM0U2ZlgrTjdrclVKOXpCZnJ4VmRtYTFXdE0xWFpQNk45UGZ5NVpxdUxpWWhVWEYrdnhoeDh6WWk0OFBGenRFdHRwMDZHS3Z6LytNS25XQkpTVXlna29HemViS3FCMGE0TEQ3MGpONzFvdFlCTlF3a0tERlJwaVZYRkp6WjJzcFNXbCt1Q2Q5L1RYWDM4MVdGdHlEaDdVZTIrOXE1T0dyTldGRjQydHQ4eXNlKzYvVDIzanpVa1FlM2J2MVROUFBPWDJOczQ1NzF5WGIxcFdXTFZ5bFFvS0R2L0k5VDc2U09QejRLRkRORzNLTDhZUFI0V2hwNXhjYXhKSVpRNkhROTk4OFpWcDNvQ1RUcXcxK2NMNUpMNXY3MTZWRkJmWHNQUmhaNTE3dG83djExZEpTZTZkZ0E3bUhEUXFwa2psMVdNcUhzSTcvLzljc25peEthdXlZOGZxeTdCWE5tdkdUSDMyMGFkVjVrZEdScnE5amVwODhlbm5talR4QngxL1FsOTE2dFJKMFRIUktpc3IwN2F0MnpUajF4bkt5alFQd3pGbzZHQzN0aHNhWWxWWWFNUCtUQVR5c1Z5WDVLSFgzM2xEclZxM05xYWQzNHkrL0I5WDFEaEczcm8xYTAxbHpZNTJlcEN6Y3ZsSzQzTklTSWhhdG16cGRwc0tDd3RsdDl1MWRQRlN0OWVwenQ5LzF2ei9aOHVtTFZVdUlHdDdJTlhRY1JqSU1kalk3cnpuYnBmejgzTHo5Sis3N3pWVnJyamw5bHQxNGtrRHE5M1dZdzg5WXFyb1UxOWxJWWxCNzlSWERBWUhCK3YydS82bHI3LzRTbWVmZTdaaWEvaE5HamI4TkhYcjNxM0tRM0JYeGw1NmtVYU1IS0hPWGJ0bzZ1UXBwZ1FVZDRjem5EcDVpajU2NzBOaitvWmJidFJGbDE2czlKMDdQYjVCZCtYOXQ5L1R6Qmt6amVuUTBGQ05HbjJlTW5idFVvYUxOK01scVVQSERyVU9oVUljMXN5ZC8vOGxKU1g2MzRzdlZ4bEtyRjFpT3cwYmZwb0dEeDNpVlJKbWVucDZqZDhmekRsWTdSQm5kWEhtT1dkcCtyUmZ0VDlyZjQzTGhZU0VLQ0l5UXBHUlVZcUlDTmVXelZ0VVdscXFzckl5ZmZyeHAvclBRL2VibG5kbk9LSzZxSThFRkg3anZWT1hZeXNyTTdQVzJQWkcrS0ZqN3ZxcnJxdnhoWUZiYjdoRmt2VGlxeTgzV0Z0cWs1U2NyS09QUGRxb21KbDc4S0FldWYrL091dmNzOVVpdW9VV0xWeWtPYk5tbTlhcFhObkZsY2E0NXdJUTJBTDlYQ0pKdlkvc3JRNUhkRFFOUnpqdTIrKzBidTFhOVJ2UVg3RXRZNVdUazZORkMvK28wamR4Yko5ajFhR1dGOWdrMTljQnppcXVDV3E3TmlpcFBNU3hHK3U0b3lIM3k3a0VRRzBDL1Z6U3VVdG50N2J0NnFVTWQ5ZjFGN05uempMT0NXdlhyTkd4Zlk3VEhmKytVMDg5OXFRMnJOOGdxWHhZdHhlZWVWN0J3Y0dtS2hVanpqekRvM05XY1VteHZ2bnlhLzB3WWFMc2RydU9QdHEzTDQ0RTZuT3VRRCsrS252LzdYZU41NkRoNGVINnh6VlhLU0l5d25nWnhibUsveGxualZSS2FvcGVldTVGU2VYRFQxY2tTMVVuTGk1T2c0WU1WbUw3UktXbXBTa3lNc0pVQWJWSGp4N2x6NjA5RzVHbzNnUmkzNU0vQ3VpL3RuVjBtSFpsMWx4NVlPS0U3eHYwWUhZMlorWnNKY1FuYU9pcEo5Zkw5bHExYnFVMmJjMFZOa3BMUFN2RlZQSGpjaUQ3Z0hidDJxV2QyM2RvKy9idDJyRnR1MEp0TmtWR0h1NWt0OWxzcHJlVGx5OWJYbVhNVmFtOE9vckQ0ZkRvNGZ1VW55ZWJoZ0t5V3EwNmJYanRtWlM3ZDV2TDhMdno5cGhVL3VDcnB1U1QvUHg4MHdPR3JWdTNtcjUzM3MvbjMzNXBmTDcvMzRmZlBMQmFyZXJTMWYwU29NY2NkMnlWTnpoaVltTzhmaHU2d3NHY2c1b3hiYnBtVEp0ZTQzSTlldmJRcWFjTmMydWJyYU9yam1IZUVKcjZzVnhmbklmTGtnNmYxSXFLaW93M2pDVXByV01IajQ3UC9QeDhTWWNlVUhsWi9lVHB4MnRPa0t2OE5vOVUrMFBEeG9qRDVoQ0R6cjlmOWVsQTlnRTkrK1RUcHVTVHhNVEVXdDlRcXhpN3RFS0xlcXFBUWd6V2ovcUlRWnZOcHN2L2NZVmJ5N3FUZkNKSmJkdTJWZHUyN2xjZmMxZE1iRXk5RFVNMmZkcXZwdW5pNG1LOTg4YmJOYTV6NXoxM3FVL2Y0MnRjaGpqMHp1Wk5tL1h1bTI5cnM0dnhnWGVsNzlJbkgzeXNyei8vU2dNSG5hVFRScHl1RkRkaWN2RFFJUm84ZEVpTnk3Z3pCRTl0Tmg3cVlLcVF2ak5kSlNVbHN0bHN1dkxxcTdSazBTSzFiTlZLc2JHeGlvbU5VWFIwdEZwRVJ5dXFSWlNpb3FJVUdtcCt3K0tMVDhvN2RIcjA3S0d4bDF6a2NYdDhpZC80K3VGUDE3cHREZzFwR2h3Y1hHdkZTbGV1dnU0YW5YcDYrYjFOYVdtcFNrcEtWRnBTcXBLU1l0MTgzVTMxMmxaSnV1THFmMmp0Nm51Tmx6Z3lNakwwN2x2dnVGeTI5NUc5Tld6NGFiVnVzN0h1dVFBRXRrQS9sMWdzRnQxMDYwMTY2TDRIVFMvQ0xWKzJYTXVYTGE5MnZiaTRPRjE3dzNWdTdjUFZkWUF6ZHhQV0F4SG5FZ0R1Q1BSemliOTU0dG1uVE5XbUY4NWZvSmVmZjhucjdUb25KSzVhdVVySDlqbE9FWkdSK3M5L0g5Q3pUenl0TmF2WFNDcFB0bkZPdURueTZLTjA4V1dYZUxTdm55ZjlaSHJodXE0Vld1dFRvRDduYWtySDE0N3RPNHpQNTV4L3JtSmlZelRpakJGVnFxRkdSMGRyNU5sbkhocHF0N1dSSUxTczBuTXNWMjY4OVNibDV1WnFkOGJ1S2tNdnZ2RHM4enFRZmFEYWwyRWJXcUQyUGZtYmdFNUFpWXNOci9XQVh2RDcvRVpxVGJtRjh4ZlUyd256bmp2Y083aXFkTlFkZXU0OGM4Wk0vVEo1aWpKMlpaaHU3aXAwUEtLajZhRjFuNzdIS3pnNFdIYTdYZU8vSGFmdngwMVFXVmxabGZWK212U2p0bTNkcWx0dXY3WFd0M1VsYWZYS1Zmcjg0ODlNODRhY1BGU3Q0dzVYZ2FqOHNIemorZzFLN1pCbStxR3kyV3hxN2NiNDJhNkVoSWFhTWtGL0dEOVJveTQ0VHphYlRYdDI3NjVTdHRsVjZhNTVjMzgzVllQcDJidVhJcVBjcjE2UzJENVJMYUpiR0crKzJtdzJYWDNkTlkxVzRjQmlzZWprVTAvUlpmKzRYRmFyMWExMTRtSWJaeXpHUUQrV1BSaHEwQ3RMRnk4eFBzZkV4aWl0UTVva2FlSzQ3MDN4ZmJTSGIrWlVKQUxFK09uNGpvMFJoNEVlZy9YSmVUaXltbjZmSEE2SEZzNWZvSS9mLzhpMGp0VnExYlUzWFYvajcweEJRWUgyVkVvd3JLOEtLQTJCR0d4Y1JZVlZ4eGNGY1ZnWGRydGR5LzllcG1sVHArblBKVXVyakEwYzFhS0ZjZzhlcmtoU1ZGU2s2ZE4rMWZScHY2cDdqKzRhZWZhWk9yYlBjUzZUT20rLytaL2FuYkc3eXZ5YWZQUGwxL3JteTlvZmZEamZ0TTZZTmwwZnZ2ZUI2ZnROR3pmcHNmOCtxaHR1dmtGOSsvVlYzMzU5UFdySHVhTkhxVnVQN2pxMno3RzFMbnYycUhOMDBhVVhlN1Q5Q3M3Sk4vNk1ZNnRtMVhYNEZCWVc2cVAzUHRTczMyWWE4N3IzN0tHSEh2MXZ0ZHV5MisyNjRxTExqRTdTRnRFdGpHRWpnNFBOWFJOV3E3WEsyNHNXaTBWUFB2cUVhZDRuSDM2c1R6NzhXS1dscFRXTy96M3VtKy8wdy9jVHZSNE9MU0VoUWZjOGNKOWVmUFlGMDF0ZmxmWHAyMGMzMzNhclcvZDZqWFhQQlNDd0JmSzVwRUpTY3JMKys5akQrdCtMcjdoVlhhdDdqKzY2K2JaYmE2eW1pSEtjU3dDNG95bWNTNXFpb3FJaWw4L2hrbE5UTlBLc000M3Bnd2NQS2pHcHZaR0FVbGxCZnI0V3psK2d2djFPcUhKL1ZhSHlQVlBsYVZmdDhEZisrcHlyS1I1ZlNVbEpSZ3dtcDZhb2U4OGVXdTFVMGZ5Q3NXTVVIbDcrYnp2czlHRmF2WEtWenJ2Z2ZLVjE3R0Nxcm1zNTlOQjY4UitMTldmV2JPM1p2VnQ3ZHU4eFhveXU3RUIyK2IxMlJLVDVaZW5WSzFmVjY3RFJqYWs1WHFzRmRBSktSRmlJb2lORGxaTlgvYkFzZWZrMUgvRDFMYSthQTZhaE9Cd09VNmVmZEhpc3V0S1NFcGR2ZVZiWXZHbXo2UVJ6eGxranRYelpjbjN5L2tmYXNXT0hhZG1Ra0JCVDV1WHlaY3QxKzgyM2FlUTVaK3FNTTBjYVB6S1ZyViszWHI5TW5tcnFQSXhxMFVJWFhqeld0RnhzcFFmZkQ5eHJMZ1V1U2FscHFYVWE4a1NTMnJTSk16MWdtRGpoZTAyYzhIMjF5eDl4eEJHbTZmMVorL1doVTdsK3Fmd0h0VUwzSHQxMTkzMzMxTnFPNjIrNlFYbDVlWXFPanRZUm5UcXBSWFQ5UEhCOTlzWG5OR2YySEsxZHZVWVpHYnVWbDVzcnFmd0hPakV4VWQyNmQ5ZEpRd2FwZlZKN3Q3Y1pIUm1xaUxEcVM1ZldwMEE5bGt0S1NoUWNIS3hOR3plNnZkMmEzc1NzNkVCM0ZoUVVwUGNmUVZ3QUFDQUFTVVJCVk0rLy9WSjc5K3cxVmRBNThxaWpaTEZZdEdYekZrMmErSU14MzJxMTFsaDZydkl4bEpPVG95MmJ0MGlTV3JkdTVmYmYwVmdhS3c0RE5RWTlFUjBUbytCS0YrVVZOeFZCUVVFcUxpN1d5dVVyTkhmV0hPUDd5ci9Oa2xTUVg2Q0ZDeFpveXM5VHRQVlE3RlN3V0N5NitycHIxSzE3TjYxZXRWcTdkcVlySWpKUzRlRmhDZzRPVmxCUWtQYnYzNjlmSms4MURYdldJcnFGeTMzNUEyS3c0UlFWRlduVHhrMEtEdzlYY0xCVnNsaTBKMk9QS2RuT2svRjNyN3o0Y3JlV2MxV08xZDhSaCs2eDIrMUszNW11ZFd2WGF0V0tsVnIyOTNMVDlWK0ZrSkFRWFh2amRlbzNvTC9temYxZGszLzgyVFRXckNTdFhyVmFxMWV0VnJ2RWRocDUxcGthTkhTd3FieG1mSHk4ckVHMWQzUTRQMXhwRWQxQ0xhTGN2L2FiUHUxWHZmZld1eTYvVzc5Mm5lNjY3VTcxNnQxTFhidDNVMnpMV0lXR2hoN3FmSEUrMXp0VVZ1WlFXWmxkWldWbDVXOUlsZHBsTDdQcng0bVRWRnBhcXFPUFBjWklhbTF1T0xZOFk3ZmJ0V25EUmkzNlk1Rm16WmhwcW1iV0lycUZicmo1QnVYbjV5c29LRWcybTgxMDNWbFNVcUxKUC81cytnMTJybGg1OTMvdWtTMDBWSkdIS3ZjY3pEbW9mOTU0aS9IOVo5OThvYWNlZmFKS0tWOVh3eFc0VXBFc2F3dnpmcWkxcnQyNjZvWC92YWlwUDAvUjRqOFdhVmY2THBXV2xpb21Ka2FkdTNiUmtKT0g2dWhqM1VzSWI4eDdMZ0NCcmFtY1MxSTdwT25abDUvWGdubnp0V2poSW0zZXRGbjdzN0pVV2xxcXNMQXd0WTVycmM1ZHVxai93QUhxZldUdittOTBFOFM1QklDN21zcTVwTEY5OU42SCt1emp6K1J3bUpNem5uajRNUVU1OWJYYUs3MG9mdTJWMTBncWYwNVhrMDBicWo1YjZOeWxzKzY1L3o0VkZ4ZHJ4clRwbWpmM2Q2MWF1YXJHcFB2MTY5WnIvYnIxaW82TzF2RW45RlczSHQzVXJYczN4UjJxT2lsSm1aV0dzS2tRRWhLaTBSZGU0TllRb2cwcGtKOXpOYVhqNjdJckw5Y1huMzZ1NjI2NjNwVE1kTWFaSTlXNmRTdWxwS1pxNGZ3Rk9ubllLZHEzYjUveUR1WnF3TUFCR25MS1VKVWRLbkRnTExKRitZdjgrL2J1MVI4TEZycmRqdkF3YzlXUWloZ1BOTTMxV2kyZ0UxQWtLVGsrV2lzM1ZWOFd5aHBrbGIyczhSNDBlRnZOb252UEhzYm5peTY1eUdXVy8xZWZmNmw1YzMrWEpGMCs5dElxRlZDU1U4cExobGRYemo0aUlrSlJVVkdtNFJLNmR1K21uMzZZcEhsejUxVlpQaVUxUlhmZWM1Zm16WjJucjcvNHlwaGZVRkNnY1Y5L3AyN2R1NnRucjU0dTk5V3laVXZ0dE5sVVdGaG96THY2dW11cUpGNTA2OUZkRm91bHhoTm9iY001MU9UNGZuMXJUTVp4RmhZV3B1TlBPRndHdjZpb1NNOC8vYXpwQVViN3BQWTY3dmcreG5UTFZpM1ZzbFh0YjJRNHIxT2ZrbE5UUEM2dlZ1czI0OTEvNkZkZit3dTBZL25sNTErc01qYXhKRVZFdWw4WngxMlZUOHhISFhPVTFxOWRwNmVmZU5yMEd6QnMrR21LcTZGU1VPVWhKbTY4K25vakNTRXBKZG5yZHRaM1NkdkdqTU5BakVGUDNIUC92YWF5a0pJMCtjZWZqYVNuS3k2NnJNbzZuWnpHU0YyM2RwM0dmenRPcTFhc2RQbXd4MmF6NmJxYmJ0Q0FnUU1rU2Z1enNxb3RTVi9aQ2YzN3VmMTMxSVlZckQ4TlhhRXJLQ2hJVHozNlJJMFBEOXU3cUVoV0hlZEtVTDdVRUtXOWljUGF6ZnB0cHQ1Lys3MWFIMFozN3RKWjE5NTR2WklQbmZNcWh0Rlp1WHlGZnByMGsvNWErcWZwZW5SWCtpNjk5L2E3K3ViTHIzWCttTkU2YlVUNUVKTDNQVlExV2RvVjV5b2dJMGFlNGRFUVBHM2p6VlVhRWhNVFpRc1AwK1pERmZrY0RrZXRaZXZkVVZNRmxSOG1URFM5dGVKci9NYlhIM2VPTFlmRG9lKysvbGJwTzNjcVkxZUdkdTdZNmZJWWF4M1hXdi8rejcxcUd4K3Zyejc3VWhNbmZDK0x4YUxRMEZEWndzSmtzVWk1QjNPckpBRDI3TjNMK055bGF4ZlRkeFZWSXl0WXJWYUZWZlBTUThXK1FtMmhzb1hhRkdxenlXWUxyWEwvWjdGWUZCWldQMlZ2bzZLaWRQNlkwVHAvekdpdnR0UFk5MXdBQWxzZ25rdGNzVnF0T3ZHa2dUcnhwSUZlN2IraGh0VHAwL2Q0bnd6WFU5ZjljaTRCNEltbWNpNXBUSVdGaFpMVDg2MEsxVlZ2cU9EcWhSaFg5dS9QTmsxMzc5RmRIWTdvcUljZmVFZzdkK3lzOXBsWlZJc1dpb3FNVkVaR2htbCtUazZPVWQwMUtDaEl6N3o0ckpLU3kvdEE1czM1dmNwMlVsSlRkT3UvL21rczQwdUIvcHlycVJ4Zlo1dzFVa2NmZTdRUzI1c1RmZnIwN2FNK2Zmc1l5d1FGQlduVGhrMTY2YmtYYXR4ZXhYRHFDZTNhdWRYbXRtM2JxbjF5a3MrcTRBVnkzNU0vQ2ZnRWxLandFTFdLRGxOV1R0VVRnQ1IxN3RwWmExZXZsVU1OUDBaR2tDVkluYnQycm4zQkd0UlVzcmpDY2NjZlp5U2dWRTQrNmQ2anU5RjVsNUtTb3JpNE9LV2twU3F0UTVyU09xUXB0VU9hMnJadHE2S2lJajN5d0grMWVkTm1XU3dXWFhqeFdKV1ZsV24rNy9OTko3UUJBd2ZvdXB0dWtNMW0wN25uajFKMGRMUStlUGQ5by9Od3hKbG5WSnQ4SWtseGJlSjA1ejEzNmRFSEg1YmRidGZabzg1UnZ3RlZIelNtZFVqVG1Jc3UxSGRmZit1eTFITC9Fd2NZWTN2WHhabG5uNlcvLy94YmE2c3BUMVloTEN4TXQvN3JOdFBRUWlVbEpVcHNuMmdhZnVlU3l5K3RjeldXUU5BcU9reFI0WTJia1JlSXgzS1BYajJySktCWUxCWjE3TlN4bWpXaytBVDMzcGcyMm1JdHYwaFlNTzl3ZVRhTHhhSWpqenBLKy9mdlYwUjR1UEx6eWpObmsxT1NOZmFTaTJyY1h1Y3VYV1N6Mll3SHRSWEpKeGFMUlNjTkh1UjJ1eHBEWThkaElNWmdiZDc1OEQzamMrV1NkVko1OG1GMVFrSkNkUGFvYzR6cHRBNXB5czNOZGZuZ3FXZnZYcnJtK210TUY1RzluQjRxMVNRNUpWbGp4dnJuTUEzRW9QY3hXSk9Ra0JCMTZ0TFpWTHF4c3JQUFBhZmE3NW9MNHRDOU9Cd3c4RVI5LzkyRUtoMHZGWkpUa2pWcTlIbnFONkMveTJ1NG5yMTdxV2Z2WHRxVnZrcy9USmlvT2JObW02NUpjM0p5RkJ3Y3JLek16QnFybWRYRTNTRjRLbnp4M1ZkcTJhcWw5bWZ0Vi91azlucmdrWWNVYkxYcTFaZitwMlYvTDZ0VEd5cExhTmV1U29kQ2M4R3hWZnV4WmJGWWxKeVNYT1h0cFFyQndjRTZlZGdwdXZEaXNZcUlLTC9PNk5tN3B5Wk8rRjRPaDBORlJVWFZKZ2ZHeE1hNFBWNTNoVXV2dUZTakw3ekFTRFN4MlVJVmFyTXBORFRVNWZMT0NXQlhYWGUxaHAxK21rZjdhMmkrdU9jQ0VOZ0M4VnlDaHNXNUJJQ25PSmY0bndFREIrajNPWE8xZFBFU2RldmVUZmM4Y0o4V3psK29ueWY5NUhMNTBOQlFuWExhcVRyL2d0R3loZG4wMDZRZjljT0VINHhuQk01T1BYMllLYkdrOTFGSDZydXZ2elg2ZDRjTlAwMlhYWG01cWVKclU4SjlmOTJQcjlyNmlpcUdQK3JScTBlTnk3V0licUZqamlzZkFqb2hNY0dZYjdGWTFLWk5HeVducGlnbE5VVkp5VWxxbjVTa3hQYUpUU29lbS9PMVdzQW5vRWhTY253TDdUOVlLRmVKZ1ArODQvYkdiNUFiUW0yaGltcFJ0K0ZYS2twa1d5d1dCUWNIeXhZV3BwaVlhQjE5ekRHbU43RENJOEwxNnR1dnU5eUd6V2JUSGZmY3BYdnUrTGNHRHgyczdqMjZTNUtHbnpGQ2szLzZXWEZ4Y2Jyc0gxZFVlU1B5NUdHbnFFUEhEbnJqMWRkVlhGeFNaU2dkVjdwMDdhS0xMN3RFZTNidnFYRU0rWFBQSDZXVGg1MmluVHQycWlDL29MeWRZVGExUzJ5blZxMjhHeG9rSkNSRUR6N3lrSDZmTTFmTC9scW0vVmxaeGtPRjRPQmd0WWlPVnFmT25UUncwRWxWS2tSRVJVWHA1dHR1VmY4VFQ5U2JyNzJoWHIxN0dqK1lUWkhGVW41TStVS2dIY3VkT3B0UDRKRlJrUm85NWdJbEpDUlVzMFo1a2xtcjFxMDkzdGMxTjF5bjVYOHYwNTlMbHNwdXQ1ZVg4WTl1b2NlZmVWSlBQZmFFN0hhNzdudndmdGxzTlpjVmo0bU4wZTEzM2FFdlB2dGM2VHQyU3BMaUV4SjAzZ1hucVd1M3JoNjNxNkg0S2c0RExRWnJVOXN3WDhrcHliSmFyYWFIckpGUmtUcmlpQ04wM2dYbjY0aE9oNGNqQ3cwTjFWMzMzcTM3N3JwWDJmdjN5Mkt4Nktoamp0WVpaNTZoM2tjZFdXWGIwVEV4aW91TDA3NTlWYk8rZzRLQ2xOQ3VuUVlNSEZBK2pGdUUvNDJCU0F3MmpzNHVFbEFzRm91U2twTjB3ZGd4Ymc5aElMbWZuVDUxOGhSOVZHbFlQWDlGSExvdkpDUkVsLzNqQ2ozMzFEUEdQSnZOcHVPTzc2T2hwNTdzZGxKY3U4UjJ1djdtR3pUNndnczBhZUlQK3UzWEdTb3VMbGE3eEhZYWZQSVE1UnpJcWZWY1cxOHNGb3NHbkhpaWxpeGVvZ2NlZWNnWXF1eStoKzdYeXVVcnRPaVBSY3JZbGFIY2d3ZFZVRkNvNHFJaWxaU1dsQSt4WXk4ZmNxY2kwZFE1d2J3aUFTY29LRWduOUR1aHhqWkVSVVY1TkJTV00rZmhoL3dOeDViNytnM29yMlYvTDlOdnY4NlFWQjQvSFRwMlVOLytKMmpRNE1GVnFrQjJyRFNVcWJPZ29DREZ4TWFvOTVHOWRjSFlNVlh1dTJyanp0dFMxYkhJdjE0ZThPVTlGNERBRm9qbkVqUU16aVVBNm9wemlXZHV1T1ZHRFI0NnBNN3J6L3B0cHQ1NjdjMGFsN251eHV2MXh2OWUwKzEzM3lHYnphWkJRd1pwNnMrVFRTOUZ4N1Zwb3lFbkQ5R3c0YWVaN3RQUEdYV3VUanY5ZFAzNnl6VE5tRGJkZURFbkxDeXNTc1hHRGgwNzZKTExMOVduSDMyaTYyNjZYb09HREs3ejMrWHZ1Tzl2SEZGUlVXcmJ0cTFweEkwSzBkSFIrdGUvN3pSZUdtblRwbzJ1dmVFNkphZW1LRGtsMmVNS3BXZVBPc2ZsTTJibmwwLzhTWE8vVnJNNGFocnpKSUJzeThqUnJzekdIVCtyS1ZpeGZJVzZkTzFpL0FBVUZoWnF5aytUTmVMTU0ycnNYQzhwS2RIZVBYdGNac0ZsT1kwakZ4NGU0WmNQRnVzcWMxK21iQjRrRC8wNmRacnh1VWZ2bmtwTVRHeW9wdFdiZHEwamxaTGd1NUpRZ1hRc0Z4Y1hhOEc4K1lxT2psSDdwUGFLYXhOWDVhM3FuVHQyNnZmWmM0M3BzODQ5Mit0and1RndtUGFUbjVjblMxQ1F3cXNwU3g2SWZCbUhnUlNERlV5L3V4RVJIc1hDdm4zN0ZHU3hLQ1FrVk9FUjRhWnhIVjFadjI2OXRtemFyRDU5ajY5MTZMSGMzRnpsNStmTFhscWU0R0sxQmlrc0xFeFJMVnI0ZllsTll0QXpzMzZiYVh4dW41U2tUcDA3dWJWZWZsNmVNak96VkZaV3BxQ2dJSVdFQkNzNkpzWjRrNzRtNlR0M21zYjlkTGN6b0s3citRSng2TGszWDMxRDFtQ3Jqam4yR0IxNTlGRmVKNHZrSERpZ255YjlwTTVkT3F0UDMrTnJYNkdlcGFlbnl4WnFVK3M0ejVOWDYrcjFWMTQxUGgvYjV6ajFQM0dBVDdmVEVEaTJQRk5ZV0tnNXMyWXJzWDE3ZGVqWW9kYmZhSWZEb1pLU0V0bnQ5dkxyVmxsa0RiWldXNm5FbGV6OSsvWENNODhiMDQ4OS9ZVEg3WDcwb1VlTXp5UFBHdGxndzZIV2hhL3Z1UUFFdGtBOGw2RCtjUzRCNEkybWVpNXhPQno2WmNwVTA3elRSd3ozZUR2WjJZZUh4WW1JaVBEb1hxYXk0dUppMDNBOUZTK1gxR2JCdkFXYU9INkNlaDk1cEk0OS9qaDE3ZGJWcmFyODY5YXUwOUpGU3hUYk1sYkRSNDV3dWN6bVRadlZvV01IOS80QW1SL3cyMncyZmZURkoyNnY2eXZjOTd0dncvb04ydUkwaEsybm8xRXNXYlJZbWZzeVpiVmFGUndTTEpzdFRDMWJ4cXBUbDg1R3BaUzYrdkM5RDR6UFJ4NTFwTXY3K2duZmpUYytkK25XdGNaUk94cFRVN2xXczlSeE9KQW1rNERpY0VocnRtWXFKNi9ZMTAwQkFsWjBaS2k2cGJhV0wwY1g0bGlHcitPUUdBUXhDSDlBSEFJTmcyTUx2dWJyR0FRUStEaVhnSE1KQUc5eExrRlQ1dXZ6Sk1jWGZCMkQ5YW11Q1NqKy9mcXhCeXdXcVhOeVM5bEN2TXVtQXBvclc2aFZuWk5iK3Z3SGtXTzVlZk9IT0NRR216ZGlFUDZBT0FRYUJzY1dmTTBmWWhCQTRPTmMwcnh4TGdGUUh6aVhvS255aC9Na3gxZno1Zzh4NkErYVRBS0tKQVZiZzlRbHBaV0NncHI1LzFYQVE5WWdpN3FtdEZLdzFUOStFamlXbXlkL2lrTmlzSGtpQnVFUGlFT2dZWEJzd2RmOEtRWUJCRDdPSmMwVDV4SUE5WWx6Q1pvYWZ6cFBjbncxVC80VWc3N1c1UDRGSXNLQzFUbTVKUWMxNENacmtFV2RrbHNxM0JiczY2YVljQ3czTC80WWg4Umc4MElNd2g4UWgwREQ0TmlDci9sakRBSUlmSnhMbWhmT0pRQWFBdWNTTkJYK2VKN2srR3BlL0RFR2ZjbmljRGdjdm01RVE4Z3ZMTlc2YlZrcUtySDd1aW1BMzdLRld0VWx1WlVpd3Z6M0I1Rmp1ZW56OXpna0JwcytZaEQrZ0RnRUdnYkhGbnpOMzJNUVFPRGpYTkwwY1M0QjBOQTRseUNRK2Z0NWt1T3I2ZlAzR1BTR3hWSzN3WVNhYkFLS0pKWGF5N1IrKzM3bDVCWDd1aW1BMzRtT0RGWG41SllCVVFxS1k3bnBDcFE0SkFhYkxtSVEvb0E0QkJvR3h4WjhMVkJpRUVEZzQxelNkSEV1QWRCWU9KY2dFQVhLZVpManEra0tsQmlzS3hKUXF1RndTTnQzNXlnakswOU4reThGM0dPeFNBbXRJcFVjSDYyNi9XejRCc2R5MHhLSWNVZ01OaTNFSVB3QmNRZzBESTR0K0ZvZ3hpQ0F3TWU1cEduaFhBTEFGemlYSUZBRTRubVM0NnRwQ2NRWXJBc1NVR3BSV0Z5cTdic1BLaXVuME5kTkFYeW1WWFNZa3VOYktDdzBjTXRBY1N3SHZrQ1BRMkl3OEJHRDhBZkVJZEF3T0xiZ2E0RWVnd0FDSCtlU3dNZTVCSUN2Y1M2QlB3djA4eVRIVitBTDlCajBCQWtvYnNvdEtOSDIzVG1VT1VLekVoMFpxdVQ0YUVXRmgvaTZLZldHWXpud05MVTRKQVlERHpFSWYwQWNBZzJEWXd1KzF0UmlFRURnNDF3U2VEaVhBUEEzbkV2Z1Q1cmFlWkxqSy9BMHRSaDBCd2tvSHNvdkxORys3QUpsNWhTcXVNVHU2K1lBOVM0MHhLclcwV0dLaXcxWFJGalQvVEhrV1BadnpTRU9pVUgvUmd6Q0h4Q0hRTVBnMklLdk5ZY1lCQkQ0T0pmNE44NGxBQUlCNXhMNFNuTTRUM0o4K2JmbUVJTTFJUUhGQzRYRnBjckpLMVorWVlrS2krd3FMQ21WM2U2UXZjd2gvbm5nenl3V2k2eEJGbG10Rm9XRkJDdk1abFZFV0lpaUkwT2JSZW1ueWppV2ZZTTRQSXdZOUExaThEQmkwSGVJdzhPSVE5UW5qcTNET0xaOGd4Z0UwSlJ3THZFTnppVUFtaExPSmFodm5DY1A0L2p5RFdLd2VpU2d3Ty9ObmoxYnMyYk4wb01QUHVqcnBnQUFBQUFBQUFBSVFNODk5NXdLQ3d2cFl3UUFBQUFhVUYwVFVJTHF1eUZBZGNoMUFnQUFBQUFBQU9BTitoZ0JBQUFBLzBVQ0NnQUFBQUFBQUFBQUFBQUFBTHhDQWdvQUFBQUFBQUFBQUFBQUFBQzhRZ0lLQUFBQUFBQUFBQUFBQUFBQXZFSUNDZ0FBQUFBQUFBQUFBQUFBQUx4Q0Fnb0FBQUFBQUFBQUFBQUFBQUM4UWdJS0FBQUFBQUFBQUFBQUFBQUF2RUlDQ2dBQUFBQUFBQUFBQUFBQUFMeENBZ29BQUFBQUFBQUFBQUFBQUFDOFFnSUtBQUFBQUFBQUFBQUFBQUFBdkVJQ0NnQUFBQUFBQUFBQUFBQUFBTHhDQWdvQUFBQUFBQUFBQUFBQUFBQzhRZ0lLQUFBQUFBQUFBQUFBQUFBQXZFSUNDZ0FBQUFBQUFBQUFBQUFBQUx4Q0Fnb0FBQUFBQUFBQUFBQUFBQUM4UWdJS0FBQUFBQUFBQUFBQUFBQUF2RUlDQ2dBQUFBQUFBQUFBQUFBQUFMeENBZ29BQUFBQUFBQUFBQUFBQUFDOFFnSUtBQUFBQUFBQUFBQUFBQUFBdkVJQ0NnQUFBQUFBQUFBQUFBQUFBTHhDQWdvQUFBQUFBQUFBQUFBQUFBQzhRZ0lLQUFBQUFBQUFBQUFBQUFBQXZFSUNDZ0FBQUFBQUFBQUFBQUFBQUx4Q0Fnb0FBQUFBQUFBQUFBQUFBQUM4UWdJS0FBQUFBQUFBQUFBQUFBQUF2RUlDQ2dBQUFBQUFBQUFBQUFBQUFMeENBZ29BQUFBQUFBQUFBQUFBQUFDOFFnSUtBQUFBQUFBQUFBQUFBQUFBdkVJQ0NnQUFBQUFBQUFBQUFBQUFBTHhDQWdvQUFBQUFBQUFBQUFBQUFBQzhRZ0lLQUFBQUFBQUFBQUFBQUFBQXZFSUNDZ0FBQUFBQUFBQUFBQUFBQUx4Q0Fnb0FBQUFBQUFBQUFBQUFBQUM4UWdJS0FBQUFBQUFBQUFBQUFBQUF2QkxzNndZQUFBQUFBQUFBaldYV3JGbStiZ0thc1FNSERpZzdPOXZYelFob1JVVkZrcVJQUHZuRXh5MEpmS21wcWI1dUFwcXh0TFEwWWhBQWdDYUlCQlFBQUFBQUFBQTBHN05uei9aMUV3RFVnNjFidC9xNkNRR1BmMFA0R2drb0FBQTBQU1NnQUFBQUFBQUFvRmtaTkdpUUJnOGU3T3Rtb0JtYU5XdVdacytlclFjZmZORFhUVUV6Umh6QzF4NTc3REZmTndFQUFEU1FJRjgzQUFBQUFBQUFBQUFBQUFBQUFJR05CQlFBQUFBQUFBQUFBQUFBQUFCNGhRUVVBQUFBQUFBQUFBQUFBQUFBZUlVRUZBQUFBQUFBQUFBQUFBQUFBSGlGQkJRQUFBQUFBQUFBQUFBQUFBQjRoUVFVQUFBQUFBQUFBQUFBQUFBQWVJVUVGQUFBQUFBQUFBQUFBQUFBQUhpRkJCUUFBQUFBQUFBQUFBQUFBQUI0aFFRVUFBQUFBQUFBQUFBQUFBQUFlSVVFRkFBQUFBQUFBQUFBQUFBQUFIaUZCQlFBQUFBQUFBQUFBQUFBQUFCNGhRUVVBQUFBQUFBQUFBQUFBQUFBZUlVRUZBQUFBQUFBQUFBQUFBQUFBSGlGQkJRQUFBQUFBQUFBQUFBQUFBQjRoUVFVQUFBQUFBQUFBQUFBQUFBQWVJVUVGQUFBQUFBQUFBQUFBQUFBQUhpRkJCUTBtcGlZR01YRXhQaTZHUUFBQUFBQW9CbWpmd0srUlB6Qkh4Q0g4RFZpRUFDQXBzdmljRGdjdm00RUFBQUFBQUFBQUFBQUFBQUFmTTlpc1ZqcXNoNFZVQUFBQUFBQUFBQUFBQUFBQU9BVkVsQUFBQUFBQUFBQUFBQUFBQURnRlJKUUFBQUFBQUFBQUFBQUFBQUE0QlVTVUFBQUFBQUFBQUFBQUFBQUFPQ1ZZRjgzd0I4VUZwY3FKNjlZK1lVbEtpaXlxNmlrVkhhN1EvYXlNamtjdm00ZFVEMkxSYklHQmNscXRjZ1dFcXh3bTFVUllTR0tqZ3hWV0NpSE53QUFBQUNnL3RCLzB2aTQ3emNqQmhzZk1XaEdEUG9HY1hnWU1lZ2J4Q0FBQU82ek9Cek44N0lrdjdCRSs3SUxsSmxUcU9JU3U2K2JBOVM3MEJDcldrZUhLUzQyWEJGaEliNXVEZ0FBQUFBZ0FORi80citheTMwL01laS9pRUg0ZytZUWg4U2dmMnNPTVFnQWFKNHNGb3VsVHVzMXR3U1UzSUlTYmQrZG81eThZbDgzQldnMDBaR2hTbzZQVmxRNEY4QUFBQUFBZ05yUmZ4SlltdUo5UHpFWVdJaEIrSU9tRm9mRVlPQnBhakVJQUdqZVNFQ3BSV0Z4cWJidlBxaXNuRUpmTndYd21WYlJZVXFPYjBGWlFBQUFBQUNBUy9TZkJMYW1jTjlQREFZMlloRCtJTkRqa0JnTWZJRWVnd0FBU0NTZ1ZNdmhjR2o3N29QS3lNcGpERVJBNWVOVkpyU0tWSEo4dE9yMnN3RUFBQUFBYUdyb1AyazZBdlcrbnhoc09vaEIrSU5BakVOaXNHa0p4QmdFQU1BWkNTZ3VsTnJMdEg3N2ZrclVBUzVFUjRhcWMzSkxCVnVEZk4wVUFBQUFBSUFQMFgvU05BWFNmVDh4MkRRUmcvQUhnUktIeEdEVEZTZ3hDQUJBWlNTZ1ZKSmZXS0oxMi9hcnFNVHU2NllBZnNzV1lsV1hsRmFLQ0tNVUlBQUFBQUEwUi9TZk5HMkJjTjlQRERadHhDRDhnYi9ISVRIWTlQbDdEQUlBNEFvSktFNnljNHUwZnZ0K2xaVTF1VDhOcUhkQlFSWjFUbTZwMkNpYnI1c0NBQUFBQUdoRTlKODBELzU4MzA4TU5nL0VJUHlCdjhZaE1kaDgrR3NNQWdCUW5ib21vRFM1bWwvNWhhVmNzQUVlS0N0emFNUDIvY292TFBWMVV3QUFBQUFBallUK2srYkRYKy83aWNIbWd4aUVQL0RIT0NRR214ZC9qRUVBQUJwQ2swcEFLYldYYWQyMkxLOHUyTXJLeXBTZHRWOTc5K3hWU1hGSlBiWU84Ri8yTW9mV2JjOVNxYjNNMTAwQkFBQUFBRFF3K2srYUgzKzc3eWNHbXg5aUVQN0FuK0tRR0d5ZS9Da0dBUUJvS0UxbUNCNkh3NkUxVzdPVWsxZnM4YnFscFhZdG5MZEE4K2ZQMDlaTm0yVXZPM3p5ajJ2VFJpZjBPMEVuRFRsSjBkRXg5ZGxrd085RVI0YXFXMnByMWEyZ0VnQUFBQURBMzlGLzByejV3MzAvTWRpOEVZUHdCNzZPUTJJUXZvNUJBQURjVWRjaGVKcE1Bc3EyakJ6dHlzenplTDFkNlJuNjRMMzN0SFA3amhxWGl3aVAwQ1ZYWHFwampqMjJyazBFQWtLNzFwRktTWWoyZFRNQUFBQUFBQTJBL2hQNCtyNmZHQVF4Q0gvZ3l6Z2tCaUg1L3JjUUFJRGExRFVCcFVrTXdWTllYS3FNTE04djJMSXlNL1hpTTgvVmVzRW1TZmtGK1hyM3pYZjA1OUtsZFdraUVEQXlzdkpVV013NGxBQUFBQURRMU5CL0FzbTM5LzNFSUNSaUVQN0JWM0ZJREtJQy9mQUFnS2FxU1NTZ2JOOTlVSjdXY1Nrcks5TzdiNytydkh6UEx2WSsvZkFUWmU3TDlHeG5RQUJ4T01xUEtRQUFBQUJBMDBML0NTVGYzdmNUZzVDSVFmZ0hYOFVoTVlnSzlNTURBSnFxZ0U5QXlTMG9VVlpPb2NmckxmdnJiMjNkdk1YajlRb0xDL1hMbENrZXJ3Y0VrcXljUXVVV2xQaTZHUUFBQUFDQWVrTC9DWno1NHI2ZkdJUXpZaEQrb0xIamtCaEVaZlREQXdDYW9tQmZOOEJiMjNmbjFHbTlwWXVXMUhtZlN4Y3QxWVVYWDZTZ0lPL3pkN0wzNzllVW42Zm8vREdqRlJJUzR2WDJhcko5MjNibDUrV3BhL2R1RGJxZkNnZHpEc3BxRFZKRVpHU1Y3M2FsNzVMRFVTWkppb3lNVWt4c2pOZjcyN0IrZzFhdFdLbitKdzVRbTdadFROOTk4c0hIS2k0cE5xYXZ1ZjdhT3U4blB5OVBHUm03amVtT1IzU3M4N2I4MmZiZE9lcWUxdHJYelFBQUFBQUExSU5BN3o5cGJHVmxaZHErZFpzMnJOK2dtTmhZOWVuYnA5cGwxNjVlb3hYTFZ5ZytJVjd4OGZIcTJPa0lXYTNXUm14dDNUVDJmWDhneCtDelR6NWpmQjR3Y0lBR0RqcXB4dVZuL1RaVHMzNmJaVXcvOU9oL1BkcmY0ajhXNitoamoxWndjTzFkdHdYNUJWcXplcld5c3JKMHlyQlRQZHFQcnhHRERXdnQ2alZhdFhLVk1YM3UrYU5rc1ZnODJrYjZ6cDFxMDdhdHkzN3JlWFBuS1NVMVdlMlRranplcmo5cHpEaHNpakY0NzUzL05qNmZQbUs0aHA1NnN1bjczMzZkb2FtVER5ZkJQUDNDc3czU2prQkdQendBb0trSjZBU1UvTUlTNWVRVjE3NmdDMXUyYnEzemZ2UHk4N1J2M3o2MWJkdTJ6dHVRcEprelp1clRqejVSZmw2ZWRtZnMxai92dUsxQkw5YS8vZW9iTFZyNGg5b250ZGNwdzA3VjhKRWpHblIvNDc3OVR0T20vS0l1WGJ2b21PT08xY25EVGxGVVZKUWs2YjY3N2xGUlVaRWthZmpJRWJyaXFpc2xTUVVGQlhyeWtjZDF6SEhINnV4UjU3aDFvMTNoNTBrL2FmN3Y4L1RsWjErb2M5Y3V1dm1mdHlnK0lWNlNOT1BYNmNiK0pPOFNVRmF0WEtVWG5ubmVtUDV5M05mNis4Ky82cnk5c1BCd2RlM1d0YzdyTjVTY3ZHTGxGNVlvSXF4aEU2TUFBQUFBQUEwcjBQdFBLbHgwL29YRzUwZWZlbHlkdTNTdWR0blhYM2xWYzJmUE5hYS9IUGUxMi9zcEt5dlRyZGZmckt5c0xFbFNjbXBLalFrb00yZjhwcGt6WmtxU0lpSWo5ZTVINzdtOUwxOXF6UHYrUUkvQlA1Y3NOVDZucGFYVnV2emVQWHUxMnVuQnY2ZjdldUdaNXhRZEU2T1RUejFaSTg0OFE5SFIwVldXY3pnY2V2YkpaN1Rzcjc5VlZsYitrbGY3cENSMWE2UVh6K29ETWRpd1ZpeGZvZSsrL3RhWVB2ZjhVUjZ0NzNBNDlOaERqNnFnb0VBOWUvZFMveFA3RzhsWCsvYnUxYXN2dlNKSmltclJRbU12SHF0VFRndXNCS2dLalJXSGdScUREb2REQmZuNTFYNi9kY3ZodHUzZHMxZjVlZVpoZ3ZidTJXdGFwdkwzemlJaUk3VnYzejdsSGN5dFUxdmRrZG9ocmNHMlhWZjB3d01BbXBxQVRrRFpsMTFRNTNXejkrLzNhdC9aMmRsZTNUZ1VGUlZwMG9TSnhnWFhnbm56MWE1ZE80MjV1THd6SlNNalEvKzYrYlk2YmJ0dGZMeGVlZU4vcG5uNzl1N1Zra1dMSlVrN2QrelUyalZyTmVMTU03emFUMDJkTjNhN1hmUG56bE5aV1puV3JGNmpqUnMyNnRUVGh4bmZPNXdHdXF4SWdySGI3WHJsaFplMVlmMEdiVmkvUWIvUG5xc2JicmxSbmJ0MnFiVXRPVGs1V3JUd0QyTjZkOFp1dFk1cnZLemhweDkvcXM3ckppVW42Ym1YWDNENTNUVlhYS1c4M1BJWWVlUGR0OVN5VmNzYXQ3Vm56eDdOblRWSHExYXUwczd0TzVTYnl3blJIQUFBSUFCSlJFRlVtNnZnNEdERnhjV3BlNjhlT24zRWNMVlBhdTkyMi9abEZ5Z2xnUXRmQUFBQUFBaGtnZHgvNGd0QlFVRTY5dmpqOU92VWFaS2s3VnUzYVZmNkxyVkxiT2R5K1dWL0x6Yys5ejZ5dDhkdm1YdDY3KzhzYzErbTFxOWJyL1hyMXFuL2lRUFVxWE1uai9iZFdQZjlUVFVHTjI3WXFNMGJOeG5Uem4xZmRUVngvUGVTcEp3REIvVExsRjkweHBralhTNW5zVmpVNS9nKyttdnBuOGE4eno3K1ZJOC8vWVRIK3lRR2ErYnJHTFRiN1pvN2U0NWJ5dzRZZUtKUnJjUlJadTUvOWZSRnhEV3JWaXM3TzF1U3RIVHhFa1ZIUnhzSktBdm5MelNXeXoxNFVLM2o0anphdGl0TlBRNEROUVozcGFmcnpuL2U0ZGF5RThhTjE0Ung0MnRjNXVyTHI2cjJ1eS9IZmExdnYveEdzMmZPcW5ZWmI5WDBUS09weHlBQUFJMGxvQk5RTXVzd1hxSy9zTmxzK3VlZHQrdkJlKzlYU1VuNUdIOFR4bzFYYW9kVW5kQy9uMWZiZGxVMVpQSlBrNDIzSWF4V3E4WmVlcEZYKzZqTlgwdi9WRTdPNFpLQ3g1OXd2Q0lpSW94cDV3U1VpbzZaM1JrWjJySjVzekUvUFQxZGp6ejRzQzRZTzBabmp6cW54cHVrMzM2ZG9kTFNVbU42NkNsRFBhcWVJcFcvNGVTcWs4ajVEYXZQdnZuQ28yMTZLejQrWHB0eU44bG1zOVY0d2V0d09QVE9HMjlwMW0relRQKzJrbFJhV3FvZE8zWm94NDRkbWpGdHVpNjk0aklOSHpuQ3JmMW41aFFxSmFIcVd6WUFBQUFBZ01BUnFQMG5jMmJOMXJkZmZhT1ltQmc5OHVSajFTNlh2bk5ubFhuNStRVzFMdE95VlN1Rmg0ZXJwS1JFMjdkdE4zMlhsSnhrbXA0NTQ3Y3EvVFVkT25iUWxzMWJsSldaYWN6cjIrK0U2ditnYXJoNzcxOWNYS3pOR3pjZGVzQlYvcEJyZjliaGg1TGRlM1QzZU4rTmRkOGZxREZZbXlWL0xEWTliUFUyQVdYbGlwVmF1MmF0TVQxNnpHaTFpRzVoNnB1cXljYjFHNnBkdHFhSHJzU2dmeXNwS2RGYnI3M3AxckxISG5lY2tZQlMwUmNzcVU3RHJ5eVl2OEEwM1gvZ0FPUHo3M04vTno1SFJFU29aKytlSG0rL3NxWWVoNEVjZzgxRlU0OUJBQUFhUzhBbW9CUVdsNnE0eEY3bjlhT2lvb3dNN3JxSWpJaXM4N29WVXROU2RlRWxZL1haUjU5S2txSmpZbHlPcCtrcGE3QjVuT0djbkJ4Ti8rVlhZL3EwNGFjcklTSEI2LzNVWlBxMDZhYnBRVU1HbTZhZGt5UXF4a1ZPYk45ZVR6Ly9qRjU1NFdXdFdiMUdVbm1HLzdodnZ0TXh4eDJybE5RVWwvc3FLaXJTejVOK01tM1AweHYrL0x3OFBmN3dZenErWDErZGU1N240NkhXbCtMaVl1MUszNlhVdEZSSlVrSzdCRzNhdUVsdER3MGxKSlZYc3drT0NWRnNiS3d4cjdTMDFDajNXeE83M2E2UFAvaElyVnEzY3F0VHJMakVyc0xpVW9XRkJ1eFBCUUFBQUFBMGE0SGNmNUs1TDFONzkrelZ3WnlETlQ0OGRlZk5iRmZMM1BxdjJ6Umc0QUR0M2JOSDkvLzd2aHJYLzJIQ1JQMHdZYUpwM2lkZmZhYjVjK2VaNW0xWXYxNDdLaVd6Vk9qYXZhdU9PdWJvT3QvN1gzWHBsYkxiNi83LzBwWEd1TzhQNUJoc0NMa0hEMnJkMnZWYXQzYXRCZ3c4MGRUZk5lNmI3NHpQN1pQYTY3UVJwemRJRzRoQnp3UnFERG9ub0hqYTExbFNVcUo1Y3c0bm1jVEd4cXBYNzE2U3BFMGJONWtxL3lTMFM5Q2loWXZjM25hWHJwMFYxNlpOczRyRFFJNUJxelZZclZxMXF2YjdpdUhxSkNrOFBGemg0ZUdtN3dzS0NsUlFjRGdwdEtadE5iYm1GSU1BQURTbWdEMmIxWFc4eEFvZE9uYlVuMHVYMXI2Z0N5SEJJVXBvRjEvN2dpNDRIQTdOLzMyK01SMGJHNnZvNkdpVmxaWHB2TkhucWJDd1NQUG16dE54eHgrbjIrLzZsN0hjRy85N1hjWEY1WDl6VWxLU1JvKzl3TFRkdDE1N1U0V0Y1Vm5Vd1ZaekFzcVAzMDlTVVZHUnBQS0wxZlBHbksrU2toSk4rSGE4aGcwL1RROC8vb2ptejV1dnFUOVBNZFo1NkxHSEZlUjBZN0ptelJwOTlkbVh4blRYYmwyci9SdDM3TmhoS3Y4WjE2YU5laDkxcEdrWjV3czA1MDZrMkpZdDljQWpEK25MVDcvUVQ1TitsTVZpMFUzL3ZLWGE1Qk5KK21YS1ZGTzFsZjRuRGxDY0IyVWZpNHVMOWV5VHoyanpwczNhdkdtejFxMVpwNXR2dTBWUlVWRnViNk82dDBpYzN6cTU0WlliTlhqb2tCcTNzM1R4VXIzeXdrdnExcjJiaG84Y29UWnR5a3NqSmlRa2FPWHlGWnJ5OHhRdFdiUlk1NDArdjBvTVZFanJrS1orQS9xcmZWS1NTa3RMdFdyRlNrMmY5cXZwcHZQTFQ3OXcrNjJzbkx4aUxud0JBQUFBSUVBRmF2K0pKT05oVzB4c1RKMjMwWkRLeXNvMC8zZHpBc3JrSDMrdWR2bVJaNStwbzQ0NXVzNzMvdlg5c0t0Q1E5LzNCM0lNMXBjWjA2WnIzZHAxV3JkMnJYYWw3ekxtTy9lWExmOTdtVmF2WEdWTVgzbk5WY1pMVzg3YUpiYVRSYlVuRTVTV2xtclBuajB1dnlNR1BSTklNVGpodS9HYS9GUFYzNkhTMHRKcXErUDBHOUJmdDkxNXUybmUvTi9uS1RjMzE1Z2VQSFNJMFljN2Jjb3ZwbVUzYmR5a1YxOTZ4ZTAyM256YkxScllwazJ6aXNOQWpzSDRoSGk5L203MUZYaWM0K3FzYzgvV3FOSG5tYjZmOE4xNGZmUGw0Yjd6bXJibFN1Vis5NC9lKzFCVEo1Yy94MGhLU3RMOWp6eG9TZzZwN1BWWFh0WGMyWE5kZnRlY1loQUFnTVlVc0dlei9NSVNyOVkvcnU5eGRiNW82OWE5dTZ6V3V2M1RsWldWVlh0Qi90SDdIeHFmdnh6M3RhbTA2eHYvZTkzNDNLcDFxeXBsWDk5NTQyM2pzL1BONmQ0OWV6WGw1OG5HOUFWanh5Z3FLa29USjN5dkNlUEdhOXJVWDNUQjJER21oQTJMeFZLbFROejRiOGVacHM4Zk03cmF2L0huSDM0eVZUZzU0OHd6VEVrbURvZkQ1UkE4enUyLzlNckwxTEhURVRwd0lGdjlCbFEvSkZGQlFZRituUGlqcWUzbm5IZE90Y3RYWnJmYjlkSnpMNXJLbS82MTlFKzkvc3BydXVmK2U5M2VUbjJaZDZoODVaclZhN1JtOVJyai8rWFN4VXUwYU9FZnhuSy96NWxiSlFHbFJYUUxYWDNkTlZWaW85K0FmbW9iMzFhZmYvS1pNUzhqSTBQcDZlbEtURXlzdFUzZUhtc0FBQUFBQU44SjFQNFRTVHFRZlVDU3REdGpkNVVIcHcvZDk0RGkyclRScTIrOVZ1ZnRlK3ZQSlg5cTM3NTlIcS9uemIyL1ZENnNjNWV1WGJSODJmSTZ0dHlzb2UvN0F6a0dQVlZjWEt5Tkd6WnFrMU4xQ0VsNjk2MTNYQzVmTVh5MHcrSFE1NTkrYnN3Zk1QQkU5ZXpWVTMvLytaZTZWSG9KN01ubm5sWllXRml0YlVuZnViUGE2a0RFb0dkOEhZTmhZV0UxRHFIa2JNSjM0MnRmcUJKWHc1aFhUaklaZXVySmtxU3N6RXo5UHNmMXczeFBOYWM0RFBRWXJNbWI3Nyt0c2tNSkdlSGhFY2I4N094c1BYei9RenJtdUdQMW40ZnVWL2VlUFZ6R21pZSsrK3BiSS9sRUtuOFI5c2FycjY5MithZWZmNmJHN1RXbkdBUUFvREVGYkFKS1FaRjNXYVpISDNPTTBqcDAwSmJObXoxZWQ5aHc3OFp6cll1U2tzTVhINkcyMENyZk8xZTNjTDZRKytURGo0MTFVOU5TZGVycHc1U2RuYTJKNDc2WEpPWG01bXI5dW5WS1NrazIxbkU0SE5xM2I1K1JsTEo1MDJZdCszdVo4WDNuTHAyclZEU3BzRHRqdCtiTW1tMU1SMFJHcW1PbkkvVGp4RW1IdHkrSGFaMzE2OWFidnEvTStic3p6em5MOU4yNHI3OVR6b0VEeG5SS2FvcVNrcFBsanFLaUlyMzQ3QXRhOXRmZnB2bnhDZkc2L3FicUwxeGRPWkI5UU51MmJhdHhtWjNiZDdxOEdPM1VxWlBDSThwTEUvWStzcmRpWTJPMU95TkR1M2J0MHQ0OWV5V1ZKOHJFeE1Zb3NYMTdKU1FrS0w1ZHZJcUtpbVN6MlNTVkorMDgrZXhUaW12VHh1VytCdzBaWkVwQWthUjllL2U1bFlCUzZPV3hCZ0FBQUFEd25VRHVQem5nNW5BRHJoN01WbjdqdWFhSHQrMFNFL1grSng5SWtrcnRkdVhsNWlrbUpycktjdHUzNzFEN3BQWkd4ZGhYWG5UL2pYOW5kYjMzSDN2cFJlclJvNGM2ZGpwQ1ZxdTEybW9Hbm1ybysvNUFqY0dTa2hKOStPNEhWZVl2WGJwVTJkblorc2UxVjZuVVhtcjZ6dE5oR1NyNjhINmRPazFiTjIrUlZQNkMwUlZYWGFIWk0yZnByZGZlckZJRjVUOTMzK3QyQlpUcUVJT2VDYlIrWkU4RlZ4ck9mZFhLVmRxd2ZvTnBYdnloSVVuR2Z6ZmUxRS90amVZVWgwMGhCdi8rOHk5TmRCcUs3cUZIL3l0SmV1ekJSNVNlbmk1Sk9udlVPYnJvMG9zbFNVc1hMZEh1ak4yYTh0TmtUZmxwc3U2ODUyNTE2dEtwMnUxSFJFUW9OTFRxY3crcC9QZjRnM2ZlYzJzSWVrODBweGdFQUtBeEJXd0NTbEZKOVRkUjdnZ0tDdEkxMTErakY1OTdVVm1abVc2dk4rejAwOVNwUzJldjlsMmJ5amVXZHJ2ZFZESEUxWVdZY3dLSzlkRE42K3laczdYNGo4UGpiM2JxMGxtL1RwMm1wVXVXR3VNdWhvZUg2NUxMTDlXTVgyZVl0cmZnOS9sR3NzZkU4ZCtidnF1cCtza1huMzVtdXNFOWNlQ0oycjUxVzVYa0IyZkwvMTZtNVU0SkxqVnhUa0Radm0yN3FicUxKQVc1S0UzcVNsNXVucDU1NGltdFg3ZmVORDh1TGs3My8vZEJ4YlpzNmRaMktxeGNzYkxXVXBPVEp2NmdTUk4vcURMLzBhY2VWK2RETVRWcytHbkcvSGZmZWtjenBrMDNwaE1URTNYZmcvOVJTRWhJbFcwRUJRVlZtM3dpU1pFdWhoTnlkK3pYUWkrUE5RQUFBQUNBN3dSeS84bXVYUmxlcmU4dWk4V2lpTWhJU2RJM1gzNnRIeWRPMHVDVGgrak1zODlTZkVLODdIYTd4bjg3VHQrUG02Q1RoNTJpcTYrN3B2eGxIYWNYV2l3V2l6Nys4bFBqbnYzM09YUDEyc3V2U2lydmUvbmdzNCtNWmV0NjczL09xSFByODg4Mk5QUjlmNkRHb04xdTEyL1RaMVNadjNYekZtM2R2RVVyVjZ6VW50MjdxNnpqU2toSWlEcDE3cVNVMUZUVDIvdkJWcXZzZHJ1Ky9Pd0xZMTVvYUtoZWZ1RmxJeUdsOGphZGgvQ3BLMkxRTS83Y2oxeFpqNTQ5Tk9haThvZmhpLzVZcE0ySHF2R0VoNGZyckhQUE5wYWI5UDBQUnY5dzVlb1k0Ny81enVXMk0zYnQwc3pwdnhuVFVTMWE2SmtYbjlYTjE5NW96T3ZWdTVmK2RiZnJ5anNWYkljcStEU25PR3dLTVppZG5XMGFKcXcyQytjdk1FMi84TXh6TlM1LzlYWFg2TlRUcXliTGJONjRTVysrL3FhMmJ6Mzg4bWRrVktRdUdEdkdWQTFxNys2OStuNzhCT00zTXlVMVJmSHRFbXJjWjNPS1FRQUFHbFBBSnFEWTdZN2FGNnBGcTlhdGRkZTlkK25WbDE3VHJ2U2R0UzQvY05CSk92ZjhVVjd0MDJxMUdtL1ZWRmd3YjRHcEZPZndNMGFZdmk4dU1vOFJhYk5WTGJQcGZETmFrY0NTc2N0OFF6cjlsMStyckhmK21OR0tiZGxTeGNYbWZTeVlkemdCNVk4RkM0MzVGb3RGWDMvNXRiNCtORzdqNEtHRGRmcUk0WkxLcytQL1dQQ0hhVHNWbFQzcVcxbFptZDUvKzkwNmo3ZjQ4QU1QYWNmMkhhWjVDUWtKdXYrUkIwM0RFZm5LTjE5K2JWendqaHA5bnI0Zk4wR3JWNjNXYXkvL1Q3ZmZkWWZieVNNVk1seDAyclZQYXUvV3V2VnhyQUVBQUFBQWZDTlErMDhLOGd1VXZYKy9KT21VWWFmcWlFNUg2SjAzRHc4L2ZNNTU1eW8xTGRYdHQ0NnJXMjdnb0lHNitiWmJKVWtiTjJ6VUR4TW15bTYzNjllcDA3UjkyM1k5L1Bnait1YkxyL1hEb2JlK2Y1MDZUVEV4TWRxOHlmd1d1c1BoVUViNkxpV25wa2dxcnhCYm9XMThXNWY3cnU5Ny83cHE2UHYrUUkzQjJsUk9QcW5KQjU5OXBPRGdZR1h2MzI5S1FMR0dCTXRxdGFwdFFyeVJjSks1TDFPWit3NC9ZSTVyMDBiNzl1NnR0M1k3SXdiZDU2c1kzTHA1aSs2OTZ4NlAxcW1vK0xRN1k3ZVJnQklaRmFWUm84OHpsdmxsOHRURENTaE9GVkJXcjF5bGxTdFd1dHp1QisrOGIrcUxQZmY4YzlXcVZTdlRNa0ZXcTVIUTU2N21FSWVCSElOMWtaV1ZWVy9EMHJ6Njh2K014THZnNEdDVmxwWXFMemRQMDZkTjEvVTMzYUNPUjNUVW5GbHpOSFh5RkNNKzI3UnRvL3NlL0k5Ync1Vkp6U01HQVFCb1RFRytia0JkMlowcWZuZ2pOcmFsN3JqbnpocXJSMGhTcjE2OWRkR2xGOWZMeFVaRVpLVHhYMGhvcUw0ZlA4R3BQYkU2Zjh4b1V5bkR3c0pDMC9xMk1GdVZiWnFINENtL2FUaWhmNzhhMjVHYWxxcmhJOHVUWFhKeWNremZiZHl3MFNpZDUxeDl4ZUZ3YVBQR1RjWi9XWmxaa3FUOC9IeTk5ZG9iTmU2dlBrMFlOMTVyMTZ5dDgvcVZrMCtTa3BQMDM4Y2Y5b3ZrazZtVHB4amp0WGJxM0VsakxycFFBd2VkSkVuNlk4RWYrdURkOXozZXB2T3dTSkowUktjanF0d2dWc2RleG9VdkFBQUFBQVNxUU8wLzJibno4TU8xd1VNSGEraXBKNXUrUCs3NFB1cC80Z0N2OXVFczkrQkJ2ZmJ5cThiRHE2Q2dJRjE1OVQ4a2xUK01TazFMTlpZZDk4MTNXcnA0U1pWdGJOMjY5WEQ3ZHh6dWQyZ2JIMTlsMllhNDk2K3Jocjd2RDlRWXJJdUxMNzlFanozOWhFYWRmNTVwZnNWUU8yVU84NzkxNktFMzY0ODU5cGhxdDFtNUV2R0huMytzTDhkOTdmRi9sUkdEbmd1RUdIVG1jQnordTBNclZYRndqc1dLbHhuTHlzcjA4UWNmdWR6V1gwdi9OQ1VVeE1YRjZiVGhwM3ZkeHVZU2g4MHRCbWRNbTI1NnB0Q2hZd2QxNzlsRGNXM2F5R0t4cUd1M3J1cmVzNGZwdjVhdFhGY2tmK2l4aDVYWXZyMkduRHhFcjc3OXVucjA3Q0ZKMnI1MW14Njg5MzdkZnRNLzllYXJyeXMzTjFlUzFMTlhUejMyMUJOdVZ6aHZMakVJQUVCakN0Z0tLSTU2UEJkSFJrUm94QmtqOU9uSG4xUzd6TERod3hya2dtM0NkK09Oc1FVbDZhcnJycFkxMktwNzc3eEhQWHYzMUlVWGpWVkJRYjVwbmZCd2MxVVJoOE5odXFDcnVLbE5UVXRWV29jMGxaYVVLcVpsckhaczM2NEQyUWNrbFZjeXVmYUc2NHdiakp3RDVnUVVxYnhpeW1WWFh1N1czL0hSZXgrYS9nNW5wNTQrekZRKzc3dXZ2dFc0YncrWGNuejFyZGMwYmVvMDQyMGlxZWF4bWRldFhhZngzNHh6cTEzdTZObTdsKzc0OTUyS2lJaHdhM25uSVlZcUQ1ZFVvYUw5em05WTNYRExqUm84ZElneU1qTDByNXR2cTNiNzdaT1MxS3AxYTJWbFp1cml5eStWSkkyNWFJd1d6SnV2NE9CZ2RlcGMvVmlacnFTbnAydnlqeitiNWprUFpWUWJSMzBlYkFBQUFBQ0FSaFdvL1NmcFRna29pZTNkcStCWlY4WEZ4WHJ1cVdkTmxXVFBIbldPMGpxa1NaTEN3c0owOTMzMzZQNTc3alA2VlZ4WnQzYWQ4ZEJxNDRhTnhueFhGVWpyKzk3Zkd3MTkzeCtvTVJnV0Z1YXlmMmZVK2VlcC84QUJldnYxTnlXTFJSdlhiekMrTyt1YzhpRk8vbHI2cDh0dGxsV3E1QnNTVWo3TTl0QlRoaW81SlZtdFdyZldoKysrcjIySGhwcEliTjllZzRZTUt0L1hJU3VXTFhjNUpFUnRqanJtYU5NME1WZzN2dXhIOWxTUlUxWHRrTkJLQ1NqT0x6TWVHb0puMnRSZnRIWExWcm5TcFdzWHhjVEdHTCtCbDF4eHFjczRYUGJYMzlWV25JcFBpTmZMci8vUE5LKzV4R0Z6aXNHaW9pSk5uVHpWbUc0ZDExcVBQZjJFMXE5YnIrZWVmRVlPaDBOQlZxdHV1K04yeGNURzFMcTkyTmhZUGZYODB3b05EZFgrclAwYU9QZ2tiZHl3VVVWRlJYSTRITnF6WjQ5cDJkTkduQzVQL3ZUbUVvTUFBRFNtZ0UxQXNWanE5OEt0dG0yVjFWT1dzck1ONnpkbzR2anZqZW1CZ3dicStCUDY2cE1QUDFiNnpwMUszN2xURzladjBCVlhYV2xhTDdKU0dVUG5oQWpKUEc3blU4OC9JMG5hdkdtekhyejNmbVArR1dlTjFCRk9GMDhIc3JPcnRHL1diek4xNGNWamRkMk4xeHZ6OXUzYnAvSGZIazcrcUVqYWNMVitkZlpuN3pmL1BWRlJicThybFE4UDVNbi9qd1BaQjZwZGZ0Q1F3YnJ1cHV1clRTUnhwYlQwY0dkQlJiSlBmZXJWdTVlZWUrazV6WjQ1VzkxN2RKZFVYbTcxNnV1dlVjL2V2VHlxMGxLUVg2Q1huM3ZSTk1SU3oxNDkxVzlBZjdlMzRRODN6QUFBQUFDQXVnblUvcFBqK3ZUUjZTT0dhOG1peFlxTXFuNDRoMmRmZXQ2dDdXM2Z0dDM0SEJrWm9WYXRXeHVmZjVrOFZldldyak8rUDZKeko0Mis4QUxUK3Ezald1dVcyLytwSng5NTNQU0FxRysvdnNad3hDdVhyWkFrN2MvYWJ4cUNwM09YTGxYYVU1LzMvdDVxNlB2K1FJM0JtaVNuSk92eFo1N1VOMTk4YlVwQXFVMUppYmtQcjZMS2NkdjRlTFdOajlmQytRdU01Qk5KdXVqU2k2czhrSHpoR2ZkaXZyTEtMM3NSZzNYWG1ESFl1azJjYnJqbHhrUDdkZWk5dHc0UFNkNnFWU3VOdWJqNlljaWNxMnBYSG9yRXVZMFZRL0Q4L2VmZjFXNHJJakpTbDExNXVWNTcrVldkZU5KQWovb1dhOUpjNGpDUVk5QlRVMytlb3R5REI0M3BrV2VmcWFDZ0lIM3g2ZWZLenk5LzBYYjF5bFg2ejkzMzZ0Ly91VWVwSGRKcTNONlBFeWRwMDZGcTdCa1pWWWVaZDVhZG5hMlhubnRSa2hRVEc2UEV4TVFhRTBlbDVoT0RBQUEwcG9CTlFMRUdCYW5VWGo4WFVtVmxkczJhK1Z1TnkvdzIvVGQxN2Q2dFh2WW5TZG43OSt2bDUxODBYUXpHdG15cHBZdVhhc3BQa3lWSklTRWh1dmI2YTVWNWFKaWJDbEV0ekFrYmxTOG9LeWRURkJZV21zcklKclp2cndzdkhtdGFKak16MDdTKzNXNVhYbTZlWms3L1RhZU5PRnhPY2VLRTcwM3JkVHQwVWRhbFcxY3QrM3RaN1grNHBJejB3MjhVaFlTRVZLbm9VcHN1WGJzYUZUM2F4c2ZYT09idW9vVi82TjIzM2pFTmFTU1YvNDJYWEhHcFJvdzh3Nk45UzFKSnllRmtEazhTVnp3UkVSbHBESTlVWWZEUUlSNXRvNlNrUkM4Kys3eXBreTA2SmtZMzNYYUxSOXV4Qm5IaEN3QUFBQUNCS2xEN1R5S2pJblhsTmYvUXlMUFByS0U5WlVwT1NYWnJlLy8rMTEzRzU0R0RCdXJtMjI0MXBrZWNlWVpXcjFxdHBZdVhLRFkyVm5mY2ZZZnBmajlqMXk2OStPd0xPdXFZbzlXelYwOTE3OWxENFJIaFdyVGdEMTE5L2JWYXRIQ1JIQTZIMHRQVGxiRnJsMWF0V0dYYWQrY3VuVjIycVQ3dS9ldERROS8zQjJvTU5vVENnZ0xqczhWaU1TVUZGQlVWNmRPUERsYzA2Tm1ycC9yMDdhT2lvcUlHYXc4eDZMbkdqc0dvcUNqai84bjZkZXVOL2wxSjZuL2lBQTBlT2tRT2gwTzcwdE9yVklzNjZEVGtlbGlsL2xmbmFqek8xYlQvWExKVVVua0Y3Z0tuZUpXa0FRTlAxT0kvRnVtcWE2L3kvZzl6MGh6aU1KQmowQk1seFNXYTlPc2tZN3BWNjlZNitkUlRaTEZZOU1EREQrcWROOTdXNzNQbVNwS3lzckwweUlNUDYvbFhYakNTUWwzWnRuV2I1djgrcjhyODFBNXBHbmpTUUtXa3BXck96RmxhL01kaVU5TFZnZXdEQ2c4TFYxckhOS1ducDlmWTd1WVFnd0FBTktiQVRVQ3hXbFJxcjMyNTJwU1dsT3FqOXo4MFBhUjNaZG5mZjJ2Y045OXAxT2p6RkJRVTVOVSs4L1B5OU94VHp5cHpYNlpwL284VEorbm5TVDhaYnpiY2NNdE42bkJFUjYxWnZjYTBYRXhNckduYVhxbDhaM0R3NFU0U2g4T2h0MTU3MHloZEd4SVNvbi9lY1p0Q1FrS1VlL0NnQ291S0ZCNFdydjFaaDZ1U25IcjZNRTM5ZVlva2FlS0VpUnA2NnNsR1NjVUZ2ODgzbG91SWlEQkswSFU2MUpuU3Q5OEorbVBCd2hyLy9tMU8vOVlKN1JKcVhOYVZydDI2R24vTDdYZjlTLys1Kzk0cXkrVGs1T2l6ano3Vm5GbXpYVzdqL29jZk5ES2FQWlY3TU5mNEhCN2hXZkpNWXlrdExkWEx6NytvRmN0WEdQUEN3c0wwNy92K3JWYXRXbm0wTGF1VkMxOEFBQUFBQ0ZTQjNIOGlTVzNhdG5FNS8vMjMzMVZtWnBiZS9laTlXdHRVV1g1K3ZyRk9TRWl3RXRxMTAyMTMzcTRYbjMxQkY0d2RvODgvK1Z5SlNZazYvNExSa3FSRkN4ZHArN2J0MnI1dHV5d1dpNjYvNVVhMWJ0MWF4NS9RVjlIUjBVcEpTOVhXelZza1NYTm16ZEhxbFljVFVGSTdwS2xGZEF2UC8vQkcxTkQzL1lFZWcvWEI0WERJWXJGb3c0YkQxVkxDdzhOTjdmdnM0MCtOdmtLcjFXcFVSSzR1QWVYSW80OVNVVkdSMWg3cU4zUTF2WGIxbWdaTllLa3Z4S0I3bGk1ZVlwbys1cmhqOU1tSEgydmgvSVU2a0oydDE5NStYYkV0V3hyZlp6dFZmb2lxVklIYTFSRGpGY09PSlNVbnFYT1hMdnB0K2d6VE9oYUxSYmZkK2E4YTI1aldJVTNuanhudDhqdGJwU29zL3FZaDQ3Q3B4R0J0UWtKRDlQRGpqK2pqRHo3UzhyK1g2Y3FycjVUTlZsN3BLVFEwVkxmY2Zxc1MyeWZxMjYrK2tTU2RjOTY1TlNhZlNOS1lpeS9VdkxtL0t5WW1SdTNhSjJybDhoVktURXhVbDY1ZFpBbXlxTGlvV0dlUE9sZi91UFpxclZ1elRpdFhyTkRhTld1MWJjdFdYWHJsWlZvd2IzNk4yL2NuOU1NREFKcUtnRTFBc1lVRXE2all1NnUyTFp1MzZ0T1BQdEd1OUoyMUx5eHArclJmdFhYTEZsMXkrYVdLVC9BOGNVS1Njbk56OWZqRGp4a2RFNVZWVkRNNThhU0JHakJ3Z0NScDNkcTFwbVhpRStKTjAvWktWNjlXcDJGaHltOUNGaGpUTnB0TnI3MzBQMlZtWnFxZ29FQWp6anhEZmZ1ZFlGcC8xUG5uNlk4RkM3VS9hNyt5TWpQMTY5UnB4dHRBVzV6YWZjS0Fmc1lOU29lT0haVGFJVTAzM25wVGpRa28yN2R0TjVYZ3E4czR6aTFidFZSc2JLekdYbnFST25Uc1lQck9VVmFtYVZOLzBkZi9iKysrQTZPczBqMk8veVpUMHlZVjBrZ0loQkFJb0NoRlNtaUt2VkZGWE4yOXJzcGFGckdYeGE3M3JydXIyOVRWdGErNjBnVEU3dUs2cUZSRnVxNElxQkJDQ2oyMDlMbC9CQ1o1bVVtZGxKbko5L01QODlZNUNVOG03emw1em5QZW5LMGpoNC9VZVE5dnlTZFZWVldOZWlBL2ZMZ21BZVhFRWtUK3BMS3lVbi85NDErMFp2VWE5NzdRMEZEZFBmTWV3N0pMamVXd0J1ekhCQUFBQUFCMGVJRTZmckpueng2dCszcXRkdWJ1MU03Y1hJOC90bTMvYWJ0N3NrenQ2aWFOc1diMUduZWZPVGs1V1U4KzlTZlpiRGJOdU8wV1BmbjdKL1ROOGNrY2xlV1ZtblQ1WlAxNzhTZnVhM3RuOTNhWDR6L3hiLy8rL2QzalBQLzY4R1BEdU1HUW9VT2ExTGIyME5yOS9rQ053WmIweE9OLzBQcTE2d3lUeUdMamFpWUlyViszWHA5OHZOaTlIUlVWcFhsejVtbi92bjNxUCtBMHIvZTg5LzdmYUZkZW5tNi8rYlk2dDIrZmZtdURNLy85QVRIWU9GK3QrdEw5dW5QbnpzcnUyMGN2UFBlODloMnZiUDNKeDU5bzB1WFZ5NGRWVkZSby83NmFxdG9uSjhMVmpzVVRTL0NrcEhhUkpGMTkzVFZhdm5SWnM5cm9qSXJTd01HRG1uVnRlMnZOT0F5R0dCdzFaclRYcWlCUFB2VW5qMzIvZVdDbTFxMVpwLzZuOS9jNE5tSHlSRVZFUktqNFlMRXVuVEN1d2ZlTmo0L1g4Nis4b0xEd2NIMjVjcFcrMmJoSnUzYnQ4dmhzQ3drSlVhZk9uWlNja3FJTEw3NVFnNGVjSVpQSkZGQUpLSXpEQXdDQ1JjRCtSZ3UxbTFWY2QzNUJ2ZllVN2RhN2k5N1Y2aSsva2t0TlczeHg2NWF0ZXV6QlI1VXpLa2NYWEh5aElpT2RUYnErckxTMHp1U1RrSkFRZHdMSzhxWEwxTGx6WjAyZWVwbSsrN2FtQW9yRDRmQklRS21kc1M1SkZuUDFmK3ZoUTRmY2xVeE9PSHo0c0dFZ0pEbzZXanQrMnU3ZWpvaUlVRlIwbE00Kzd4ek5mYk42YmRoNXMrZHE4SkF6REdWQUpXbk1tV1BjcjUxT3AyWStjSi9IZXFJblc3ZDJyV0U3TTh0N0dkcUdYRC85UnAzYS8xU3Z4NVo5dnJUZTVKTzZQUExBd3dvTmRlajBBUVBVci84cFNxemp3Ynoya2orUmtmNDFpNm1xcWtwUC8va3BRNGMwSWpKUzk5eDNyeko2WkRUcm5nNTc2eXd6QkFBQUFBQm9mWUU2ZnJMMSt5MTY2ZmtYNnozbjVDV0pmVlZlWHFhRCt3KzR0eGZPWDZEdnZ2dE9oUVUxNHdDanpoenRjZDNvczBicm5iY1h5ZVZ5R2NaY1RDYVRoZ3dmMnFKdGJBMnQzZThQMUJoc1NmMVA3KzlSdldMUUdZUGRyN2RzL3Q1d2JOKytmZHAzZkd3bm8wZk5aQ0p2eTZJRUEyS3dZVHUyNzFEZXpwckVnK0VqY21ReW1UVG1yRE0xKzUrekpFbWZMRjZzY1pQR3kyS3hLRzlubnJ2S3RtUk1lS3FzckRRY096R1duSmlZcUxIbm5xM3NQdG5OVGtBSlpLMFpoOEVRZzVLMGFPSGJtdjNHTEovdVVkdjhlVy9wOGl1bjZ0THg5U2VpaElXSFM2b2VpeDk5NW1nVjVCZW9JTDlBQnc3VS9NNnVxcXBTWVVHaENnc0tkZHFzemhSWkFBQWExMGxFUVZTQTAyUXlCVjQxRWNiaEFRREJJbUFUVU1JYzFpWmZjNmk0V0IrODk3NldmclpVbFZYTnp6aXVyS3JVWi8vNVRDdVhyZENZc1dOMXpubG5lNnlqV1pmWXVEaDFTZTJpbmJrN2xablYwOURCL1BuVnY5QVhuMytoYlZ1Mnl1VnlhZm15WmNyTXlqUThTUFhzbGVWUnBjTWpBZVY0QlpTSXlFajF5T3loTGQ5dnFiTTk0ZUhoV3I5dXZYczdLU1Zaa25UdStlZnBvL2MvVXZIQmd6cDI3SmdldXU5QjdkbTkyMzFlN3o3WnlzenFhYmhYWTByS0x2M3NDOE4yZG5aMnZlZTdYQzc5OVk5LzBkaHp4aXE3YngvM2cyTmR5U2Vta0JEOTZxWWJkTS90ZDZtc3JFeVMxRDJqdTNaczMrSHhmVHJaL3IzN3RMbW9TT3ZXckpNa1BmN2s3OVUxdmF2SGVidnlhcktyNHp0NUx3WGNIbHd1bDU1OTZobERWbmQwVEl4bVBqaFRYVklidHlhMk44MzVXUU1BQUFBQStJZEFIVC9wbkpCUTcvRzQrRGlsZCt0Vzd6bE41WXlLMG4wUFA2QkhIM3pZL1lmZTJzdnBkRTVJMFBBUk9SN1hKU1lscWU4cC9iUngvUWJEL3RNSERxaHpjb3MvYWUxK2Y2REdZRXZxMDYrdiszVm9hS2pPR0hxR0preWU2TjQzTEdlWTVzOTl5K002dTkxdVNHcUtqWXMxSkNFRUMyS3dZWi8vNXpQRDlvalJJeVZKSTBlUDB0eFpjMVJWVmFXREJ3NXE1ZktWeWhtWm8yMWJ0aHJPVCt0YU04WlpYbDV1T0hhaXdyWEZZdEhQci81Rms5dFdXM2xabVhZWDdhN3plSGhFdUY5V2xKWmFOdzZESVFiYjA3YXQyL1R1Mis4b01URlJXYjE3YWVTWTBVcE1USlRkWVZkQmZvSHlkdTVVM3M0ODVlN0kxYzRkdWVyUm8rbFZ3UDBCNC9BQWdHQVJzQWtvem5CYm84OTF1Vno2WXNsbldyUmdrWTZWdE53c2dkS3lNbjMwd1FkYS9zVVh1dXhubCt2MEFRTWFkVjEyM3o2cXFLalVuZmZjcFdsWFgrdmVIeDBUclFjZWVWRFAvT1VwZmJ2cFc5MDk4MTY5TldldTRkcUJnd1o2M0srOHd0aHBzTmxxdmplbkRUaGRoWVZGU3UrV3JpNnBYWlNZbUtqT0NaM1ZxWE1ueGNiRnlXcTE2cCt2dlZIVHR1TUpJV0ZoWVpwNjVWVDkvWm5uSk1tUWZDSkpsMDJkMHFpdnRiWk5HemRweC9ZZDd1MzQrSGlsZDY5L3NPakEvZ05hdVh5RlZpNWZvZmhPblhUVGpGK3JWKzllOVY2VGxKeWtjUlBIYThHOCtSbzNjYnpHVFJ5dmE2NjZ1c0VFbE5xSlBwTDNkYWFQSGpscUtQdmJPYkZ6dmZlczdmRGh3NnFzckZSdXJlK0JwQmJKeG5hNVhIcitiODlwNmVkTDNmczZkZTZrbVEvZTcxRXhwNm1hOHJNR0FBQUFBUEF2Z1RwK2tuQThBU1VrSkVRcFhWS1UwU05EU3o1ZDRqNCs0L1pibGRtenVxcnFZNy83UC8zMXlUOXI5KzdkdXU2R2FScHoxcGtlOTVzNnNXWWNJMmRram02YU1kM3IrMFpGUittK2grN1h3L2MvcklMOGZNT3hpWmROY3YraDltVERSd3ozU0VBWk4zRjhnMStuUDJqdGZuK2d4bUI5ZHVibWFzZjIzSVpQUEM0NU9Wa1BQUHFRNHVMajFLbFRKMzN5OFdLVmxwVEtFbEU5Tkp1Y2txSnhFOGNyTGk1T0tWMVNGTmNwWGpFeE1iSmFyWWFLeEowVEV0d0pLTFZqdWpIYi9vd1lyRjlaV1prK1cxS1RnSkxaTTFOSnlVbVNxcGNxNzN0S1AyMDRQc0h3NHc4K1ZNN0lITU9FUTBtR1A4aVhsNTJVZ0dLcCtWdzdzYlJaYy8zMzIvL3E1aHQrWGVmeHhsUzdhQyt0R1llQkhvTjFPVEh1WEx0U21ETXFTcUdoamtidmI0eXZ2MXF0VlN0V2V1eTMyKzFLU0V4UWNrcUtVcnFrYVBpSUhLVjBTWEgvZkFRYXh1RUJBTUVpWUJOUUhEYUxiRmF6eXNycnovNnRLSy9ReTgrL3FIWHIxclZhVzRvUEhkS0x6NzJnRWFNM2E4clV5ejBxbEp4c3lMQ2h1bmpjSlY0cmh0aHNOdDF5eDIwcUxDaVF4V3JWcWhXcjNNZk1ack1HRHpuRDQ1cXkwakxEdHRWZTAxRzRkTUk0alo4MG9jNjJmUHZOdDRiU25mMzZuK0orUFdyTWFDMys2Ri82WWRzUGhtdkduSFZtZzBrZ0ozTzVYSnI3NW16RHZtRWpoamVZZkZFNzhXWFA3dDBxTHl1cjUrd2FGNCs3UklPR0RGYVhMbDBhZGY2aDRrUHVpaWxTZGZXWUU5bjR0ZjgvdjE2OTJsQ2lzbnYzN28yNnZ5Ujk5dWtTdmZIcTZ4Nzd3NCtYRVBURlMzOS8wVEFRWjdQWk5IN1NCQlhrNTNzTW1KM1FyWHMzT2FPaTZyMnZ6V3FXd3hhd0h4TUFBQUFBME9FRjZ2aEplRVM0SG56c1lYWHIzazEydTEyU0RQM2UydDVaK0xhS2lvb2tTUzg4Kzd6S3k4cDF6dm5uTnJ1ZDBURXhHakJ3Z041Lzl6M0QvdHBMR05lMmQ4OWV2VFY3bnNmK3JkOXZVWS9NbHB1RnZYNXQvZjgzUC8zd2s4Y2ZqMDg5clgrOTE3UkZ2ejlRWTdBdTd5NTZSd3ZuTDFEUHJKN3EwN2R2d3hjYzF6dTd0NlRxQ1ZBdnYvQ1NYbi8xTloweDlBeWRmOUdGNnA3UlhWT3V1TnpyZFNjcUc0ZUdoaW82T3JySjdXMUp4S0R2bWhPREgzLzRrUTRmT3VUZVR1bVNvcTlXZmFueThuS1ZIQ3VSdzJGM0g5dTZaYXZXclZtbnRWK3ZjZTlMVFV0VmVFVE4rR1BaU2VPclpuTmdqZjBGWWh3R2Vnelc1Yy9QL0ZXU01lSHRpcXV1MEtneG94dTl2ekUyYmR6a2RYOXBhYWwyYk45aG1QUXFWVS80UE91Y3NicG0yclZlci9OVklNWWdBQUJ0S2FCL284VTVIY3JmVy8vaWlZc1d2dDJxRDJ5MWZiSGtjeVVtSkdyTVdNK1pOcldkNkhEV3hXUXlLVEVwU1gvNnc1T3FyS3g1S0Iwd2FJQ2lvajBUQms2dVRsSzdBc3FKQjhpREJ3NHFQejlmZWJrN2xadGJYWXJPWnJjclBMeW01S0hkYmxkV3J5ejM5c1lORzVXL3l6TjVJU3dzVEM2WHEwbVZPejc2NEVQRFVrQm1zMW5ubk5md1lGQmhZWkZodTdIWnl4YUxwZDdrazZOSGp4cktQVzdmYmh4RXF2MCsvNXhYczY3bHpMdnVkYjgybTgzcW1aV2x4anB0d09tRzZpbFM5Y3dxWHl1VVNOSy9GMzlpMkM0cks5UHpmL3Q3dmRmY2Z2Y2RHamg0VUwzbnhEa2RQcmNOQUFBQUFOQytBblg4cExHVFgyNmFNVjBIRHp5bXpkOXRsc3ZsMHFzdnZTS3p4YXl6emg3YjVMYTVYQzdOL3Vjc2orUVRTWHIvM2Zka3RwZzE5Y29yM1B0MjdkcWwzejM2VyszWnM4ZmovTmRlK1llc05tdXoydUhONDQvOXR0N2o4K2Q1THVFeWEvNmNlcTlwcTM1L0lNYmd6dHhjclZxNVNwdldielRzUDFGaDErWHRva1k0c2JSemVYbTVsbjYrVktscGFlcWUwVjJscGFVcUtpaFVRVUdCQ2dzS1ZWaFlxTUw4QXYyd2RadWs2aVNDMm5KRzV1am8wV05hcy9yck9yZS8vdXBydzhRelh4R0RMYWV4bjRONzl1elIvRG5HNyt1U1Q1ZlVtWkFuU1g5NThrK0daWFpPWGpyczVLb2FObHRnTGZzUnFIRVlxREhvRDJZK2VKK0tDb3RVVkZpb29zSWk1ZWZucTJCWHZ2THpDN1Izeng3RGhGR3ArbmQ1WXllbU5rZWd4aUFBQUcwbG9CTlE0cU5ERzN4b1c3bHNSUnUxcHRxcUZTdGI1S0h0MDhYLzFwY3J2elRzdTJUY3BTb3FMRlJvYUpnY29RNlp6V1lWRlJacXdWc0xET2M1SE5VUEswcytYYUovZmZpUkN2SUx2SFkydTJkMDE2WU5OWjNvZ1lNSHlXS3hxTEt5VWd2bXpkZmI4eGVxcXFySzQ3cjMzMzFQTzdadjE2OXZtZDVnQlEycGVyM2tmLzdqRGNPKzBXZU9VVng4bkh2NzVHU1diVnUycW11M2RIZjVTS2s2UVNZdVByN0I5L1BHYXJPcHRMVFV2ZjNPZ2tVYVAzbUM3SGE3aWdvTDlkWWM0MHlsTHFtZUQ2akxseTR6VklQcDA2K3ZZZlpBUTVKVGtoWHBqTlNoNHVvWkMzYTdYZGRNdTlhbkxQUFdGaDhkV091QkFnQUFBQUE4QmZQNGlWUTlFZWVPZSs3VXpMdCtvNktpSWlVa0ppb3RMYzE5dkhibEFFa3ltYnozd3c4ZU9Lam5ubmxXNjlhc05leTMyKzN1TVlWM0ZpNlMxV3JWcENtVHRXYjFHajM3MURNNmZQaXcxL3U1WEM2OStOd0x5cy9MMTlTcnJxaHorWjcyMUZiOS9rQ013VlVyVm5tTUY5VldXVkVoblRRM3E3eTgzQjBmazZaTTlucmRsczNmRzdhN3BuZlZEZGRlcndQNzk5ZmIzb3dlUFZSU1V1TGV2bW5HZE8zS3kzTW5uSGpidm4zNnJTMmFnTklhaU1INlB3ZGpZMk1WRngrdlhYbDVqYjV2N1RneG1Vd2FQdEtZZ0hMeWNtRTJtMTB0cFdkV1QvM3l1bXZxUEI0VEc5Tmk3OVdTMmlJT0F6VUcvWUhkYmxkcVdxcEhJcDVVWFFWbDE4NDg1ZWJ1Vk82T0hmcnBoeC8xMDAvYmxkMjNUenUwdFBrWWh3Y0FCSk9BVGtBSmMxamxETGVwK0VqZHk3SWNPVnIvUTExTE8zTDBxTS8zV0xkbXJWNSs0U1hEdmdHREJpb2pzNGNlZStoUmZWTkh5YmtURWhNVEpVa1Y1ZVg2OFljZjZ6enZ4eDkrTkdRSFgzRHhoZHE0WWFOZWUrbFY3ZHk1MDNDdTFXbzFaTTV2M0xCUnQ5dzBReGRlZXBFdXVPaENoWVo2ZjBEYTh2MFcvZXZEancyVlhDSWlJejNLaXA1Y1F2UytlMlo2M0t0cmV0Y21WVjJwclZPbmVNT0EwNktGYjJ2UndyZnJQRDhqSThPd3ZYL2ZmcjN5NGl1R2ZXZWZlN2I3ZGUvczNycnozcnNiYk1ldmJyeGVSNDRja2RQcFZFYVBIbDZYWWZJWHpuQ2J3aHlCTlFNQ0FBQUFBT0FwV01kUGFvdUlqTlFkOTl5cHhmOWFyQXN1dmxBeE1UR3FxcXBTeWJGam1qdHJydUhjazZ2TFZsWldhc21uLzlIc04yWjVKSk5jL3JPcDZwSFpRNzk5OVAvY1l4dEhqeDdWUzgrL3FFOCtYbXc0MTJReWFkcU4xK3VyVlYrNmt3Q2s2b2s4NjlldTA3VTNURE5Vbm0xdmJkbnZEOFFZVE9tUzRuVi9TRWlJK3A3U1QyZWZlNDd5ZCsweUhKczdhNDdPT21lc2JGYlA3MnRaV1ptKzM3eEY3eTE2MTczUGJyZXJUNysrc2xnYUhxTHRsZDNiSXprcTBCR0REWDhPaG9TRWFOS1VTZnJySC8vaTliak5acFBUNlZSa2xGT1JrWkhhdEdHallVTGgwT0ZEdFduREpzMmJQVmMycTFVVkZSVWVGWnRxVjhqMmxTTTBWRjI3cGJmWS9kcENXOFZob01aZ2UydnFjajBuM0hYckhTM2NrdGJET0R3QUlOZ0VkQUtLSktVbU9QWE5ENTVsVGs4d2g1aFZXVlgvMm9vdHlkZHFGbXRXci9GWWVzZmhjT2gvcnIxYWtwVGRKN3ZlQkpTbzZDaGxIUzlSbTlvMXplczVZV0ZoaW9pSWNLK1BMRWxadlh2cC9YZmUxZktseXozT1QrdWFwdHZ2dmtQTGx5N1huRGRudS9jZk8zWk04K2U4cFY2OWU2dFBIUm5GTVRFeHlyUGJEWm4zMTB5NzFpUHhvbGQyYjVsTUpvOXllYlVOR1RhMHptTU5HVFJrY0wzSk9MVTVIQTROT3FObWFaclMwbEk5OGZqdlBkWmFIVEJvb0hzN0pqYW1VUm44dGE5cFNRMlY4R3VPMUFSbmk5OFRBQUFBQU5BK2dtMzh4SnZVcm1tNjhoZFg2WmRYL285aFhPVmtYZFBURGRzTDVzM1hnbm56UGM2N2JPb1VYVHBobkNUcHVodW02Ym1ubjlXNUY1eW5aWjh2VlhGeHNlRmNpOFdpWDkxMHZYSkdqdEN3bkdGNjdLRkhEWlV1OHZQelpmV1NsTkFVTGQzM2IrdCtmNkRGWUVxS01RRWxyV3VhUm93YXFaeVJPWXFPcVI0RCttYlRONFp6M2x2MHJpSEJwQ0VEQmcyUXhXSlJqOHdNOXhMYlllSGhTa2xKbHMxbWM5L2ZZckdvMzZuOW1wU0FzbUg5QnUxdm9LcEtVeEdETGF1eG40TkRoZzNWNmk5WEt5a3BTV25wYVlxTGkxTmtsRk5PcDlOZENWdVM1cjQ1eDFCTjJtdzJhL0xVS2Fxb3FOQyt2WHZydkg5Q1VtTHp2NGgyRU1oeEdJZ3hXRkJRb0Z0dm11SDFtTGZra09lZWZsYlBQZjFzby9mUGZtT1dacjh4UzJGaFlYcnA5VmM4anZ1alFJNUJBQURhUXNBbm9FU0VXaFhyZEdoZmNZblg0NWxabWRyODM4MXlOWHRsMXNZTE1ZVW9NeXZUcDN0azljcFNkdDgraHM3Q3RCdC9wZmpqUzg5a1p2V3M4MXFyMWFwZjNYaTllOVpFV2xxYTR1UGpsWmJlVmVuZDBwWGVMVjFkdTZXcmMrZk9LaTB0MWNQM1BhZ2ZmL2hSSnBOSlU2NjRYRlZWVlZxeGJJVWhDV1JZempCTnUvRjYyZTEyalpzNFhrNm5VeSsvOEpKN0lPZjhpeTZvTS9sRWt1STd4ZXYydSsvUUkvYy9wTXJLU2wweS9sSU5HVGJFNDd6MGJ1bTZiT29VdlRWbm5zY2drY2xrMHREaHd6UzJWc1dScHJyb2tvdTFmdTE2YmY3dmQvV2U1M0E0TlAzV0dZYWxoY3JMeTVXY2tteFlmdWRuUDcreTJkVllBa0dzMDZHSVVMS3VBUUFBQUNCWUJOdjRTVjFzTnB2U3U2VnIyOVp0WG84bkpDWjRqRXRjTXY1U0xWKzZYQVg1K1pLcXgxZCtPZTBhalQ1empQdWNVV05HS3pVdFRkMHp1aXMwTkZSdnoxL29QaFlkSGEyYmI1dWgzbjJ5M1cyNDZ6ZDM2NG5ILytBZWg3am9rb3ZWUGFON1MzNnBQbW1QZm4rZ3hXQmljcEppWW1NMGRQZ3dqUncxMG10VmgrdysyZXJicjY4Mk5WQ3QySnZRMEZCTm1uS1pKR25jaFBFYWUrNDVTdW1TNHE0Uy9NVGpmM0NmZS9yQUFYVldINjdMYngvNVgvZnJwaXdoM1ZhSXdjWi9EcHBNSmsyLzllWjZ6eWt0TGRYbTc0empudWRkZUw2N1VuYnRaY0ZyRzVZelRMR3hzWTFzZGZCcDZ6Z00xQmhFNjJFY0hnQVFqQUkrQVVXU1VoTWl0ZjlRaWJ3Vno3ajV0bHZhdmtFK0NJOEkxejMzM2F0L3ZQeXFQdjdnSTAyWVBGRkRodzl6SDgvb2thRzBybW15V0N5eTJXeHloRG9VRmhhbXhLUWtqUmc5MHQycGtLVFFzRkE5OWZkbnZMNlAzVzdYYlhmZm9idHZ1MHVqeG94UzcremVrcVR6TGpoZkg3Ny9nZUxqNDNYVjFiL1E0Q0dERGRlZGVmWlo2dGE5bS83MjFETXFLeXYzV0VySG01NVpQWFhGVlQ5VFVXR1JwbDU1UlozbmpaczRYbWVlZlpieWR1YnAyTkhxOVdudERydVNrcE44N2doWnJWYmQvL0FEV3ZiRlVtMVl0MEg3OSsxeko3cFlMQlpGT3AzcWtkbERPU05IZUpUaWpZaUkwRTB6cG12bzhPRjY5dW0vcVcrL1BqcHR3T2srdGNlZm1VelZQMU1BQUFBQWdPQVNUT01uOWVtZWtlR1JnR0l5bWRUdjFGTjAzUTNUUEpZN3NkdnR1djZtNi9Ydy9ROHBLU2xKdjc1bHVycDVTUlk1a1VCeTJkUXArdW5ISDdWdXpUb05IRHhJMTExL25XRWlpMVE5bG5EL3d3L29sUmRlMW9iMTZ6Vis4b1FXL2lxYnJ6MzcvWUVVZzFhclZjODgvMnk5RTVCTUpwUHUvTTNkZW1mQklxMWNzVUpGaFVXR0pheTlDUXNMVTYvczNwcDYxUlZLU2s2U0pJL2tsc3JLU2lXbkpHdlRCcnRLUzB0MS9rVVgxTkZHbTdxbWQzVnZPNk9pZFBtVlU3WHNpMlhLM2I3RHZmL1UvdjBiK0dyYkZqSFk4dXgydSs1LzVFSDllL0VuZXYyVjE5UWxMVldYLzJ5cSszaG16NTVhKy9VYVdhMVdoWVdGS1RZdVZvUE9HS3lMeDEzU2pxMXVYKzBWaDRFV2d5RW1rK3gyZTZ1L1QrMXFQclU5L3NUdmZMcnY3RGRuKyszeVpZekRBd0NDbGNsVjM1b25BV1JIUWJIeTk3YnRHb2t0NFkxL3ZPNStQV3IwS01PeU9SdldiOUFwcDU3U3F1Ky9hZU1tOWN6cUtadk5Ka2txS1NuUlIrOS9xUE12dXFEZUI4dnk4bkx0TGlwU2Nvcm5lcmkxU3pxR2hvWXBOS3hwTXpUODJkNDllMlczMnhRUjJiZ0h3OXJyUVdmMzY2UGs1T1RXYWxxTFNZb0xWMW9pWmY4QUFBQUFJQmdGNnZpSkpOMTV5KzN1MTlOdm5hRzBPcFllenQrVnI5d2R1VEtiUTJTejJ4VVJIcTVPblRzMTJKZGYvZVZxblhyYXFZMWFLcWU0dUZqYnRteHQxQVNWQS92M3U1ZHM4UWZ0M2U4UDVCaHNhN3VMZHV2ekpaOXA0bVdUSkVuL1h2eUp2dGxZdlN6UHpiZDVYeEpEa2o1Ni8wT3RXckZTa1U2blVycWs2S0pMTHZhcktpakVZT3ZhbFpjbm04Mm0rRTZkM1B0Y0xsZVRxam12V2IxR1AyeXJTZVNiTkdWeW5lZk9mYk5tT1pMRTVDU05IRDJ5aVMxdUgrMFpoOEVlZzc3WWxaZW5Bd2NPdXJlemoxY1hhNjdDZ2tMRHNubVpQZjJuNmt0N2Z4WUNBTkFRVXpPWEF3bWFCQlNYUy9wdSsxNFZIeWxyNzZZQUFjc1pibE92cm5FSzR0V0ZBQUFBQUtCRFkveWtZL09IZmo4eDJMRVJnL0FIN1IySHhDRGFPd1lCQUdpTTVpYWdoTFIwUTlxTHlTUmxwc2JJYmpXM2QxT0FnR1MzbVpXWkdzTkRMd0FBQUFBRU1jWlBPaTUvNmZjVGd4MFhNUWgvNEE5eFNBeDJiUDRRZ3dBQXRLYWdTVUNSSklzNVJEM1RZaFVTd205dW9Dbk1JU1pscGNYS1lnNnFqd1FBQUFBQWdCZU1uM1E4L3Ridkp3WTdIbUlRL3NDZjRwQVk3Smo4S1FZQkFHZ3RRZmRiTHN4aFVXWnFEQTl1UUNPWlEwenFrUnFqVUx1bHZac0NBQUFBQUdnampKOTBIUDdhN3ljR093NWlFUDdBSCtPUUdPeFkvREVHQVFCb0RTYVh5K1ZxNzBhMGhxTWxGZnAreHo2VmxsZTJkMU1BdjJXM21kVXpOVlpoRGg1NkFRQUFBS0FqWXZ3a3VBVkN2NThZREc3RUlQeUJ2OGNoTVJqOC9EMEdBUUR3eG1ScTNvSnhRWnVBSWtrVmxWWGFrcnRmeFVmSzJyc3BnTjl4aHR1VW1ScER1VDhBQUFBQTZPQVlQd2xPZ2RUdkp3YURFekVJZnhBb2NVZ01CcTlBaVVFQUFFNUdBa29kWEM0cHQ3QllCZnVPS0xpL1VxQnhUQ1lwTVRaY3FRbE9OZTlqQXdBQUFBQVFiQmcvQ1I2QjJ1OG5Cb01ITVFoL0VJaHhTQXdHbDBDTVFRQUFhaU1CcFFFbFpSWEtMVHlrZmNVbDdkMFVvTjNFT2gxS1RZaVV3MGFwUHdBQUFBQ0FKOFpQQWxzdzlQdUp3Y0JHRE1JZkJIb2NFb09CTDlCakVBQUFpUVNVUmp0OHJGeTVoY1dVc2tPSDRneTNLVFhCcVloUWEzczNCUUFBQUFBUUFCZy9DU3pCMk84bkJnTUxNUWgvRUd4eFNBd0dubUNMUVFCQXgwWUNTaE1kTFNuWG5nUEh0TGU0UkdYbGxlM2RIS0RGMmF4bXhUa2RpbzhPVlppREIxNEFBQUFBUU5NeGZ1Sy9Pa3EvbnhqMFg4UWcvRUZIaUVOaTBMOTFoQmdFQUhSTUpLRDRvS1NzUXNWSHluUzBwRndscFpVcUthOVFaYVZMbFZVdThlMkJQek9aVERLSG1HUTJtK1N3V3VTd214WG1zTW9aYnFPOEh3QUFBQUNnUlRGKzB2Ym85eHNSZzIyUEdEUWlCdHNIY1ZpREdHd2Z4Q0FBb0NNaUFRVUFBQUFBQUFBQUFBQUFBQUErYVc0Q1NraExOd1FBQUFBQUFBQUFBQUFBQUFBZEN3a29BQUFBQUFBQUFBQUFBQUFBOEFrSktBQUFBQUFBQUFBQUFBQUFBUEFKQ1NnQUFBQUFBQUFBQUFBQUFBRHdDUWtvQUFBQUFBQUFBQUFBQUFBQThBa0pLQUFBQUFBQUFBQUFBQUFBQVBBSkNTZ0FBQUFBQUFBQUFBQUFBQUR3Q1Frb0FBQUFBQUFBQUFBQUFBQUE4QWtKS0FBQUFBQUFBQUFBQUFBQUFQQUpDU2dBQUFBQUFBQUFBQUFBQUFEd0NRa29BQUFBQUFBQUFBQUFBQUFBOEFrSktBQUFBQUFBQUFBQUFBQUFBUEFKQ1NnQUFBQUFBQUFBQUFBQUFBRHdDUWtvQUFBQUFBQUFBQUFBQUFBQThBa0pLQUFBQUFBQUFBQUFBQUFBQVBBSkNTZ0FBQUFBQUFBQUFBQUFBQUR3Q1Frb0FBQUFBQUFBQUFBQUFBQUE4QWtKS0FBQUFBQUFBQUFBQUFBQUFQQUpDU2dBQUFBQUFBQUFBQUFBQUFEd0NRa29BQUFBQUFBQUFBQUFBQUFBOEFrSktBQUFBQUFBQUFBQUFBQUFBUEFKQ1NnQUFBQUFBQUFBQUFBQUFBRHdDUWtvQUFBQUFBQUFBQUFBQUFBQThBa0pLQUFBQUFBQUFBQUFBQUFBQVBBSkNTZ0FBQUFBQUFBQUFBQUFBQUR3Q1Frb0FBQUFBQUFBQUFBQUFBQUE4QWtKS0FBQUFBQUFBQUFBQUFBQUFQQUpDU2dBQUFBQUFBQUFBQUFBQUFEd0NRa29BQUFBQUFBQUFBQUFBQUFBOEFrSktBQUFBQUFBQUFBQUFBQUFBUEFKQ1NnQUFBQUFBQUFBQUFBQUFBRHdDUWtvQUFBQUFBQUFBQUFBQUFBQThBa0pLQUFBQUFBQUFBQUFBQUFBQVBBSkNTZ0FBQUFBQUFBQUFBQUFBQUR3Q1Frb0FBQUFBQUFBQUFBQUFBQUE4QWtKS0FBQUFBQUFBQUFBQUFBQUFQQUpDU2dBQUFBQUFBQUFBQUFBQUFEd0NRa29BQUFBQUFBQUFBQUFBQUFBOEFrSktBQUFBQUFBQUFBQUFBQUFBUEFKQ1NnQUFBQUFBQUFBQUFBQUFBRHdDUWtvQUFBQUFBQUFBQUFBQUFBQThBa0pLQUFBQUFBQUFBQUFBQUFBQVBBSkNTZ0FBQUFBQUFBQUFBQUFBQUR3Q1Frb0FBQUFBQUFBQUFBQUFBQUFBQUFBQUFBQUFBQUFBQUFBQUFBQUFBQUFBQUFBQUFBQUFBQUFBQUFBQUFBQUFBQUFBQUFBQUFBQUFBQUFBQUFBQUFBQUFBQUFBQUFBQUFBQUFBQUFBTkNXL2g4K3ZTRXdGcmZuYWdBQUFBQkpSVTVFcmtKZ2dnPT0iLAoJIlRoZW1lIiA6ICIiLAoJIlR5cGUiIDogIm1pbmQiLAoJIlZlcnNpb24iIDogIjQzIgp9Cg=="/>
    </extobj>
  </extobjs>
</s:customData>
</file>

<file path=customXml/itemProps148.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5433</Words>
  <Application>WPS 演示</Application>
  <PresentationFormat>宽屏</PresentationFormat>
  <Paragraphs>1033</Paragraphs>
  <Slides>31</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31</vt:i4>
      </vt:variant>
    </vt:vector>
  </HeadingPairs>
  <TitlesOfParts>
    <vt:vector size="49" baseType="lpstr">
      <vt:lpstr>Arial</vt:lpstr>
      <vt:lpstr>宋体</vt:lpstr>
      <vt:lpstr>Wingdings</vt:lpstr>
      <vt:lpstr>Arial</vt:lpstr>
      <vt:lpstr>±¼¸²</vt:lpstr>
      <vt:lpstr>Segoe Print</vt:lpstr>
      <vt:lpstr>微软雅黑</vt:lpstr>
      <vt:lpstr>Calibri</vt:lpstr>
      <vt:lpstr>Wingdings</vt:lpstr>
      <vt:lpstr>Impact</vt:lpstr>
      <vt:lpstr>Arial Unicode MS</vt:lpstr>
      <vt:lpstr>Lato Light</vt:lpstr>
      <vt:lpstr>Calibri</vt:lpstr>
      <vt:lpstr>Bebas Neue</vt:lpstr>
      <vt:lpstr>Gill Sans</vt:lpstr>
      <vt:lpstr>Malgun Gothic</vt:lpstr>
      <vt:lpstr>Cordia New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ages>12</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杉</cp:lastModifiedBy>
  <cp:revision>189</cp:revision>
  <dcterms:created xsi:type="dcterms:W3CDTF">2018-04-16T08:05:00Z</dcterms:created>
  <dcterms:modified xsi:type="dcterms:W3CDTF">2022-07-19T05:36:40Z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KSORubyTemplateID">
    <vt:lpwstr>2</vt:lpwstr>
  </property>
  <property fmtid="{D5CDD505-2E9C-101B-9397-08002B2CF9AE}" pid="4" name="ICV">
    <vt:lpwstr>F9243169D52647BA8870A7B587894DB5</vt:lpwstr>
  </property>
</Properties>
</file>