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70A9-C37A-4078-8B74-9A76674D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9CDF-2615-42B5-B927-E2FFD535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F271-1D90-45FC-8B1F-170B6934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1CC0-73B3-466D-8814-B5735A5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F2F8-CD40-4FB8-A657-DA58BE92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591-BDE9-4F25-99FB-AF9F8972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1A95-CE90-4D9E-A9DF-6C852640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9334-BBD5-4D4E-8F55-2093F332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5DDE-0692-49D9-A494-7C91CAD4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5D8D-741C-4928-8B17-8DAFABBE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16502-D694-4C94-95C0-D05CEF7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B187-56BD-4D99-8A57-32DE9F98F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8689-C6A0-49DE-A775-9CBEAEE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3BE5-CE30-4442-9160-2F518B54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BF2B-2270-4C90-995C-8C8E0DB4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29BD-AAA9-48A0-B35B-94C0EF7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7EE2-CAA6-4AD2-8B72-2339E1A4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71C7-3D89-482B-90A0-F60CCE5A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E596-4139-4B5D-8CD6-3924BD2F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1424-E751-43B2-9BD5-61D1236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567-6FDD-4835-AABC-9BCE3308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8AB6-3832-4532-B956-8FFFE5B5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866-5562-4D14-AEFE-498C0164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B8FD-1FF4-4C08-AA93-F52BE034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D1DF-9586-4F0C-AFCB-9CC5C09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21D-434C-450C-A059-8FD56C6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4C2B-2585-44A1-A6DA-04B1D8D5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E5D7-5AC1-426F-80A9-3D3AF43B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B7C1-AE20-438E-ABE2-A84155C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46A65-22A7-415A-A90D-E97E5FDC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50EB-B763-4D51-9104-03973D3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F60-F5ED-4E40-8B93-3B095359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9134B-A23B-4A95-973E-7C96FCF7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8C19-1529-44AE-9BBD-FE0F209A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FF392-7A0A-4C24-80AA-896136F4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E9C0B-0CA3-4A25-8166-A896B9140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F69AC-2412-4BFE-8318-33B3BA7F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87E0C-6C96-4A0F-B682-E5319FA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D2037-0580-41CF-BB80-04070596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9694-948E-45DD-8087-2B4E03ED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14AA4-9A64-4C89-88DD-83DC2C0E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3D36D-3EF1-4EB6-9B27-96CEE6BE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CE76-48A7-45D9-9A71-03A7B32D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015CF-1F13-4E23-9260-77663BEB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E53A-8852-4218-856C-8C8B377E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B821-327E-4EC8-959A-20AA2B36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D08D-A7E6-4A1A-8F82-D611DE0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C074-1D18-4573-A684-DA198568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1F07-A0CE-45CA-9853-727AC419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C17D-A067-4383-AB1C-99AE8C60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E2C5-FDD0-454F-959C-ADB6D780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C95C-A955-4D59-8CED-5D44523D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B785-87BC-44A8-BCEA-A906C198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3E00B-9C9E-459B-8B37-1F78801F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66FDC-1F15-4F65-B215-E2632B961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6730-9B72-4CDC-8EF5-5549811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FDA5-BD80-4BC3-AC0F-5B105A2D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1DB8-8C02-4BC0-B5D1-EF1E2594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A5E14-CECE-4F62-AC37-EDFF92A5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425A-0946-46F8-BC97-A36B7736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EE6C-6B70-45CC-978A-CE5C63EAC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F40F-B370-44D9-BC10-C4E41A143A5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0B08-0790-48A0-8B71-7C3F5A50E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713E-9E26-4BF5-8712-F91A2124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DBBED-C2BF-4DCE-A6E7-9110DD861305}"/>
              </a:ext>
            </a:extLst>
          </p:cNvPr>
          <p:cNvSpPr txBox="1"/>
          <p:nvPr/>
        </p:nvSpPr>
        <p:spPr>
          <a:xfrm>
            <a:off x="0" y="0"/>
            <a:ext cx="569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states:</a:t>
            </a:r>
          </a:p>
          <a:p>
            <a:r>
              <a:rPr lang="en-US" dirty="0"/>
              <a:t>0.   Initialization state: furnace idle,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idle, robot loading in crucible into the furnace </a:t>
            </a:r>
          </a:p>
          <a:p>
            <a:pPr marL="342900" indent="-342900">
              <a:buAutoNum type="arabicPeriod"/>
            </a:pPr>
            <a:r>
              <a:rPr lang="en-US" dirty="0"/>
              <a:t>Furnace heating up (ramp),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heated up (dwell),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cooling down,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 (cooled down), robot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System error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1A47B-8037-4D9B-8E87-5D49BFFFCAC2}"/>
              </a:ext>
            </a:extLst>
          </p:cNvPr>
          <p:cNvSpPr/>
          <p:nvPr/>
        </p:nvSpPr>
        <p:spPr>
          <a:xfrm>
            <a:off x="2247900" y="3509965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8B75B-B5BB-4240-A0B8-64FD1E04D5F0}"/>
              </a:ext>
            </a:extLst>
          </p:cNvPr>
          <p:cNvSpPr/>
          <p:nvPr/>
        </p:nvSpPr>
        <p:spPr>
          <a:xfrm>
            <a:off x="4352925" y="3509964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AA102D-7A1B-49C7-BAF7-5B24C782AEED}"/>
              </a:ext>
            </a:extLst>
          </p:cNvPr>
          <p:cNvSpPr/>
          <p:nvPr/>
        </p:nvSpPr>
        <p:spPr>
          <a:xfrm>
            <a:off x="6457950" y="3509963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FED288-9517-4A5A-AE14-EF3C882C060C}"/>
              </a:ext>
            </a:extLst>
          </p:cNvPr>
          <p:cNvSpPr/>
          <p:nvPr/>
        </p:nvSpPr>
        <p:spPr>
          <a:xfrm>
            <a:off x="8562975" y="3509963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840FE-0BAD-4033-8DD4-A0D8431A8A06}"/>
              </a:ext>
            </a:extLst>
          </p:cNvPr>
          <p:cNvSpPr/>
          <p:nvPr/>
        </p:nvSpPr>
        <p:spPr>
          <a:xfrm>
            <a:off x="10668000" y="3509962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89BC1C-986A-4FF4-A0DA-8C6772F70897}"/>
              </a:ext>
            </a:extLst>
          </p:cNvPr>
          <p:cNvSpPr/>
          <p:nvPr/>
        </p:nvSpPr>
        <p:spPr>
          <a:xfrm>
            <a:off x="142875" y="3509962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E6871-B556-44F8-8996-1C3923C74B1B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1238250" y="4057650"/>
            <a:ext cx="100965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FF559E-928F-445A-A519-C4C5F3340780}"/>
              </a:ext>
            </a:extLst>
          </p:cNvPr>
          <p:cNvSpPr txBox="1"/>
          <p:nvPr/>
        </p:nvSpPr>
        <p:spPr>
          <a:xfrm>
            <a:off x="6010275" y="-1"/>
            <a:ext cx="5391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events:</a:t>
            </a:r>
          </a:p>
          <a:p>
            <a:r>
              <a:rPr lang="en-US" dirty="0"/>
              <a:t>-1.  Stop button pressed or any exception thrown</a:t>
            </a:r>
          </a:p>
          <a:p>
            <a:r>
              <a:rPr lang="en-US" dirty="0"/>
              <a:t>0.   Play button pressed (Crucible ready)</a:t>
            </a:r>
          </a:p>
          <a:p>
            <a:pPr marL="342900" indent="-342900">
              <a:buAutoNum type="arabicPeriod"/>
            </a:pPr>
            <a:r>
              <a:rPr lang="en-US" dirty="0"/>
              <a:t>Robot done loading in crucible into the furnace</a:t>
            </a:r>
          </a:p>
          <a:p>
            <a:pPr marL="342900" indent="-342900">
              <a:buAutoNum type="arabicPeriod"/>
            </a:pPr>
            <a:r>
              <a:rPr lang="en-US" dirty="0"/>
              <a:t>Furnace ramp heating</a:t>
            </a:r>
          </a:p>
          <a:p>
            <a:pPr marL="342900" indent="-342900">
              <a:buAutoNum type="arabicPeriod"/>
            </a:pPr>
            <a:r>
              <a:rPr lang="en-US" dirty="0"/>
              <a:t>Dwelling done</a:t>
            </a:r>
          </a:p>
          <a:p>
            <a:pPr marL="342900" indent="-342900">
              <a:buAutoNum type="arabicPeriod"/>
            </a:pPr>
            <a:r>
              <a:rPr lang="en-US" dirty="0"/>
              <a:t>Furnace cooled down</a:t>
            </a:r>
          </a:p>
          <a:p>
            <a:pPr marL="342900" indent="-342900">
              <a:buAutoNum type="arabicPeriod"/>
            </a:pPr>
            <a:r>
              <a:rPr lang="en-US" dirty="0"/>
              <a:t>Robot done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Pause button pressed/unpressed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675B4-553F-406B-BF4F-D0A42C939B1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343275" y="4057652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11D234-3473-4215-A7FB-D157AA9889E3}"/>
              </a:ext>
            </a:extLst>
          </p:cNvPr>
          <p:cNvSpPr/>
          <p:nvPr/>
        </p:nvSpPr>
        <p:spPr>
          <a:xfrm>
            <a:off x="5467350" y="5738635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4C5F96-DDDB-4F38-A62C-698567957D47}"/>
              </a:ext>
            </a:extLst>
          </p:cNvPr>
          <p:cNvCxnSpPr>
            <a:cxnSpLocks/>
            <a:stCxn id="10" idx="4"/>
            <a:endCxn id="17" idx="2"/>
          </p:cNvCxnSpPr>
          <p:nvPr/>
        </p:nvCxnSpPr>
        <p:spPr>
          <a:xfrm>
            <a:off x="690563" y="4605337"/>
            <a:ext cx="4776787" cy="16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250B56-AA0C-4EC1-AD57-CB5BDD246451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2795588" y="4605340"/>
            <a:ext cx="2832176" cy="129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EBCE84-FE0A-4C12-B060-58DDB3F282D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4900613" y="4605339"/>
            <a:ext cx="1114425" cy="113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970CCD-FC1D-49AF-BA32-2CDD30C36FDC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6015038" y="4605338"/>
            <a:ext cx="990600" cy="11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AAA68A-1E5A-433D-8940-F3012B075494}"/>
              </a:ext>
            </a:extLst>
          </p:cNvPr>
          <p:cNvCxnSpPr>
            <a:cxnSpLocks/>
            <a:stCxn id="8" idx="4"/>
            <a:endCxn id="17" idx="7"/>
          </p:cNvCxnSpPr>
          <p:nvPr/>
        </p:nvCxnSpPr>
        <p:spPr>
          <a:xfrm flipH="1">
            <a:off x="6402311" y="4605338"/>
            <a:ext cx="2708352" cy="129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CEC9E-60EF-4343-91CA-22C60E13BB0E}"/>
              </a:ext>
            </a:extLst>
          </p:cNvPr>
          <p:cNvCxnSpPr>
            <a:cxnSpLocks/>
            <a:stCxn id="9" idx="4"/>
            <a:endCxn id="17" idx="6"/>
          </p:cNvCxnSpPr>
          <p:nvPr/>
        </p:nvCxnSpPr>
        <p:spPr>
          <a:xfrm flipH="1">
            <a:off x="6562725" y="4605337"/>
            <a:ext cx="4652963" cy="16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A07111-5235-4EAD-9286-334DD71B693D}"/>
              </a:ext>
            </a:extLst>
          </p:cNvPr>
          <p:cNvSpPr txBox="1"/>
          <p:nvPr/>
        </p:nvSpPr>
        <p:spPr>
          <a:xfrm>
            <a:off x="2795587" y="502136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0ACD79-9295-4BDA-B0F3-1FB45D88AF03}"/>
              </a:ext>
            </a:extLst>
          </p:cNvPr>
          <p:cNvSpPr txBox="1"/>
          <p:nvPr/>
        </p:nvSpPr>
        <p:spPr>
          <a:xfrm>
            <a:off x="3815435" y="471032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81B4E-648D-497B-892C-BF26BD2AA131}"/>
              </a:ext>
            </a:extLst>
          </p:cNvPr>
          <p:cNvSpPr txBox="1"/>
          <p:nvPr/>
        </p:nvSpPr>
        <p:spPr>
          <a:xfrm>
            <a:off x="5240458" y="464326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3DF11E-5520-4EE9-8A2A-4BAA7A4FA810}"/>
              </a:ext>
            </a:extLst>
          </p:cNvPr>
          <p:cNvSpPr txBox="1"/>
          <p:nvPr/>
        </p:nvSpPr>
        <p:spPr>
          <a:xfrm>
            <a:off x="6302495" y="464326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0372A-516A-4661-BE0B-7733098AE010}"/>
              </a:ext>
            </a:extLst>
          </p:cNvPr>
          <p:cNvSpPr txBox="1"/>
          <p:nvPr/>
        </p:nvSpPr>
        <p:spPr>
          <a:xfrm>
            <a:off x="7789908" y="471032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AD497-DC05-412B-98FE-706216E8AFFE}"/>
              </a:ext>
            </a:extLst>
          </p:cNvPr>
          <p:cNvSpPr txBox="1"/>
          <p:nvPr/>
        </p:nvSpPr>
        <p:spPr>
          <a:xfrm>
            <a:off x="8942236" y="49193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06AA4D-B91A-4DC1-B10F-FD7B3A9B9C7E}"/>
              </a:ext>
            </a:extLst>
          </p:cNvPr>
          <p:cNvSpPr txBox="1"/>
          <p:nvPr/>
        </p:nvSpPr>
        <p:spPr>
          <a:xfrm>
            <a:off x="1525708" y="3509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34B46D-B3BF-4900-A4AB-495FE5258C75}"/>
              </a:ext>
            </a:extLst>
          </p:cNvPr>
          <p:cNvSpPr txBox="1"/>
          <p:nvPr/>
        </p:nvSpPr>
        <p:spPr>
          <a:xfrm>
            <a:off x="3650201" y="3509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C2DCED-4E87-47DA-9F72-9FEAE8EF347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448300" y="4057651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331733-15F8-4455-A4A2-E0DF906E5F51}"/>
              </a:ext>
            </a:extLst>
          </p:cNvPr>
          <p:cNvSpPr txBox="1"/>
          <p:nvPr/>
        </p:nvSpPr>
        <p:spPr>
          <a:xfrm>
            <a:off x="5840196" y="35036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C70CD9-79D6-4EA4-A087-641DE14F31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53325" y="405765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C8ED74-B537-42C5-B760-7C1ECBC8EC2E}"/>
              </a:ext>
            </a:extLst>
          </p:cNvPr>
          <p:cNvSpPr txBox="1"/>
          <p:nvPr/>
        </p:nvSpPr>
        <p:spPr>
          <a:xfrm>
            <a:off x="7933878" y="35036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E7E88-D79A-4032-A0D2-217F1B9C382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658350" y="4057650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101C6C-BAF6-4BCE-BF7D-C2047B53CD23}"/>
              </a:ext>
            </a:extLst>
          </p:cNvPr>
          <p:cNvSpPr txBox="1"/>
          <p:nvPr/>
        </p:nvSpPr>
        <p:spPr>
          <a:xfrm>
            <a:off x="10026550" y="3516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7B93E76-BF8B-43DB-8967-42409DCA4C50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16200000" flipV="1">
            <a:off x="5953126" y="-1752601"/>
            <a:ext cx="12700" cy="10525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46B1752-18B1-43B0-AF8A-62C2189F1EB5}"/>
              </a:ext>
            </a:extLst>
          </p:cNvPr>
          <p:cNvSpPr txBox="1"/>
          <p:nvPr/>
        </p:nvSpPr>
        <p:spPr>
          <a:xfrm>
            <a:off x="5419227" y="2648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07EF0E5F-14E4-457C-9D33-076393C16E8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rot="5400000" flipH="1">
            <a:off x="-83985" y="4057650"/>
            <a:ext cx="774547" cy="12700"/>
          </a:xfrm>
          <a:prstGeom prst="curvedConnector5">
            <a:avLst>
              <a:gd name="adj1" fmla="val -29514"/>
              <a:gd name="adj2" fmla="val 2265039"/>
              <a:gd name="adj3" fmla="val 1295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50E8D17-19D8-40DD-8AF2-8ED19F616970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rot="5400000" flipH="1">
            <a:off x="2134470" y="4171083"/>
            <a:ext cx="387273" cy="160414"/>
          </a:xfrm>
          <a:prstGeom prst="curvedConnector4">
            <a:avLst>
              <a:gd name="adj1" fmla="val -100450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A87FA89-EB0C-4977-B2E1-11FC6F8B0159}"/>
              </a:ext>
            </a:extLst>
          </p:cNvPr>
          <p:cNvCxnSpPr>
            <a:cxnSpLocks/>
            <a:stCxn id="6" idx="3"/>
            <a:endCxn id="6" idx="2"/>
          </p:cNvCxnSpPr>
          <p:nvPr/>
        </p:nvCxnSpPr>
        <p:spPr>
          <a:xfrm rot="5400000" flipH="1">
            <a:off x="4239495" y="4171082"/>
            <a:ext cx="387273" cy="160414"/>
          </a:xfrm>
          <a:prstGeom prst="curvedConnector4">
            <a:avLst>
              <a:gd name="adj1" fmla="val -43286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DF3514F-A2BD-4FA6-A876-444FB7247B74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rot="5400000" flipH="1">
            <a:off x="6344520" y="4171081"/>
            <a:ext cx="387273" cy="160414"/>
          </a:xfrm>
          <a:prstGeom prst="curvedConnector4">
            <a:avLst>
              <a:gd name="adj1" fmla="val -65654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7170BA6-C319-43AF-A54C-9540103E3414}"/>
              </a:ext>
            </a:extLst>
          </p:cNvPr>
          <p:cNvSpPr txBox="1"/>
          <p:nvPr/>
        </p:nvSpPr>
        <p:spPr>
          <a:xfrm>
            <a:off x="-43220" y="2969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15C1A2-79BB-46D3-A904-31043198AFAA}"/>
              </a:ext>
            </a:extLst>
          </p:cNvPr>
          <p:cNvSpPr txBox="1"/>
          <p:nvPr/>
        </p:nvSpPr>
        <p:spPr>
          <a:xfrm>
            <a:off x="1633897" y="4368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7E0A5F-2EF8-4B9D-ACDF-B1EE95C06032}"/>
              </a:ext>
            </a:extLst>
          </p:cNvPr>
          <p:cNvSpPr txBox="1"/>
          <p:nvPr/>
        </p:nvSpPr>
        <p:spPr>
          <a:xfrm>
            <a:off x="3831483" y="41006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B45602-3D4E-476E-8809-B3BC93E195FA}"/>
              </a:ext>
            </a:extLst>
          </p:cNvPr>
          <p:cNvSpPr txBox="1"/>
          <p:nvPr/>
        </p:nvSpPr>
        <p:spPr>
          <a:xfrm>
            <a:off x="5921942" y="42293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7047784-ADB7-4F1B-96CB-C9CD334C8F49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rot="5400000" flipH="1">
            <a:off x="8449545" y="4171081"/>
            <a:ext cx="387273" cy="160414"/>
          </a:xfrm>
          <a:prstGeom prst="curvedConnector4">
            <a:avLst>
              <a:gd name="adj1" fmla="val -30859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518264-E12C-4CE3-B022-A43E1B23D9DF}"/>
              </a:ext>
            </a:extLst>
          </p:cNvPr>
          <p:cNvSpPr txBox="1"/>
          <p:nvPr/>
        </p:nvSpPr>
        <p:spPr>
          <a:xfrm>
            <a:off x="8024695" y="41815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08F5AA-4220-42EE-BD1A-2F073169AE0D}"/>
              </a:ext>
            </a:extLst>
          </p:cNvPr>
          <p:cNvSpPr txBox="1"/>
          <p:nvPr/>
        </p:nvSpPr>
        <p:spPr>
          <a:xfrm>
            <a:off x="10163175" y="42140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528F3548-7CC2-4FF2-97FA-3EF4EFA6C25C}"/>
              </a:ext>
            </a:extLst>
          </p:cNvPr>
          <p:cNvCxnSpPr>
            <a:cxnSpLocks/>
            <a:stCxn id="9" idx="3"/>
            <a:endCxn id="9" idx="2"/>
          </p:cNvCxnSpPr>
          <p:nvPr/>
        </p:nvCxnSpPr>
        <p:spPr>
          <a:xfrm rot="5400000" flipH="1">
            <a:off x="10554570" y="4171080"/>
            <a:ext cx="387273" cy="160414"/>
          </a:xfrm>
          <a:prstGeom prst="curvedConnector4">
            <a:avLst>
              <a:gd name="adj1" fmla="val -38315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479D4-F2ED-4F8C-91D1-0549D1EA2FD6}"/>
              </a:ext>
            </a:extLst>
          </p:cNvPr>
          <p:cNvSpPr txBox="1"/>
          <p:nvPr/>
        </p:nvSpPr>
        <p:spPr>
          <a:xfrm>
            <a:off x="0" y="3253338"/>
            <a:ext cx="574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Furnace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running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3A18-2980-4B59-9769-BF822663EF31}"/>
              </a:ext>
            </a:extLst>
          </p:cNvPr>
          <p:cNvSpPr txBox="1"/>
          <p:nvPr/>
        </p:nvSpPr>
        <p:spPr>
          <a:xfrm>
            <a:off x="6010274" y="3253338"/>
            <a:ext cx="618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in, out</a:t>
            </a:r>
          </a:p>
          <a:p>
            <a:pPr marL="342900" indent="-342900">
              <a:buAutoNum type="arabicPeriod"/>
            </a:pPr>
            <a:r>
              <a:rPr lang="en-US" dirty="0"/>
              <a:t>Mode: PLAYING, STOPPED, PAUSED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D5D9C-C0EB-400D-8159-335B65234135}"/>
              </a:ext>
            </a:extLst>
          </p:cNvPr>
          <p:cNvSpPr txBox="1"/>
          <p:nvPr/>
        </p:nvSpPr>
        <p:spPr>
          <a:xfrm>
            <a:off x="0" y="0"/>
            <a:ext cx="569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states:</a:t>
            </a:r>
          </a:p>
          <a:p>
            <a:r>
              <a:rPr lang="en-US" dirty="0"/>
              <a:t>0.   Initialization state: furnace idle,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idle, robot loading in crucible into the furnace </a:t>
            </a:r>
          </a:p>
          <a:p>
            <a:pPr marL="342900" indent="-342900">
              <a:buAutoNum type="arabicPeriod"/>
            </a:pPr>
            <a:r>
              <a:rPr lang="en-US" dirty="0"/>
              <a:t>Furnace heating up (ramp),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heated up (dwell),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cooling down,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 (cooled down), robot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System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FDE93-1F6E-43C8-80E5-9A45E0D82934}"/>
              </a:ext>
            </a:extLst>
          </p:cNvPr>
          <p:cNvSpPr txBox="1"/>
          <p:nvPr/>
        </p:nvSpPr>
        <p:spPr>
          <a:xfrm>
            <a:off x="6010275" y="-1"/>
            <a:ext cx="5391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events:</a:t>
            </a:r>
          </a:p>
          <a:p>
            <a:r>
              <a:rPr lang="en-US" dirty="0"/>
              <a:t>-1.  Stop button pressed or any exception thrown</a:t>
            </a:r>
          </a:p>
          <a:p>
            <a:r>
              <a:rPr lang="en-US" dirty="0"/>
              <a:t>0.   Play button pressed (Crucible ready)</a:t>
            </a:r>
          </a:p>
          <a:p>
            <a:pPr marL="342900" indent="-342900">
              <a:buAutoNum type="arabicPeriod"/>
            </a:pPr>
            <a:r>
              <a:rPr lang="en-US" dirty="0"/>
              <a:t>Robot done loading in crucible into the furnace</a:t>
            </a:r>
          </a:p>
          <a:p>
            <a:pPr marL="342900" indent="-342900">
              <a:buAutoNum type="arabicPeriod"/>
            </a:pPr>
            <a:r>
              <a:rPr lang="en-US" dirty="0"/>
              <a:t>Furnace ramp heating</a:t>
            </a:r>
          </a:p>
          <a:p>
            <a:pPr marL="342900" indent="-342900">
              <a:buAutoNum type="arabicPeriod"/>
            </a:pPr>
            <a:r>
              <a:rPr lang="en-US" dirty="0"/>
              <a:t>Dwelling done</a:t>
            </a:r>
          </a:p>
          <a:p>
            <a:pPr marL="342900" indent="-342900">
              <a:buAutoNum type="arabicPeriod"/>
            </a:pPr>
            <a:r>
              <a:rPr lang="en-US" dirty="0"/>
              <a:t>Furnace cooled down</a:t>
            </a:r>
          </a:p>
          <a:p>
            <a:pPr marL="342900" indent="-342900">
              <a:buAutoNum type="arabicPeriod"/>
            </a:pPr>
            <a:r>
              <a:rPr lang="en-US" dirty="0"/>
              <a:t>Robot done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Pause button pressed/unpressed</a:t>
            </a:r>
          </a:p>
        </p:txBody>
      </p:sp>
    </p:spTree>
    <p:extLst>
      <p:ext uri="{BB962C8B-B14F-4D97-AF65-F5344CB8AC3E}">
        <p14:creationId xmlns:p14="http://schemas.microsoft.com/office/powerpoint/2010/main" val="7855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479D4-F2ED-4F8C-91D1-0549D1EA2FD6}"/>
              </a:ext>
            </a:extLst>
          </p:cNvPr>
          <p:cNvSpPr txBox="1"/>
          <p:nvPr/>
        </p:nvSpPr>
        <p:spPr>
          <a:xfrm>
            <a:off x="0" y="3253338"/>
            <a:ext cx="574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Furnace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heating up, dwell, cooling down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A45B-C00F-45BD-9D13-8C6DF9AEC0B8}"/>
              </a:ext>
            </a:extLst>
          </p:cNvPr>
          <p:cNvSpPr txBox="1"/>
          <p:nvPr/>
        </p:nvSpPr>
        <p:spPr>
          <a:xfrm>
            <a:off x="0" y="0"/>
            <a:ext cx="569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states:</a:t>
            </a:r>
          </a:p>
          <a:p>
            <a:r>
              <a:rPr lang="en-US" dirty="0"/>
              <a:t>0.   Initialization state: furnace idle,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idle, robot loading in crucible into the furnace </a:t>
            </a:r>
          </a:p>
          <a:p>
            <a:pPr marL="342900" indent="-342900">
              <a:buAutoNum type="arabicPeriod"/>
            </a:pPr>
            <a:r>
              <a:rPr lang="en-US" dirty="0"/>
              <a:t>Furnace heating up (ramp),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heated up (dwell),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cooling down,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 (cooled down), robot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System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2F076-673E-44AB-9C8A-FE7FF029D64E}"/>
              </a:ext>
            </a:extLst>
          </p:cNvPr>
          <p:cNvSpPr txBox="1"/>
          <p:nvPr/>
        </p:nvSpPr>
        <p:spPr>
          <a:xfrm>
            <a:off x="6010275" y="-1"/>
            <a:ext cx="5391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events:</a:t>
            </a:r>
          </a:p>
          <a:p>
            <a:r>
              <a:rPr lang="en-US" dirty="0"/>
              <a:t>-1.  Stop button pressed or any exception thrown</a:t>
            </a:r>
          </a:p>
          <a:p>
            <a:r>
              <a:rPr lang="en-US" dirty="0"/>
              <a:t>0.   Play button pressed (Crucible ready)</a:t>
            </a:r>
          </a:p>
          <a:p>
            <a:pPr marL="342900" indent="-342900">
              <a:buAutoNum type="arabicPeriod"/>
            </a:pPr>
            <a:r>
              <a:rPr lang="en-US" dirty="0"/>
              <a:t>Robot done loading in crucible into the furnace</a:t>
            </a:r>
          </a:p>
          <a:p>
            <a:pPr marL="342900" indent="-342900">
              <a:buAutoNum type="arabicPeriod"/>
            </a:pPr>
            <a:r>
              <a:rPr lang="en-US" dirty="0"/>
              <a:t>Furnace ramp heating</a:t>
            </a:r>
          </a:p>
          <a:p>
            <a:pPr marL="342900" indent="-342900">
              <a:buAutoNum type="arabicPeriod"/>
            </a:pPr>
            <a:r>
              <a:rPr lang="en-US" dirty="0"/>
              <a:t>Dwelling done</a:t>
            </a:r>
          </a:p>
          <a:p>
            <a:pPr marL="342900" indent="-342900">
              <a:buAutoNum type="arabicPeriod"/>
            </a:pPr>
            <a:r>
              <a:rPr lang="en-US" dirty="0"/>
              <a:t>Furnace cooled down</a:t>
            </a:r>
          </a:p>
          <a:p>
            <a:pPr marL="342900" indent="-342900">
              <a:buAutoNum type="arabicPeriod"/>
            </a:pPr>
            <a:r>
              <a:rPr lang="en-US" dirty="0"/>
              <a:t>Robot done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Pause button pressed/unpressed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0519-A0E0-4D39-9BDE-B9159E412E76}"/>
              </a:ext>
            </a:extLst>
          </p:cNvPr>
          <p:cNvSpPr txBox="1"/>
          <p:nvPr/>
        </p:nvSpPr>
        <p:spPr>
          <a:xfrm>
            <a:off x="6010274" y="3253338"/>
            <a:ext cx="618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in, out</a:t>
            </a:r>
          </a:p>
          <a:p>
            <a:pPr marL="342900" indent="-342900">
              <a:buAutoNum type="arabicPeriod"/>
            </a:pPr>
            <a:r>
              <a:rPr lang="en-US" dirty="0"/>
              <a:t>Mode: PLAYING, STOPPED, PAUSED</a:t>
            </a:r>
          </a:p>
        </p:txBody>
      </p:sp>
    </p:spTree>
    <p:extLst>
      <p:ext uri="{BB962C8B-B14F-4D97-AF65-F5344CB8AC3E}">
        <p14:creationId xmlns:p14="http://schemas.microsoft.com/office/powerpoint/2010/main" val="32274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402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Bernardus Rendy</dc:creator>
  <cp:lastModifiedBy>Bernardus Rendy</cp:lastModifiedBy>
  <cp:revision>38</cp:revision>
  <dcterms:created xsi:type="dcterms:W3CDTF">2021-09-17T05:29:07Z</dcterms:created>
  <dcterms:modified xsi:type="dcterms:W3CDTF">2021-09-17T08:26:31Z</dcterms:modified>
</cp:coreProperties>
</file>