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870A9-C37A-4078-8B74-9A76674DB1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6E9CDF-2615-42B5-B927-E2FFD5351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AF271-1D90-45FC-8B1F-170B69343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8F40F-B370-44D9-BC10-C4E41A143A54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81CC0-73B3-466D-8814-B5735A5A7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CF2F8-CD40-4FB8-A657-DA58BE92F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C6E9B-552D-4888-A2CF-6831D11E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56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44591-BDE9-4F25-99FB-AF9F8972D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E61A95-CE90-4D9E-A9DF-6C8526404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19334-BBD5-4D4E-8F55-2093F332C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8F40F-B370-44D9-BC10-C4E41A143A54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F5DDE-0692-49D9-A494-7C91CAD46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75D8D-741C-4928-8B17-8DAFABBE9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C6E9B-552D-4888-A2CF-6831D11E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628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216502-D694-4C94-95C0-D05CEF7247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5B187-56BD-4D99-8A57-32DE9F98F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68689-C6A0-49DE-A775-9CBEAEEE3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8F40F-B370-44D9-BC10-C4E41A143A54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33BE5-CE30-4442-9160-2F518B541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1BF2B-2270-4C90-995C-8C8E0DB46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C6E9B-552D-4888-A2CF-6831D11E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91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B29BD-AAA9-48A0-B35B-94C0EF787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B7EE2-CAA6-4AD2-8B72-2339E1A4E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271C7-3D89-482B-90A0-F60CCE5A5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8F40F-B370-44D9-BC10-C4E41A143A54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4E596-4139-4B5D-8CD6-3924BD2F7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B1424-E751-43B2-9BD5-61D12367C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C6E9B-552D-4888-A2CF-6831D11E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311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EF567-6FDD-4835-AABC-9BCE3308D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68AB6-3832-4532-B956-8FFFE5B5F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7E866-5562-4D14-AEFE-498C01649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8F40F-B370-44D9-BC10-C4E41A143A54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3B8FD-1FF4-4C08-AA93-F52BE034F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BD1DF-9586-4F0C-AFCB-9CC5C09C5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C6E9B-552D-4888-A2CF-6831D11E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697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E021D-434C-450C-A059-8FD56C6F0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F4C2B-2585-44A1-A6DA-04B1D8D56C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09E5D7-5AC1-426F-80A9-3D3AF43BD0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7BB7C1-AE20-438E-ABE2-A84155C4C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8F40F-B370-44D9-BC10-C4E41A143A54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46A65-22A7-415A-A90D-E97E5FDC1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9C50EB-B763-4D51-9104-03973D303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C6E9B-552D-4888-A2CF-6831D11E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58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61F60-F5ED-4E40-8B93-3B0953599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9134B-A23B-4A95-973E-7C96FCF7C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BA8C19-1529-44AE-9BBD-FE0F209AA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9FF392-7A0A-4C24-80AA-896136F4BE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7E9C0B-0CA3-4A25-8166-A896B91401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AF69AC-2412-4BFE-8318-33B3BA7FE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8F40F-B370-44D9-BC10-C4E41A143A54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B87E0C-6C96-4A0F-B682-E5319FA50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8D2037-0580-41CF-BB80-040705961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C6E9B-552D-4888-A2CF-6831D11E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29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29694-948E-45DD-8087-2B4E03ED3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B14AA4-9A64-4C89-88DD-83DC2C0EE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8F40F-B370-44D9-BC10-C4E41A143A54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33D36D-3EF1-4EB6-9B27-96CEE6BE0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0FCE76-48A7-45D9-9A71-03A7B32DC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C6E9B-552D-4888-A2CF-6831D11E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8015CF-1F13-4E23-9260-77663BEB5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8F40F-B370-44D9-BC10-C4E41A143A54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8DE53A-8852-4218-856C-8C8B377E8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6BB821-327E-4EC8-959A-20AA2B368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C6E9B-552D-4888-A2CF-6831D11E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982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AD08D-A7E6-4A1A-8F82-D611DE0D4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1C074-1D18-4573-A684-DA198568C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901F07-A0CE-45CA-9853-727AC41918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8CC17D-A067-4383-AB1C-99AE8C601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8F40F-B370-44D9-BC10-C4E41A143A54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8DE2C5-FDD0-454F-959C-ADB6D780B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D9C95C-A955-4D59-8CED-5D44523D0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C6E9B-552D-4888-A2CF-6831D11E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955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6B785-87BC-44A8-BCEA-A906C198B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83E00B-9C9E-459B-8B37-1F78801F25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F66FDC-1F15-4F65-B215-E2632B961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5E6730-9B72-4CDC-8EF5-5549811AC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8F40F-B370-44D9-BC10-C4E41A143A54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AFDA5-BD80-4BC3-AC0F-5B105A2DA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B1DB8-8C02-4BC0-B5D1-EF1E2594D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C6E9B-552D-4888-A2CF-6831D11E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82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EA5E14-CECE-4F62-AC37-EDFF92A5E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9425A-0946-46F8-BC97-A36B77368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3EE6C-6B70-45CC-978A-CE5C63EAC8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8F40F-B370-44D9-BC10-C4E41A143A54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B0B08-0790-48A0-8B71-7C3F5A50E1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5713E-9E26-4BF5-8712-F91A21240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C6E9B-552D-4888-A2CF-6831D11E9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26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ADBBED-C2BF-4DCE-A6E7-9110DD861305}"/>
              </a:ext>
            </a:extLst>
          </p:cNvPr>
          <p:cNvSpPr txBox="1"/>
          <p:nvPr/>
        </p:nvSpPr>
        <p:spPr>
          <a:xfrm>
            <a:off x="0" y="0"/>
            <a:ext cx="569046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Define states:</a:t>
            </a:r>
          </a:p>
          <a:p>
            <a:r>
              <a:rPr lang="en-US" dirty="0"/>
              <a:t>0.   Initialization state: furnace idle, robot idle</a:t>
            </a:r>
          </a:p>
          <a:p>
            <a:pPr marL="342900" indent="-342900">
              <a:buAutoNum type="arabicPeriod"/>
            </a:pPr>
            <a:r>
              <a:rPr lang="en-US" dirty="0"/>
              <a:t>Furnace idle, robot loading in crucible into the furnace </a:t>
            </a:r>
          </a:p>
          <a:p>
            <a:pPr marL="342900" indent="-342900">
              <a:buAutoNum type="arabicPeriod"/>
            </a:pPr>
            <a:r>
              <a:rPr lang="en-US" dirty="0"/>
              <a:t>Furnace heating up (ramp), robot idle</a:t>
            </a:r>
          </a:p>
          <a:p>
            <a:pPr marL="342900" indent="-342900">
              <a:buAutoNum type="arabicPeriod"/>
            </a:pPr>
            <a:r>
              <a:rPr lang="en-US" dirty="0"/>
              <a:t>Furnace heated up (dwell), robot idle</a:t>
            </a:r>
          </a:p>
          <a:p>
            <a:pPr marL="342900" indent="-342900">
              <a:buAutoNum type="arabicPeriod"/>
            </a:pPr>
            <a:r>
              <a:rPr lang="en-US" dirty="0"/>
              <a:t>Furnace cooling down, robot idle</a:t>
            </a:r>
          </a:p>
          <a:p>
            <a:pPr marL="342900" indent="-342900">
              <a:buAutoNum type="arabicPeriod"/>
            </a:pPr>
            <a:r>
              <a:rPr lang="en-US" dirty="0"/>
              <a:t>Furnace idle (cooled down), robot taking out crucible</a:t>
            </a:r>
          </a:p>
          <a:p>
            <a:pPr marL="342900" indent="-342900">
              <a:buAutoNum type="arabicPeriod"/>
            </a:pPr>
            <a:r>
              <a:rPr lang="en-US" dirty="0"/>
              <a:t>System error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011A47B-8037-4D9B-8E87-5D49BFFFCAC2}"/>
              </a:ext>
            </a:extLst>
          </p:cNvPr>
          <p:cNvSpPr/>
          <p:nvPr/>
        </p:nvSpPr>
        <p:spPr>
          <a:xfrm>
            <a:off x="2438400" y="3509965"/>
            <a:ext cx="1095375" cy="10953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AC8B75B-B5BB-4240-A0B8-64FD1E04D5F0}"/>
              </a:ext>
            </a:extLst>
          </p:cNvPr>
          <p:cNvSpPr/>
          <p:nvPr/>
        </p:nvSpPr>
        <p:spPr>
          <a:xfrm>
            <a:off x="4543425" y="3509964"/>
            <a:ext cx="1095375" cy="10953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9AA102D-7A1B-49C7-BAF7-5B24C782AEED}"/>
              </a:ext>
            </a:extLst>
          </p:cNvPr>
          <p:cNvSpPr/>
          <p:nvPr/>
        </p:nvSpPr>
        <p:spPr>
          <a:xfrm>
            <a:off x="6648450" y="3509963"/>
            <a:ext cx="1095375" cy="10953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1FED288-9517-4A5A-AE14-EF3C882C060C}"/>
              </a:ext>
            </a:extLst>
          </p:cNvPr>
          <p:cNvSpPr/>
          <p:nvPr/>
        </p:nvSpPr>
        <p:spPr>
          <a:xfrm>
            <a:off x="8753475" y="3509963"/>
            <a:ext cx="1095375" cy="10953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31840FE-0BAD-4033-8DD4-A0D8431A8A06}"/>
              </a:ext>
            </a:extLst>
          </p:cNvPr>
          <p:cNvSpPr/>
          <p:nvPr/>
        </p:nvSpPr>
        <p:spPr>
          <a:xfrm>
            <a:off x="10858500" y="3509962"/>
            <a:ext cx="1095375" cy="10953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89BC1C-986A-4FF4-A0DA-8C6772F70897}"/>
              </a:ext>
            </a:extLst>
          </p:cNvPr>
          <p:cNvSpPr/>
          <p:nvPr/>
        </p:nvSpPr>
        <p:spPr>
          <a:xfrm>
            <a:off x="333375" y="3509962"/>
            <a:ext cx="1095375" cy="10953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CE6871-B556-44F8-8996-1C3923C74B1B}"/>
              </a:ext>
            </a:extLst>
          </p:cNvPr>
          <p:cNvCxnSpPr>
            <a:stCxn id="10" idx="6"/>
            <a:endCxn id="5" idx="2"/>
          </p:cNvCxnSpPr>
          <p:nvPr/>
        </p:nvCxnSpPr>
        <p:spPr>
          <a:xfrm>
            <a:off x="1428750" y="4057650"/>
            <a:ext cx="1009650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2FF559E-928F-445A-A519-C4C5F3340780}"/>
              </a:ext>
            </a:extLst>
          </p:cNvPr>
          <p:cNvSpPr txBox="1"/>
          <p:nvPr/>
        </p:nvSpPr>
        <p:spPr>
          <a:xfrm>
            <a:off x="6010274" y="-1"/>
            <a:ext cx="61817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Define events:</a:t>
            </a:r>
          </a:p>
          <a:p>
            <a:r>
              <a:rPr lang="en-US" dirty="0"/>
              <a:t>-1.  Stop button pressed or any exception thrown</a:t>
            </a:r>
          </a:p>
          <a:p>
            <a:r>
              <a:rPr lang="en-US" dirty="0"/>
              <a:t>0.   Play button pressed in both idle status (Crucible ready)</a:t>
            </a:r>
          </a:p>
          <a:p>
            <a:pPr marL="342900" indent="-342900">
              <a:buAutoNum type="arabicPeriod"/>
            </a:pPr>
            <a:r>
              <a:rPr lang="en-US" dirty="0"/>
              <a:t>Robot done loading in crucible into the furnace</a:t>
            </a:r>
          </a:p>
          <a:p>
            <a:pPr marL="342900" indent="-342900">
              <a:buAutoNum type="arabicPeriod"/>
            </a:pPr>
            <a:r>
              <a:rPr lang="en-US" dirty="0"/>
              <a:t>Furnace heating is done</a:t>
            </a:r>
          </a:p>
          <a:p>
            <a:pPr marL="342900" indent="-342900">
              <a:buAutoNum type="arabicPeriod"/>
            </a:pPr>
            <a:r>
              <a:rPr lang="en-US" dirty="0"/>
              <a:t>Dwelling done</a:t>
            </a:r>
          </a:p>
          <a:p>
            <a:pPr marL="342900" indent="-342900">
              <a:buAutoNum type="arabicPeriod"/>
            </a:pPr>
            <a:r>
              <a:rPr lang="en-US" dirty="0"/>
              <a:t>Furnace cooled down</a:t>
            </a:r>
          </a:p>
          <a:p>
            <a:pPr marL="342900" indent="-342900">
              <a:buAutoNum type="arabicPeriod"/>
            </a:pPr>
            <a:r>
              <a:rPr lang="en-US" dirty="0"/>
              <a:t>Robot done taking out crucible</a:t>
            </a:r>
          </a:p>
          <a:p>
            <a:pPr marL="342900" indent="-342900">
              <a:buAutoNum type="arabicPeriod"/>
            </a:pPr>
            <a:r>
              <a:rPr lang="en-US" dirty="0"/>
              <a:t>Pause button pressed or Play button pressed while robot is paused (indicating that previously there is a pause event)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5D675B4-553F-406B-BF4F-D0A42C939B10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3533775" y="4057652"/>
            <a:ext cx="10096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9211D234-3473-4215-A7FB-D157AA9889E3}"/>
              </a:ext>
            </a:extLst>
          </p:cNvPr>
          <p:cNvSpPr/>
          <p:nvPr/>
        </p:nvSpPr>
        <p:spPr>
          <a:xfrm>
            <a:off x="5657850" y="5738635"/>
            <a:ext cx="1095375" cy="10953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A4C5F96-DDDB-4F38-A62C-698567957D47}"/>
              </a:ext>
            </a:extLst>
          </p:cNvPr>
          <p:cNvCxnSpPr>
            <a:cxnSpLocks/>
            <a:stCxn id="10" idx="4"/>
            <a:endCxn id="17" idx="2"/>
          </p:cNvCxnSpPr>
          <p:nvPr/>
        </p:nvCxnSpPr>
        <p:spPr>
          <a:xfrm>
            <a:off x="881063" y="4605337"/>
            <a:ext cx="4776787" cy="168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C250B56-AA0C-4EC1-AD57-CB5BDD246451}"/>
              </a:ext>
            </a:extLst>
          </p:cNvPr>
          <p:cNvCxnSpPr>
            <a:cxnSpLocks/>
            <a:stCxn id="5" idx="4"/>
            <a:endCxn id="17" idx="1"/>
          </p:cNvCxnSpPr>
          <p:nvPr/>
        </p:nvCxnSpPr>
        <p:spPr>
          <a:xfrm>
            <a:off x="2986088" y="4605340"/>
            <a:ext cx="2832176" cy="1293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DEBCE84-FE0A-4C12-B060-58DDB3F282DE}"/>
              </a:ext>
            </a:extLst>
          </p:cNvPr>
          <p:cNvCxnSpPr>
            <a:cxnSpLocks/>
            <a:stCxn id="6" idx="4"/>
            <a:endCxn id="17" idx="0"/>
          </p:cNvCxnSpPr>
          <p:nvPr/>
        </p:nvCxnSpPr>
        <p:spPr>
          <a:xfrm>
            <a:off x="5091113" y="4605339"/>
            <a:ext cx="1114425" cy="113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3970CCD-FC1D-49AF-BA32-2CDD30C36FDC}"/>
              </a:ext>
            </a:extLst>
          </p:cNvPr>
          <p:cNvCxnSpPr>
            <a:cxnSpLocks/>
            <a:stCxn id="7" idx="4"/>
            <a:endCxn id="17" idx="0"/>
          </p:cNvCxnSpPr>
          <p:nvPr/>
        </p:nvCxnSpPr>
        <p:spPr>
          <a:xfrm flipH="1">
            <a:off x="6205538" y="4605338"/>
            <a:ext cx="990600" cy="1133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DAAA68A-1E5A-433D-8940-F3012B075494}"/>
              </a:ext>
            </a:extLst>
          </p:cNvPr>
          <p:cNvCxnSpPr>
            <a:cxnSpLocks/>
            <a:stCxn id="8" idx="4"/>
            <a:endCxn id="17" idx="7"/>
          </p:cNvCxnSpPr>
          <p:nvPr/>
        </p:nvCxnSpPr>
        <p:spPr>
          <a:xfrm flipH="1">
            <a:off x="6592811" y="4605338"/>
            <a:ext cx="2708352" cy="1293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CECEC9E-60EF-4343-91CA-22C60E13BB0E}"/>
              </a:ext>
            </a:extLst>
          </p:cNvPr>
          <p:cNvCxnSpPr>
            <a:cxnSpLocks/>
            <a:stCxn id="9" idx="4"/>
            <a:endCxn id="17" idx="6"/>
          </p:cNvCxnSpPr>
          <p:nvPr/>
        </p:nvCxnSpPr>
        <p:spPr>
          <a:xfrm flipH="1">
            <a:off x="6753225" y="4605337"/>
            <a:ext cx="4652963" cy="168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2A07111-5235-4EAD-9286-334DD71B693D}"/>
              </a:ext>
            </a:extLst>
          </p:cNvPr>
          <p:cNvSpPr txBox="1"/>
          <p:nvPr/>
        </p:nvSpPr>
        <p:spPr>
          <a:xfrm>
            <a:off x="2986087" y="5021362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60ACD79-9295-4BDA-B0F3-1FB45D88AF03}"/>
              </a:ext>
            </a:extLst>
          </p:cNvPr>
          <p:cNvSpPr txBox="1"/>
          <p:nvPr/>
        </p:nvSpPr>
        <p:spPr>
          <a:xfrm>
            <a:off x="4005935" y="4710321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F81B4E-648D-497B-892C-BF26BD2AA131}"/>
              </a:ext>
            </a:extLst>
          </p:cNvPr>
          <p:cNvSpPr txBox="1"/>
          <p:nvPr/>
        </p:nvSpPr>
        <p:spPr>
          <a:xfrm>
            <a:off x="5430958" y="4643260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3DF11E-5520-4EE9-8A2A-4BAA7A4FA810}"/>
              </a:ext>
            </a:extLst>
          </p:cNvPr>
          <p:cNvSpPr txBox="1"/>
          <p:nvPr/>
        </p:nvSpPr>
        <p:spPr>
          <a:xfrm>
            <a:off x="6492995" y="4643260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060372A-516A-4661-BE0B-7733098AE010}"/>
              </a:ext>
            </a:extLst>
          </p:cNvPr>
          <p:cNvSpPr txBox="1"/>
          <p:nvPr/>
        </p:nvSpPr>
        <p:spPr>
          <a:xfrm>
            <a:off x="7980408" y="4710321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B9AD497-DC05-412B-98FE-706216E8AFFE}"/>
              </a:ext>
            </a:extLst>
          </p:cNvPr>
          <p:cNvSpPr txBox="1"/>
          <p:nvPr/>
        </p:nvSpPr>
        <p:spPr>
          <a:xfrm>
            <a:off x="9132736" y="491939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A06AA4D-B91A-4DC1-B10F-FD7B3A9B9C7E}"/>
              </a:ext>
            </a:extLst>
          </p:cNvPr>
          <p:cNvSpPr txBox="1"/>
          <p:nvPr/>
        </p:nvSpPr>
        <p:spPr>
          <a:xfrm>
            <a:off x="1716208" y="350996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334B46D-B3BF-4900-A4AB-495FE5258C75}"/>
              </a:ext>
            </a:extLst>
          </p:cNvPr>
          <p:cNvSpPr txBox="1"/>
          <p:nvPr/>
        </p:nvSpPr>
        <p:spPr>
          <a:xfrm>
            <a:off x="3840701" y="350996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8C2DCED-4E87-47DA-9F72-9FEAE8EF3478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5638800" y="4057651"/>
            <a:ext cx="10096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3331733-15F8-4455-A4A2-E0DF906E5F51}"/>
              </a:ext>
            </a:extLst>
          </p:cNvPr>
          <p:cNvSpPr txBox="1"/>
          <p:nvPr/>
        </p:nvSpPr>
        <p:spPr>
          <a:xfrm>
            <a:off x="6030696" y="350365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EC70CD9-79D6-4EA4-A087-641DE14F31FF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7743825" y="4057651"/>
            <a:ext cx="1009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7C8ED74-B537-42C5-B760-7C1ECBC8EC2E}"/>
              </a:ext>
            </a:extLst>
          </p:cNvPr>
          <p:cNvSpPr txBox="1"/>
          <p:nvPr/>
        </p:nvSpPr>
        <p:spPr>
          <a:xfrm>
            <a:off x="8124378" y="350365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35E7E88-D79A-4032-A0D2-217F1B9C3828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9848850" y="4057650"/>
            <a:ext cx="10096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B101C6C-BAF6-4BCE-BF7D-C2047B53CD23}"/>
              </a:ext>
            </a:extLst>
          </p:cNvPr>
          <p:cNvSpPr txBox="1"/>
          <p:nvPr/>
        </p:nvSpPr>
        <p:spPr>
          <a:xfrm>
            <a:off x="10217050" y="351648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97B93E76-BF8B-43DB-8967-42409DCA4C50}"/>
              </a:ext>
            </a:extLst>
          </p:cNvPr>
          <p:cNvCxnSpPr>
            <a:stCxn id="9" idx="0"/>
            <a:endCxn id="10" idx="0"/>
          </p:cNvCxnSpPr>
          <p:nvPr/>
        </p:nvCxnSpPr>
        <p:spPr>
          <a:xfrm rot="16200000" flipV="1">
            <a:off x="6143626" y="-1752601"/>
            <a:ext cx="12700" cy="1052512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846B1752-18B1-43B0-AF8A-62C2189F1EB5}"/>
              </a:ext>
            </a:extLst>
          </p:cNvPr>
          <p:cNvSpPr txBox="1"/>
          <p:nvPr/>
        </p:nvSpPr>
        <p:spPr>
          <a:xfrm>
            <a:off x="5609727" y="264896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450E8D17-19D8-40DD-8AF2-8ED19F616970}"/>
              </a:ext>
            </a:extLst>
          </p:cNvPr>
          <p:cNvCxnSpPr>
            <a:cxnSpLocks/>
            <a:stCxn id="5" idx="3"/>
            <a:endCxn id="5" idx="2"/>
          </p:cNvCxnSpPr>
          <p:nvPr/>
        </p:nvCxnSpPr>
        <p:spPr>
          <a:xfrm rot="5400000" flipH="1">
            <a:off x="2324970" y="4171083"/>
            <a:ext cx="387273" cy="160414"/>
          </a:xfrm>
          <a:prstGeom prst="curvedConnector4">
            <a:avLst>
              <a:gd name="adj1" fmla="val -100450"/>
              <a:gd name="adj2" fmla="val 24250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9A87FA89-EB0C-4977-B2E1-11FC6F8B0159}"/>
              </a:ext>
            </a:extLst>
          </p:cNvPr>
          <p:cNvCxnSpPr>
            <a:cxnSpLocks/>
            <a:stCxn id="6" idx="3"/>
            <a:endCxn id="6" idx="2"/>
          </p:cNvCxnSpPr>
          <p:nvPr/>
        </p:nvCxnSpPr>
        <p:spPr>
          <a:xfrm rot="5400000" flipH="1">
            <a:off x="4429995" y="4171082"/>
            <a:ext cx="387273" cy="160414"/>
          </a:xfrm>
          <a:prstGeom prst="curvedConnector4">
            <a:avLst>
              <a:gd name="adj1" fmla="val -43286"/>
              <a:gd name="adj2" fmla="val 24250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7DF3514F-A2BD-4FA6-A876-444FB7247B74}"/>
              </a:ext>
            </a:extLst>
          </p:cNvPr>
          <p:cNvCxnSpPr>
            <a:cxnSpLocks/>
            <a:stCxn id="7" idx="3"/>
            <a:endCxn id="7" idx="2"/>
          </p:cNvCxnSpPr>
          <p:nvPr/>
        </p:nvCxnSpPr>
        <p:spPr>
          <a:xfrm rot="5400000" flipH="1">
            <a:off x="6535020" y="4171081"/>
            <a:ext cx="387273" cy="160414"/>
          </a:xfrm>
          <a:prstGeom prst="curvedConnector4">
            <a:avLst>
              <a:gd name="adj1" fmla="val -65654"/>
              <a:gd name="adj2" fmla="val 24250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0A15C1A2-79BB-46D3-A904-31043198AFAA}"/>
              </a:ext>
            </a:extLst>
          </p:cNvPr>
          <p:cNvSpPr txBox="1"/>
          <p:nvPr/>
        </p:nvSpPr>
        <p:spPr>
          <a:xfrm>
            <a:off x="1824397" y="436815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37E0A5F-2EF8-4B9D-ACDF-B1EE95C06032}"/>
              </a:ext>
            </a:extLst>
          </p:cNvPr>
          <p:cNvSpPr txBox="1"/>
          <p:nvPr/>
        </p:nvSpPr>
        <p:spPr>
          <a:xfrm>
            <a:off x="4021983" y="410066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5B45602-3D4E-476E-8809-B3BC93E195FA}"/>
              </a:ext>
            </a:extLst>
          </p:cNvPr>
          <p:cNvSpPr txBox="1"/>
          <p:nvPr/>
        </p:nvSpPr>
        <p:spPr>
          <a:xfrm>
            <a:off x="6112442" y="422935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67047784-ADB7-4F1B-96CB-C9CD334C8F49}"/>
              </a:ext>
            </a:extLst>
          </p:cNvPr>
          <p:cNvCxnSpPr>
            <a:cxnSpLocks/>
            <a:stCxn id="8" idx="3"/>
            <a:endCxn id="8" idx="2"/>
          </p:cNvCxnSpPr>
          <p:nvPr/>
        </p:nvCxnSpPr>
        <p:spPr>
          <a:xfrm rot="5400000" flipH="1">
            <a:off x="8640045" y="4171081"/>
            <a:ext cx="387273" cy="160414"/>
          </a:xfrm>
          <a:prstGeom prst="curvedConnector4">
            <a:avLst>
              <a:gd name="adj1" fmla="val -30859"/>
              <a:gd name="adj2" fmla="val 24250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62518264-E12C-4CE3-B022-A43E1B23D9DF}"/>
              </a:ext>
            </a:extLst>
          </p:cNvPr>
          <p:cNvSpPr txBox="1"/>
          <p:nvPr/>
        </p:nvSpPr>
        <p:spPr>
          <a:xfrm>
            <a:off x="8215195" y="418159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D08F5AA-4220-42EE-BD1A-2F073169AE0D}"/>
              </a:ext>
            </a:extLst>
          </p:cNvPr>
          <p:cNvSpPr txBox="1"/>
          <p:nvPr/>
        </p:nvSpPr>
        <p:spPr>
          <a:xfrm>
            <a:off x="10353675" y="421409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cxnSp>
        <p:nvCxnSpPr>
          <p:cNvPr id="87" name="Connector: Curved 86">
            <a:extLst>
              <a:ext uri="{FF2B5EF4-FFF2-40B4-BE49-F238E27FC236}">
                <a16:creationId xmlns:a16="http://schemas.microsoft.com/office/drawing/2014/main" id="{528F3548-7CC2-4FF2-97FA-3EF4EFA6C25C}"/>
              </a:ext>
            </a:extLst>
          </p:cNvPr>
          <p:cNvCxnSpPr>
            <a:cxnSpLocks/>
            <a:stCxn id="9" idx="3"/>
            <a:endCxn id="9" idx="2"/>
          </p:cNvCxnSpPr>
          <p:nvPr/>
        </p:nvCxnSpPr>
        <p:spPr>
          <a:xfrm rot="5400000" flipH="1">
            <a:off x="10745070" y="4171080"/>
            <a:ext cx="387273" cy="160414"/>
          </a:xfrm>
          <a:prstGeom prst="curvedConnector4">
            <a:avLst>
              <a:gd name="adj1" fmla="val -38315"/>
              <a:gd name="adj2" fmla="val 24250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151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5479D4-F2ED-4F8C-91D1-0549D1EA2FD6}"/>
              </a:ext>
            </a:extLst>
          </p:cNvPr>
          <p:cNvSpPr txBox="1"/>
          <p:nvPr/>
        </p:nvSpPr>
        <p:spPr>
          <a:xfrm>
            <a:off x="0" y="3253338"/>
            <a:ext cx="57462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Furnace Attributes:</a:t>
            </a:r>
          </a:p>
          <a:p>
            <a:pPr marL="342900" indent="-342900">
              <a:buAutoNum type="arabicPeriod"/>
            </a:pPr>
            <a:r>
              <a:rPr lang="en-US" dirty="0"/>
              <a:t>Status: idle, running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4B3A18-2980-4B59-9769-BF822663EF31}"/>
              </a:ext>
            </a:extLst>
          </p:cNvPr>
          <p:cNvSpPr txBox="1"/>
          <p:nvPr/>
        </p:nvSpPr>
        <p:spPr>
          <a:xfrm>
            <a:off x="6010274" y="3253338"/>
            <a:ext cx="6181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Robot Attributes:</a:t>
            </a:r>
          </a:p>
          <a:p>
            <a:pPr marL="342900" indent="-342900">
              <a:buAutoNum type="arabicPeriod"/>
            </a:pPr>
            <a:r>
              <a:rPr lang="en-US" dirty="0"/>
              <a:t>Status: idle, in, out</a:t>
            </a:r>
          </a:p>
          <a:p>
            <a:pPr marL="342900" indent="-342900">
              <a:buAutoNum type="arabicPeriod"/>
            </a:pPr>
            <a:r>
              <a:rPr lang="en-US" dirty="0"/>
              <a:t>Mode: PLAYING, STOPPED, PAUSED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8D5D9C-C0EB-400D-8159-335B65234135}"/>
              </a:ext>
            </a:extLst>
          </p:cNvPr>
          <p:cNvSpPr txBox="1"/>
          <p:nvPr/>
        </p:nvSpPr>
        <p:spPr>
          <a:xfrm>
            <a:off x="0" y="0"/>
            <a:ext cx="569046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Define states:</a:t>
            </a:r>
          </a:p>
          <a:p>
            <a:r>
              <a:rPr lang="en-US" dirty="0"/>
              <a:t>0.   Initialization state: furnace idle, robot idle</a:t>
            </a:r>
          </a:p>
          <a:p>
            <a:pPr marL="342900" indent="-342900">
              <a:buAutoNum type="arabicPeriod"/>
            </a:pPr>
            <a:r>
              <a:rPr lang="en-US" dirty="0"/>
              <a:t>Furnace idle, robot loading in crucible into the furnace </a:t>
            </a:r>
          </a:p>
          <a:p>
            <a:pPr marL="342900" indent="-342900">
              <a:buAutoNum type="arabicPeriod"/>
            </a:pPr>
            <a:r>
              <a:rPr lang="en-US" dirty="0"/>
              <a:t>Furnace heating up (ramp), robot idle</a:t>
            </a:r>
          </a:p>
          <a:p>
            <a:pPr marL="342900" indent="-342900">
              <a:buAutoNum type="arabicPeriod"/>
            </a:pPr>
            <a:r>
              <a:rPr lang="en-US" dirty="0"/>
              <a:t>Furnace heated up (dwell), robot idle</a:t>
            </a:r>
          </a:p>
          <a:p>
            <a:pPr marL="342900" indent="-342900">
              <a:buAutoNum type="arabicPeriod"/>
            </a:pPr>
            <a:r>
              <a:rPr lang="en-US" dirty="0"/>
              <a:t>Furnace cooling down, robot idle</a:t>
            </a:r>
          </a:p>
          <a:p>
            <a:pPr marL="342900" indent="-342900">
              <a:buAutoNum type="arabicPeriod"/>
            </a:pPr>
            <a:r>
              <a:rPr lang="en-US" dirty="0"/>
              <a:t>Furnace idle (cooled down), robot taking out crucible</a:t>
            </a:r>
          </a:p>
          <a:p>
            <a:pPr marL="342900" indent="-342900">
              <a:buAutoNum type="arabicPeriod"/>
            </a:pPr>
            <a:r>
              <a:rPr lang="en-US" dirty="0"/>
              <a:t>System error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366EC9-1042-41C1-BC82-0B3B56442BAC}"/>
              </a:ext>
            </a:extLst>
          </p:cNvPr>
          <p:cNvSpPr txBox="1"/>
          <p:nvPr/>
        </p:nvSpPr>
        <p:spPr>
          <a:xfrm>
            <a:off x="6010274" y="-1"/>
            <a:ext cx="61817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Define events:</a:t>
            </a:r>
          </a:p>
          <a:p>
            <a:r>
              <a:rPr lang="en-US" dirty="0"/>
              <a:t>-1.  Stop button pressed or any exception thrown</a:t>
            </a:r>
          </a:p>
          <a:p>
            <a:r>
              <a:rPr lang="en-US" dirty="0"/>
              <a:t>0.   Play button pressed in both idle status (Crucible ready)</a:t>
            </a:r>
          </a:p>
          <a:p>
            <a:pPr marL="342900" indent="-342900">
              <a:buAutoNum type="arabicPeriod"/>
            </a:pPr>
            <a:r>
              <a:rPr lang="en-US" dirty="0"/>
              <a:t>Robot done loading in crucible into the furnace</a:t>
            </a:r>
          </a:p>
          <a:p>
            <a:pPr marL="342900" indent="-342900">
              <a:buAutoNum type="arabicPeriod"/>
            </a:pPr>
            <a:r>
              <a:rPr lang="en-US" dirty="0"/>
              <a:t>Furnace heating is done</a:t>
            </a:r>
          </a:p>
          <a:p>
            <a:pPr marL="342900" indent="-342900">
              <a:buAutoNum type="arabicPeriod"/>
            </a:pPr>
            <a:r>
              <a:rPr lang="en-US" dirty="0"/>
              <a:t>Dwelling done</a:t>
            </a:r>
          </a:p>
          <a:p>
            <a:pPr marL="342900" indent="-342900">
              <a:buAutoNum type="arabicPeriod"/>
            </a:pPr>
            <a:r>
              <a:rPr lang="en-US" dirty="0"/>
              <a:t>Furnace cooled down</a:t>
            </a:r>
          </a:p>
          <a:p>
            <a:pPr marL="342900" indent="-342900">
              <a:buAutoNum type="arabicPeriod"/>
            </a:pPr>
            <a:r>
              <a:rPr lang="en-US" dirty="0"/>
              <a:t>Robot done taking out crucible</a:t>
            </a:r>
          </a:p>
          <a:p>
            <a:pPr marL="342900" indent="-342900">
              <a:buAutoNum type="arabicPeriod"/>
            </a:pPr>
            <a:r>
              <a:rPr lang="en-US" dirty="0"/>
              <a:t>Pause button pressed or Play button pressed while robot is paused (indicating that previously there is a pause event)</a:t>
            </a:r>
          </a:p>
        </p:txBody>
      </p:sp>
    </p:spTree>
    <p:extLst>
      <p:ext uri="{BB962C8B-B14F-4D97-AF65-F5344CB8AC3E}">
        <p14:creationId xmlns:p14="http://schemas.microsoft.com/office/powerpoint/2010/main" val="785567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5479D4-F2ED-4F8C-91D1-0549D1EA2FD6}"/>
              </a:ext>
            </a:extLst>
          </p:cNvPr>
          <p:cNvSpPr txBox="1"/>
          <p:nvPr/>
        </p:nvSpPr>
        <p:spPr>
          <a:xfrm>
            <a:off x="0" y="3253338"/>
            <a:ext cx="57462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Furnace Attributes:</a:t>
            </a:r>
          </a:p>
          <a:p>
            <a:pPr marL="342900" indent="-342900">
              <a:buAutoNum type="arabicPeriod"/>
            </a:pPr>
            <a:r>
              <a:rPr lang="en-US" dirty="0"/>
              <a:t>Status: idle, heating up, dwell, cooling down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FBA45B-C00F-45BD-9D13-8C6DF9AEC0B8}"/>
              </a:ext>
            </a:extLst>
          </p:cNvPr>
          <p:cNvSpPr txBox="1"/>
          <p:nvPr/>
        </p:nvSpPr>
        <p:spPr>
          <a:xfrm>
            <a:off x="0" y="0"/>
            <a:ext cx="569046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Define states:</a:t>
            </a:r>
          </a:p>
          <a:p>
            <a:r>
              <a:rPr lang="en-US" dirty="0"/>
              <a:t>0.   Initialization state: furnace idle, robot idle</a:t>
            </a:r>
          </a:p>
          <a:p>
            <a:pPr marL="342900" indent="-342900">
              <a:buAutoNum type="arabicPeriod"/>
            </a:pPr>
            <a:r>
              <a:rPr lang="en-US" dirty="0"/>
              <a:t>Furnace idle, robot loading in crucible into the furnace </a:t>
            </a:r>
          </a:p>
          <a:p>
            <a:pPr marL="342900" indent="-342900">
              <a:buAutoNum type="arabicPeriod"/>
            </a:pPr>
            <a:r>
              <a:rPr lang="en-US" dirty="0"/>
              <a:t>Furnace heating up (ramp), robot idle</a:t>
            </a:r>
          </a:p>
          <a:p>
            <a:pPr marL="342900" indent="-342900">
              <a:buAutoNum type="arabicPeriod"/>
            </a:pPr>
            <a:r>
              <a:rPr lang="en-US" dirty="0"/>
              <a:t>Furnace heated up (dwell), robot idle</a:t>
            </a:r>
          </a:p>
          <a:p>
            <a:pPr marL="342900" indent="-342900">
              <a:buAutoNum type="arabicPeriod"/>
            </a:pPr>
            <a:r>
              <a:rPr lang="en-US" dirty="0"/>
              <a:t>Furnace cooling down, robot idle</a:t>
            </a:r>
          </a:p>
          <a:p>
            <a:pPr marL="342900" indent="-342900">
              <a:buAutoNum type="arabicPeriod"/>
            </a:pPr>
            <a:r>
              <a:rPr lang="en-US" dirty="0"/>
              <a:t>Furnace idle (cooled down), robot taking out crucible</a:t>
            </a:r>
          </a:p>
          <a:p>
            <a:pPr marL="342900" indent="-342900">
              <a:buAutoNum type="arabicPeriod"/>
            </a:pPr>
            <a:r>
              <a:rPr lang="en-US" dirty="0"/>
              <a:t>System error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FA0519-A0E0-4D39-9BDE-B9159E412E76}"/>
              </a:ext>
            </a:extLst>
          </p:cNvPr>
          <p:cNvSpPr txBox="1"/>
          <p:nvPr/>
        </p:nvSpPr>
        <p:spPr>
          <a:xfrm>
            <a:off x="6010274" y="3253338"/>
            <a:ext cx="6181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Robot Attributes:</a:t>
            </a:r>
          </a:p>
          <a:p>
            <a:pPr marL="342900" indent="-342900">
              <a:buAutoNum type="arabicPeriod"/>
            </a:pPr>
            <a:r>
              <a:rPr lang="en-US" dirty="0"/>
              <a:t>Status: idle, in, out</a:t>
            </a:r>
          </a:p>
          <a:p>
            <a:pPr marL="342900" indent="-342900">
              <a:buAutoNum type="arabicPeriod"/>
            </a:pPr>
            <a:r>
              <a:rPr lang="en-US" dirty="0"/>
              <a:t>Mode: PLAYING, STOPPED, PAUSED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08CC63-05D5-4889-97C9-533F5005FE60}"/>
              </a:ext>
            </a:extLst>
          </p:cNvPr>
          <p:cNvSpPr txBox="1"/>
          <p:nvPr/>
        </p:nvSpPr>
        <p:spPr>
          <a:xfrm>
            <a:off x="6010274" y="-1"/>
            <a:ext cx="61817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Define events:</a:t>
            </a:r>
          </a:p>
          <a:p>
            <a:r>
              <a:rPr lang="en-US" dirty="0"/>
              <a:t>-1.  Stop button pressed or any exception thrown</a:t>
            </a:r>
          </a:p>
          <a:p>
            <a:r>
              <a:rPr lang="en-US" dirty="0"/>
              <a:t>0.   Play button pressed in both idle status (Crucible ready)</a:t>
            </a:r>
          </a:p>
          <a:p>
            <a:pPr marL="342900" indent="-342900">
              <a:buAutoNum type="arabicPeriod"/>
            </a:pPr>
            <a:r>
              <a:rPr lang="en-US" dirty="0"/>
              <a:t>Robot done loading in crucible into the furnace</a:t>
            </a:r>
          </a:p>
          <a:p>
            <a:pPr marL="342900" indent="-342900">
              <a:buAutoNum type="arabicPeriod"/>
            </a:pPr>
            <a:r>
              <a:rPr lang="en-US" dirty="0"/>
              <a:t>Furnace heating is done</a:t>
            </a:r>
          </a:p>
          <a:p>
            <a:pPr marL="342900" indent="-342900">
              <a:buAutoNum type="arabicPeriod"/>
            </a:pPr>
            <a:r>
              <a:rPr lang="en-US" dirty="0"/>
              <a:t>Dwelling done</a:t>
            </a:r>
          </a:p>
          <a:p>
            <a:pPr marL="342900" indent="-342900">
              <a:buAutoNum type="arabicPeriod"/>
            </a:pPr>
            <a:r>
              <a:rPr lang="en-US" dirty="0"/>
              <a:t>Furnace cooled down</a:t>
            </a:r>
          </a:p>
          <a:p>
            <a:pPr marL="342900" indent="-342900">
              <a:buAutoNum type="arabicPeriod"/>
            </a:pPr>
            <a:r>
              <a:rPr lang="en-US" dirty="0"/>
              <a:t>Robot done taking out crucible</a:t>
            </a:r>
          </a:p>
          <a:p>
            <a:pPr marL="342900" indent="-342900">
              <a:buAutoNum type="arabicPeriod"/>
            </a:pPr>
            <a:r>
              <a:rPr lang="en-US" dirty="0"/>
              <a:t>Pause button pressed or Play button pressed while robot is paused (indicating that previously there is a pause event)</a:t>
            </a:r>
          </a:p>
        </p:txBody>
      </p:sp>
    </p:spTree>
    <p:extLst>
      <p:ext uri="{BB962C8B-B14F-4D97-AF65-F5344CB8AC3E}">
        <p14:creationId xmlns:p14="http://schemas.microsoft.com/office/powerpoint/2010/main" val="3227409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464</Words>
  <Application>Microsoft Office PowerPoint</Application>
  <PresentationFormat>Widescreen</PresentationFormat>
  <Paragraphs>85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Bernardus Rendy</dc:creator>
  <cp:lastModifiedBy>Bernardus Rendy</cp:lastModifiedBy>
  <cp:revision>45</cp:revision>
  <dcterms:created xsi:type="dcterms:W3CDTF">2021-09-17T05:29:07Z</dcterms:created>
  <dcterms:modified xsi:type="dcterms:W3CDTF">2021-09-17T19:49:28Z</dcterms:modified>
</cp:coreProperties>
</file>