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4" r:id="rId4"/>
    <p:sldId id="259" r:id="rId5"/>
    <p:sldId id="257" r:id="rId6"/>
    <p:sldId id="267" r:id="rId7"/>
    <p:sldId id="258" r:id="rId8"/>
    <p:sldId id="260" r:id="rId9"/>
    <p:sldId id="265" r:id="rId10"/>
    <p:sldId id="266" r:id="rId11"/>
    <p:sldId id="261" r:id="rId12"/>
    <p:sldId id="268" r:id="rId13"/>
    <p:sldId id="26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9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667E3F-2B0A-EA4D-8718-95FE35C87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93C3774-E1C2-B942-8B2D-CC5E3B33A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BCE369-DB19-D946-AE1F-476280C67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6BE2-0EA9-9048-B7EC-35B543E173E7}" type="datetimeFigureOut">
              <a:rPr kumimoji="1" lang="zh-TW" altLang="en-US" smtClean="0"/>
              <a:t>2022/2/28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596A00-C0F9-6A4E-B5FE-FC515A64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69B636-E004-4043-AC6C-2BE63D29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0EC7-7BF2-7A4C-89B4-24A254C23EE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596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A091E4-A28A-DB48-A3D9-888C0D3D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8C141A-ECEC-BC41-906A-684E1B213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B733B8-E972-B449-ADFC-C83C17BF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6BE2-0EA9-9048-B7EC-35B543E173E7}" type="datetimeFigureOut">
              <a:rPr kumimoji="1" lang="zh-TW" altLang="en-US" smtClean="0"/>
              <a:t>2022/2/28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81D40E-C27C-2A45-8085-0F1C2DDA5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B139C9-F00D-0447-A70C-42E062FD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0EC7-7BF2-7A4C-89B4-24A254C23EE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266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A6D82AD-C263-2C41-A5C0-8D4DEACE2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0AB485-36B8-FF45-BA5F-4DC6D7C3E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587D80-7DA9-AF4E-A7D7-5B46C933A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6BE2-0EA9-9048-B7EC-35B543E173E7}" type="datetimeFigureOut">
              <a:rPr kumimoji="1" lang="zh-TW" altLang="en-US" smtClean="0"/>
              <a:t>2022/2/28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A96199-70C3-3143-ADE9-DFFFA6E66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382B3D-8862-ED4C-869B-9576E5ED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0EC7-7BF2-7A4C-89B4-24A254C23EE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580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3DE7F8-EE2C-3144-8B55-1EF76EA8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1EB013-11DE-4946-94DD-80C8BE696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787A37-2940-CC46-9396-20A1E0BB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6BE2-0EA9-9048-B7EC-35B543E173E7}" type="datetimeFigureOut">
              <a:rPr kumimoji="1" lang="zh-TW" altLang="en-US" smtClean="0"/>
              <a:t>2022/2/28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993ACD-119E-9A49-A786-9033640FD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5B23B9-06DF-954E-9074-B2D8075C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0EC7-7BF2-7A4C-89B4-24A254C23EE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993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F9A94-1427-8D4E-B057-8342DD7D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9F9AFC-981E-6A4E-905F-5B7D55255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532AC0-831C-8349-A17F-B455ACE1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6BE2-0EA9-9048-B7EC-35B543E173E7}" type="datetimeFigureOut">
              <a:rPr kumimoji="1" lang="zh-TW" altLang="en-US" smtClean="0"/>
              <a:t>2022/2/28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364989-2FD1-9E41-893B-AD9C46F5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606E33-3DB4-5C43-B087-609043B9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0EC7-7BF2-7A4C-89B4-24A254C23EE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699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77E8B6-4A7D-C144-80AE-BB40D057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5F4792-E6A6-DF4B-9623-B48CE0D4D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268F8D-59E3-2C42-B711-DD2F00EA8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F9CC2B-6614-C743-83D4-76116356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6BE2-0EA9-9048-B7EC-35B543E173E7}" type="datetimeFigureOut">
              <a:rPr kumimoji="1" lang="zh-TW" altLang="en-US" smtClean="0"/>
              <a:t>2022/2/28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04611C-B228-FF4F-9FC8-4CB6D213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03DF4A-9696-4A4C-8B22-47C07259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0EC7-7BF2-7A4C-89B4-24A254C23EE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781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5942D-22F0-A547-B067-C47BB654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2F4E03-195D-4145-815B-65642D4F9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8B3855-FA72-5B47-8193-7BCC258A7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3692169-74C0-E742-99E0-AEBFDBA50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15FC04-9306-8E4F-BAF1-E307C324A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2CEBE17-9EFA-6648-BC02-D51F83A0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6BE2-0EA9-9048-B7EC-35B543E173E7}" type="datetimeFigureOut">
              <a:rPr kumimoji="1" lang="zh-TW" altLang="en-US" smtClean="0"/>
              <a:t>2022/2/28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CC8BE8E-9557-9D40-9ABC-A3A92C3F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F44C5C-8C1F-994C-ABB8-6DF59689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0EC7-7BF2-7A4C-89B4-24A254C23EE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5291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52F2DA-BB5D-BA44-AE7C-6C2AB45E6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165DE6-DED8-6E4D-8757-330B712E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6BE2-0EA9-9048-B7EC-35B543E173E7}" type="datetimeFigureOut">
              <a:rPr kumimoji="1" lang="zh-TW" altLang="en-US" smtClean="0"/>
              <a:t>2022/2/28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12842AD-2C85-5541-ABC3-31176B86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C74043B-C06F-F249-84BE-7DAF00B0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0EC7-7BF2-7A4C-89B4-24A254C23EE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744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D2CFCF-78E7-F247-88B1-5D8AA657E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6BE2-0EA9-9048-B7EC-35B543E173E7}" type="datetimeFigureOut">
              <a:rPr kumimoji="1" lang="zh-TW" altLang="en-US" smtClean="0"/>
              <a:t>2022/2/28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1D23926-79B1-924A-A784-BDF66281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94DBAC-0D55-4142-AF14-90A5365F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0EC7-7BF2-7A4C-89B4-24A254C23EE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2732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EAF84E-2D68-274D-9A32-E680A3195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A8C4D1-8A60-5847-ABD3-7363D9DE6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748EFC1-EDF3-3C44-9DD8-A9978E586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EC1DDCA-A22A-7248-84E9-7D0E3B0D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6BE2-0EA9-9048-B7EC-35B543E173E7}" type="datetimeFigureOut">
              <a:rPr kumimoji="1" lang="zh-TW" altLang="en-US" smtClean="0"/>
              <a:t>2022/2/28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793A70-55D8-064A-B269-EC1A8085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61EF2A-898C-794C-AA7C-6ED05911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0EC7-7BF2-7A4C-89B4-24A254C23EE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3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B13C81-D82C-CB4C-8A7E-85A78A62E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199AD60-04AD-9246-9B20-ECD45129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2230EF-4D1E-2646-A57D-76DDF2917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8D31EB-E580-9A44-9BF1-A011827D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6BE2-0EA9-9048-B7EC-35B543E173E7}" type="datetimeFigureOut">
              <a:rPr kumimoji="1" lang="zh-TW" altLang="en-US" smtClean="0"/>
              <a:t>2022/2/28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114F8F-1918-1845-B2F0-602877D42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99418D-E89F-AC41-8226-DFC2AF76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0EC7-7BF2-7A4C-89B4-24A254C23EE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775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A60B9FB-670E-0046-9B11-FE9DC6E54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6E725C-EF39-F647-8583-56D1A626E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5CE138-F429-8840-8385-C4DCA0D4F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D6BE2-0EA9-9048-B7EC-35B543E173E7}" type="datetimeFigureOut">
              <a:rPr kumimoji="1" lang="zh-TW" altLang="en-US" smtClean="0"/>
              <a:t>2022/2/28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776A98-8238-8247-9447-52BBE5F54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AB88D9-8F38-1C46-AEB7-DC95125C1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A0EC7-7BF2-7A4C-89B4-24A254C23EE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6544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-license-manager/licensec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-license-manager/lcc-license-generator" TargetMode="External"/><Relationship Id="rId2" Type="http://schemas.openxmlformats.org/officeDocument/2006/relationships/hyperlink" Target="https://github.com/open-license-manager/licensec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demo.snipeit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4D6698-0610-2F45-83A9-864E3F8FE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5A245F-8A29-B743-B52B-62AF35632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4955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A7CB9C-ECB3-4A43-9CE1-F99E0467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SnipeIT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features</a:t>
            </a:r>
            <a:endParaRPr lang="en-US" altLang="zh-TW" b="1" dirty="0">
              <a:solidFill>
                <a:schemeClr val="bg1"/>
              </a:solidFill>
            </a:endParaRPr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D2036701-B827-45FE-BFDD-528327ABC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52" y="2516777"/>
            <a:ext cx="10515600" cy="3660185"/>
          </a:xfrm>
        </p:spPr>
        <p:txBody>
          <a:bodyPr anchor="ctr">
            <a:normAutofit/>
          </a:bodyPr>
          <a:lstStyle/>
          <a:p>
            <a:r>
              <a:rPr lang="en-US" altLang="zh-TW" sz="2400" dirty="0"/>
              <a:t>Copy Protection</a:t>
            </a:r>
          </a:p>
          <a:p>
            <a:r>
              <a:rPr lang="en-US" altLang="zh-TW" sz="2400" dirty="0"/>
              <a:t>License Tracking</a:t>
            </a:r>
          </a:p>
          <a:p>
            <a:r>
              <a:rPr lang="en-US" altLang="zh-TW" sz="2400" dirty="0"/>
              <a:t>Node Locking</a:t>
            </a:r>
          </a:p>
          <a:p>
            <a:r>
              <a:rPr lang="en-US" altLang="zh-TW" sz="2400" dirty="0"/>
              <a:t>Point &amp; Click Authoring</a:t>
            </a:r>
          </a:p>
          <a:p>
            <a:r>
              <a:rPr lang="en-US" altLang="zh-TW" sz="2400" dirty="0"/>
              <a:t>Product Activation</a:t>
            </a:r>
          </a:p>
          <a:p>
            <a:r>
              <a:rPr lang="en-US" altLang="zh-TW" sz="2400" dirty="0"/>
              <a:t>Renewal Management</a:t>
            </a:r>
          </a:p>
          <a:p>
            <a:r>
              <a:rPr lang="en-US" altLang="zh-TW" sz="2400" dirty="0"/>
              <a:t>Trial License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56543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A7CB9C-ECB3-4A43-9CE1-F99E0467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Licensecc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17DD73-1873-DE46-870E-383486215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Copy protect, limit the usage of your C++ software with a license.</a:t>
            </a:r>
          </a:p>
          <a:p>
            <a:r>
              <a:rPr lang="en-US" altLang="zh-TW" dirty="0"/>
              <a:t>BSD 3 clauses</a:t>
            </a:r>
          </a:p>
          <a:p>
            <a:r>
              <a:rPr lang="en-US" altLang="zh-TW" dirty="0"/>
              <a:t>Linux</a:t>
            </a:r>
            <a:r>
              <a:rPr lang="zh-TW" altLang="en-US" dirty="0"/>
              <a:t>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/>
              <a:t>Windows</a:t>
            </a:r>
            <a:r>
              <a:rPr lang="zh-TW" altLang="en-US" dirty="0"/>
              <a:t> </a:t>
            </a:r>
            <a:endParaRPr lang="en-US" altLang="zh-TW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" name="AutoShape 1" descr="✔️">
            <a:extLst>
              <a:ext uri="{FF2B5EF4-FFF2-40B4-BE49-F238E27FC236}">
                <a16:creationId xmlns:a16="http://schemas.microsoft.com/office/drawing/2014/main" id="{07777245-3187-EA40-980F-831BF5FEE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8200" y="2355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AutoShape 2" descr="✔️">
            <a:extLst>
              <a:ext uri="{FF2B5EF4-FFF2-40B4-BE49-F238E27FC236}">
                <a16:creationId xmlns:a16="http://schemas.microsoft.com/office/drawing/2014/main" id="{4882A7DC-FB30-0C4A-B978-253D2DBA7A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8200" y="2355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" name="AutoShape 3" descr="✔️">
            <a:extLst>
              <a:ext uri="{FF2B5EF4-FFF2-40B4-BE49-F238E27FC236}">
                <a16:creationId xmlns:a16="http://schemas.microsoft.com/office/drawing/2014/main" id="{8D46D056-5B6F-2E4F-838A-1CCE3B233E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8200" y="2355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16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A7CB9C-ECB3-4A43-9CE1-F99E0467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Licensecc</a:t>
            </a:r>
            <a:r>
              <a:rPr lang="zh-TW" altLang="en-US" b="1" dirty="0"/>
              <a:t> </a:t>
            </a:r>
            <a:r>
              <a:rPr lang="en-US" altLang="zh-TW" b="1" dirty="0"/>
              <a:t>–</a:t>
            </a:r>
            <a:r>
              <a:rPr lang="zh-TW" altLang="en-US" b="1" dirty="0"/>
              <a:t> </a:t>
            </a:r>
            <a:r>
              <a:rPr lang="en-US" altLang="zh-TW" b="1" dirty="0"/>
              <a:t>Features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17DD73-1873-DE46-870E-383486215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Trial license with expiry date</a:t>
            </a:r>
          </a:p>
          <a:p>
            <a:r>
              <a:rPr lang="en-US" altLang="zh-TW" dirty="0"/>
              <a:t>Link software to “physical” hardware</a:t>
            </a:r>
          </a:p>
          <a:p>
            <a:r>
              <a:rPr lang="en-US" altLang="zh-TW" dirty="0"/>
              <a:t>Easy license retrieval</a:t>
            </a:r>
          </a:p>
        </p:txBody>
      </p:sp>
      <p:sp>
        <p:nvSpPr>
          <p:cNvPr id="5" name="AutoShape 1" descr="✔️">
            <a:extLst>
              <a:ext uri="{FF2B5EF4-FFF2-40B4-BE49-F238E27FC236}">
                <a16:creationId xmlns:a16="http://schemas.microsoft.com/office/drawing/2014/main" id="{07777245-3187-EA40-980F-831BF5FEE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8200" y="2355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AutoShape 2" descr="✔️">
            <a:extLst>
              <a:ext uri="{FF2B5EF4-FFF2-40B4-BE49-F238E27FC236}">
                <a16:creationId xmlns:a16="http://schemas.microsoft.com/office/drawing/2014/main" id="{4882A7DC-FB30-0C4A-B978-253D2DBA7A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8200" y="2355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" name="AutoShape 3" descr="✔️">
            <a:extLst>
              <a:ext uri="{FF2B5EF4-FFF2-40B4-BE49-F238E27FC236}">
                <a16:creationId xmlns:a16="http://schemas.microsoft.com/office/drawing/2014/main" id="{8D46D056-5B6F-2E4F-838A-1CCE3B233E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8200" y="2355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744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A7CB9C-ECB3-4A43-9CE1-F99E0467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Licensecc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17DD73-1873-DE46-870E-383486215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licensecc :</a:t>
            </a:r>
          </a:p>
          <a:p>
            <a:pPr lvl="1"/>
            <a:r>
              <a:rPr lang="en-US" altLang="zh-TW" dirty="0"/>
              <a:t>the C++ library with a C </a:t>
            </a:r>
            <a:r>
              <a:rPr lang="en-US" altLang="zh-TW" dirty="0" err="1"/>
              <a:t>api</a:t>
            </a:r>
            <a:r>
              <a:rPr lang="en-US" altLang="zh-TW" dirty="0"/>
              <a:t> (the part you have to integrate in your software) with minimal external dependencies. (github project </a:t>
            </a:r>
            <a:r>
              <a:rPr lang="en-US" altLang="zh-TW" dirty="0">
                <a:hlinkClick r:id="rId2"/>
              </a:rPr>
              <a:t>licensecc</a:t>
            </a:r>
            <a:r>
              <a:rPr lang="en-US" altLang="zh-TW" dirty="0"/>
              <a:t> )</a:t>
            </a:r>
          </a:p>
          <a:p>
            <a:endParaRPr lang="en-US" altLang="zh-TW" dirty="0"/>
          </a:p>
          <a:p>
            <a:r>
              <a:rPr lang="en-US" altLang="zh-TW" dirty="0"/>
              <a:t>lccinspector :</a:t>
            </a:r>
          </a:p>
          <a:p>
            <a:pPr lvl="1"/>
            <a:r>
              <a:rPr lang="en-US" altLang="zh-TW" dirty="0"/>
              <a:t> a license debugger to be sent to the final customer to diagnose licensing problems or for calculating the hardware id before issuing the license.</a:t>
            </a:r>
          </a:p>
          <a:p>
            <a:endParaRPr lang="en-US" altLang="zh-TW" dirty="0"/>
          </a:p>
          <a:p>
            <a:r>
              <a:rPr lang="en-US" altLang="zh-TW" dirty="0"/>
              <a:t>lccgen :</a:t>
            </a:r>
          </a:p>
          <a:p>
            <a:pPr lvl="1"/>
            <a:r>
              <a:rPr lang="en-US" altLang="zh-TW" dirty="0"/>
              <a:t> a license generator (github project </a:t>
            </a:r>
            <a:r>
              <a:rPr lang="en-US" altLang="zh-TW" dirty="0">
                <a:hlinkClick r:id="rId3"/>
              </a:rPr>
              <a:t>lcc-license-generator</a:t>
            </a:r>
            <a:r>
              <a:rPr lang="en-US" altLang="zh-TW" dirty="0"/>
              <a:t> ) to initialize the library and generate the licenses.</a:t>
            </a:r>
          </a:p>
        </p:txBody>
      </p:sp>
      <p:sp>
        <p:nvSpPr>
          <p:cNvPr id="5" name="AutoShape 1" descr="✔️">
            <a:extLst>
              <a:ext uri="{FF2B5EF4-FFF2-40B4-BE49-F238E27FC236}">
                <a16:creationId xmlns:a16="http://schemas.microsoft.com/office/drawing/2014/main" id="{07777245-3187-EA40-980F-831BF5FEE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8200" y="2355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AutoShape 2" descr="✔️">
            <a:extLst>
              <a:ext uri="{FF2B5EF4-FFF2-40B4-BE49-F238E27FC236}">
                <a16:creationId xmlns:a16="http://schemas.microsoft.com/office/drawing/2014/main" id="{4882A7DC-FB30-0C4A-B978-253D2DBA7A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8200" y="2355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" name="AutoShape 3" descr="✔️">
            <a:extLst>
              <a:ext uri="{FF2B5EF4-FFF2-40B4-BE49-F238E27FC236}">
                <a16:creationId xmlns:a16="http://schemas.microsoft.com/office/drawing/2014/main" id="{8D46D056-5B6F-2E4F-838A-1CCE3B233E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8200" y="2355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42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1A7CB9C-ECB3-4A43-9CE1-F99E0467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4524631" cy="1800526"/>
          </a:xfrm>
        </p:spPr>
        <p:txBody>
          <a:bodyPr>
            <a:normAutofit/>
          </a:bodyPr>
          <a:lstStyle/>
          <a:p>
            <a:r>
              <a:rPr kumimoji="1" lang="en-US" altLang="zh-TW" sz="3700" dirty="0"/>
              <a:t>Features</a:t>
            </a:r>
            <a:r>
              <a:rPr kumimoji="1" lang="zh-TW" altLang="en-US" sz="3700" dirty="0"/>
              <a:t> </a:t>
            </a:r>
            <a:r>
              <a:rPr kumimoji="1" lang="en-US" altLang="zh-TW" sz="3700" dirty="0"/>
              <a:t>of</a:t>
            </a:r>
            <a:r>
              <a:rPr kumimoji="1" lang="zh-TW" altLang="en-US" sz="3700" dirty="0"/>
              <a:t> </a:t>
            </a:r>
            <a:r>
              <a:rPr kumimoji="1" lang="en-US" altLang="zh-TW" sz="3700" dirty="0"/>
              <a:t>License</a:t>
            </a:r>
            <a:r>
              <a:rPr kumimoji="1" lang="zh-TW" altLang="en-US" sz="3700" dirty="0"/>
              <a:t> </a:t>
            </a:r>
            <a:r>
              <a:rPr kumimoji="1" lang="en-US" altLang="zh-TW" sz="3700" dirty="0"/>
              <a:t>Management</a:t>
            </a:r>
            <a:r>
              <a:rPr kumimoji="1" lang="zh-TW" altLang="en-US" sz="3700" dirty="0"/>
              <a:t> </a:t>
            </a:r>
            <a:r>
              <a:rPr kumimoji="1" lang="en-US" altLang="zh-TW" sz="3700" dirty="0"/>
              <a:t>Software</a:t>
            </a:r>
            <a:endParaRPr kumimoji="1" lang="zh-TW" altLang="en-US" sz="37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69E8B50-5EC4-DA49-A351-01B33A9CC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kumimoji="1" lang="en-US" altLang="zh-TW" sz="2000"/>
              <a:t>Copy</a:t>
            </a:r>
            <a:r>
              <a:rPr kumimoji="1" lang="zh-TW" altLang="en-US" sz="2000"/>
              <a:t> </a:t>
            </a:r>
            <a:r>
              <a:rPr kumimoji="1" lang="en-US" altLang="zh-TW" sz="2000"/>
              <a:t>Protection</a:t>
            </a:r>
          </a:p>
          <a:p>
            <a:r>
              <a:rPr kumimoji="1" lang="en-US" altLang="zh-TW" sz="2000"/>
              <a:t>License</a:t>
            </a:r>
            <a:r>
              <a:rPr kumimoji="1" lang="zh-TW" altLang="en-US" sz="2000"/>
              <a:t> </a:t>
            </a:r>
            <a:r>
              <a:rPr kumimoji="1" lang="en-US" altLang="zh-TW" sz="2000"/>
              <a:t>Inventory</a:t>
            </a:r>
          </a:p>
          <a:p>
            <a:r>
              <a:rPr kumimoji="1" lang="en-US" altLang="zh-TW" sz="2000"/>
              <a:t>License</a:t>
            </a:r>
            <a:r>
              <a:rPr kumimoji="1" lang="zh-TW" altLang="en-US" sz="2000"/>
              <a:t> </a:t>
            </a:r>
            <a:r>
              <a:rPr kumimoji="1" lang="en-US" altLang="zh-TW" sz="2000"/>
              <a:t>Tracking</a:t>
            </a:r>
          </a:p>
          <a:p>
            <a:r>
              <a:rPr kumimoji="1" lang="en-US" altLang="zh-TW" sz="2000"/>
              <a:t>Node</a:t>
            </a:r>
            <a:r>
              <a:rPr kumimoji="1" lang="zh-TW" altLang="en-US" sz="2000"/>
              <a:t> </a:t>
            </a:r>
            <a:r>
              <a:rPr kumimoji="1" lang="en-US" altLang="zh-TW" sz="2000"/>
              <a:t>Locking</a:t>
            </a:r>
          </a:p>
          <a:p>
            <a:r>
              <a:rPr kumimoji="1" lang="en-US" altLang="zh-TW" sz="2000"/>
              <a:t>Node</a:t>
            </a:r>
            <a:r>
              <a:rPr kumimoji="1" lang="zh-TW" altLang="en-US" sz="2000"/>
              <a:t> </a:t>
            </a:r>
            <a:r>
              <a:rPr kumimoji="1" lang="en-US" altLang="zh-TW" sz="2000"/>
              <a:t>Management</a:t>
            </a:r>
          </a:p>
          <a:p>
            <a:r>
              <a:rPr kumimoji="1" lang="en-US" altLang="zh-TW" sz="2000"/>
              <a:t>Point</a:t>
            </a:r>
            <a:r>
              <a:rPr kumimoji="1" lang="zh-TW" altLang="en-US" sz="2000"/>
              <a:t> </a:t>
            </a:r>
            <a:r>
              <a:rPr kumimoji="1" lang="en-US" altLang="zh-TW" sz="2000"/>
              <a:t>&amp;</a:t>
            </a:r>
            <a:r>
              <a:rPr kumimoji="1" lang="zh-TW" altLang="en-US" sz="2000"/>
              <a:t> </a:t>
            </a:r>
            <a:r>
              <a:rPr kumimoji="1" lang="en-US" altLang="zh-TW" sz="2000"/>
              <a:t>Click</a:t>
            </a:r>
            <a:r>
              <a:rPr kumimoji="1" lang="zh-TW" altLang="en-US" sz="2000"/>
              <a:t> </a:t>
            </a:r>
            <a:r>
              <a:rPr kumimoji="1" lang="en-US" altLang="zh-TW" sz="2000"/>
              <a:t>Authoring</a:t>
            </a:r>
          </a:p>
          <a:p>
            <a:r>
              <a:rPr kumimoji="1" lang="en-US" altLang="zh-TW" sz="2000"/>
              <a:t>Product</a:t>
            </a:r>
            <a:r>
              <a:rPr kumimoji="1" lang="zh-TW" altLang="en-US" sz="2000"/>
              <a:t> </a:t>
            </a:r>
            <a:r>
              <a:rPr kumimoji="1" lang="en-US" altLang="zh-TW" sz="2000"/>
              <a:t>Activation</a:t>
            </a:r>
          </a:p>
          <a:p>
            <a:r>
              <a:rPr kumimoji="1" lang="en-US" altLang="zh-TW" sz="2000"/>
              <a:t>Renewal</a:t>
            </a:r>
            <a:r>
              <a:rPr kumimoji="1" lang="zh-TW" altLang="en-US" sz="2000"/>
              <a:t> </a:t>
            </a:r>
            <a:r>
              <a:rPr kumimoji="1" lang="en-US" altLang="zh-TW" sz="2000"/>
              <a:t>Management</a:t>
            </a:r>
          </a:p>
          <a:p>
            <a:endParaRPr kumimoji="1" lang="zh-TW" altLang="en-US" sz="2000"/>
          </a:p>
        </p:txBody>
      </p:sp>
      <p:pic>
        <p:nvPicPr>
          <p:cNvPr id="8" name="Picture 2" descr="Features License Management Software ">
            <a:extLst>
              <a:ext uri="{FF2B5EF4-FFF2-40B4-BE49-F238E27FC236}">
                <a16:creationId xmlns:a16="http://schemas.microsoft.com/office/drawing/2014/main" id="{A9CC3A4D-383B-9149-A02A-6401AF73E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7"/>
          <a:stretch/>
        </p:blipFill>
        <p:spPr bwMode="auto">
          <a:xfrm>
            <a:off x="6800986" y="201016"/>
            <a:ext cx="4974212" cy="645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72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A7CB9C-ECB3-4A43-9CE1-F99E0467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Top Free and Open Source License Management Software</a:t>
            </a:r>
          </a:p>
        </p:txBody>
      </p:sp>
      <p:pic>
        <p:nvPicPr>
          <p:cNvPr id="4098" name="Picture 2" descr="Comparison Table LMS ">
            <a:extLst>
              <a:ext uri="{FF2B5EF4-FFF2-40B4-BE49-F238E27FC236}">
                <a16:creationId xmlns:a16="http://schemas.microsoft.com/office/drawing/2014/main" id="{98494D78-9C37-FA48-9036-A673767DE5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46"/>
          <a:stretch/>
        </p:blipFill>
        <p:spPr bwMode="auto">
          <a:xfrm>
            <a:off x="2012156" y="1685557"/>
            <a:ext cx="8167687" cy="480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98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BA8AA-EF86-1E4A-BECC-1BC871E1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License Types and Attributes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2C58C4-EF05-3943-853F-444D06E9C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node-locked (runs on a specified node only)</a:t>
            </a:r>
          </a:p>
          <a:p>
            <a:r>
              <a:rPr lang="en-US" altLang="zh-TW"/>
              <a:t>floating (available anywhere on a network, up to a concurrent usage limit)</a:t>
            </a:r>
          </a:p>
          <a:p>
            <a:r>
              <a:rPr lang="en-US" altLang="zh-TW"/>
              <a:t>token or package-based</a:t>
            </a:r>
          </a:p>
          <a:p>
            <a:r>
              <a:rPr lang="en-US" altLang="zh-TW"/>
              <a:t>metered (i.e. a limited number of executions or limited time of execution). </a:t>
            </a:r>
          </a:p>
        </p:txBody>
      </p:sp>
    </p:spTree>
    <p:extLst>
      <p:ext uri="{BB962C8B-B14F-4D97-AF65-F5344CB8AC3E}">
        <p14:creationId xmlns:p14="http://schemas.microsoft.com/office/powerpoint/2010/main" val="2806385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A7CB9C-ECB3-4A43-9CE1-F99E0467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Open</a:t>
            </a:r>
            <a:r>
              <a:rPr kumimoji="1" lang="zh-TW" altLang="en-US" dirty="0"/>
              <a:t> </a:t>
            </a:r>
            <a:r>
              <a:rPr kumimoji="1" lang="en-US" altLang="zh-TW" dirty="0"/>
              <a:t>iT</a:t>
            </a:r>
            <a:r>
              <a:rPr kumimoji="1" lang="zh-TW" altLang="en-US" dirty="0"/>
              <a:t> </a:t>
            </a:r>
            <a:r>
              <a:rPr kumimoji="1" lang="en-US" altLang="zh-TW" dirty="0"/>
              <a:t>-</a:t>
            </a:r>
            <a:r>
              <a:rPr kumimoji="1" lang="zh-TW" altLang="en-US" dirty="0"/>
              <a:t> </a:t>
            </a:r>
            <a:r>
              <a:rPr kumimoji="1" lang="en-US" altLang="zh-TW" dirty="0"/>
              <a:t>LicenseAnalyzer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17DD73-1873-DE46-870E-383486215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builds information about trends and usage patterns across an organization</a:t>
            </a:r>
          </a:p>
          <a:p>
            <a:r>
              <a:rPr lang="en-US" altLang="zh-TW" dirty="0"/>
              <a:t>meters license usage across an enterprise</a:t>
            </a:r>
          </a:p>
          <a:p>
            <a:r>
              <a:rPr lang="en-US" altLang="zh-TW" dirty="0"/>
              <a:t>optimizes deployment of expensive license resources</a:t>
            </a:r>
          </a:p>
          <a:p>
            <a:r>
              <a:rPr lang="en-US" altLang="zh-TW" dirty="0"/>
              <a:t>minimizes the cost of purchasing licenses</a:t>
            </a:r>
          </a:p>
          <a:p>
            <a:r>
              <a:rPr lang="en-US" altLang="zh-TW" dirty="0"/>
              <a:t>generate </a:t>
            </a:r>
            <a:r>
              <a:rPr lang="en-US" altLang="zh-TW" dirty="0">
                <a:solidFill>
                  <a:schemeClr val="accent5"/>
                </a:solidFill>
              </a:rPr>
              <a:t>license usage reports </a:t>
            </a:r>
            <a:r>
              <a:rPr lang="en-US" altLang="zh-TW" dirty="0"/>
              <a:t>for chargeback accounting</a:t>
            </a:r>
          </a:p>
        </p:txBody>
      </p:sp>
    </p:spTree>
    <p:extLst>
      <p:ext uri="{BB962C8B-B14F-4D97-AF65-F5344CB8AC3E}">
        <p14:creationId xmlns:p14="http://schemas.microsoft.com/office/powerpoint/2010/main" val="37347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A7CB9C-ECB3-4A43-9CE1-F99E0467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Open</a:t>
            </a:r>
            <a:r>
              <a:rPr kumimoji="1" lang="zh-TW" altLang="en-US" dirty="0"/>
              <a:t> </a:t>
            </a:r>
            <a:r>
              <a:rPr kumimoji="1" lang="en-US" altLang="zh-TW" dirty="0"/>
              <a:t>iT</a:t>
            </a:r>
            <a:r>
              <a:rPr kumimoji="1" lang="zh-TW" altLang="en-US" dirty="0"/>
              <a:t> </a:t>
            </a:r>
            <a:r>
              <a:rPr kumimoji="1" lang="en-US" altLang="zh-TW" dirty="0"/>
              <a:t>–</a:t>
            </a:r>
            <a:r>
              <a:rPr kumimoji="1" lang="zh-TW" altLang="en-US" dirty="0"/>
              <a:t> </a:t>
            </a:r>
            <a:r>
              <a:rPr kumimoji="1" lang="en-US" altLang="zh-TW" dirty="0"/>
              <a:t>Features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17DD73-1873-DE46-870E-383486215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Harvest licenses </a:t>
            </a:r>
            <a:r>
              <a:rPr lang="en-US" altLang="zh-TW" dirty="0">
                <a:solidFill>
                  <a:schemeClr val="accent5"/>
                </a:solidFill>
              </a:rPr>
              <a:t>automatically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Suspend, resume and/or terminate sessions. </a:t>
            </a:r>
          </a:p>
          <a:p>
            <a:r>
              <a:rPr lang="en-US" altLang="zh-TW" dirty="0">
                <a:solidFill>
                  <a:schemeClr val="accent5"/>
                </a:solidFill>
              </a:rPr>
              <a:t>Prioritize</a:t>
            </a:r>
            <a:r>
              <a:rPr lang="en-US" altLang="zh-TW" dirty="0"/>
              <a:t> resources </a:t>
            </a:r>
          </a:p>
          <a:p>
            <a:pPr lvl="1"/>
            <a:r>
              <a:rPr lang="en-US" altLang="zh-TW" dirty="0"/>
              <a:t>Schedule projects, teams usage based on internal needs. </a:t>
            </a:r>
          </a:p>
          <a:p>
            <a:r>
              <a:rPr lang="en-US" altLang="zh-TW" dirty="0"/>
              <a:t>Discover </a:t>
            </a:r>
            <a:r>
              <a:rPr lang="en-US" altLang="zh-TW" dirty="0">
                <a:solidFill>
                  <a:schemeClr val="accent5"/>
                </a:solidFill>
              </a:rPr>
              <a:t>unused software </a:t>
            </a:r>
          </a:p>
          <a:p>
            <a:pPr lvl="1"/>
            <a:r>
              <a:rPr lang="en-US" altLang="zh-TW" dirty="0"/>
              <a:t>Highlight software and related module usage per department. </a:t>
            </a:r>
          </a:p>
          <a:p>
            <a:r>
              <a:rPr lang="en-US" altLang="zh-TW" dirty="0"/>
              <a:t>Automate license optimization </a:t>
            </a:r>
          </a:p>
          <a:p>
            <a:pPr lvl="1"/>
            <a:r>
              <a:rPr lang="en-US" altLang="zh-TW" dirty="0"/>
              <a:t>Streamline processes, people, licenses and contracts.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54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88FA67-D91C-C24A-A776-F5397A0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Reprise</a:t>
            </a:r>
            <a:r>
              <a:rPr lang="en-US" altLang="zh-TW" b="1" dirty="0"/>
              <a:t> </a:t>
            </a:r>
            <a:r>
              <a:rPr kumimoji="1" lang="en-US" altLang="zh-TW" dirty="0"/>
              <a:t>License Manager</a:t>
            </a:r>
            <a:r>
              <a:rPr kumimoji="1" lang="zh-TW" altLang="en-US" dirty="0"/>
              <a:t> </a:t>
            </a:r>
            <a:r>
              <a:rPr kumimoji="1" lang="en-US" altLang="zh-TW" dirty="0"/>
              <a:t>(RLM)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74746-4D66-3347-A2F8-1AF498370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Automatic Server Discovery</a:t>
            </a:r>
          </a:p>
          <a:p>
            <a:pPr lvl="1"/>
            <a:r>
              <a:rPr lang="en-US" altLang="zh-TW" dirty="0"/>
              <a:t>RLM-enabled applications can automatically discover license servers over a LAN, simplifying software deployment for customers, and reducing support for you.</a:t>
            </a:r>
          </a:p>
          <a:p>
            <a:r>
              <a:rPr lang="en-US" altLang="zh-TW" b="1" dirty="0"/>
              <a:t>Straightforward Troubleshooting</a:t>
            </a:r>
          </a:p>
          <a:p>
            <a:pPr lvl="1"/>
            <a:r>
              <a:rPr lang="en-US" altLang="zh-TW" dirty="0"/>
              <a:t>Resolve license contention and setup problems swiftly since logs are unencrypted, licenses are clearly mapped to product names, and diagnostics from all licensed clients and license servers are always available.</a:t>
            </a:r>
            <a:endParaRPr lang="en-US" altLang="zh-TW" b="1" dirty="0"/>
          </a:p>
          <a:p>
            <a:r>
              <a:rPr lang="en-US" altLang="zh-TW" b="1" dirty="0"/>
              <a:t>Distributed Servers with High Availability</a:t>
            </a:r>
          </a:p>
          <a:p>
            <a:pPr lvl="1"/>
            <a:r>
              <a:rPr lang="en-US" altLang="zh-TW" dirty="0"/>
              <a:t>RLM transparently queues, in parallel, for busy licenses across multiple servers</a:t>
            </a:r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378187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BA8AA-EF86-1E4A-BECC-1BC871E1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Reprise</a:t>
            </a:r>
            <a:r>
              <a:rPr lang="en-US" altLang="zh-TW" b="1" dirty="0"/>
              <a:t> </a:t>
            </a:r>
            <a:r>
              <a:rPr kumimoji="1" lang="en-US" altLang="zh-TW" dirty="0"/>
              <a:t>License Manager</a:t>
            </a:r>
            <a:r>
              <a:rPr kumimoji="1" lang="zh-TW" altLang="en-US" dirty="0"/>
              <a:t> </a:t>
            </a:r>
            <a:r>
              <a:rPr kumimoji="1" lang="en-US" altLang="zh-TW" dirty="0"/>
              <a:t>(RLM)</a:t>
            </a:r>
            <a:r>
              <a:rPr kumimoji="1" lang="zh-TW" altLang="en-US" dirty="0"/>
              <a:t> </a:t>
            </a:r>
            <a:r>
              <a:rPr kumimoji="1" lang="en-US" altLang="zh-TW" dirty="0"/>
              <a:t>-</a:t>
            </a:r>
            <a:r>
              <a:rPr kumimoji="1" lang="zh-TW" altLang="en-US" dirty="0"/>
              <a:t> </a:t>
            </a:r>
            <a:r>
              <a:rPr kumimoji="1" lang="en-US" altLang="zh-TW" dirty="0"/>
              <a:t>A</a:t>
            </a:r>
            <a:r>
              <a:rPr lang="en-US" altLang="zh-TW" dirty="0"/>
              <a:t>ttributes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2C58C4-EF05-3943-853F-444D06E9C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expiration date</a:t>
            </a:r>
          </a:p>
          <a:p>
            <a:r>
              <a:rPr lang="en-US" altLang="zh-TW"/>
              <a:t>highest available software version</a:t>
            </a:r>
          </a:p>
          <a:p>
            <a:r>
              <a:rPr lang="en-US" altLang="zh-TW"/>
              <a:t>start date</a:t>
            </a:r>
          </a:p>
          <a:p>
            <a:r>
              <a:rPr lang="en-US" altLang="zh-TW"/>
              <a:t>named-user (i.e., the license can only be used by a particular user)</a:t>
            </a:r>
          </a:p>
          <a:p>
            <a:r>
              <a:rPr lang="en-US" altLang="zh-TW"/>
              <a:t>allowed platform for the application. </a:t>
            </a:r>
          </a:p>
        </p:txBody>
      </p:sp>
    </p:spTree>
    <p:extLst>
      <p:ext uri="{BB962C8B-B14F-4D97-AF65-F5344CB8AC3E}">
        <p14:creationId xmlns:p14="http://schemas.microsoft.com/office/powerpoint/2010/main" val="3137042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1A7CB9C-ECB3-4A43-9CE1-F99E0467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altLang="zh-TW"/>
              <a:t>SnipeIT</a:t>
            </a:r>
            <a:endParaRPr lang="en-US" altLang="zh-TW" b="1"/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82CDD790-1141-496F-9380-36CCE7FCC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715175" cy="3908586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☆  </a:t>
            </a:r>
            <a:r>
              <a:rPr lang="en-US" altLang="zh-TW" sz="2000" dirty="0"/>
              <a:t>Star</a:t>
            </a:r>
            <a:r>
              <a:rPr lang="zh-TW" altLang="en-US" sz="2000" dirty="0"/>
              <a:t> </a:t>
            </a:r>
            <a:r>
              <a:rPr lang="en-US" altLang="zh-TW" sz="2000" dirty="0"/>
              <a:t>5.9k</a:t>
            </a:r>
          </a:p>
          <a:p>
            <a:r>
              <a:rPr lang="en-US" altLang="zh-TW" sz="2000" dirty="0"/>
              <a:t>Most</a:t>
            </a:r>
            <a:r>
              <a:rPr lang="zh-TW" altLang="en-US" sz="2000" dirty="0"/>
              <a:t> </a:t>
            </a:r>
            <a:r>
              <a:rPr lang="en-US" altLang="zh-TW" sz="2000" dirty="0"/>
              <a:t>active</a:t>
            </a:r>
            <a:r>
              <a:rPr lang="zh-TW" altLang="en-US" sz="2000" dirty="0"/>
              <a:t> </a:t>
            </a:r>
            <a:r>
              <a:rPr lang="en-US" altLang="zh-TW" sz="2000" dirty="0"/>
              <a:t>project</a:t>
            </a:r>
            <a:r>
              <a:rPr lang="zh-TW" altLang="en-US" sz="2000" dirty="0"/>
              <a:t> </a:t>
            </a:r>
            <a:r>
              <a:rPr lang="en-US" altLang="zh-TW" sz="2000" dirty="0"/>
              <a:t>on</a:t>
            </a:r>
            <a:r>
              <a:rPr lang="zh-TW" altLang="en-US" sz="2000" dirty="0"/>
              <a:t> </a:t>
            </a:r>
            <a:r>
              <a:rPr lang="en-US" altLang="zh-TW" sz="2000" dirty="0"/>
              <a:t>GitHub</a:t>
            </a:r>
          </a:p>
          <a:p>
            <a:r>
              <a:rPr lang="en-US" altLang="zh-TW" sz="2000" dirty="0"/>
              <a:t>FOSS</a:t>
            </a:r>
            <a:r>
              <a:rPr lang="zh-TW" altLang="en-US" sz="2000" dirty="0"/>
              <a:t> </a:t>
            </a:r>
            <a:r>
              <a:rPr lang="en-US" altLang="zh-TW" sz="2000" dirty="0"/>
              <a:t>(Free and open source software)</a:t>
            </a:r>
          </a:p>
          <a:p>
            <a:r>
              <a:rPr lang="en-US" altLang="zh-TW" sz="2000" dirty="0"/>
              <a:t>web-based software</a:t>
            </a:r>
          </a:p>
          <a:p>
            <a:r>
              <a:rPr lang="en-US" altLang="zh-TW" sz="2000" dirty="0"/>
              <a:t>Powerful REST API </a:t>
            </a:r>
          </a:p>
          <a:p>
            <a:r>
              <a:rPr lang="en-US" altLang="zh-TW" sz="2000" dirty="0"/>
              <a:t>Frequent Updates </a:t>
            </a:r>
          </a:p>
          <a:p>
            <a:r>
              <a:rPr lang="en-US" altLang="zh-TW" sz="2000" dirty="0"/>
              <a:t>Built</a:t>
            </a:r>
            <a:r>
              <a:rPr lang="zh-TW" altLang="en-US" sz="2000" dirty="0"/>
              <a:t> </a:t>
            </a:r>
            <a:r>
              <a:rPr lang="en-US" altLang="zh-TW" sz="2000" dirty="0"/>
              <a:t>on</a:t>
            </a:r>
            <a:r>
              <a:rPr lang="zh-TW" altLang="en-US" sz="2000" dirty="0"/>
              <a:t> </a:t>
            </a:r>
            <a:r>
              <a:rPr lang="en-US" altLang="zh-TW" sz="2000" dirty="0"/>
              <a:t>PHP</a:t>
            </a:r>
            <a:r>
              <a:rPr lang="zh-TW" altLang="en-US" sz="2000" dirty="0"/>
              <a:t> </a:t>
            </a:r>
            <a:r>
              <a:rPr lang="en-US" altLang="zh-TW" sz="2000" dirty="0"/>
              <a:t>Laravel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r>
              <a:rPr lang="en-US" altLang="zh-TW" sz="2000" dirty="0"/>
              <a:t>Demo:</a:t>
            </a:r>
            <a:r>
              <a:rPr lang="zh-TW" altLang="en-US" sz="2000" dirty="0"/>
              <a:t> </a:t>
            </a:r>
            <a:r>
              <a:rPr lang="en-US" altLang="zh-TW" sz="2000" dirty="0">
                <a:hlinkClick r:id="rId2"/>
              </a:rPr>
              <a:t>https://demo.snipeitapp.com/</a:t>
            </a:r>
            <a:endParaRPr lang="en-US" altLang="zh-TW" sz="2000" dirty="0"/>
          </a:p>
          <a:p>
            <a:endParaRPr lang="en-US" altLang="zh-TW" sz="2000" dirty="0"/>
          </a:p>
          <a:p>
            <a:endParaRPr lang="en-US" sz="2000" dirty="0"/>
          </a:p>
        </p:txBody>
      </p:sp>
      <p:pic>
        <p:nvPicPr>
          <p:cNvPr id="5122" name="Picture 2" descr="Demo for Snipeit ">
            <a:extLst>
              <a:ext uri="{FF2B5EF4-FFF2-40B4-BE49-F238E27FC236}">
                <a16:creationId xmlns:a16="http://schemas.microsoft.com/office/drawing/2014/main" id="{B891EACC-A4BD-4C43-8733-660F9AD692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" r="3" b="3"/>
          <a:stretch/>
        </p:blipFill>
        <p:spPr bwMode="auto">
          <a:xfrm>
            <a:off x="5445457" y="1549139"/>
            <a:ext cx="6155141" cy="378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47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471</Words>
  <Application>Microsoft Macintosh PowerPoint</Application>
  <PresentationFormat>寬螢幕</PresentationFormat>
  <Paragraphs>77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佈景主題</vt:lpstr>
      <vt:lpstr>PowerPoint 簡報</vt:lpstr>
      <vt:lpstr>Features of License Management Software</vt:lpstr>
      <vt:lpstr>Top Free and Open Source License Management Software</vt:lpstr>
      <vt:lpstr>License Types and Attributes</vt:lpstr>
      <vt:lpstr>Open iT - LicenseAnalyzer</vt:lpstr>
      <vt:lpstr>Open iT – Features</vt:lpstr>
      <vt:lpstr>Reprise License Manager (RLM)</vt:lpstr>
      <vt:lpstr>Reprise License Manager (RLM) - Attributes</vt:lpstr>
      <vt:lpstr>SnipeIT</vt:lpstr>
      <vt:lpstr>SnipeIT - features</vt:lpstr>
      <vt:lpstr>Licensecc</vt:lpstr>
      <vt:lpstr>Licensecc – Features</vt:lpstr>
      <vt:lpstr>Licensecc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ct79</dc:creator>
  <cp:lastModifiedBy>ct79</cp:lastModifiedBy>
  <cp:revision>12</cp:revision>
  <dcterms:created xsi:type="dcterms:W3CDTF">2022-02-27T23:57:30Z</dcterms:created>
  <dcterms:modified xsi:type="dcterms:W3CDTF">2022-02-28T16:24:36Z</dcterms:modified>
</cp:coreProperties>
</file>