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96" r:id="rId2"/>
    <p:sldId id="261" r:id="rId3"/>
    <p:sldId id="262" r:id="rId4"/>
    <p:sldId id="281" r:id="rId5"/>
    <p:sldId id="263" r:id="rId6"/>
    <p:sldId id="278" r:id="rId7"/>
    <p:sldId id="279" r:id="rId8"/>
    <p:sldId id="264" r:id="rId9"/>
    <p:sldId id="274" r:id="rId10"/>
    <p:sldId id="275" r:id="rId11"/>
    <p:sldId id="298" r:id="rId12"/>
    <p:sldId id="299" r:id="rId13"/>
    <p:sldId id="297" r:id="rId14"/>
    <p:sldId id="265" r:id="rId15"/>
    <p:sldId id="288" r:id="rId16"/>
    <p:sldId id="289" r:id="rId17"/>
    <p:sldId id="290" r:id="rId18"/>
    <p:sldId id="291" r:id="rId19"/>
    <p:sldId id="276" r:id="rId20"/>
    <p:sldId id="277" r:id="rId21"/>
    <p:sldId id="282" r:id="rId22"/>
    <p:sldId id="283" r:id="rId23"/>
    <p:sldId id="284" r:id="rId24"/>
    <p:sldId id="285" r:id="rId25"/>
    <p:sldId id="300" r:id="rId26"/>
    <p:sldId id="280" r:id="rId27"/>
    <p:sldId id="271" r:id="rId28"/>
    <p:sldId id="272" r:id="rId29"/>
    <p:sldId id="273" r:id="rId30"/>
    <p:sldId id="292" r:id="rId31"/>
    <p:sldId id="301" r:id="rId32"/>
    <p:sldId id="293" r:id="rId33"/>
    <p:sldId id="294" r:id="rId34"/>
    <p:sldId id="295" r:id="rId35"/>
  </p:sldIdLst>
  <p:sldSz cx="9144000" cy="5143500" type="screen16x9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8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4176">
          <p15:clr>
            <a:srgbClr val="A4A3A4"/>
          </p15:clr>
        </p15:guide>
        <p15:guide id="4" orient="horz" pos="624">
          <p15:clr>
            <a:srgbClr val="A4A3A4"/>
          </p15:clr>
        </p15:guide>
        <p15:guide id="5" orient="horz" pos="1488">
          <p15:clr>
            <a:srgbClr val="A4A3A4"/>
          </p15:clr>
        </p15:guide>
        <p15:guide id="6" orient="horz" pos="3648">
          <p15:clr>
            <a:srgbClr val="A4A3A4"/>
          </p15:clr>
        </p15:guide>
        <p15:guide id="7" pos="2880">
          <p15:clr>
            <a:srgbClr val="A4A3A4"/>
          </p15:clr>
        </p15:guide>
        <p15:guide id="8" pos="144">
          <p15:clr>
            <a:srgbClr val="A4A3A4"/>
          </p15:clr>
        </p15:guide>
        <p15:guide id="9" pos="5616">
          <p15:clr>
            <a:srgbClr val="A4A3A4"/>
          </p15:clr>
        </p15:guide>
        <p15:guide id="10" pos="336">
          <p15:clr>
            <a:srgbClr val="A4A3A4"/>
          </p15:clr>
        </p15:guide>
        <p15:guide id="11" pos="5424">
          <p15:clr>
            <a:srgbClr val="A4A3A4"/>
          </p15:clr>
        </p15:guide>
        <p15:guide id="12" pos="3264">
          <p15:clr>
            <a:srgbClr val="A4A3A4"/>
          </p15:clr>
        </p15:guide>
        <p15:guide id="13" pos="3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2F"/>
    <a:srgbClr val="000000"/>
    <a:srgbClr val="0080D1"/>
    <a:srgbClr val="7F7F7F"/>
    <a:srgbClr val="11BCC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98" y="-450"/>
      </p:cViewPr>
      <p:guideLst>
        <p:guide orient="horz" pos="756"/>
        <p:guide orient="horz" pos="108"/>
        <p:guide orient="horz" pos="3132"/>
        <p:guide orient="horz" pos="468"/>
        <p:guide orient="horz" pos="1116"/>
        <p:guide orient="horz" pos="2736"/>
        <p:guide pos="2880"/>
        <p:guide pos="144"/>
        <p:guide pos="5616"/>
        <p:guide pos="336"/>
        <p:guide pos="5424"/>
        <p:guide pos="326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54046-F664-4684-B45E-89D15121AA41}" type="datetimeFigureOut">
              <a:rPr lang="fr-FR" smtClean="0"/>
              <a:pPr/>
              <a:t>15/01/2016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1AC5A-E670-48DC-94AF-2CB028E148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DC19E-F4F5-4CED-8F65-D524CD0070AC}" type="datetimeFigureOut">
              <a:rPr lang="fr-FR" smtClean="0"/>
              <a:pPr/>
              <a:t>15/01/2016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FF58B-A911-4B3E-9FE2-4F87E0C611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10817"/>
          </a:xfrm>
          <a:prstGeom prst="rect">
            <a:avLst/>
          </a:prstGeom>
          <a:solidFill>
            <a:srgbClr val="008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14282" y="4714890"/>
            <a:ext cx="8572560" cy="1191"/>
          </a:xfrm>
          <a:prstGeom prst="line">
            <a:avLst/>
          </a:prstGeom>
          <a:ln w="3175">
            <a:solidFill>
              <a:srgbClr val="0080D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evron 4"/>
          <p:cNvSpPr/>
          <p:nvPr userDrawn="1"/>
        </p:nvSpPr>
        <p:spPr>
          <a:xfrm>
            <a:off x="-142908" y="0"/>
            <a:ext cx="2071702" cy="214296"/>
          </a:xfrm>
          <a:prstGeom prst="chevron">
            <a:avLst/>
          </a:prstGeom>
          <a:solidFill>
            <a:srgbClr val="0080D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Objectifs à atteindre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6" name="Chevron 5"/>
          <p:cNvSpPr/>
          <p:nvPr userDrawn="1"/>
        </p:nvSpPr>
        <p:spPr>
          <a:xfrm>
            <a:off x="1714480" y="0"/>
            <a:ext cx="1857388" cy="214296"/>
          </a:xfrm>
          <a:prstGeom prst="chevron">
            <a:avLst/>
          </a:prstGeom>
          <a:solidFill>
            <a:srgbClr val="0080D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Gestion de projet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3357554" y="0"/>
            <a:ext cx="1857388" cy="214296"/>
          </a:xfrm>
          <a:prstGeom prst="chevron">
            <a:avLst/>
          </a:prstGeom>
          <a:solidFill>
            <a:srgbClr val="0080D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Outils utilisés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rgbClr val="0080D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16386" name="Picture 2" descr="http://www.philauvergne.fr/wp-content/uploads/2013/09/universite-auvergne-blaise-pascal.png"/>
          <p:cNvPicPr>
            <a:picLocks noChangeAspect="1" noChangeArrowheads="1"/>
          </p:cNvPicPr>
          <p:nvPr userDrawn="1"/>
        </p:nvPicPr>
        <p:blipFill>
          <a:blip r:embed="rId2" cstate="print"/>
          <a:srcRect l="4762" r="67857" b="54032"/>
          <a:stretch>
            <a:fillRect/>
          </a:stretch>
        </p:blipFill>
        <p:spPr bwMode="auto">
          <a:xfrm>
            <a:off x="210416" y="4786328"/>
            <a:ext cx="400915" cy="284113"/>
          </a:xfrm>
          <a:prstGeom prst="rect">
            <a:avLst/>
          </a:prstGeom>
          <a:noFill/>
        </p:spPr>
      </p:pic>
      <p:pic>
        <p:nvPicPr>
          <p:cNvPr id="16388" name="Picture 4" descr="http://www.philauvergne.fr/wp-content/uploads/2013/09/universite-auvergne-blaise-pascal.png"/>
          <p:cNvPicPr>
            <a:picLocks noChangeAspect="1" noChangeArrowheads="1"/>
          </p:cNvPicPr>
          <p:nvPr userDrawn="1"/>
        </p:nvPicPr>
        <p:blipFill>
          <a:blip r:embed="rId3" cstate="print"/>
          <a:srcRect t="45968" r="50000" b="17741"/>
          <a:stretch>
            <a:fillRect/>
          </a:stretch>
        </p:blipFill>
        <p:spPr bwMode="auto">
          <a:xfrm>
            <a:off x="571472" y="4857766"/>
            <a:ext cx="650712" cy="192158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 userDrawn="1"/>
        </p:nvSpPr>
        <p:spPr>
          <a:xfrm>
            <a:off x="8358214" y="4774168"/>
            <a:ext cx="58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1E805-3935-4159-9CEF-FE9FCC66BB1C}" type="slidenum">
              <a:rPr lang="fr-FR" sz="1800" b="1" smtClean="0">
                <a:solidFill>
                  <a:schemeClr val="accent5">
                    <a:lumMod val="75000"/>
                  </a:schemeClr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lang="fr-FR" sz="1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4282" y="375032"/>
            <a:ext cx="8715436" cy="428625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7072330" y="-714398"/>
            <a:ext cx="2500330" cy="2500330"/>
          </a:xfrm>
          <a:prstGeom prst="rect">
            <a:avLst/>
          </a:prstGeom>
          <a:blipFill dpi="0" rotWithShape="1">
            <a:blip r:embed="rId4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hevron 11"/>
          <p:cNvSpPr/>
          <p:nvPr userDrawn="1"/>
        </p:nvSpPr>
        <p:spPr>
          <a:xfrm>
            <a:off x="7000892" y="0"/>
            <a:ext cx="2286016" cy="214296"/>
          </a:xfrm>
          <a:prstGeom prst="chevron">
            <a:avLst/>
          </a:prstGeom>
          <a:solidFill>
            <a:srgbClr val="0080D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Conclusion et </a:t>
            </a:r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perspectives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1469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03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004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412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93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659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2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553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8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texte 31"/>
          <p:cNvSpPr>
            <a:spLocks noGrp="1"/>
          </p:cNvSpPr>
          <p:nvPr>
            <p:ph type="body" sz="quarter" idx="13" hasCustomPrompt="1"/>
          </p:nvPr>
        </p:nvSpPr>
        <p:spPr>
          <a:xfrm>
            <a:off x="285720" y="714362"/>
            <a:ext cx="8715436" cy="1857388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214282" y="3714758"/>
            <a:ext cx="878684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Equipe :</a:t>
            </a:r>
          </a:p>
          <a:p>
            <a:endParaRPr lang="fr-FR" sz="1050" dirty="0" smtClean="0">
              <a:solidFill>
                <a:schemeClr val="tx1"/>
              </a:solidFill>
              <a:latin typeface="Segoe UI Semibold" pitchFamily="34" charset="0"/>
              <a:cs typeface="Segoe UI Semibold" pitchFamily="34" charset="0"/>
            </a:endParaRPr>
          </a:p>
          <a:p>
            <a:r>
              <a:rPr lang="fr-FR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Cédric PARIS </a:t>
            </a:r>
            <a:r>
              <a:rPr lang="fr-FR" sz="18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- </a:t>
            </a:r>
            <a:r>
              <a:rPr lang="fr-FR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Bastien MOSNIER - Laurent RIBIERE - Maxime LANOUZIERE - </a:t>
            </a:r>
            <a:r>
              <a:rPr lang="fr-FR" sz="18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Nawhal</a:t>
            </a:r>
            <a:r>
              <a:rPr lang="fr-FR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SAYARH</a:t>
            </a:r>
          </a:p>
          <a:p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  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285720" y="3071816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Segoe UI Semibold" pitchFamily="34" charset="0"/>
                <a:cs typeface="Segoe UI Semibold" pitchFamily="34" charset="0"/>
              </a:rPr>
              <a:t>Professeur référent :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Pierre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– Antoine PAPON</a:t>
            </a: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072330" y="-714398"/>
            <a:ext cx="2500330" cy="2500330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6058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356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B0-3B88-48B1-8EA6-00BEA0D1D677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683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07B0-3B88-48B1-8EA6-00BEA0D1D677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6653-C3F3-4A0E-906E-69AA6C6C1E1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652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0" y="714362"/>
            <a:ext cx="9144000" cy="1857388"/>
          </a:xfrm>
        </p:spPr>
        <p:txBody>
          <a:bodyPr>
            <a:normAutofit/>
          </a:bodyPr>
          <a:lstStyle/>
          <a:p>
            <a:pPr algn="ctr"/>
            <a:r>
              <a:rPr lang="fr-FR" sz="3100" b="1" dirty="0" smtClean="0"/>
              <a:t>Développement d'un jeu 2D sur mobile de type Puzzle Game avec le moteur </a:t>
            </a:r>
            <a:r>
              <a:rPr lang="fr-FR" sz="3100" b="1" dirty="0" err="1" smtClean="0"/>
              <a:t>Unity</a:t>
            </a:r>
            <a:r>
              <a:rPr lang="fr-FR" sz="3100" b="1" dirty="0" smtClean="0"/>
              <a:t> </a:t>
            </a:r>
            <a:r>
              <a:rPr lang="fr-FR" sz="3100" b="1" dirty="0" smtClean="0"/>
              <a:t>3D</a:t>
            </a:r>
            <a:endParaRPr lang="fr-FR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Git</a:t>
            </a:r>
            <a:endParaRPr lang="fr-F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600" y="946150"/>
            <a:ext cx="6923110" cy="371367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" name="Chevron 5"/>
          <p:cNvSpPr/>
          <p:nvPr/>
        </p:nvSpPr>
        <p:spPr>
          <a:xfrm>
            <a:off x="3357554" y="0"/>
            <a:ext cx="1857388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Outils utilisés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Git Hub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143108" y="2214560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Présenter logiciel graphique 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Avec les images faites main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71604" y="164305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Cas d’utilisation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1026" name="Picture 2" descr="C:\Users\Cedric\Desktop\Diagramme de Classe.jpg"/>
          <p:cNvPicPr>
            <a:picLocks noChangeAspect="1" noChangeArrowheads="1"/>
          </p:cNvPicPr>
          <p:nvPr/>
        </p:nvPicPr>
        <p:blipFill>
          <a:blip r:embed="rId2"/>
          <a:srcRect b="37602"/>
          <a:stretch>
            <a:fillRect/>
          </a:stretch>
        </p:blipFill>
        <p:spPr bwMode="auto">
          <a:xfrm>
            <a:off x="214282" y="1428742"/>
            <a:ext cx="8736448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62" y="1388805"/>
            <a:ext cx="5076056" cy="2855282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MENU DE JEU</a:t>
            </a:r>
            <a:endParaRPr lang="fr-FR" dirty="0"/>
          </a:p>
        </p:txBody>
      </p:sp>
      <p:sp>
        <p:nvSpPr>
          <p:cNvPr id="8" name="TextBox 16"/>
          <p:cNvSpPr txBox="1"/>
          <p:nvPr/>
        </p:nvSpPr>
        <p:spPr>
          <a:xfrm>
            <a:off x="539552" y="1393594"/>
            <a:ext cx="28803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User Interface</a:t>
            </a:r>
          </a:p>
          <a:p>
            <a:pPr algn="just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Ne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bouge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pas avec la camera</a:t>
            </a:r>
          </a:p>
          <a:p>
            <a:pPr algn="just"/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Devant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les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autres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éléments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53661" y="3867894"/>
            <a:ext cx="4246730" cy="376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00391" y="3364264"/>
            <a:ext cx="843817" cy="879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815264" y="1771486"/>
            <a:ext cx="252680" cy="1016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hevron 8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MENU DE JEU</a:t>
            </a:r>
            <a:endParaRPr lang="fr-FR" dirty="0"/>
          </a:p>
        </p:txBody>
      </p:sp>
      <p:sp>
        <p:nvSpPr>
          <p:cNvPr id="8" name="TextBox 16"/>
          <p:cNvSpPr txBox="1"/>
          <p:nvPr/>
        </p:nvSpPr>
        <p:spPr>
          <a:xfrm>
            <a:off x="502898" y="1275606"/>
            <a:ext cx="30243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Passer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d’UI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à non UI</a:t>
            </a:r>
          </a:p>
          <a:p>
            <a:pPr algn="just"/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Pas de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méthode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connue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algn="just"/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Pour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l’instant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, les interactions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sont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soit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sur un plan,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soit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sur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l’autre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62" y="1388805"/>
            <a:ext cx="5076056" cy="28552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53662" y="3867894"/>
            <a:ext cx="4246730" cy="376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100391" y="3364264"/>
            <a:ext cx="843817" cy="879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815264" y="1771486"/>
            <a:ext cx="252680" cy="1016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6300192" y="3507854"/>
            <a:ext cx="0" cy="57606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2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29" y="1308340"/>
            <a:ext cx="4619189" cy="2991601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MENU DE JEU</a:t>
            </a:r>
            <a:endParaRPr lang="fr-FR" dirty="0"/>
          </a:p>
        </p:txBody>
      </p:sp>
      <p:sp>
        <p:nvSpPr>
          <p:cNvPr id="8" name="TextBox 16"/>
          <p:cNvSpPr txBox="1"/>
          <p:nvPr/>
        </p:nvSpPr>
        <p:spPr>
          <a:xfrm>
            <a:off x="467544" y="1308341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Du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jeu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au menu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algn="just"/>
            <a:r>
              <a:rPr lang="fr-FR" dirty="0" smtClean="0"/>
              <a:t>Quand </a:t>
            </a:r>
            <a:r>
              <a:rPr lang="fr-FR" dirty="0"/>
              <a:t>on glisse </a:t>
            </a:r>
            <a:r>
              <a:rPr lang="fr-FR" dirty="0" smtClean="0"/>
              <a:t>un élément </a:t>
            </a:r>
            <a:r>
              <a:rPr lang="fr-FR" dirty="0"/>
              <a:t>dans le Menu, il disparaît et le compte à côté de son icône augmente de 1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68344" y="1308340"/>
            <a:ext cx="1224136" cy="2631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7164288" y="2859782"/>
            <a:ext cx="7263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evron 6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69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29" y="1308340"/>
            <a:ext cx="4619189" cy="2991601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MENU DE JEU</a:t>
            </a:r>
            <a:endParaRPr lang="fr-FR" dirty="0"/>
          </a:p>
        </p:txBody>
      </p:sp>
      <p:sp>
        <p:nvSpPr>
          <p:cNvPr id="8" name="TextBox 16"/>
          <p:cNvSpPr txBox="1"/>
          <p:nvPr/>
        </p:nvSpPr>
        <p:spPr>
          <a:xfrm>
            <a:off x="467544" y="1308341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Du menu au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jeu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algn="just"/>
            <a:r>
              <a:rPr lang="fr-FR" dirty="0"/>
              <a:t>Quand on sélectionne un objet dans le menu et que son compte est strictement positif, on peut le placer sur la </a:t>
            </a:r>
            <a:r>
              <a:rPr lang="fr-FR" dirty="0" smtClean="0"/>
              <a:t>carte.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68344" y="1308340"/>
            <a:ext cx="1224136" cy="2631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7164288" y="2859782"/>
            <a:ext cx="7263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evron 6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9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JOUEUR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85720" y="1357304"/>
            <a:ext cx="5643602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5900" marR="0" lvl="0" indent="-215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kumimoji="0" lang="en-GB" sz="20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Fonctionnement</a:t>
            </a:r>
            <a:r>
              <a:rPr lang="en-GB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</a:p>
          <a:p>
            <a:pPr marL="215900" marR="0" lvl="0" indent="-215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5900" marR="0" lvl="0" indent="-215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215900" marR="0" lvl="0" indent="-215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404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Partie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graphique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géré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par </a:t>
            </a: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l'entité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GB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Player</a:t>
            </a:r>
          </a:p>
          <a:p>
            <a:pPr marL="215900" marR="0" lvl="0" indent="-215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404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endParaRPr kumimoji="0" lang="en-GB" sz="5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215900" marR="0" lvl="0" indent="-215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404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Partie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mouvement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géré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par </a:t>
            </a: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l'entité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GB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PlayerMovementController</a:t>
            </a:r>
            <a:endParaRPr kumimoji="0" lang="en-GB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215900" marR="0" lvl="0" indent="-215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404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endParaRPr kumimoji="0" lang="en-GB" sz="5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215900" lvl="0" indent="-215900">
              <a:spcBef>
                <a:spcPct val="20000"/>
              </a:spcBef>
              <a:buClr>
                <a:srgbClr val="40404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Détection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des </a:t>
            </a: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éléments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gérés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par </a:t>
            </a: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l'entité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ElementObserver</a:t>
            </a:r>
            <a:endParaRPr kumimoji="0" lang="en-GB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Cedric\Desktop\PuzzleGameProject\Assets\Resources\PlayerUp.png"/>
          <p:cNvPicPr>
            <a:picLocks noChangeAspect="1" noChangeArrowheads="1"/>
          </p:cNvPicPr>
          <p:nvPr/>
        </p:nvPicPr>
        <p:blipFill>
          <a:blip r:embed="rId2"/>
          <a:srcRect r="85000"/>
          <a:stretch>
            <a:fillRect/>
          </a:stretch>
        </p:blipFill>
        <p:spPr bwMode="auto">
          <a:xfrm rot="18134437">
            <a:off x="7143769" y="1500180"/>
            <a:ext cx="785818" cy="873125"/>
          </a:xfrm>
          <a:prstGeom prst="rect">
            <a:avLst/>
          </a:prstGeom>
          <a:noFill/>
        </p:spPr>
      </p:pic>
      <p:pic>
        <p:nvPicPr>
          <p:cNvPr id="2051" name="Picture 3" descr="C:\Users\Cedric\Desktop\PuzzleGameProject\Assets\Resources\PlayerDown.png"/>
          <p:cNvPicPr>
            <a:picLocks noChangeAspect="1" noChangeArrowheads="1"/>
          </p:cNvPicPr>
          <p:nvPr/>
        </p:nvPicPr>
        <p:blipFill>
          <a:blip r:embed="rId3"/>
          <a:srcRect r="85000"/>
          <a:stretch>
            <a:fillRect/>
          </a:stretch>
        </p:blipFill>
        <p:spPr bwMode="auto">
          <a:xfrm rot="18134437">
            <a:off x="7143769" y="2786064"/>
            <a:ext cx="785818" cy="873125"/>
          </a:xfrm>
          <a:prstGeom prst="rect">
            <a:avLst/>
          </a:prstGeom>
          <a:noFill/>
        </p:spPr>
      </p:pic>
      <p:pic>
        <p:nvPicPr>
          <p:cNvPr id="2052" name="Picture 4" descr="C:\Users\Cedric\Desktop\PuzzleGameProject\Assets\Resources\PlayerLeft.png"/>
          <p:cNvPicPr>
            <a:picLocks noChangeAspect="1" noChangeArrowheads="1"/>
          </p:cNvPicPr>
          <p:nvPr/>
        </p:nvPicPr>
        <p:blipFill>
          <a:blip r:embed="rId4"/>
          <a:srcRect r="82500"/>
          <a:stretch>
            <a:fillRect/>
          </a:stretch>
        </p:blipFill>
        <p:spPr bwMode="auto">
          <a:xfrm rot="18134437">
            <a:off x="6441911" y="2041420"/>
            <a:ext cx="916787" cy="873125"/>
          </a:xfrm>
          <a:prstGeom prst="rect">
            <a:avLst/>
          </a:prstGeom>
          <a:noFill/>
        </p:spPr>
      </p:pic>
      <p:pic>
        <p:nvPicPr>
          <p:cNvPr id="2053" name="Picture 5" descr="C:\Users\Cedric\Desktop\PuzzleGameProject\Assets\Resources\PlayerRight.png"/>
          <p:cNvPicPr>
            <a:picLocks noChangeAspect="1" noChangeArrowheads="1"/>
          </p:cNvPicPr>
          <p:nvPr/>
        </p:nvPicPr>
        <p:blipFill>
          <a:blip r:embed="rId5"/>
          <a:srcRect r="82500"/>
          <a:stretch>
            <a:fillRect/>
          </a:stretch>
        </p:blipFill>
        <p:spPr bwMode="auto">
          <a:xfrm rot="18134437">
            <a:off x="7715272" y="2143122"/>
            <a:ext cx="916787" cy="873125"/>
          </a:xfrm>
          <a:prstGeom prst="rect">
            <a:avLst/>
          </a:prstGeom>
          <a:noFill/>
        </p:spPr>
      </p:pic>
      <p:sp>
        <p:nvSpPr>
          <p:cNvPr id="11" name="Chevron 10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8" name="TextBox 16"/>
          <p:cNvSpPr txBox="1"/>
          <p:nvPr/>
        </p:nvSpPr>
        <p:spPr>
          <a:xfrm>
            <a:off x="1214414" y="1157794"/>
            <a:ext cx="446190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Objectifs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à atteindre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Sujet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détaillé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Fonctionnalités</a:t>
            </a:r>
          </a:p>
          <a:p>
            <a:pPr lvl="1">
              <a:buFont typeface="Wingdings" pitchFamily="2" charset="2"/>
              <a:buChar char="§"/>
            </a:pP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Gestion de projet</a:t>
            </a:r>
          </a:p>
          <a:p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Outils utilisés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Unity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3D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Git &amp;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GitHub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600" b="1" dirty="0" smtClean="0">
                <a:solidFill>
                  <a:srgbClr val="FF0000"/>
                </a:solidFill>
                <a:ea typeface="Adobe Gothic Std B" pitchFamily="34" charset="-128"/>
              </a:rPr>
              <a:t>Logiciel </a:t>
            </a:r>
            <a:r>
              <a:rPr lang="fr-FR" sz="1600" b="1" dirty="0" err="1" smtClean="0">
                <a:solidFill>
                  <a:srgbClr val="FF0000"/>
                </a:solidFill>
                <a:ea typeface="Adobe Gothic Std B" pitchFamily="34" charset="-128"/>
              </a:rPr>
              <a:t>nawhal</a:t>
            </a:r>
            <a:endParaRPr lang="fr-FR" sz="1600" b="1" dirty="0" smtClean="0">
              <a:solidFill>
                <a:srgbClr val="FF0000"/>
              </a:solidFill>
              <a:ea typeface="Adobe Gothic Std B" pitchFamily="34" charset="-128"/>
            </a:endParaRPr>
          </a:p>
          <a:p>
            <a:pPr lvl="1">
              <a:buFont typeface="Wingdings" pitchFamily="2" charset="2"/>
              <a:buChar char="§"/>
            </a:pPr>
            <a:endParaRPr lang="fr-FR" sz="10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Développement du jeu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Conception</a:t>
            </a:r>
          </a:p>
          <a:p>
            <a:pPr lvl="1"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Fonctionnement des éléments essentiels</a:t>
            </a:r>
          </a:p>
          <a:p>
            <a:pPr lvl="1">
              <a:buFont typeface="Wingdings" pitchFamily="2" charset="2"/>
              <a:buChar char="Ø"/>
            </a:pPr>
            <a:endParaRPr lang="fr-FR" sz="14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endParaRPr lang="fr-FR" sz="14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endParaRPr lang="fr-FR" sz="14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  <a:p>
            <a:endParaRPr lang="fr-FR" sz="1400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JOUEUR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71472" y="1357304"/>
            <a:ext cx="26432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 schéma qui se répète :</a:t>
            </a:r>
            <a:endParaRPr lang="fr-F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 descr="C:\Users\Cedric\Desktop\Main.jpg"/>
          <p:cNvPicPr>
            <a:picLocks noChangeAspect="1" noChangeArrowheads="1"/>
          </p:cNvPicPr>
          <p:nvPr/>
        </p:nvPicPr>
        <p:blipFill>
          <a:blip r:embed="rId2"/>
          <a:srcRect l="29530" r="46080" b="56178"/>
          <a:stretch>
            <a:fillRect/>
          </a:stretch>
        </p:blipFill>
        <p:spPr bwMode="auto">
          <a:xfrm>
            <a:off x="5214942" y="928676"/>
            <a:ext cx="2857520" cy="3619496"/>
          </a:xfrm>
          <a:prstGeom prst="rect">
            <a:avLst/>
          </a:prstGeom>
          <a:noFill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28662" y="2071684"/>
            <a:ext cx="2714644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2000" tIns="42876" rIns="72000" bIns="27000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GB" dirty="0" err="1">
                <a:solidFill>
                  <a:srgbClr val="000000"/>
                </a:solidFill>
              </a:rPr>
              <a:t>PlayerMovementController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28596" y="3429006"/>
            <a:ext cx="835025" cy="3476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60876" rIns="90000" bIns="45000"/>
          <a:lstStyle/>
          <a:p>
            <a:pPr>
              <a:tabLst>
                <a:tab pos="723900" algn="l"/>
              </a:tabLst>
            </a:pPr>
            <a:r>
              <a:rPr lang="en-GB">
                <a:solidFill>
                  <a:srgbClr val="000000"/>
                </a:solidFill>
              </a:rPr>
              <a:t>Player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319312" y="3428997"/>
            <a:ext cx="2324126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60876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GB" dirty="0" err="1" smtClean="0">
                <a:solidFill>
                  <a:srgbClr val="000000"/>
                </a:solidFill>
              </a:rPr>
              <a:t>ElementObserver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286116" y="2428874"/>
            <a:ext cx="835025" cy="10096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2786050" y="2428874"/>
            <a:ext cx="785819" cy="100013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855637" y="2419347"/>
            <a:ext cx="560388" cy="10096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643306" y="2643188"/>
            <a:ext cx="1357322" cy="347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1: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Interroge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0" y="2714626"/>
            <a:ext cx="3500462" cy="347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/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3: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Notifie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les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changements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visuels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571736" y="1785932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2: Effectue le mouvement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142976" y="3929072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Diagramme de communication ou séquence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286116" y="1142990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Donner un exemple concret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ELEMENTS DU JEU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/>
        </p:blipFill>
        <p:spPr>
          <a:xfrm>
            <a:off x="142844" y="1000114"/>
            <a:ext cx="8856000" cy="2592000"/>
          </a:xfrm>
          <a:prstGeom prst="rect">
            <a:avLst/>
          </a:prstGeom>
          <a:ln>
            <a:noFill/>
          </a:ln>
        </p:spPr>
      </p:pic>
      <p:pic>
        <p:nvPicPr>
          <p:cNvPr id="6" name="Image 5"/>
          <p:cNvPicPr/>
          <p:nvPr/>
        </p:nvPicPr>
        <p:blipFill>
          <a:blip r:embed="rId3"/>
          <a:stretch/>
        </p:blipFill>
        <p:spPr>
          <a:xfrm>
            <a:off x="1000100" y="3714758"/>
            <a:ext cx="7073280" cy="863280"/>
          </a:xfrm>
          <a:prstGeom prst="rect">
            <a:avLst/>
          </a:prstGeom>
          <a:ln>
            <a:noFill/>
          </a:ln>
        </p:spPr>
      </p:pic>
      <p:sp>
        <p:nvSpPr>
          <p:cNvPr id="8" name="Chevron 7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8596" y="1142990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Explication Design Pattern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ELEMENTS DU JEU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/>
        </p:blipFill>
        <p:spPr>
          <a:xfrm>
            <a:off x="500034" y="1500180"/>
            <a:ext cx="7724880" cy="2038320"/>
          </a:xfrm>
          <a:prstGeom prst="rect">
            <a:avLst/>
          </a:prstGeom>
          <a:ln>
            <a:noFill/>
          </a:ln>
        </p:spPr>
      </p:pic>
      <p:sp>
        <p:nvSpPr>
          <p:cNvPr id="6" name="Chevron 5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00100" y="3643320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Image illustrant l’élément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ELEMENTS DU JEU</a:t>
            </a:r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rcRect r="44302"/>
          <a:stretch/>
        </p:blipFill>
        <p:spPr>
          <a:xfrm>
            <a:off x="2643174" y="1857370"/>
            <a:ext cx="4302632" cy="2038320"/>
          </a:xfrm>
          <a:prstGeom prst="rect">
            <a:avLst/>
          </a:prstGeom>
          <a:ln>
            <a:noFill/>
          </a:ln>
        </p:spPr>
      </p:pic>
      <p:sp>
        <p:nvSpPr>
          <p:cNvPr id="6" name="Chevron 5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ELEMENTS DU JEU</a:t>
            </a:r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/>
        </p:blipFill>
        <p:spPr>
          <a:xfrm>
            <a:off x="285720" y="1142990"/>
            <a:ext cx="8173800" cy="3359520"/>
          </a:xfrm>
          <a:prstGeom prst="rect">
            <a:avLst/>
          </a:prstGeom>
          <a:ln>
            <a:noFill/>
          </a:ln>
        </p:spPr>
      </p:pic>
      <p:sp>
        <p:nvSpPr>
          <p:cNvPr id="6" name="Chevron 5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Editeur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643042" y="1428742"/>
            <a:ext cx="371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Fonctionnement  (détecte tout les doigts!)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Disponible pour qui? Sur quelle plateforme?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Faire distinction entre « </a:t>
            </a:r>
            <a:r>
              <a:rPr lang="fr-FR" b="1" dirty="0" smtClean="0">
                <a:solidFill>
                  <a:srgbClr val="FF0000"/>
                </a:solidFill>
              </a:rPr>
              <a:t>é</a:t>
            </a:r>
            <a:r>
              <a:rPr lang="fr-FR" b="1" dirty="0" smtClean="0">
                <a:solidFill>
                  <a:srgbClr val="FF0000"/>
                </a:solidFill>
              </a:rPr>
              <a:t>lément » et « case »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EDITEUR DE NIVEAU</a:t>
            </a:r>
            <a:endParaRPr lang="fr-FR" dirty="0"/>
          </a:p>
        </p:txBody>
      </p:sp>
      <p:pic>
        <p:nvPicPr>
          <p:cNvPr id="6147" name="Picture 3" descr="G:\Cédric\Editeu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6"/>
            <a:ext cx="6276975" cy="3286125"/>
          </a:xfrm>
          <a:prstGeom prst="rect">
            <a:avLst/>
          </a:prstGeom>
          <a:noFill/>
        </p:spPr>
      </p:pic>
      <p:pic>
        <p:nvPicPr>
          <p:cNvPr id="6148" name="Picture 4" descr="G:\Cédric\Editeu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285866"/>
            <a:ext cx="6296025" cy="3276600"/>
          </a:xfrm>
          <a:prstGeom prst="rect">
            <a:avLst/>
          </a:prstGeom>
          <a:noFill/>
        </p:spPr>
      </p:pic>
      <p:pic>
        <p:nvPicPr>
          <p:cNvPr id="6149" name="Picture 5" descr="G:\Cédric\Editeur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1285866"/>
            <a:ext cx="6296025" cy="3286125"/>
          </a:xfrm>
          <a:prstGeom prst="rect">
            <a:avLst/>
          </a:prstGeom>
          <a:noFill/>
        </p:spPr>
      </p:pic>
      <p:pic>
        <p:nvPicPr>
          <p:cNvPr id="6150" name="Picture 6" descr="G:\Cédric\Editeur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1285866"/>
            <a:ext cx="6276975" cy="3286125"/>
          </a:xfrm>
          <a:prstGeom prst="rect">
            <a:avLst/>
          </a:prstGeom>
          <a:noFill/>
        </p:spPr>
      </p:pic>
      <p:pic>
        <p:nvPicPr>
          <p:cNvPr id="6146" name="Picture 2" descr="G:\Cédric\Editeur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52" y="1285866"/>
            <a:ext cx="6286500" cy="3314700"/>
          </a:xfrm>
          <a:prstGeom prst="rect">
            <a:avLst/>
          </a:prstGeom>
          <a:noFill/>
        </p:spPr>
      </p:pic>
      <p:sp>
        <p:nvSpPr>
          <p:cNvPr id="10" name="Chevron 9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GENERATEUR DE NIVEAU</a:t>
            </a:r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5" name="Picture 2" descr="C:\Users\Cedric\Desktop\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71552"/>
            <a:ext cx="6419850" cy="1847850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3063" t="24834" r="54312" b="39944"/>
          <a:stretch>
            <a:fillRect/>
          </a:stretch>
        </p:blipFill>
        <p:spPr bwMode="auto">
          <a:xfrm>
            <a:off x="5357818" y="2714626"/>
            <a:ext cx="1985969" cy="173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3" name="Tableau 22"/>
          <p:cNvGraphicFramePr>
            <a:graphicFrameLocks noGrp="1"/>
          </p:cNvGraphicFramePr>
          <p:nvPr/>
        </p:nvGraphicFramePr>
        <p:xfrm>
          <a:off x="1500166" y="2786064"/>
          <a:ext cx="2000264" cy="1714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33"/>
                <a:gridCol w="250033"/>
                <a:gridCol w="250033"/>
                <a:gridCol w="250033"/>
                <a:gridCol w="250033"/>
                <a:gridCol w="250033"/>
                <a:gridCol w="250033"/>
                <a:gridCol w="250033"/>
              </a:tblGrid>
              <a:tr h="24493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2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4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4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4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3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6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</a:tr>
              <a:tr h="24493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4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6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4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</a:tr>
              <a:tr h="24493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4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6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5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</a:tr>
              <a:tr h="24493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5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4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6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</a:tr>
              <a:tr h="24493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1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6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4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6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</a:tr>
              <a:tr h="24493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6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2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</a:tr>
              <a:tr h="244930"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6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 smtClean="0"/>
                        <a:t>0</a:t>
                      </a:r>
                      <a:endParaRPr lang="fr-FR" sz="800" dirty="0"/>
                    </a:p>
                  </a:txBody>
                  <a:tcPr marL="41112" marR="41112" marT="20556" marB="20556"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429520" y="1142990"/>
            <a:ext cx="1500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Connait la liste des éléments et leur valeur associée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GENERATEUR DE NIVEAU</a:t>
            </a:r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428860" y="1357304"/>
          <a:ext cx="3571896" cy="3061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</a:tblGrid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428860" y="1357304"/>
          <a:ext cx="3571896" cy="3061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</a:tblGrid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414" marR="73414" marT="36707" marB="36707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2428860" y="1357304"/>
          <a:ext cx="3571896" cy="3061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</a:tblGrid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414" marR="73414" marT="36707" marB="36707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428860" y="1357304"/>
          <a:ext cx="3571896" cy="3061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</a:tblGrid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414" marR="73414" marT="36707" marB="36707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2428860" y="1357304"/>
          <a:ext cx="3571896" cy="3061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</a:tblGrid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414" marR="73414" marT="36707" marB="36707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2428860" y="1357304"/>
          <a:ext cx="3571896" cy="3061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</a:tblGrid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414" marR="73414" marT="36707" marB="36707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2F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2428860" y="1357304"/>
          <a:ext cx="3571896" cy="3061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</a:tblGrid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414" marR="73414" marT="36707" marB="36707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2F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2428860" y="1357304"/>
          <a:ext cx="3571896" cy="3061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</a:tblGrid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414" marR="73414" marT="36707" marB="36707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2F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</a:tbl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6357950" y="1000114"/>
            <a:ext cx="2143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Legende</a:t>
            </a:r>
            <a:r>
              <a:rPr lang="fr-FR" b="1" dirty="0" smtClean="0">
                <a:solidFill>
                  <a:srgbClr val="FF0000"/>
                </a:solidFill>
              </a:rPr>
              <a:t> :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0: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1:…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Au fur et à mesure.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GENERATEUR DE </a:t>
            </a:r>
            <a:r>
              <a:rPr lang="fr-FR" dirty="0" err="1" smtClean="0"/>
              <a:t>NIVEAUx</a:t>
            </a:r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5000628" y="0"/>
            <a:ext cx="2143140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Développement du jeu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428596" y="1357304"/>
          <a:ext cx="3571896" cy="3061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  <a:gridCol w="446487"/>
              </a:tblGrid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5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414" marR="73414" marT="36707" marB="36707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rgbClr val="FF2F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  <a:tr h="43737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 marL="73414" marR="73414" marT="36707" marB="36707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73414" marR="73414" marT="36707" marB="36707" anchor="ctr"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23063" t="24834" r="54312" b="39944"/>
          <a:stretch>
            <a:fillRect/>
          </a:stretch>
        </p:blipFill>
        <p:spPr bwMode="auto">
          <a:xfrm>
            <a:off x="4929190" y="1357304"/>
            <a:ext cx="3571900" cy="306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lèche droite 6"/>
          <p:cNvSpPr/>
          <p:nvPr/>
        </p:nvSpPr>
        <p:spPr>
          <a:xfrm>
            <a:off x="4143372" y="2857502"/>
            <a:ext cx="714380" cy="21431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texte 3"/>
          <p:cNvSpPr txBox="1">
            <a:spLocks/>
          </p:cNvSpPr>
          <p:nvPr/>
        </p:nvSpPr>
        <p:spPr>
          <a:xfrm>
            <a:off x="428596" y="1000114"/>
            <a:ext cx="3571900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Segoe UI Black" pitchFamily="34" charset="0"/>
                <a:cs typeface="Segoe UI Black" pitchFamily="34" charset="0"/>
              </a:rPr>
              <a:t>Random</a:t>
            </a: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Segoe UI Black" pitchFamily="34" charset="0"/>
                <a:cs typeface="Segoe UI Black" pitchFamily="34" charset="0"/>
              </a:rPr>
              <a:t>Element</a:t>
            </a: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Segoe UI Black" pitchFamily="34" charset="0"/>
                <a:cs typeface="Segoe UI Black" pitchFamily="34" charset="0"/>
              </a:rPr>
              <a:t> On </a:t>
            </a: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Segoe UI Black" pitchFamily="34" charset="0"/>
                <a:cs typeface="Segoe UI Black" pitchFamily="34" charset="0"/>
              </a:rPr>
              <a:t>Map</a:t>
            </a: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Segoe UI Black" pitchFamily="34" charset="0"/>
                <a:cs typeface="Segoe UI Black" pitchFamily="34" charset="0"/>
              </a:rPr>
              <a:t>Generator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9" name="Espace réservé du texte 3"/>
          <p:cNvSpPr txBox="1">
            <a:spLocks/>
          </p:cNvSpPr>
          <p:nvPr/>
        </p:nvSpPr>
        <p:spPr>
          <a:xfrm>
            <a:off x="4929190" y="1000114"/>
            <a:ext cx="3571900" cy="28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Segoe UI Black" pitchFamily="34" charset="0"/>
                <a:cs typeface="Segoe UI Black" pitchFamily="34" charset="0"/>
              </a:rPr>
              <a:t>Map</a:t>
            </a: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Segoe UI Black" pitchFamily="34" charset="0"/>
                <a:cs typeface="Segoe UI Black" pitchFamily="34" charset="0"/>
              </a:rPr>
              <a:t>Generator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57620" y="4220170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Evidemment on ne </a:t>
            </a:r>
            <a:r>
              <a:rPr lang="fr-FR" b="1" dirty="0" err="1" smtClean="0">
                <a:solidFill>
                  <a:srgbClr val="FF0000"/>
                </a:solidFill>
              </a:rPr>
              <a:t>modelise</a:t>
            </a:r>
            <a:r>
              <a:rPr lang="fr-FR" b="1" dirty="0" smtClean="0">
                <a:solidFill>
                  <a:srgbClr val="FF0000"/>
                </a:solidFill>
              </a:rPr>
              <a:t> pas les chemins pour pas donner la solution au joueur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SUJET</a:t>
            </a:r>
            <a:endParaRPr lang="fr-FR" dirty="0"/>
          </a:p>
        </p:txBody>
      </p:sp>
      <p:sp>
        <p:nvSpPr>
          <p:cNvPr id="5" name="Chevron 4"/>
          <p:cNvSpPr/>
          <p:nvPr/>
        </p:nvSpPr>
        <p:spPr>
          <a:xfrm>
            <a:off x="-142908" y="0"/>
            <a:ext cx="2071702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Objectifs à atteindre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2910" y="1357304"/>
            <a:ext cx="48577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Sujet du projet :</a:t>
            </a:r>
          </a:p>
          <a:p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Création d' un jeu pour plate-forme mobile du même type que le jeu de la mini mobile du Professeur Layton.</a:t>
            </a:r>
          </a:p>
          <a:p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but étant à partir d'un point « A », aller sur un point « B » tout en récupérant la totalité des fanions.</a:t>
            </a:r>
          </a:p>
          <a:p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Nous espérons à terme d'avoir un jeu pouvant aller sur le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PlayStore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2"/>
          <a:stretch/>
        </p:blipFill>
        <p:spPr>
          <a:xfrm>
            <a:off x="5429256" y="1285866"/>
            <a:ext cx="3600000" cy="2952000"/>
          </a:xfrm>
          <a:prstGeom prst="rect">
            <a:avLst/>
          </a:prstGeom>
          <a:ln>
            <a:noFill/>
          </a:ln>
        </p:spPr>
      </p:pic>
      <p:pic>
        <p:nvPicPr>
          <p:cNvPr id="9" name="Image 8"/>
          <p:cNvPicPr/>
          <p:nvPr/>
        </p:nvPicPr>
        <p:blipFill>
          <a:blip r:embed="rId3" cstate="print"/>
          <a:stretch/>
        </p:blipFill>
        <p:spPr>
          <a:xfrm>
            <a:off x="0" y="1500180"/>
            <a:ext cx="648000" cy="2808000"/>
          </a:xfrm>
          <a:prstGeom prst="rect">
            <a:avLst/>
          </a:prstGeom>
          <a:ln>
            <a:noFill/>
          </a:ln>
        </p:spPr>
      </p:pic>
      <p:sp>
        <p:nvSpPr>
          <p:cNvPr id="10" name="ZoneTexte 9"/>
          <p:cNvSpPr txBox="1"/>
          <p:nvPr/>
        </p:nvSpPr>
        <p:spPr>
          <a:xfrm>
            <a:off x="2786050" y="114299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Liste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29" y="1308340"/>
            <a:ext cx="4619189" cy="2991601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BILAN DE L’AVANCEE</a:t>
            </a:r>
            <a:endParaRPr lang="fr-FR" dirty="0"/>
          </a:p>
        </p:txBody>
      </p:sp>
      <p:sp>
        <p:nvSpPr>
          <p:cNvPr id="9" name="TextBox 16"/>
          <p:cNvSpPr txBox="1"/>
          <p:nvPr/>
        </p:nvSpPr>
        <p:spPr>
          <a:xfrm>
            <a:off x="539552" y="1526867"/>
            <a:ext cx="3240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Nous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avons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les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fonctionnalités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essentielles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afin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d’avoir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un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jeu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fonctionnel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Gothic Std B" pitchFamily="34" charset="-128"/>
              </a:rPr>
              <a:t>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ea typeface="Adobe Gothic Std B" pitchFamily="34" charset="-128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7000892" y="0"/>
            <a:ext cx="2286016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Conclusion et </a:t>
            </a:r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perspectives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93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00100" y="1357304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Problèmes rencontrés appuyé par du texte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Prochaine période ?</a:t>
            </a:r>
            <a:endParaRPr lang="fr-FR" dirty="0"/>
          </a:p>
        </p:txBody>
      </p:sp>
      <p:sp>
        <p:nvSpPr>
          <p:cNvPr id="9" name="TextBox 16"/>
          <p:cNvSpPr txBox="1"/>
          <p:nvPr/>
        </p:nvSpPr>
        <p:spPr>
          <a:xfrm>
            <a:off x="285720" y="1357304"/>
            <a:ext cx="7560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Menu </a:t>
            </a:r>
            <a:r>
              <a:rPr lang="fr-FR" sz="2400" dirty="0" smtClean="0"/>
              <a:t>d’actions</a:t>
            </a:r>
            <a:endParaRPr lang="fr-FR" sz="2400" dirty="0"/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Système de sauvegarde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Contrôleur de son (musique et bruitage)</a:t>
            </a:r>
            <a:endParaRPr lang="fr-FR" sz="2400" dirty="0"/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Editeur de </a:t>
            </a:r>
            <a:r>
              <a:rPr lang="fr-FR" sz="2400" dirty="0" smtClean="0"/>
              <a:t>niveaux</a:t>
            </a:r>
            <a:endParaRPr lang="fr-FR" sz="2400" dirty="0"/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Internationalisation</a:t>
            </a:r>
            <a:endParaRPr lang="fr-FR" sz="2400" dirty="0"/>
          </a:p>
        </p:txBody>
      </p:sp>
      <p:sp>
        <p:nvSpPr>
          <p:cNvPr id="5" name="Chevron 4"/>
          <p:cNvSpPr/>
          <p:nvPr/>
        </p:nvSpPr>
        <p:spPr>
          <a:xfrm>
            <a:off x="7000892" y="0"/>
            <a:ext cx="2286016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Conclusion et </a:t>
            </a:r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perspectives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429256" y="42861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 faire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7158" y="1000114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 modifier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TextBox 16"/>
          <p:cNvSpPr txBox="1"/>
          <p:nvPr/>
        </p:nvSpPr>
        <p:spPr>
          <a:xfrm>
            <a:off x="5072066" y="0"/>
            <a:ext cx="407193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Menu </a:t>
            </a:r>
            <a:r>
              <a:rPr lang="fr-FR" sz="2400" dirty="0" smtClean="0"/>
              <a:t>principal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Ajout d’éléments </a:t>
            </a:r>
            <a:r>
              <a:rPr lang="fr-FR" sz="2400" b="1" dirty="0" smtClean="0">
                <a:solidFill>
                  <a:srgbClr val="FF0000"/>
                </a:solidFill>
              </a:rPr>
              <a:t>(</a:t>
            </a:r>
            <a:r>
              <a:rPr lang="fr-FR" sz="2400" b="1" dirty="0" err="1" smtClean="0">
                <a:solidFill>
                  <a:srgbClr val="FF0000"/>
                </a:solidFill>
              </a:rPr>
              <a:t>téléporteur</a:t>
            </a:r>
            <a:r>
              <a:rPr lang="fr-FR" sz="2400" b="1" dirty="0" smtClean="0">
                <a:solidFill>
                  <a:srgbClr val="FF0000"/>
                </a:solidFill>
              </a:rPr>
              <a:t>)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Mode </a:t>
            </a:r>
            <a:r>
              <a:rPr lang="fr-FR" sz="2400" dirty="0" smtClean="0"/>
              <a:t>Arcade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Générateur de </a:t>
            </a:r>
            <a:r>
              <a:rPr lang="fr-FR" sz="2400" dirty="0" err="1" smtClean="0"/>
              <a:t>Map</a:t>
            </a:r>
            <a:r>
              <a:rPr lang="fr-FR" sz="2400" dirty="0" smtClean="0"/>
              <a:t> </a:t>
            </a:r>
            <a:endParaRPr lang="fr-FR" sz="2400" dirty="0" smtClean="0"/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Google Play Services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Pub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Succès / </a:t>
            </a:r>
            <a:r>
              <a:rPr lang="fr-FR" sz="2400" dirty="0" err="1" smtClean="0"/>
              <a:t>leaderboard</a:t>
            </a:r>
            <a:endParaRPr lang="fr-FR" sz="2400" dirty="0" smtClean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Statistiques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400" dirty="0" err="1" smtClean="0"/>
              <a:t>MultiPlayer</a:t>
            </a:r>
            <a:endParaRPr lang="fr-FR" sz="2400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Réseaux sociaux</a:t>
            </a:r>
            <a:endParaRPr lang="fr-F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6097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CE QU’IL RESTE A FAIRE</a:t>
            </a:r>
            <a:endParaRPr lang="fr-FR" dirty="0"/>
          </a:p>
        </p:txBody>
      </p:sp>
      <p:sp>
        <p:nvSpPr>
          <p:cNvPr id="6" name="Chevron 5"/>
          <p:cNvSpPr/>
          <p:nvPr/>
        </p:nvSpPr>
        <p:spPr>
          <a:xfrm>
            <a:off x="7000892" y="0"/>
            <a:ext cx="2286016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Conclusion et </a:t>
            </a:r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perspectives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70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62500" lnSpcReduction="20000"/>
          </a:bodyPr>
          <a:lstStyle/>
          <a:p>
            <a:r>
              <a:rPr lang="fr-FR" dirty="0" smtClean="0"/>
              <a:t>CE QUE CETTE PREMIERE PERIODE DE PROJET NOUS A APPORTE</a:t>
            </a:r>
            <a:endParaRPr lang="fr-FR" dirty="0"/>
          </a:p>
        </p:txBody>
      </p:sp>
      <p:sp>
        <p:nvSpPr>
          <p:cNvPr id="9" name="TextBox 16"/>
          <p:cNvSpPr txBox="1"/>
          <p:nvPr/>
        </p:nvSpPr>
        <p:spPr>
          <a:xfrm>
            <a:off x="500034" y="1285866"/>
            <a:ext cx="75608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Découverte de nouveaux outils</a:t>
            </a:r>
          </a:p>
          <a:p>
            <a:pPr marL="742950" lvl="1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400" dirty="0" err="1" smtClean="0"/>
              <a:t>Unity</a:t>
            </a:r>
            <a:r>
              <a:rPr lang="fr-FR" sz="2400" dirty="0" smtClean="0"/>
              <a:t> 3D</a:t>
            </a:r>
          </a:p>
          <a:p>
            <a:pPr marL="742950" lvl="1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Git &amp; </a:t>
            </a:r>
            <a:r>
              <a:rPr lang="fr-FR" sz="2400" dirty="0" err="1" smtClean="0"/>
              <a:t>GitHub</a:t>
            </a:r>
            <a:endParaRPr lang="fr-FR" sz="2400" dirty="0" smtClean="0"/>
          </a:p>
          <a:p>
            <a:pPr marL="285750" lvl="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400" b="1" i="1" dirty="0" smtClean="0">
                <a:solidFill>
                  <a:srgbClr val="FF0000"/>
                </a:solidFill>
              </a:rPr>
              <a:t>Compréhension </a:t>
            </a:r>
            <a:r>
              <a:rPr lang="fr-FR" sz="2400" b="1" i="1" dirty="0">
                <a:solidFill>
                  <a:srgbClr val="FF0000"/>
                </a:solidFill>
              </a:rPr>
              <a:t>du fonctionnement d’un jeu </a:t>
            </a:r>
            <a:r>
              <a:rPr lang="fr-FR" sz="2400" b="1" i="1" dirty="0" smtClean="0">
                <a:solidFill>
                  <a:srgbClr val="FF0000"/>
                </a:solidFill>
              </a:rPr>
              <a:t>simple :/ A changer</a:t>
            </a:r>
            <a:endParaRPr lang="fr-FR" sz="2400" b="1" i="1" dirty="0" smtClean="0">
              <a:solidFill>
                <a:srgbClr val="FF0000"/>
              </a:solidFill>
            </a:endParaRPr>
          </a:p>
          <a:p>
            <a:pPr marL="285750" lvl="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Travail de groupe</a:t>
            </a:r>
            <a:endParaRPr lang="fr-FR" sz="2400" dirty="0"/>
          </a:p>
        </p:txBody>
      </p:sp>
      <p:sp>
        <p:nvSpPr>
          <p:cNvPr id="6" name="Chevron 5"/>
          <p:cNvSpPr/>
          <p:nvPr/>
        </p:nvSpPr>
        <p:spPr>
          <a:xfrm>
            <a:off x="7000892" y="0"/>
            <a:ext cx="2286016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Conclusion et </a:t>
            </a:r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perspectives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609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Fonctionnalités attendues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57158" y="1785932"/>
            <a:ext cx="8001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Avoir un jeu parfaitement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opérationnel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Internationalisation </a:t>
            </a:r>
            <a:r>
              <a:rPr lang="fr-FR" b="1" dirty="0" smtClean="0">
                <a:solidFill>
                  <a:srgbClr val="FF0000"/>
                </a:solidFill>
              </a:rPr>
              <a:t>(et localisation)</a:t>
            </a:r>
            <a:endParaRPr lang="fr-FR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Plusieurs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niveaux jouables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Éditeur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niveaux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Générateur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niveaux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-142908" y="0"/>
            <a:ext cx="2071702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Objectifs à atteindre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286512" y="1142990"/>
            <a:ext cx="2357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Sur la période:</a:t>
            </a:r>
          </a:p>
          <a:p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---</a:t>
            </a:r>
          </a:p>
          <a:p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Pour la fin du projet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Prévision </a:t>
            </a:r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1714480" y="0"/>
            <a:ext cx="1857388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Gestion de projet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pic>
        <p:nvPicPr>
          <p:cNvPr id="4098" name="Picture 2" descr="G:\Cédric\DiapoPre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107" y="1000114"/>
            <a:ext cx="9163107" cy="35590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Réel</a:t>
            </a:r>
            <a:endParaRPr lang="fr-FR" dirty="0"/>
          </a:p>
        </p:txBody>
      </p:sp>
      <p:pic>
        <p:nvPicPr>
          <p:cNvPr id="5122" name="Picture 2" descr="G:\Cédric\DiapoRe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050" y="1009639"/>
            <a:ext cx="8501090" cy="3576104"/>
          </a:xfrm>
          <a:prstGeom prst="rect">
            <a:avLst/>
          </a:prstGeom>
          <a:noFill/>
        </p:spPr>
      </p:pic>
      <p:sp>
        <p:nvSpPr>
          <p:cNvPr id="7" name="Chevron 6"/>
          <p:cNvSpPr/>
          <p:nvPr/>
        </p:nvSpPr>
        <p:spPr>
          <a:xfrm>
            <a:off x="1714480" y="0"/>
            <a:ext cx="1857388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Gestion de projet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ECARTS SUR PREVISIONNEL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400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écarts</a:t>
            </a:r>
            <a:r>
              <a:rPr kumimoji="0" lang="fr-FR" sz="2400" i="0" u="sng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majeurs :</a:t>
            </a:r>
            <a:endParaRPr kumimoji="0" lang="fr-FR" sz="2400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Système de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sauvegarde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Système audio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Internationalisation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714480" y="0"/>
            <a:ext cx="1857388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Gestion de projet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UNITY 3D</a:t>
            </a:r>
            <a:endParaRPr lang="fr-FR" dirty="0"/>
          </a:p>
        </p:txBody>
      </p:sp>
      <p:sp>
        <p:nvSpPr>
          <p:cNvPr id="3" name="Chevron 2"/>
          <p:cNvSpPr/>
          <p:nvPr/>
        </p:nvSpPr>
        <p:spPr>
          <a:xfrm>
            <a:off x="3357554" y="0"/>
            <a:ext cx="1857388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Outils utilisés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00034" y="1749028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5900" indent="-215900">
              <a:spcBef>
                <a:spcPct val="20000"/>
              </a:spcBef>
              <a:buClr>
                <a:srgbClr val="40404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GB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oteur</a:t>
            </a:r>
            <a:r>
              <a:rPr lang="en-GB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en-GB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jeu</a:t>
            </a:r>
            <a:r>
              <a:rPr lang="en-GB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professionnel</a:t>
            </a:r>
            <a:r>
              <a:rPr lang="en-GB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673100" lvl="1" indent="-215900">
              <a:spcBef>
                <a:spcPct val="20000"/>
              </a:spcBef>
              <a:buClr>
                <a:srgbClr val="40404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GRAND POINTS SUR LES MOTEURS DE JEU</a:t>
            </a:r>
            <a:endParaRPr lang="en-GB" sz="1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5900" marR="0" lvl="0" indent="-215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404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Licence G</a:t>
            </a:r>
            <a:r>
              <a:rPr kumimoji="0" lang="en-GB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ratuite</a:t>
            </a:r>
            <a:r>
              <a:rPr kumimoji="0" lang="en-GB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endParaRPr kumimoji="0" lang="fr-FR" sz="1700" b="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215900" marR="0" lvl="0" indent="-215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404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lang="en-GB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Multi-</a:t>
            </a:r>
            <a:r>
              <a:rPr kumimoji="0" lang="en-GB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plateforme</a:t>
            </a:r>
            <a:endParaRPr kumimoji="0" lang="fr-FR" sz="1700" b="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215900" marR="0" lvl="0" indent="-215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04040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/>
            </a:pPr>
            <a:r>
              <a:rPr kumimoji="0" lang="en-GB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Utilisé</a:t>
            </a:r>
            <a:r>
              <a:rPr kumimoji="0" lang="en-GB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par beaucoup</a:t>
            </a:r>
            <a:r>
              <a:rPr kumimoji="0" lang="en-GB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de </a:t>
            </a:r>
            <a:r>
              <a:rPr kumimoji="0" lang="en-GB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développeurs</a:t>
            </a:r>
            <a:r>
              <a:rPr kumimoji="0" lang="en-GB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GB" sz="17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de </a:t>
            </a:r>
            <a:r>
              <a:rPr kumimoji="0" lang="en-GB" sz="1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jeux</a:t>
            </a:r>
            <a:endParaRPr kumimoji="0" lang="fr-FR" sz="1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F:\un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643056"/>
            <a:ext cx="1976438" cy="1976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UNITY 3D</a:t>
            </a:r>
            <a:endParaRPr lang="fr-F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14"/>
            <a:ext cx="6786610" cy="364371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" name="Chevron 5"/>
          <p:cNvSpPr/>
          <p:nvPr/>
        </p:nvSpPr>
        <p:spPr>
          <a:xfrm>
            <a:off x="3357554" y="0"/>
            <a:ext cx="1857388" cy="214296"/>
          </a:xfrm>
          <a:prstGeom prst="chevron">
            <a:avLst/>
          </a:prstGeom>
          <a:solidFill>
            <a:schemeClr val="tx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w Cen MT Condensed" pitchFamily="34" charset="0"/>
              </a:rPr>
              <a:t>Outils utilisés</a:t>
            </a:r>
            <a:endParaRPr lang="fr-FR" sz="1600" dirty="0">
              <a:solidFill>
                <a:schemeClr val="bg1"/>
              </a:solidFill>
              <a:latin typeface="Tw Cen MT Condensed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072330" y="1357304"/>
            <a:ext cx="1643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Légende SCENE Expliquer le vocabulaire</a:t>
            </a:r>
          </a:p>
          <a:p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err="1" smtClean="0">
                <a:solidFill>
                  <a:srgbClr val="FF0000"/>
                </a:solidFill>
              </a:rPr>
              <a:t>Definition</a:t>
            </a:r>
            <a:r>
              <a:rPr lang="fr-FR" b="1" dirty="0" smtClean="0">
                <a:solidFill>
                  <a:srgbClr val="FF0000"/>
                </a:solidFill>
              </a:rPr>
              <a:t> courte sur carré transparent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  <p:tag name="ARTICULATE_REFERENCE_ID" val="41d1c097-02cd-4dd5-8ee1-cd89392670b6"/>
  <p:tag name="ARTICULATE_SLIDE_COUNT" val="5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6558178-c:\users\nicole\desktop\12daysoftabs\ppt\template3\ppttabstemplate3.pptx"/>
  <p:tag name="ARTICULATE_PRESENTER_VERSION" val="7"/>
  <p:tag name="ARTICULATE_USED_PAGE_ORIENTATION" val="1"/>
  <p:tag name="ARTICULATE_USED_PAGE_SIZ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1145</Words>
  <Application>Microsoft Office PowerPoint</Application>
  <PresentationFormat>Affichage à l'écran (16:9)</PresentationFormat>
  <Paragraphs>738</Paragraphs>
  <Slides>34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</dc:creator>
  <cp:lastModifiedBy>Cedric</cp:lastModifiedBy>
  <cp:revision>118</cp:revision>
  <dcterms:created xsi:type="dcterms:W3CDTF">2015-12-17T14:49:04Z</dcterms:created>
  <dcterms:modified xsi:type="dcterms:W3CDTF">2016-01-15T15:05:45Z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05583104-F724-460B-B9FD-996F86502E39</vt:lpwstr>
  </property>
  <property fmtid="{D5CDD505-2E9C-101B-9397-08002B2CF9AE}" pid="3" name="ArticulatePath">
    <vt:lpwstr>Presentation1</vt:lpwstr>
  </property>
  <property fmtid="{D5CDD505-2E9C-101B-9397-08002B2CF9AE}" pid="4" name="ArticulateProjectVersion">
    <vt:lpwstr>7</vt:lpwstr>
  </property>
  <property fmtid="{D5CDD505-2E9C-101B-9397-08002B2CF9AE}" pid="5" name="ArticulateUseProject">
    <vt:lpwstr>1</vt:lpwstr>
  </property>
  <property fmtid="{D5CDD505-2E9C-101B-9397-08002B2CF9AE}" pid="6" name="ArticulateProjectFull">
    <vt:lpwstr>C:\Users\Nicole\Desktop\12DaysofTabs\PPT\Template3\PPTTabsTemplate3.ppta</vt:lpwstr>
  </property>
</Properties>
</file>