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96" r:id="rId2"/>
    <p:sldId id="261" r:id="rId3"/>
    <p:sldId id="262" r:id="rId4"/>
    <p:sldId id="281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265" r:id="rId13"/>
    <p:sldId id="319" r:id="rId14"/>
    <p:sldId id="302" r:id="rId15"/>
    <p:sldId id="303" r:id="rId16"/>
    <p:sldId id="276" r:id="rId17"/>
    <p:sldId id="277" r:id="rId18"/>
    <p:sldId id="282" r:id="rId19"/>
    <p:sldId id="283" r:id="rId20"/>
    <p:sldId id="284" r:id="rId21"/>
    <p:sldId id="285" r:id="rId22"/>
    <p:sldId id="304" r:id="rId23"/>
    <p:sldId id="280" r:id="rId24"/>
    <p:sldId id="316" r:id="rId25"/>
    <p:sldId id="317" r:id="rId26"/>
    <p:sldId id="318" r:id="rId27"/>
    <p:sldId id="305" r:id="rId28"/>
    <p:sldId id="306" r:id="rId29"/>
    <p:sldId id="307" r:id="rId30"/>
    <p:sldId id="308" r:id="rId31"/>
  </p:sldIdLst>
  <p:sldSz cx="9144000" cy="5143500" type="screen16x9"/>
  <p:notesSz cx="6858000" cy="9144000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08">
          <p15:clr>
            <a:srgbClr val="A4A3A4"/>
          </p15:clr>
        </p15:guide>
        <p15:guide id="2" orient="horz" pos="144">
          <p15:clr>
            <a:srgbClr val="A4A3A4"/>
          </p15:clr>
        </p15:guide>
        <p15:guide id="3" orient="horz" pos="4176">
          <p15:clr>
            <a:srgbClr val="A4A3A4"/>
          </p15:clr>
        </p15:guide>
        <p15:guide id="4" orient="horz" pos="624">
          <p15:clr>
            <a:srgbClr val="A4A3A4"/>
          </p15:clr>
        </p15:guide>
        <p15:guide id="5" orient="horz" pos="1488">
          <p15:clr>
            <a:srgbClr val="A4A3A4"/>
          </p15:clr>
        </p15:guide>
        <p15:guide id="6" orient="horz" pos="3648">
          <p15:clr>
            <a:srgbClr val="A4A3A4"/>
          </p15:clr>
        </p15:guide>
        <p15:guide id="7" pos="2880">
          <p15:clr>
            <a:srgbClr val="A4A3A4"/>
          </p15:clr>
        </p15:guide>
        <p15:guide id="8" pos="144">
          <p15:clr>
            <a:srgbClr val="A4A3A4"/>
          </p15:clr>
        </p15:guide>
        <p15:guide id="9" pos="5616">
          <p15:clr>
            <a:srgbClr val="A4A3A4"/>
          </p15:clr>
        </p15:guide>
        <p15:guide id="10" pos="336">
          <p15:clr>
            <a:srgbClr val="A4A3A4"/>
          </p15:clr>
        </p15:guide>
        <p15:guide id="11" pos="5424">
          <p15:clr>
            <a:srgbClr val="A4A3A4"/>
          </p15:clr>
        </p15:guide>
        <p15:guide id="12" pos="3264">
          <p15:clr>
            <a:srgbClr val="A4A3A4"/>
          </p15:clr>
        </p15:guide>
        <p15:guide id="13" pos="3072">
          <p15:clr>
            <a:srgbClr val="A4A3A4"/>
          </p15:clr>
        </p15:guide>
        <p15:guide id="14" orient="horz" pos="756">
          <p15:clr>
            <a:srgbClr val="A4A3A4"/>
          </p15:clr>
        </p15:guide>
        <p15:guide id="15" orient="horz" pos="108">
          <p15:clr>
            <a:srgbClr val="A4A3A4"/>
          </p15:clr>
        </p15:guide>
        <p15:guide id="16" orient="horz" pos="3132">
          <p15:clr>
            <a:srgbClr val="A4A3A4"/>
          </p15:clr>
        </p15:guide>
        <p15:guide id="17" orient="horz" pos="468">
          <p15:clr>
            <a:srgbClr val="A4A3A4"/>
          </p15:clr>
        </p15:guide>
        <p15:guide id="18" orient="horz" pos="1116">
          <p15:clr>
            <a:srgbClr val="A4A3A4"/>
          </p15:clr>
        </p15:guide>
        <p15:guide id="19" orient="horz" pos="273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93EE"/>
    <a:srgbClr val="7F7F7F"/>
    <a:srgbClr val="FF2F2F"/>
    <a:srgbClr val="000000"/>
    <a:srgbClr val="0080D1"/>
    <a:srgbClr val="11BCC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9855" autoAdjust="0"/>
  </p:normalViewPr>
  <p:slideViewPr>
    <p:cSldViewPr>
      <p:cViewPr>
        <p:scale>
          <a:sx n="100" d="100"/>
          <a:sy n="100" d="100"/>
        </p:scale>
        <p:origin x="-1098" y="-444"/>
      </p:cViewPr>
      <p:guideLst>
        <p:guide orient="horz" pos="1008"/>
        <p:guide orient="horz" pos="144"/>
        <p:guide orient="horz" pos="4176"/>
        <p:guide orient="horz" pos="624"/>
        <p:guide orient="horz" pos="1488"/>
        <p:guide orient="horz" pos="3648"/>
        <p:guide orient="horz" pos="756"/>
        <p:guide orient="horz" pos="108"/>
        <p:guide pos="2880"/>
        <p:guide pos="144"/>
        <p:guide pos="5616"/>
        <p:guide pos="336"/>
        <p:guide pos="5424"/>
        <p:guide pos="3264"/>
        <p:guide pos="30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0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54046-F664-4684-B45E-89D15121AA41}" type="datetimeFigureOut">
              <a:rPr lang="fr-FR" smtClean="0"/>
              <a:pPr/>
              <a:t>22/01/2016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1AC5A-E670-48DC-94AF-2CB028E148D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DC19E-F4F5-4CED-8F65-D524CD0070AC}" type="datetimeFigureOut">
              <a:rPr lang="fr-FR" smtClean="0"/>
              <a:pPr/>
              <a:t>22/01/2016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FF58B-A911-4B3E-9FE2-4F87E0C611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910817"/>
          </a:xfrm>
          <a:prstGeom prst="rect">
            <a:avLst/>
          </a:prstGeom>
          <a:solidFill>
            <a:srgbClr val="009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14282" y="4714890"/>
            <a:ext cx="8572560" cy="1191"/>
          </a:xfrm>
          <a:prstGeom prst="line">
            <a:avLst/>
          </a:prstGeom>
          <a:ln w="3175">
            <a:solidFill>
              <a:srgbClr val="0080D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hevron 4"/>
          <p:cNvSpPr/>
          <p:nvPr userDrawn="1"/>
        </p:nvSpPr>
        <p:spPr>
          <a:xfrm>
            <a:off x="-142908" y="0"/>
            <a:ext cx="2071702" cy="214296"/>
          </a:xfrm>
          <a:prstGeom prst="chevron">
            <a:avLst/>
          </a:prstGeom>
          <a:solidFill>
            <a:srgbClr val="0093EE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Objectifs à atteindre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  <p:sp>
        <p:nvSpPr>
          <p:cNvPr id="6" name="Chevron 5"/>
          <p:cNvSpPr/>
          <p:nvPr userDrawn="1"/>
        </p:nvSpPr>
        <p:spPr>
          <a:xfrm>
            <a:off x="1714480" y="0"/>
            <a:ext cx="1857388" cy="214296"/>
          </a:xfrm>
          <a:prstGeom prst="chevron">
            <a:avLst/>
          </a:prstGeom>
          <a:solidFill>
            <a:srgbClr val="0093EE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Gestion de projet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  <p:sp>
        <p:nvSpPr>
          <p:cNvPr id="10" name="Chevron 9"/>
          <p:cNvSpPr/>
          <p:nvPr userDrawn="1"/>
        </p:nvSpPr>
        <p:spPr>
          <a:xfrm>
            <a:off x="3357554" y="0"/>
            <a:ext cx="1857388" cy="214296"/>
          </a:xfrm>
          <a:prstGeom prst="chevron">
            <a:avLst/>
          </a:prstGeom>
          <a:solidFill>
            <a:srgbClr val="0093EE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Outils utilisés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  <p:sp>
        <p:nvSpPr>
          <p:cNvPr id="11" name="Chevron 10"/>
          <p:cNvSpPr/>
          <p:nvPr userDrawn="1"/>
        </p:nvSpPr>
        <p:spPr>
          <a:xfrm>
            <a:off x="5000628" y="0"/>
            <a:ext cx="2143140" cy="214296"/>
          </a:xfrm>
          <a:prstGeom prst="chevron">
            <a:avLst/>
          </a:prstGeom>
          <a:solidFill>
            <a:srgbClr val="0093EE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Développement du jeu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  <p:pic>
        <p:nvPicPr>
          <p:cNvPr id="16386" name="Picture 2" descr="http://www.philauvergne.fr/wp-content/uploads/2013/09/universite-auvergne-blaise-pascal.png"/>
          <p:cNvPicPr>
            <a:picLocks noChangeAspect="1" noChangeArrowheads="1"/>
          </p:cNvPicPr>
          <p:nvPr userDrawn="1"/>
        </p:nvPicPr>
        <p:blipFill>
          <a:blip r:embed="rId2" cstate="print"/>
          <a:srcRect l="4762" r="67857" b="54032"/>
          <a:stretch>
            <a:fillRect/>
          </a:stretch>
        </p:blipFill>
        <p:spPr bwMode="auto">
          <a:xfrm>
            <a:off x="210416" y="4786328"/>
            <a:ext cx="400915" cy="284113"/>
          </a:xfrm>
          <a:prstGeom prst="rect">
            <a:avLst/>
          </a:prstGeom>
          <a:noFill/>
        </p:spPr>
      </p:pic>
      <p:pic>
        <p:nvPicPr>
          <p:cNvPr id="16388" name="Picture 4" descr="http://www.philauvergne.fr/wp-content/uploads/2013/09/universite-auvergne-blaise-pascal.png"/>
          <p:cNvPicPr>
            <a:picLocks noChangeAspect="1" noChangeArrowheads="1"/>
          </p:cNvPicPr>
          <p:nvPr userDrawn="1"/>
        </p:nvPicPr>
        <p:blipFill>
          <a:blip r:embed="rId3" cstate="print"/>
          <a:srcRect t="45968" r="50000" b="17741"/>
          <a:stretch>
            <a:fillRect/>
          </a:stretch>
        </p:blipFill>
        <p:spPr bwMode="auto">
          <a:xfrm>
            <a:off x="571472" y="4857766"/>
            <a:ext cx="650712" cy="192158"/>
          </a:xfrm>
          <a:prstGeom prst="rect">
            <a:avLst/>
          </a:prstGeom>
          <a:noFill/>
        </p:spPr>
      </p:pic>
      <p:sp>
        <p:nvSpPr>
          <p:cNvPr id="28" name="ZoneTexte 27"/>
          <p:cNvSpPr txBox="1"/>
          <p:nvPr userDrawn="1"/>
        </p:nvSpPr>
        <p:spPr>
          <a:xfrm>
            <a:off x="8358214" y="4774168"/>
            <a:ext cx="58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1E805-3935-4159-9CEF-FE9FCC66BB1C}" type="slidenum">
              <a:rPr lang="fr-FR" sz="1800" b="1" smtClean="0">
                <a:solidFill>
                  <a:schemeClr val="accent5">
                    <a:lumMod val="75000"/>
                  </a:schemeClr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fr-FR" sz="18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Espace réservé du texte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4282" y="375032"/>
            <a:ext cx="8715436" cy="428625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defRPr>
            </a:lvl1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7072330" y="-714398"/>
            <a:ext cx="2500330" cy="2500330"/>
          </a:xfrm>
          <a:prstGeom prst="rect">
            <a:avLst/>
          </a:prstGeom>
          <a:blipFill dpi="0" rotWithShape="1">
            <a:blip r:embed="rId4">
              <a:alphaModFix amt="2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Chevron 11"/>
          <p:cNvSpPr/>
          <p:nvPr userDrawn="1"/>
        </p:nvSpPr>
        <p:spPr>
          <a:xfrm>
            <a:off x="7000892" y="0"/>
            <a:ext cx="2286016" cy="214296"/>
          </a:xfrm>
          <a:prstGeom prst="chevron">
            <a:avLst/>
          </a:prstGeom>
          <a:solidFill>
            <a:srgbClr val="0093EE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Conclusion et perspectives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1469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038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004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412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093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659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925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553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31"/>
          <p:cNvSpPr>
            <a:spLocks noGrp="1"/>
          </p:cNvSpPr>
          <p:nvPr>
            <p:ph type="body" sz="quarter" idx="13" hasCustomPrompt="1"/>
          </p:nvPr>
        </p:nvSpPr>
        <p:spPr>
          <a:xfrm>
            <a:off x="285720" y="714362"/>
            <a:ext cx="8715436" cy="1857388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defRPr>
            </a:lvl1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214282" y="3795886"/>
            <a:ext cx="878684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itchFamily="34" charset="0"/>
                <a:cs typeface="Segoe UI Semibold" pitchFamily="34" charset="0"/>
              </a:rPr>
              <a:t>Équipe :</a:t>
            </a:r>
          </a:p>
          <a:p>
            <a:endParaRPr lang="fr-FR" sz="1050" dirty="0" smtClean="0">
              <a:solidFill>
                <a:schemeClr val="tx1"/>
              </a:solidFill>
              <a:latin typeface="Segoe UI Semibold" pitchFamily="34" charset="0"/>
              <a:cs typeface="Segoe UI Semibold" pitchFamily="34" charset="0"/>
            </a:endParaRPr>
          </a:p>
          <a:p>
            <a:r>
              <a:rPr lang="fr-FR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Cédric PARIS,</a:t>
            </a:r>
            <a:r>
              <a:rPr lang="fr-FR" sz="18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Bastien MOSNIER, Laurent RIBIERE, Maxime LANOUZIERE, Nawhal SAYARH</a:t>
            </a:r>
          </a:p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itchFamily="34" charset="0"/>
                <a:cs typeface="Segoe UI Semibold" pitchFamily="34" charset="0"/>
              </a:rPr>
              <a:t>  </a:t>
            </a:r>
          </a:p>
        </p:txBody>
      </p:sp>
      <p:sp>
        <p:nvSpPr>
          <p:cNvPr id="8" name="ZoneTexte 7"/>
          <p:cNvSpPr txBox="1"/>
          <p:nvPr userDrawn="1"/>
        </p:nvSpPr>
        <p:spPr>
          <a:xfrm>
            <a:off x="214282" y="3030026"/>
            <a:ext cx="86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itchFamily="34" charset="0"/>
                <a:cs typeface="Segoe UI Semibold" pitchFamily="34" charset="0"/>
              </a:rPr>
              <a:t>Professeur référent : </a:t>
            </a:r>
            <a:r>
              <a:rPr lang="fr-FR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Pierre </a:t>
            </a:r>
            <a:r>
              <a:rPr lang="fr-FR" baseline="0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- </a:t>
            </a:r>
            <a:r>
              <a:rPr lang="fr-FR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Antoine PAPON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072330" y="-714398"/>
            <a:ext cx="2500330" cy="2500330"/>
          </a:xfrm>
          <a:prstGeom prst="rect">
            <a:avLst/>
          </a:prstGeom>
          <a:blipFill dpi="0" rotWithShape="1">
            <a:blip r:embed="rId3">
              <a:alphaModFix amt="2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26058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356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683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607B0-3B88-48B1-8EA6-00BEA0D1D677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C6653-C3F3-4A0E-906E-69AA6C6C1E1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3652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42910" y="1071552"/>
            <a:ext cx="764386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Développement d'un jeu 2D sur mobile avec le moteur </a:t>
            </a:r>
            <a:r>
              <a:rPr lang="fr-FR" sz="2800" b="1" dirty="0" err="1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Unity</a:t>
            </a:r>
            <a:r>
              <a:rPr lang="fr-FR" sz="28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3D</a:t>
            </a:r>
            <a:endParaRPr lang="fr-FR" sz="2800" dirty="0" smtClean="0">
              <a:solidFill>
                <a:schemeClr val="bg1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Git &amp; GitHub</a:t>
            </a:r>
            <a:endParaRPr lang="fr-FR" dirty="0"/>
          </a:p>
        </p:txBody>
      </p:sp>
      <p:sp>
        <p:nvSpPr>
          <p:cNvPr id="3" name="Chevron 2"/>
          <p:cNvSpPr/>
          <p:nvPr/>
        </p:nvSpPr>
        <p:spPr>
          <a:xfrm>
            <a:off x="3357554" y="0"/>
            <a:ext cx="1857388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Outils utilisés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500034" y="1928808"/>
            <a:ext cx="8229600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Gestionnaire de version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Gestionnaire de concurrence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Stockage de données en ligne grâce au serveur GitHub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419622"/>
            <a:ext cx="3007208" cy="249974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359354" y="4011910"/>
            <a:ext cx="1880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Figure 3.2 : Logo de GitHub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4353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 smtClean="0"/>
              <a:t>GraphicsGale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2" y="1071552"/>
            <a:ext cx="5289614" cy="3461958"/>
          </a:xfrm>
          <a:prstGeom prst="rect">
            <a:avLst/>
          </a:prstGeom>
        </p:spPr>
      </p:pic>
      <p:sp>
        <p:nvSpPr>
          <p:cNvPr id="4" name="TextBox 16"/>
          <p:cNvSpPr txBox="1"/>
          <p:nvPr/>
        </p:nvSpPr>
        <p:spPr>
          <a:xfrm>
            <a:off x="357158" y="1643056"/>
            <a:ext cx="29523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Pixel Art</a:t>
            </a:r>
          </a:p>
          <a:p>
            <a:pPr algn="just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ea typeface="Adobe Gothic Std B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Sprites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 = images 2D utilisées principalement dans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 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les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 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jeux vidéo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ea typeface="Adobe Gothic Std B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Parfait pour les débutants</a:t>
            </a:r>
          </a:p>
        </p:txBody>
      </p:sp>
      <p:sp>
        <p:nvSpPr>
          <p:cNvPr id="5" name="Chevron 4"/>
          <p:cNvSpPr/>
          <p:nvPr/>
        </p:nvSpPr>
        <p:spPr>
          <a:xfrm>
            <a:off x="3357554" y="0"/>
            <a:ext cx="1857388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Outils utilisés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889799" y="4801405"/>
            <a:ext cx="2367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Figure 3.3 : Logiciel </a:t>
            </a:r>
            <a:r>
              <a:rPr lang="fr-F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GraphicsGale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477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Conception</a:t>
            </a:r>
            <a:endParaRPr lang="fr-FR" dirty="0"/>
          </a:p>
        </p:txBody>
      </p:sp>
      <p:sp>
        <p:nvSpPr>
          <p:cNvPr id="3" name="Chevron 2"/>
          <p:cNvSpPr/>
          <p:nvPr/>
        </p:nvSpPr>
        <p:spPr>
          <a:xfrm>
            <a:off x="5000628" y="0"/>
            <a:ext cx="2143140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Développement du jeu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  <p:pic>
        <p:nvPicPr>
          <p:cNvPr id="1027" name="Picture 3" descr="C:\Users\Cedric\Desktop\Mai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00114"/>
            <a:ext cx="8398234" cy="3557019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0" y="4753590"/>
            <a:ext cx="914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Figure 4.0.1 : Extrait du diagramme de classe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Conception</a:t>
            </a:r>
            <a:endParaRPr lang="fr-FR" dirty="0"/>
          </a:p>
        </p:txBody>
      </p:sp>
      <p:pic>
        <p:nvPicPr>
          <p:cNvPr id="5" name="Picture 3" descr="C:\Users\Cedric\Desktop\Mai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142990"/>
            <a:ext cx="5000660" cy="3015272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000232" y="1071552"/>
            <a:ext cx="500066" cy="642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5000628" y="0"/>
            <a:ext cx="2143140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Développement du jeu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42910" y="1357304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Patron de conception décorateur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4786328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Figure 4.0.2 : Extrait du diagramme de classe traitant des </a:t>
            </a:r>
            <a:r>
              <a:rPr lang="fr-F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DraggableElements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529" y="1308340"/>
            <a:ext cx="4619189" cy="2991601"/>
          </a:xfrm>
          <a:prstGeom prst="rect">
            <a:avLst/>
          </a:prstGeom>
        </p:spPr>
      </p:pic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Menu </a:t>
            </a:r>
            <a:r>
              <a:rPr lang="fr-FR" dirty="0" smtClean="0"/>
              <a:t>d’actions</a:t>
            </a:r>
            <a:endParaRPr lang="fr-FR" dirty="0"/>
          </a:p>
        </p:txBody>
      </p:sp>
      <p:sp>
        <p:nvSpPr>
          <p:cNvPr id="8" name="TextBox 16"/>
          <p:cNvSpPr txBox="1"/>
          <p:nvPr/>
        </p:nvSpPr>
        <p:spPr>
          <a:xfrm>
            <a:off x="500034" y="1643056"/>
            <a:ext cx="316835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Du menu au jeu</a:t>
            </a: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ea typeface="Adobe Gothic Std B" pitchFamily="34" charset="-128"/>
            </a:endParaRPr>
          </a:p>
          <a:p>
            <a:pPr algn="just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Quand on sélectionne un objet dans le menu et que son compte est strictement positif, on peut le placer sur la 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carte. 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ea typeface="Adobe Gothic Std B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68344" y="1308340"/>
            <a:ext cx="1224136" cy="2631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/>
          <p:cNvCxnSpPr/>
          <p:nvPr/>
        </p:nvCxnSpPr>
        <p:spPr>
          <a:xfrm flipH="1">
            <a:off x="7164288" y="2859782"/>
            <a:ext cx="72638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5000628" y="0"/>
            <a:ext cx="2143140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Développement du jeu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300533" y="4371950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Figure 4.1 : Le menu d’actions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95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529" y="1308340"/>
            <a:ext cx="4619189" cy="2991601"/>
          </a:xfrm>
          <a:prstGeom prst="rect">
            <a:avLst/>
          </a:prstGeom>
        </p:spPr>
      </p:pic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Menu d’actions</a:t>
            </a:r>
            <a:endParaRPr lang="fr-FR" dirty="0"/>
          </a:p>
        </p:txBody>
      </p:sp>
      <p:sp>
        <p:nvSpPr>
          <p:cNvPr id="8" name="TextBox 16"/>
          <p:cNvSpPr txBox="1"/>
          <p:nvPr/>
        </p:nvSpPr>
        <p:spPr>
          <a:xfrm>
            <a:off x="500034" y="1714494"/>
            <a:ext cx="316835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Du jeu au menu</a:t>
            </a: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ea typeface="Adobe Gothic Std B" pitchFamily="34" charset="-128"/>
            </a:endParaRPr>
          </a:p>
          <a:p>
            <a:pPr algn="just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Quand 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glisse 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 élément 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dans le 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menu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il disparaît et le compte à côté de son icône augmente de 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ea typeface="Adobe Gothic Std B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68344" y="1308340"/>
            <a:ext cx="1224136" cy="2631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7164288" y="2859782"/>
            <a:ext cx="72638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5000628" y="0"/>
            <a:ext cx="2143140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Développement du jeu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300533" y="4371950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Figure 4.1 : Le menu d’actions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694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Joueur</a:t>
            </a:r>
            <a:endParaRPr lang="fr-FR" dirty="0"/>
          </a:p>
        </p:txBody>
      </p:sp>
      <p:sp>
        <p:nvSpPr>
          <p:cNvPr id="11" name="Chevron 10"/>
          <p:cNvSpPr/>
          <p:nvPr/>
        </p:nvSpPr>
        <p:spPr>
          <a:xfrm>
            <a:off x="5000628" y="0"/>
            <a:ext cx="2143140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Développement du jeu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  <p:pic>
        <p:nvPicPr>
          <p:cNvPr id="2" name="Picture 2" descr="C:\Users\Cedric\Desktop\Mai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074" y="1071552"/>
            <a:ext cx="2500330" cy="3578059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285720" y="1928808"/>
            <a:ext cx="57864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Partie graphique gérée par l’entité </a:t>
            </a:r>
            <a:r>
              <a:rPr lang="fr-F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Player</a:t>
            </a:r>
          </a:p>
          <a:p>
            <a:pPr>
              <a:buFont typeface="Arial" pitchFamily="34" charset="0"/>
              <a:buChar char="•"/>
            </a:pPr>
            <a:endParaRPr lang="fr-F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fr-F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Partie mouvement gérée par l’entité </a:t>
            </a:r>
            <a:r>
              <a:rPr lang="fr-F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PlayerMovementController</a:t>
            </a:r>
            <a:endParaRPr lang="fr-FR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fr-F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fr-F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Détection des éléments gérée par l’entité </a:t>
            </a:r>
            <a:r>
              <a:rPr lang="fr-F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ElementObserver</a:t>
            </a:r>
            <a:endParaRPr lang="fr-F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499992" y="4779006"/>
            <a:ext cx="4159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Figure 4.2.1 : Extrait du diagramme de classes traitant du Joueur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Joueur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14282" y="1000114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 schéma qui se répète :</a:t>
            </a:r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>
            <a:off x="5000628" y="0"/>
            <a:ext cx="2143140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Développement du jeu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  <p:pic>
        <p:nvPicPr>
          <p:cNvPr id="2" name="Picture 2" descr="C:\Users\Cedric\Desktop\SequenceDiagram1.jpg"/>
          <p:cNvPicPr>
            <a:picLocks noChangeAspect="1" noChangeArrowheads="1"/>
          </p:cNvPicPr>
          <p:nvPr/>
        </p:nvPicPr>
        <p:blipFill>
          <a:blip r:embed="rId2"/>
          <a:srcRect b="8510"/>
          <a:stretch>
            <a:fillRect/>
          </a:stretch>
        </p:blipFill>
        <p:spPr bwMode="auto">
          <a:xfrm>
            <a:off x="142844" y="1428742"/>
            <a:ext cx="6386844" cy="3071834"/>
          </a:xfrm>
          <a:prstGeom prst="rect">
            <a:avLst/>
          </a:prstGeom>
          <a:noFill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 l="54340" t="37352" r="37425" b="45325"/>
          <a:stretch>
            <a:fillRect/>
          </a:stretch>
        </p:blipFill>
        <p:spPr bwMode="auto">
          <a:xfrm>
            <a:off x="6570031" y="1923678"/>
            <a:ext cx="2143140" cy="2535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ZoneTexte 6"/>
          <p:cNvSpPr txBox="1"/>
          <p:nvPr/>
        </p:nvSpPr>
        <p:spPr>
          <a:xfrm>
            <a:off x="1234190" y="4803998"/>
            <a:ext cx="4993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Figure 4.2.2 : Diagramme de séquence traitant du fonctionnement du Joueur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529688" y="1563638"/>
            <a:ext cx="2290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Figure 4.2.3 : Joueur dans le jeu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Éléments du jeu</a:t>
            </a:r>
            <a:endParaRPr lang="fr-FR" dirty="0"/>
          </a:p>
        </p:txBody>
      </p:sp>
      <p:pic>
        <p:nvPicPr>
          <p:cNvPr id="6" name="Image 5"/>
          <p:cNvPicPr/>
          <p:nvPr/>
        </p:nvPicPr>
        <p:blipFill>
          <a:blip r:embed="rId2"/>
          <a:stretch/>
        </p:blipFill>
        <p:spPr>
          <a:xfrm>
            <a:off x="1000100" y="3643320"/>
            <a:ext cx="7073280" cy="863280"/>
          </a:xfrm>
          <a:prstGeom prst="rect">
            <a:avLst/>
          </a:prstGeom>
          <a:ln>
            <a:noFill/>
          </a:ln>
        </p:spPr>
      </p:pic>
      <p:sp>
        <p:nvSpPr>
          <p:cNvPr id="8" name="Chevron 7"/>
          <p:cNvSpPr/>
          <p:nvPr/>
        </p:nvSpPr>
        <p:spPr>
          <a:xfrm>
            <a:off x="5000628" y="0"/>
            <a:ext cx="2143140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Développement du jeu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  <p:pic>
        <p:nvPicPr>
          <p:cNvPr id="1026" name="Picture 2" descr="C:\Users\Cedric\Desktop\Main.jpg"/>
          <p:cNvPicPr>
            <a:picLocks noChangeAspect="1" noChangeArrowheads="1"/>
          </p:cNvPicPr>
          <p:nvPr/>
        </p:nvPicPr>
        <p:blipFill>
          <a:blip r:embed="rId3"/>
          <a:srcRect t="3636" r="2477"/>
          <a:stretch>
            <a:fillRect/>
          </a:stretch>
        </p:blipFill>
        <p:spPr bwMode="auto">
          <a:xfrm>
            <a:off x="0" y="1500180"/>
            <a:ext cx="9001156" cy="1893215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0" y="4786328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Figure 4.3.1 : Extrait du diagramme de classe traitant des éléments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Éléments du jeu</a:t>
            </a:r>
            <a:endParaRPr lang="fr-FR" dirty="0"/>
          </a:p>
        </p:txBody>
      </p:sp>
      <p:sp>
        <p:nvSpPr>
          <p:cNvPr id="6" name="Chevron 5"/>
          <p:cNvSpPr/>
          <p:nvPr/>
        </p:nvSpPr>
        <p:spPr>
          <a:xfrm>
            <a:off x="5000628" y="0"/>
            <a:ext cx="2143140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Développement du jeu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  <p:pic>
        <p:nvPicPr>
          <p:cNvPr id="2050" name="Picture 2" descr="C:\Users\Cedric\Desktop\Main.jpg"/>
          <p:cNvPicPr>
            <a:picLocks noChangeAspect="1" noChangeArrowheads="1"/>
          </p:cNvPicPr>
          <p:nvPr/>
        </p:nvPicPr>
        <p:blipFill>
          <a:blip r:embed="rId2"/>
          <a:srcRect r="2009"/>
          <a:stretch>
            <a:fillRect/>
          </a:stretch>
        </p:blipFill>
        <p:spPr bwMode="auto">
          <a:xfrm>
            <a:off x="714348" y="1214428"/>
            <a:ext cx="7429552" cy="2867025"/>
          </a:xfrm>
          <a:prstGeom prst="rect">
            <a:avLst/>
          </a:prstGeom>
          <a:noFill/>
        </p:spPr>
      </p:pic>
      <p:pic>
        <p:nvPicPr>
          <p:cNvPr id="2051" name="Picture 3" descr="C:\Users\Cedric\Desktop\PuzzleGameProject\Assets\Resources\Water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85984" y="3929072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Picture 4" descr="C:\Users\Cedric\Desktop\PuzzleGameProject\Assets\Resources\Rock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4000510"/>
            <a:ext cx="476250" cy="476250"/>
          </a:xfrm>
          <a:prstGeom prst="rect">
            <a:avLst/>
          </a:prstGeom>
          <a:noFill/>
        </p:spPr>
      </p:pic>
      <p:pic>
        <p:nvPicPr>
          <p:cNvPr id="2053" name="Picture 5" descr="C:\Users\Cedric\Desktop\PuzzleGameProject\Assets\Resources\Mountai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15140" y="3929072"/>
            <a:ext cx="476250" cy="476250"/>
          </a:xfrm>
          <a:prstGeom prst="rect">
            <a:avLst/>
          </a:prstGeom>
          <a:noFill/>
        </p:spPr>
      </p:pic>
      <p:pic>
        <p:nvPicPr>
          <p:cNvPr id="2054" name="Picture 6" descr="C:\Users\Cedric\Desktop\PuzzleGameProject\Assets\Resources\Tree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2198" y="3929072"/>
            <a:ext cx="476250" cy="476250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0" y="4803998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Figure 4.3.2 : Extrait du diagramme de classe traitant des éléments mortels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8" name="TextBox 16"/>
          <p:cNvSpPr txBox="1"/>
          <p:nvPr/>
        </p:nvSpPr>
        <p:spPr>
          <a:xfrm>
            <a:off x="1214414" y="1157794"/>
            <a:ext cx="446190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 </a:t>
            </a:r>
            <a:r>
              <a:rPr lang="fr-F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Objectifs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 </a:t>
            </a:r>
            <a:r>
              <a:rPr lang="fr-F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à atteindre</a:t>
            </a:r>
          </a:p>
          <a:p>
            <a:pPr lvl="1">
              <a:buFont typeface="Courier New" pitchFamily="49" charset="0"/>
              <a:buChar char="o"/>
            </a:pP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 Sujet détaillé</a:t>
            </a:r>
          </a:p>
          <a:p>
            <a:pPr lvl="1">
              <a:buFont typeface="Courier New" pitchFamily="49" charset="0"/>
              <a:buChar char="o"/>
            </a:pP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 Fonctionnalités</a:t>
            </a:r>
          </a:p>
          <a:p>
            <a:pPr lvl="1">
              <a:buFont typeface="Wingdings" pitchFamily="2" charset="2"/>
              <a:buChar char="§"/>
            </a:pPr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  <a:ea typeface="Adobe Gothic Std B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 </a:t>
            </a:r>
            <a:r>
              <a:rPr lang="fr-F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Gestion de projet</a:t>
            </a: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  <a:ea typeface="Adobe Gothic Std B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 </a:t>
            </a:r>
            <a:r>
              <a:rPr lang="fr-F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Outils utilisés</a:t>
            </a:r>
          </a:p>
          <a:p>
            <a:pPr lvl="1">
              <a:buFont typeface="Courier New" pitchFamily="49" charset="0"/>
              <a:buChar char="o"/>
            </a:pP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 </a:t>
            </a:r>
            <a:r>
              <a:rPr lang="fr-F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Unity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 3D</a:t>
            </a:r>
          </a:p>
          <a:p>
            <a:pPr lvl="1">
              <a:buFont typeface="Courier New" pitchFamily="49" charset="0"/>
              <a:buChar char="o"/>
            </a:pP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 Git &amp; </a:t>
            </a:r>
            <a:r>
              <a:rPr lang="fr-F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GitHub</a:t>
            </a:r>
            <a:endParaRPr lang="fr-FR" sz="1600" dirty="0" smtClean="0">
              <a:solidFill>
                <a:schemeClr val="tx1">
                  <a:lumMod val="75000"/>
                  <a:lumOff val="25000"/>
                </a:schemeClr>
              </a:solidFill>
              <a:ea typeface="Adobe Gothic Std B" pitchFamily="34" charset="-128"/>
            </a:endParaRPr>
          </a:p>
          <a:p>
            <a:pPr lvl="1">
              <a:buFont typeface="Courier New" pitchFamily="49" charset="0"/>
              <a:buChar char="o"/>
            </a:pPr>
            <a:r>
              <a:rPr lang="fr-F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 </a:t>
            </a:r>
            <a:r>
              <a:rPr lang="fr-F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GraphicsGale</a:t>
            </a:r>
            <a:endParaRPr lang="fr-FR" sz="1600" b="1" dirty="0" smtClean="0">
              <a:solidFill>
                <a:schemeClr val="tx1">
                  <a:lumMod val="75000"/>
                  <a:lumOff val="25000"/>
                </a:schemeClr>
              </a:solidFill>
              <a:ea typeface="Adobe Gothic Std B" pitchFamily="34" charset="-128"/>
            </a:endParaRPr>
          </a:p>
          <a:p>
            <a:pPr lvl="1">
              <a:buFont typeface="Wingdings" pitchFamily="2" charset="2"/>
              <a:buChar char="§"/>
            </a:pPr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  <a:ea typeface="Adobe Gothic Std B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 </a:t>
            </a:r>
            <a:r>
              <a:rPr lang="fr-F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Développement du jeu</a:t>
            </a:r>
          </a:p>
          <a:p>
            <a:pPr lvl="1">
              <a:buFont typeface="Courier New" pitchFamily="49" charset="0"/>
              <a:buChar char="o"/>
            </a:pP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 Conception</a:t>
            </a:r>
          </a:p>
          <a:p>
            <a:pPr lvl="1">
              <a:buFont typeface="Courier New" pitchFamily="49" charset="0"/>
              <a:buChar char="o"/>
            </a:pP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 Fonctionnement des éléments essentiels</a:t>
            </a:r>
          </a:p>
          <a:p>
            <a:pPr lvl="1">
              <a:buFont typeface="Wingdings" pitchFamily="2" charset="2"/>
              <a:buChar char="Ø"/>
            </a:pPr>
            <a:endParaRPr lang="fr-FR" sz="1400" dirty="0" smtClean="0">
              <a:solidFill>
                <a:schemeClr val="tx1">
                  <a:lumMod val="75000"/>
                  <a:lumOff val="25000"/>
                </a:schemeClr>
              </a:solidFill>
              <a:ea typeface="Adobe Gothic Std B" pitchFamily="34" charset="-128"/>
            </a:endParaRPr>
          </a:p>
          <a:p>
            <a:endParaRPr lang="fr-FR" sz="1400" dirty="0" smtClean="0">
              <a:solidFill>
                <a:schemeClr val="tx1">
                  <a:lumMod val="75000"/>
                  <a:lumOff val="25000"/>
                </a:schemeClr>
              </a:solidFill>
              <a:ea typeface="Adobe Gothic Std B" pitchFamily="34" charset="-128"/>
            </a:endParaRPr>
          </a:p>
          <a:p>
            <a:endParaRPr lang="fr-FR" sz="1400" dirty="0" smtClean="0">
              <a:solidFill>
                <a:schemeClr val="tx1">
                  <a:lumMod val="75000"/>
                  <a:lumOff val="25000"/>
                </a:schemeClr>
              </a:solidFill>
              <a:ea typeface="Adobe Gothic Std B" pitchFamily="34" charset="-128"/>
            </a:endParaRPr>
          </a:p>
          <a:p>
            <a:endParaRPr lang="fr-FR" sz="1400" dirty="0" smtClean="0">
              <a:solidFill>
                <a:schemeClr val="tx1">
                  <a:lumMod val="75000"/>
                  <a:lumOff val="25000"/>
                </a:schemeClr>
              </a:solidFill>
              <a:ea typeface="Adobe Gothic Std B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Éléments du jeu</a:t>
            </a:r>
          </a:p>
          <a:p>
            <a:endParaRPr lang="fr-FR" dirty="0"/>
          </a:p>
        </p:txBody>
      </p:sp>
      <p:sp>
        <p:nvSpPr>
          <p:cNvPr id="6" name="Chevron 5"/>
          <p:cNvSpPr/>
          <p:nvPr/>
        </p:nvSpPr>
        <p:spPr>
          <a:xfrm>
            <a:off x="5000628" y="0"/>
            <a:ext cx="2143140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Développement du jeu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  <p:pic>
        <p:nvPicPr>
          <p:cNvPr id="3075" name="Picture 3" descr="C:\Users\Cedric\Desktop\Mai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94"/>
            <a:ext cx="8143893" cy="2206508"/>
          </a:xfrm>
          <a:prstGeom prst="rect">
            <a:avLst/>
          </a:prstGeom>
          <a:noFill/>
        </p:spPr>
      </p:pic>
      <p:pic>
        <p:nvPicPr>
          <p:cNvPr id="3076" name="Picture 4" descr="C:\Users\Cedric\Desktop\PuzzleGameProject\Assets\Resources\Energ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00892" y="3714758"/>
            <a:ext cx="476250" cy="476250"/>
          </a:xfrm>
          <a:prstGeom prst="rect">
            <a:avLst/>
          </a:prstGeom>
          <a:noFill/>
        </p:spPr>
      </p:pic>
      <p:pic>
        <p:nvPicPr>
          <p:cNvPr id="3077" name="Picture 5" descr="C:\Users\Cedric\Desktop\PuzzleGameProject\Assets\Resources\ObjectifTemporair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6248" y="3714758"/>
            <a:ext cx="476250" cy="476250"/>
          </a:xfrm>
          <a:prstGeom prst="rect">
            <a:avLst/>
          </a:prstGeom>
          <a:noFill/>
        </p:spPr>
      </p:pic>
      <p:pic>
        <p:nvPicPr>
          <p:cNvPr id="3078" name="Picture 6" descr="C:\Users\Cedric\Desktop\PuzzleGameProject\Assets\Resources\Switch2.png"/>
          <p:cNvPicPr>
            <a:picLocks noChangeAspect="1" noChangeArrowheads="1"/>
          </p:cNvPicPr>
          <p:nvPr/>
        </p:nvPicPr>
        <p:blipFill>
          <a:blip r:embed="rId5"/>
          <a:srcRect r="85000" b="47500"/>
          <a:stretch>
            <a:fillRect/>
          </a:stretch>
        </p:blipFill>
        <p:spPr bwMode="auto">
          <a:xfrm>
            <a:off x="1571604" y="3786196"/>
            <a:ext cx="500066" cy="500066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0" y="4803998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Figure 4.3.3 : Extrait du diagramme de classe traitant des éléments « Action »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Éléments du jeu</a:t>
            </a:r>
          </a:p>
          <a:p>
            <a:endParaRPr lang="fr-FR" dirty="0"/>
          </a:p>
        </p:txBody>
      </p:sp>
      <p:sp>
        <p:nvSpPr>
          <p:cNvPr id="6" name="Chevron 5"/>
          <p:cNvSpPr/>
          <p:nvPr/>
        </p:nvSpPr>
        <p:spPr>
          <a:xfrm>
            <a:off x="5000628" y="0"/>
            <a:ext cx="2143140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Développement du jeu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  <p:pic>
        <p:nvPicPr>
          <p:cNvPr id="4098" name="Picture 2" descr="C:\Users\Cedric\Desktop\Mai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142990"/>
            <a:ext cx="3705225" cy="2743200"/>
          </a:xfrm>
          <a:prstGeom prst="rect">
            <a:avLst/>
          </a:prstGeom>
          <a:noFill/>
        </p:spPr>
      </p:pic>
      <p:pic>
        <p:nvPicPr>
          <p:cNvPr id="4099" name="Picture 3" descr="C:\Users\Cedric\Desktop\PuzzleGameProject\Assets\Resources\Bridge.png"/>
          <p:cNvPicPr>
            <a:picLocks noChangeAspect="1" noChangeArrowheads="1"/>
          </p:cNvPicPr>
          <p:nvPr/>
        </p:nvPicPr>
        <p:blipFill>
          <a:blip r:embed="rId3"/>
          <a:srcRect r="89000"/>
          <a:stretch>
            <a:fillRect/>
          </a:stretch>
        </p:blipFill>
        <p:spPr bwMode="auto">
          <a:xfrm>
            <a:off x="3571868" y="3857634"/>
            <a:ext cx="628650" cy="635000"/>
          </a:xfrm>
          <a:prstGeom prst="rect">
            <a:avLst/>
          </a:prstGeom>
          <a:noFill/>
        </p:spPr>
      </p:pic>
      <p:pic>
        <p:nvPicPr>
          <p:cNvPr id="4100" name="Picture 4" descr="C:\Users\Cedric\Desktop\PuzzleGameProject\Assets\Resources\Bridge.png"/>
          <p:cNvPicPr>
            <a:picLocks noChangeAspect="1" noChangeArrowheads="1"/>
          </p:cNvPicPr>
          <p:nvPr/>
        </p:nvPicPr>
        <p:blipFill>
          <a:blip r:embed="rId3"/>
          <a:srcRect l="88750"/>
          <a:stretch>
            <a:fillRect/>
          </a:stretch>
        </p:blipFill>
        <p:spPr bwMode="auto">
          <a:xfrm>
            <a:off x="4643438" y="3857634"/>
            <a:ext cx="642922" cy="635000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0" y="4803998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Figure 4.3.4 : Extrait du diagramme de classe traitant des éléments spéciaux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Éditeur de niveau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52" y="1000114"/>
            <a:ext cx="6084783" cy="3600000"/>
          </a:xfrm>
          <a:prstGeom prst="rect">
            <a:avLst/>
          </a:prstGeom>
        </p:spPr>
      </p:pic>
      <p:sp>
        <p:nvSpPr>
          <p:cNvPr id="6" name="Chevron 5"/>
          <p:cNvSpPr/>
          <p:nvPr/>
        </p:nvSpPr>
        <p:spPr>
          <a:xfrm>
            <a:off x="5000628" y="0"/>
            <a:ext cx="2143140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Développement du jeu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0" y="4796571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Figure 4.4.1 : Éditeur de niveau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Éditeur de niveau</a:t>
            </a:r>
            <a:endParaRPr lang="fr-FR" dirty="0"/>
          </a:p>
        </p:txBody>
      </p:sp>
      <p:sp>
        <p:nvSpPr>
          <p:cNvPr id="10" name="Chevron 9"/>
          <p:cNvSpPr/>
          <p:nvPr/>
        </p:nvSpPr>
        <p:spPr>
          <a:xfrm>
            <a:off x="5000628" y="0"/>
            <a:ext cx="2143140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Développement du jeu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52" y="1000114"/>
            <a:ext cx="6084784" cy="36000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52" y="1000114"/>
            <a:ext cx="6084783" cy="36000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52" y="1000114"/>
            <a:ext cx="6084783" cy="36000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52" y="1000114"/>
            <a:ext cx="6084783" cy="36000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52" y="1000114"/>
            <a:ext cx="6084783" cy="36000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52" y="1000114"/>
            <a:ext cx="6084783" cy="360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52" y="1000114"/>
            <a:ext cx="6094565" cy="3600000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0" y="4796571"/>
            <a:ext cx="914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Figure 4.4.2 : Fonctionnement de l’éditeur de niveau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Problèmes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57158" y="1928808"/>
            <a:ext cx="41434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Faire le lien entre les parties de chacun</a:t>
            </a:r>
          </a:p>
          <a:p>
            <a:pPr>
              <a:buFont typeface="Arial" pitchFamily="34" charset="0"/>
              <a:buChar char="•"/>
            </a:pPr>
            <a:endParaRPr lang="fr-F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Ajouter un comportement à un élément sans toucher à son code, et indépendamment de ce qu’il fait</a:t>
            </a:r>
          </a:p>
          <a:p>
            <a:pPr>
              <a:buFont typeface="Arial" pitchFamily="34" charset="0"/>
              <a:buChar char="•"/>
            </a:pPr>
            <a:endParaRPr lang="fr-F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Difficulté du menu de jeu</a:t>
            </a:r>
          </a:p>
        </p:txBody>
      </p:sp>
      <p:sp>
        <p:nvSpPr>
          <p:cNvPr id="7" name="Chevron 6"/>
          <p:cNvSpPr/>
          <p:nvPr/>
        </p:nvSpPr>
        <p:spPr>
          <a:xfrm>
            <a:off x="5000628" y="0"/>
            <a:ext cx="2143140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Développement du jeu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  <p:pic>
        <p:nvPicPr>
          <p:cNvPr id="1027" name="Picture 3" descr="C:\Users\Cedric\Desktop\Mai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1571618"/>
            <a:ext cx="4265134" cy="2571768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4139952" y="4362076"/>
            <a:ext cx="5004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Figure 4.5.1 : Extrait du diagramme de classe traitant des </a:t>
            </a:r>
            <a:r>
              <a:rPr lang="fr-F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DraggableElements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6248" y="1428742"/>
            <a:ext cx="428628" cy="57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0071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662" y="1388805"/>
            <a:ext cx="5076056" cy="2855282"/>
          </a:xfrm>
          <a:prstGeom prst="rect">
            <a:avLst/>
          </a:prstGeom>
        </p:spPr>
      </p:pic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Problème : Menu de Jeu</a:t>
            </a:r>
            <a:endParaRPr lang="fr-FR" dirty="0"/>
          </a:p>
        </p:txBody>
      </p:sp>
      <p:sp>
        <p:nvSpPr>
          <p:cNvPr id="8" name="TextBox 16"/>
          <p:cNvSpPr txBox="1"/>
          <p:nvPr/>
        </p:nvSpPr>
        <p:spPr>
          <a:xfrm>
            <a:off x="428596" y="1714494"/>
            <a:ext cx="321471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User Interface</a:t>
            </a:r>
          </a:p>
          <a:p>
            <a:pPr algn="just"/>
            <a:endParaRPr lang="en-US" sz="1050" dirty="0" smtClean="0">
              <a:solidFill>
                <a:schemeClr val="tx1">
                  <a:lumMod val="75000"/>
                  <a:lumOff val="25000"/>
                </a:schemeClr>
              </a:solidFill>
              <a:ea typeface="Adobe Gothic Std B" pitchFamily="34" charset="-128"/>
            </a:endParaRPr>
          </a:p>
          <a:p>
            <a:pPr algn="just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ea typeface="Adobe Gothic Std B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Ne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bouge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 pas avec la camera</a:t>
            </a:r>
          </a:p>
          <a:p>
            <a:pPr algn="just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ea typeface="Adobe Gothic Std B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Devant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 les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autres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éléments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ea typeface="Adobe Gothic Std B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53661" y="3867894"/>
            <a:ext cx="4246730" cy="3761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8100391" y="3364264"/>
            <a:ext cx="843817" cy="879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815264" y="1771486"/>
            <a:ext cx="252680" cy="1016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Chevron 8"/>
          <p:cNvSpPr/>
          <p:nvPr/>
        </p:nvSpPr>
        <p:spPr>
          <a:xfrm>
            <a:off x="5000628" y="0"/>
            <a:ext cx="2143140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Développement du jeu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96136" y="4371950"/>
            <a:ext cx="31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Figure 4.5.2 : UI du jeu League Of Legends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968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Problème : Menu de Jeu</a:t>
            </a:r>
            <a:endParaRPr lang="fr-FR" dirty="0"/>
          </a:p>
        </p:txBody>
      </p:sp>
      <p:sp>
        <p:nvSpPr>
          <p:cNvPr id="8" name="TextBox 16"/>
          <p:cNvSpPr txBox="1"/>
          <p:nvPr/>
        </p:nvSpPr>
        <p:spPr>
          <a:xfrm>
            <a:off x="357158" y="1643056"/>
            <a:ext cx="3283284" cy="2223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Passer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d’UI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 à non UI</a:t>
            </a:r>
          </a:p>
          <a:p>
            <a:pPr algn="just"/>
            <a:endParaRPr lang="en-US" sz="1050" dirty="0" smtClean="0">
              <a:solidFill>
                <a:schemeClr val="tx1">
                  <a:lumMod val="75000"/>
                  <a:lumOff val="25000"/>
                </a:schemeClr>
              </a:solidFill>
              <a:ea typeface="Adobe Gothic Std B" pitchFamily="34" charset="-128"/>
            </a:endParaRPr>
          </a:p>
          <a:p>
            <a:pPr algn="just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ea typeface="Adobe Gothic Std B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Pas de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méthode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connue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ea typeface="Adobe Gothic Std B" pitchFamily="34" charset="-128"/>
            </a:endParaRPr>
          </a:p>
          <a:p>
            <a:pPr algn="just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ea typeface="Adobe Gothic Std B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Pour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l’instant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, les interactions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sont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soit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 sur un plan,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soit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 sur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l’autre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ea typeface="Adobe Gothic Std B" pitchFamily="34" charset="-128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662" y="1388805"/>
            <a:ext cx="5076056" cy="285528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53662" y="3867894"/>
            <a:ext cx="4246730" cy="3761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8100391" y="3364264"/>
            <a:ext cx="843817" cy="879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815264" y="1771486"/>
            <a:ext cx="252680" cy="1016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6300192" y="3507854"/>
            <a:ext cx="0" cy="576064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5000628" y="0"/>
            <a:ext cx="2143140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Développement du jeu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796136" y="4371950"/>
            <a:ext cx="31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Figure 4.5.2 : UI du jeu League Of Legends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703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529" y="1308340"/>
            <a:ext cx="4619189" cy="2991601"/>
          </a:xfrm>
          <a:prstGeom prst="rect">
            <a:avLst/>
          </a:prstGeom>
        </p:spPr>
      </p:pic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Bilan de l’avancée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286248" y="4371950"/>
            <a:ext cx="4572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Figure 5.0 : Interface de jeu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7000892" y="0"/>
            <a:ext cx="2286016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Conclusion et perspectives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71472" y="2071684"/>
            <a:ext cx="335758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Fonctionnalités essentielles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Niveau jouable</a:t>
            </a:r>
          </a:p>
        </p:txBody>
      </p:sp>
    </p:spTree>
    <p:extLst>
      <p:ext uri="{BB962C8B-B14F-4D97-AF65-F5344CB8AC3E}">
        <p14:creationId xmlns="" xmlns:p14="http://schemas.microsoft.com/office/powerpoint/2010/main" val="255931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Prochaine période ?</a:t>
            </a:r>
            <a:endParaRPr lang="fr-FR" dirty="0"/>
          </a:p>
        </p:txBody>
      </p:sp>
      <p:sp>
        <p:nvSpPr>
          <p:cNvPr id="9" name="TextBox 16"/>
          <p:cNvSpPr txBox="1"/>
          <p:nvPr/>
        </p:nvSpPr>
        <p:spPr>
          <a:xfrm>
            <a:off x="428596" y="1071552"/>
            <a:ext cx="7884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1200"/>
              </a:spcAft>
            </a:pPr>
            <a:r>
              <a:rPr lang="fr-F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Déjà commencé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714480" y="1571618"/>
            <a:ext cx="3000396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Internationalisation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Contrôleur de son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Musique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Bruitages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Menu d’actions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Système de sauvegarde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Éditeur de niveau</a:t>
            </a:r>
          </a:p>
          <a:p>
            <a:pPr marL="800100" lvl="1" indent="-342900">
              <a:lnSpc>
                <a:spcPct val="150000"/>
              </a:lnSpc>
              <a:spcAft>
                <a:spcPts val="1200"/>
              </a:spcAft>
              <a:defRPr/>
            </a:pPr>
            <a:endParaRPr lang="fr-FR" sz="2400" dirty="0" smtClean="0"/>
          </a:p>
          <a:p>
            <a:endParaRPr lang="fr-FR" dirty="0"/>
          </a:p>
        </p:txBody>
      </p:sp>
      <p:sp>
        <p:nvSpPr>
          <p:cNvPr id="5" name="Chevron 4"/>
          <p:cNvSpPr/>
          <p:nvPr/>
        </p:nvSpPr>
        <p:spPr>
          <a:xfrm>
            <a:off x="7000892" y="0"/>
            <a:ext cx="2286016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Conclusion et perspectives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979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Prochaine période ?</a:t>
            </a:r>
            <a:endParaRPr lang="fr-FR" dirty="0"/>
          </a:p>
        </p:txBody>
      </p:sp>
      <p:sp>
        <p:nvSpPr>
          <p:cNvPr id="9" name="TextBox 16"/>
          <p:cNvSpPr txBox="1"/>
          <p:nvPr/>
        </p:nvSpPr>
        <p:spPr>
          <a:xfrm>
            <a:off x="357158" y="1071552"/>
            <a:ext cx="7884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1200"/>
              </a:spcAft>
            </a:pPr>
            <a:r>
              <a:rPr lang="fr-F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faire entièrement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571604" y="1571618"/>
            <a:ext cx="371477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Menu principal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-F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 Arcade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-F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Générateur de niveaux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fr-F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Réseaux sociaux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fr-FR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Google Play Services</a:t>
            </a:r>
          </a:p>
          <a:p>
            <a:pPr marL="742950" lvl="1" indent="-285750">
              <a:buFont typeface="Courier New" pitchFamily="49" charset="0"/>
              <a:buChar char="o"/>
              <a:defRPr/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Succès</a:t>
            </a:r>
          </a:p>
          <a:p>
            <a:pPr marL="742950" lvl="1" indent="-285750">
              <a:buFont typeface="Courier New" pitchFamily="49" charset="0"/>
              <a:buChar char="o"/>
              <a:defRPr/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Statistiques</a:t>
            </a:r>
          </a:p>
          <a:p>
            <a:pPr marL="742950" lvl="1" indent="-285750">
              <a:buFont typeface="Courier New" pitchFamily="49" charset="0"/>
              <a:buChar char="o"/>
              <a:defRPr/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Multijoueur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Courier New" pitchFamily="49" charset="0"/>
              <a:buChar char="o"/>
              <a:defRPr/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Publicité</a:t>
            </a:r>
          </a:p>
          <a:p>
            <a:pPr marL="285750" lvl="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endParaRPr lang="fr-FR" dirty="0" smtClean="0"/>
          </a:p>
        </p:txBody>
      </p:sp>
      <p:sp>
        <p:nvSpPr>
          <p:cNvPr id="6" name="Chevron 5"/>
          <p:cNvSpPr/>
          <p:nvPr/>
        </p:nvSpPr>
        <p:spPr>
          <a:xfrm>
            <a:off x="7000892" y="0"/>
            <a:ext cx="2286016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Conclusion et perspectives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720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Sujet</a:t>
            </a:r>
            <a:endParaRPr lang="fr-FR" dirty="0"/>
          </a:p>
        </p:txBody>
      </p:sp>
      <p:sp>
        <p:nvSpPr>
          <p:cNvPr id="5" name="Chevron 4"/>
          <p:cNvSpPr/>
          <p:nvPr/>
        </p:nvSpPr>
        <p:spPr>
          <a:xfrm>
            <a:off x="-142908" y="0"/>
            <a:ext cx="2071702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Objectifs à atteindre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  <p:pic>
        <p:nvPicPr>
          <p:cNvPr id="8" name="Image 7"/>
          <p:cNvPicPr/>
          <p:nvPr/>
        </p:nvPicPr>
        <p:blipFill>
          <a:blip r:embed="rId2"/>
          <a:stretch/>
        </p:blipFill>
        <p:spPr>
          <a:xfrm>
            <a:off x="5214942" y="1285866"/>
            <a:ext cx="3600000" cy="2952000"/>
          </a:xfrm>
          <a:prstGeom prst="rect">
            <a:avLst/>
          </a:prstGeom>
          <a:ln>
            <a:noFill/>
          </a:ln>
        </p:spPr>
      </p:pic>
      <p:pic>
        <p:nvPicPr>
          <p:cNvPr id="9" name="Image 8"/>
          <p:cNvPicPr/>
          <p:nvPr/>
        </p:nvPicPr>
        <p:blipFill>
          <a:blip r:embed="rId3" cstate="print"/>
          <a:stretch/>
        </p:blipFill>
        <p:spPr>
          <a:xfrm>
            <a:off x="214282" y="1500180"/>
            <a:ext cx="648000" cy="2808000"/>
          </a:xfrm>
          <a:prstGeom prst="rect">
            <a:avLst/>
          </a:prstGeom>
          <a:ln>
            <a:noFill/>
          </a:ln>
        </p:spPr>
      </p:pic>
      <p:sp>
        <p:nvSpPr>
          <p:cNvPr id="10" name="ZoneTexte 9"/>
          <p:cNvSpPr txBox="1"/>
          <p:nvPr/>
        </p:nvSpPr>
        <p:spPr>
          <a:xfrm>
            <a:off x="1142976" y="2071684"/>
            <a:ext cx="4857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Création d’un jeu de type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Minimobile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Multi-plateforme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Pouvant aller sur le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PlayStore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0132" y="4375607"/>
            <a:ext cx="2205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Figure 1.0 : Le Professeur Layton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214942" y="4371950"/>
            <a:ext cx="3533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Figure 1.1 : Le mini-jeu de la </a:t>
            </a:r>
            <a:r>
              <a:rPr lang="fr-F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Minimobile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Autofit/>
          </a:bodyPr>
          <a:lstStyle/>
          <a:p>
            <a:r>
              <a:rPr lang="fr-FR" sz="2400" dirty="0" smtClean="0"/>
              <a:t>Ce que cette première période de projet nous a apporté</a:t>
            </a:r>
            <a:endParaRPr lang="fr-FR" sz="2400" dirty="0"/>
          </a:p>
        </p:txBody>
      </p:sp>
      <p:sp>
        <p:nvSpPr>
          <p:cNvPr id="9" name="TextBox 16"/>
          <p:cNvSpPr txBox="1"/>
          <p:nvPr/>
        </p:nvSpPr>
        <p:spPr>
          <a:xfrm>
            <a:off x="857224" y="1714494"/>
            <a:ext cx="788487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Découverte de nouveaux outils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Unity 3D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 &amp;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Première création de jeu vidéo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Travail de 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groupe 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sur un projet long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7000892" y="0"/>
            <a:ext cx="2286016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Conclusion et perspectives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5609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Fonctionnalités attendues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57158" y="1857370"/>
            <a:ext cx="464347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600" dirty="0" smtClean="0">
                <a:solidFill>
                  <a:srgbClr val="404040"/>
                </a:solidFill>
                <a:ea typeface="Adobe Gothic Std B"/>
              </a:rPr>
              <a:t> </a:t>
            </a:r>
            <a:r>
              <a:rPr lang="fr-FR" dirty="0" smtClean="0">
                <a:solidFill>
                  <a:srgbClr val="404040"/>
                </a:solidFill>
                <a:ea typeface="Adobe Gothic Std B"/>
              </a:rPr>
              <a:t>Faire fonctionner un niveau</a:t>
            </a:r>
          </a:p>
          <a:p>
            <a:pPr>
              <a:buFont typeface="Arial" pitchFamily="34" charset="0"/>
              <a:buChar char="•"/>
            </a:pPr>
            <a:endParaRPr lang="fr-FR" sz="1000" dirty="0" smtClean="0">
              <a:solidFill>
                <a:srgbClr val="404040"/>
              </a:solidFill>
              <a:ea typeface="Adobe Gothic Std B"/>
            </a:endParaRP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rgbClr val="404040"/>
                </a:solidFill>
                <a:ea typeface="Adobe Gothic Std B"/>
              </a:rPr>
              <a:t> Nombre conséquent d’éléments</a:t>
            </a:r>
          </a:p>
          <a:p>
            <a:pPr>
              <a:buFont typeface="Arial" pitchFamily="34" charset="0"/>
              <a:buChar char="•"/>
            </a:pPr>
            <a:endParaRPr lang="fr-FR" sz="1000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rgbClr val="404040"/>
                </a:solidFill>
                <a:ea typeface="Adobe Gothic Std B"/>
              </a:rPr>
              <a:t> GUI du jeu</a:t>
            </a:r>
          </a:p>
          <a:p>
            <a:pPr>
              <a:buFont typeface="Arial" pitchFamily="34" charset="0"/>
              <a:buChar char="•"/>
            </a:pPr>
            <a:endParaRPr lang="fr-FR" sz="1000" dirty="0" smtClean="0">
              <a:solidFill>
                <a:srgbClr val="404040"/>
              </a:solidFill>
              <a:ea typeface="Adobe Gothic Std B"/>
            </a:endParaRP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rgbClr val="404040"/>
                </a:solidFill>
                <a:ea typeface="Adobe Gothic Std B"/>
              </a:rPr>
              <a:t> Avoir un fond sonore</a:t>
            </a:r>
          </a:p>
          <a:p>
            <a:pPr>
              <a:buFont typeface="Arial" pitchFamily="34" charset="0"/>
              <a:buChar char="•"/>
            </a:pPr>
            <a:endParaRPr lang="fr-FR" sz="1000" dirty="0" smtClean="0">
              <a:solidFill>
                <a:srgbClr val="404040"/>
              </a:solidFill>
              <a:ea typeface="Adobe Gothic Std B"/>
            </a:endParaRP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rgbClr val="404040"/>
                </a:solidFill>
                <a:ea typeface="Adobe Gothic Std B"/>
              </a:rPr>
              <a:t> Éditeur de niveau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-142908" y="0"/>
            <a:ext cx="2071702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Objectifs à atteindre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714844" y="1857370"/>
            <a:ext cx="442915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rgbClr val="404040"/>
                </a:solidFill>
                <a:ea typeface="Adobe Gothic Std B"/>
              </a:rPr>
              <a:t> Avoir un jeu parfaitement opérationnel</a:t>
            </a:r>
          </a:p>
          <a:p>
            <a:pPr>
              <a:buFont typeface="Arial" pitchFamily="34" charset="0"/>
              <a:buChar char="•"/>
            </a:pPr>
            <a:endParaRPr lang="fr-FR" sz="1000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rgbClr val="404040"/>
                </a:solidFill>
                <a:ea typeface="Adobe Gothic Std B"/>
              </a:rPr>
              <a:t> Plusieurs niveaux jouables</a:t>
            </a:r>
          </a:p>
          <a:p>
            <a:pPr>
              <a:buFont typeface="Arial" pitchFamily="34" charset="0"/>
              <a:buChar char="•"/>
            </a:pPr>
            <a:endParaRPr lang="fr-FR" sz="1000" dirty="0" smtClean="0">
              <a:solidFill>
                <a:srgbClr val="404040"/>
              </a:solidFill>
              <a:ea typeface="Adobe Gothic Std B"/>
            </a:endParaRP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rgbClr val="404040"/>
                </a:solidFill>
                <a:ea typeface="Adobe Gothic Std B"/>
              </a:rPr>
              <a:t> Menu principal</a:t>
            </a:r>
          </a:p>
          <a:p>
            <a:pPr>
              <a:buFont typeface="Arial" pitchFamily="34" charset="0"/>
              <a:buChar char="•"/>
            </a:pPr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  <a:ea typeface="Adobe Gothic Std B"/>
            </a:endParaRP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/>
              </a:rPr>
              <a:t> Internationalisation (via localisation) du jeu</a:t>
            </a:r>
          </a:p>
          <a:p>
            <a:pPr>
              <a:buFont typeface="Arial" pitchFamily="34" charset="0"/>
              <a:buChar char="•"/>
            </a:pPr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/>
              </a:rPr>
              <a:t> Générateur </a:t>
            </a:r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/>
              </a:rPr>
              <a:t>de niveaux</a:t>
            </a:r>
            <a:endParaRPr lang="fr-FR" b="1" dirty="0" smtClean="0">
              <a:solidFill>
                <a:srgbClr val="FF0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357290" y="1142990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En fin de période</a:t>
            </a:r>
            <a:endParaRPr lang="fr-FR" b="1" dirty="0"/>
          </a:p>
        </p:txBody>
      </p:sp>
      <p:cxnSp>
        <p:nvCxnSpPr>
          <p:cNvPr id="11" name="Connecteur droit 10"/>
          <p:cNvCxnSpPr/>
          <p:nvPr/>
        </p:nvCxnSpPr>
        <p:spPr>
          <a:xfrm rot="5400000">
            <a:off x="2679687" y="2892427"/>
            <a:ext cx="335758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643570" y="1214428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En fin de projet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Prévision </a:t>
            </a:r>
            <a:endParaRPr lang="fr-FR" dirty="0"/>
          </a:p>
        </p:txBody>
      </p:sp>
      <p:sp>
        <p:nvSpPr>
          <p:cNvPr id="3" name="Chevron 2"/>
          <p:cNvSpPr/>
          <p:nvPr/>
        </p:nvSpPr>
        <p:spPr>
          <a:xfrm>
            <a:off x="1714480" y="0"/>
            <a:ext cx="1857388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Gestion de projet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0" y="4803998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Figure 2.0 : Diagramme de Gantt prévisionnel sur la P1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F:\ImagesDiapo\DiapoPrev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1552"/>
            <a:ext cx="9144000" cy="349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Réel</a:t>
            </a:r>
            <a:endParaRPr lang="fr-FR" dirty="0"/>
          </a:p>
        </p:txBody>
      </p:sp>
      <p:sp>
        <p:nvSpPr>
          <p:cNvPr id="7" name="Chevron 6"/>
          <p:cNvSpPr/>
          <p:nvPr/>
        </p:nvSpPr>
        <p:spPr>
          <a:xfrm>
            <a:off x="1714480" y="0"/>
            <a:ext cx="1857388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Gestion de projet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0" y="4803998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Figure 2.1 : Diagramme de Gantt réel sur la P1 et écarts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1" name="Picture 3" descr="F:\ImagesDiapo\DiapoRee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1552"/>
            <a:ext cx="9144000" cy="3489471"/>
          </a:xfrm>
          <a:prstGeom prst="rect">
            <a:avLst/>
          </a:prstGeom>
          <a:noFill/>
        </p:spPr>
      </p:pic>
      <p:pic>
        <p:nvPicPr>
          <p:cNvPr id="2052" name="Picture 4" descr="F:\ImagesDiapo\DiapoEcart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071552"/>
            <a:ext cx="9144000" cy="349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Écarts sur prévisionnel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571472" y="1357304"/>
            <a:ext cx="3712496" cy="272892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Adobe Gothic Std B" pitchFamily="34" charset="-128"/>
              </a:rPr>
              <a:t>Deux</a:t>
            </a:r>
            <a:r>
              <a:rPr 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Adobe Gothic Std B" pitchFamily="34" charset="-128"/>
              </a:rPr>
              <a:t> </a:t>
            </a:r>
            <a:r>
              <a:rPr kumimoji="0" lang="fr-FR" sz="2000" b="1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écarts</a:t>
            </a:r>
            <a:r>
              <a:rPr kumimoji="0" lang="fr-FR" sz="2000" b="1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 majeurs</a:t>
            </a:r>
            <a:endParaRPr kumimoji="0" lang="fr-FR" sz="2000" b="1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fr-F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Système de sauvegarde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fr-FR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fr-F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Système audio</a:t>
            </a:r>
          </a:p>
          <a:p>
            <a:pPr marL="800100" lvl="1" indent="-342900">
              <a:spcBef>
                <a:spcPct val="20000"/>
              </a:spcBef>
            </a:pPr>
            <a:endParaRPr kumimoji="0" lang="fr-FR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1714480" y="0"/>
            <a:ext cx="1857388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Gestion de projet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 smtClean="0"/>
              <a:t>Unity</a:t>
            </a:r>
            <a:r>
              <a:rPr lang="fr-FR" dirty="0" smtClean="0"/>
              <a:t> 3D</a:t>
            </a:r>
            <a:endParaRPr lang="fr-FR" dirty="0"/>
          </a:p>
        </p:txBody>
      </p:sp>
      <p:sp>
        <p:nvSpPr>
          <p:cNvPr id="3" name="Chevron 2"/>
          <p:cNvSpPr/>
          <p:nvPr/>
        </p:nvSpPr>
        <p:spPr>
          <a:xfrm>
            <a:off x="3357554" y="0"/>
            <a:ext cx="1857388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Outils utilisés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  <p:pic>
        <p:nvPicPr>
          <p:cNvPr id="1026" name="Picture 2" descr="F:\unit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1643056"/>
            <a:ext cx="1976438" cy="1976438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642910" y="1571618"/>
            <a:ext cx="600079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Moteur de jeu professionnel</a:t>
            </a:r>
          </a:p>
          <a:p>
            <a:pPr lvl="1">
              <a:buFont typeface="Courier New" pitchFamily="49" charset="0"/>
              <a:buChar char="o"/>
            </a:pP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Ensemble de composants logiciels</a:t>
            </a:r>
          </a:p>
          <a:p>
            <a:pPr lvl="1">
              <a:buFont typeface="Courier New" pitchFamily="49" charset="0"/>
              <a:buChar char="o"/>
            </a:pP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Gestion des entrées/sorties (clic souris…)</a:t>
            </a:r>
          </a:p>
          <a:p>
            <a:pPr lvl="1">
              <a:buFont typeface="Courier New" pitchFamily="49" charset="0"/>
              <a:buChar char="o"/>
            </a:pP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Gestion de la partie graphique</a:t>
            </a:r>
          </a:p>
          <a:p>
            <a:pPr lvl="1">
              <a:buFont typeface="Courier New" pitchFamily="49" charset="0"/>
              <a:buChar char="o"/>
            </a:pPr>
            <a:endParaRPr lang="fr-FR" sz="1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Licence gratuite sans limitation du moteur</a:t>
            </a:r>
          </a:p>
          <a:p>
            <a:pPr>
              <a:buFont typeface="Arial" pitchFamily="34" charset="0"/>
              <a:buChar char="•"/>
            </a:pPr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Multi-plateforme</a:t>
            </a:r>
            <a:endParaRPr lang="fr-F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Utilisé par beaucoup de développeurs de jeux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687989" y="3687001"/>
            <a:ext cx="2459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Figure 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.0 : Logo du logiciel Unity 3D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526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 smtClean="0"/>
              <a:t>Unity</a:t>
            </a:r>
            <a:r>
              <a:rPr lang="fr-FR" dirty="0" smtClean="0"/>
              <a:t> 3D</a:t>
            </a:r>
            <a:endParaRPr lang="fr-F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000114"/>
            <a:ext cx="6786610" cy="364371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6" name="Chevron 5"/>
          <p:cNvSpPr/>
          <p:nvPr/>
        </p:nvSpPr>
        <p:spPr>
          <a:xfrm>
            <a:off x="3357554" y="0"/>
            <a:ext cx="1857388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Outils utilisés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7000892" y="1214428"/>
            <a:ext cx="203617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Scene</a:t>
            </a:r>
            <a:r>
              <a:rPr lang="fr-F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Représente ce que l’utilisateur voit à l’écran quand il joue.</a:t>
            </a:r>
          </a:p>
          <a:p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Hierarchy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Liste des objets sur la </a:t>
            </a:r>
            <a:r>
              <a:rPr lang="fr-FR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fr-FR" sz="16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cene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Inspector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Détails sur l’objet sélectionné.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Liste des dossiers et fichiers du projet.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00166" y="1314450"/>
            <a:ext cx="4071966" cy="1971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42844" y="1314450"/>
            <a:ext cx="1285884" cy="1971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42844" y="3286130"/>
            <a:ext cx="5429288" cy="12859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5572132" y="1314450"/>
            <a:ext cx="1357322" cy="2686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357158" y="2143122"/>
            <a:ext cx="1000132" cy="307777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Hierarchy</a:t>
            </a:r>
            <a:endParaRPr lang="fr-FR" sz="1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3357554" y="1357304"/>
            <a:ext cx="1000132" cy="307777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Scene</a:t>
            </a:r>
            <a:endParaRPr lang="fr-FR" sz="1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5857884" y="3500444"/>
            <a:ext cx="1000132" cy="307777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Inspector</a:t>
            </a:r>
            <a:endParaRPr lang="fr-FR" sz="1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4286248" y="4071948"/>
            <a:ext cx="1000132" cy="307777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Project</a:t>
            </a:r>
            <a:endParaRPr lang="fr-FR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420025" y="4768679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Figure 3.1 : Logiciel Unity 3D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468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1"/>
  <p:tag name="ARTICULATE_REFERENCE_ID" val="41d1c097-02cd-4dd5-8ee1-cd89392670b6"/>
  <p:tag name="ARTICULATE_SLIDE_COUNT" val="5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6558178-c:\users\nicole\desktop\12daysoftabs\ppt\template3\ppttabstemplate3.pptx"/>
  <p:tag name="ARTICULATE_PRESENTER_VERSION" val="7"/>
  <p:tag name="ARTICULATE_USED_PAGE_ORIENTATION" val="1"/>
  <p:tag name="ARTICULATE_USED_PAGE_SIZE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826</Words>
  <Application>Microsoft Office PowerPoint</Application>
  <PresentationFormat>Affichage à l'écran (16:9)</PresentationFormat>
  <Paragraphs>226</Paragraphs>
  <Slides>30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1" baseType="lpstr">
      <vt:lpstr>Office Theme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  <vt:lpstr>Diapositive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</dc:creator>
  <cp:lastModifiedBy>Cedric</cp:lastModifiedBy>
  <cp:revision>188</cp:revision>
  <dcterms:created xsi:type="dcterms:W3CDTF">2015-12-17T14:49:04Z</dcterms:created>
  <dcterms:modified xsi:type="dcterms:W3CDTF">2016-01-22T10:10:13Z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05583104-F724-460B-B9FD-996F86502E39</vt:lpwstr>
  </property>
  <property fmtid="{D5CDD505-2E9C-101B-9397-08002B2CF9AE}" pid="3" name="ArticulatePath">
    <vt:lpwstr>Presentation1</vt:lpwstr>
  </property>
  <property fmtid="{D5CDD505-2E9C-101B-9397-08002B2CF9AE}" pid="4" name="ArticulateProjectVersion">
    <vt:lpwstr>7</vt:lpwstr>
  </property>
  <property fmtid="{D5CDD505-2E9C-101B-9397-08002B2CF9AE}" pid="5" name="ArticulateUseProject">
    <vt:lpwstr>1</vt:lpwstr>
  </property>
  <property fmtid="{D5CDD505-2E9C-101B-9397-08002B2CF9AE}" pid="6" name="ArticulateProjectFull">
    <vt:lpwstr>C:\Users\Nicole\Desktop\12DaysofTabs\PPT\Template3\PPTTabsTemplate3.ppta</vt:lpwstr>
  </property>
</Properties>
</file>