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84" r:id="rId7"/>
    <p:sldId id="265" r:id="rId8"/>
    <p:sldId id="261" r:id="rId9"/>
    <p:sldId id="262" r:id="rId10"/>
    <p:sldId id="263" r:id="rId11"/>
    <p:sldId id="264" r:id="rId12"/>
    <p:sldId id="266" r:id="rId13"/>
    <p:sldId id="267" r:id="rId14"/>
    <p:sldId id="268" r:id="rId15"/>
    <p:sldId id="269" r:id="rId16"/>
    <p:sldId id="270" r:id="rId17"/>
    <p:sldId id="271" r:id="rId18"/>
    <p:sldId id="272" r:id="rId19"/>
    <p:sldId id="274" r:id="rId20"/>
    <p:sldId id="275" r:id="rId21"/>
    <p:sldId id="279" r:id="rId22"/>
    <p:sldId id="277" r:id="rId23"/>
    <p:sldId id="278" r:id="rId24"/>
    <p:sldId id="280" r:id="rId25"/>
    <p:sldId id="281" r:id="rId26"/>
    <p:sldId id="282" r:id="rId27"/>
    <p:sldId id="283" r:id="rId28"/>
    <p:sldId id="286" r:id="rId29"/>
    <p:sldId id="287" r:id="rId30"/>
    <p:sldId id="288" r:id="rId31"/>
    <p:sldId id="289"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codecov.io/"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hyperlink" Target="https://sonarcloud.io/"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ci.appveyor.com/tools/encryp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share.io/TechAtAgoda201808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DF9-0EA1-4F27-9781-53660756AFEC}"/>
              </a:ext>
            </a:extLst>
          </p:cNvPr>
          <p:cNvSpPr>
            <a:spLocks noGrp="1"/>
          </p:cNvSpPr>
          <p:nvPr>
            <p:ph type="title"/>
          </p:nvPr>
        </p:nvSpPr>
        <p:spPr/>
        <p:txBody>
          <a:bodyPr/>
          <a:lstStyle/>
          <a:p>
            <a:r>
              <a:rPr lang="en-US" dirty="0"/>
              <a:t>Save the YAML</a:t>
            </a:r>
          </a:p>
        </p:txBody>
      </p:sp>
      <p:pic>
        <p:nvPicPr>
          <p:cNvPr id="4" name="Picture 3">
            <a:extLst>
              <a:ext uri="{FF2B5EF4-FFF2-40B4-BE49-F238E27FC236}">
                <a16:creationId xmlns:a16="http://schemas.microsoft.com/office/drawing/2014/main" id="{0C26CC36-C4F3-4EFC-8EBB-8CAF222D1AC3}"/>
              </a:ext>
            </a:extLst>
          </p:cNvPr>
          <p:cNvPicPr>
            <a:picLocks noChangeAspect="1"/>
          </p:cNvPicPr>
          <p:nvPr/>
        </p:nvPicPr>
        <p:blipFill>
          <a:blip r:embed="rId2"/>
          <a:stretch>
            <a:fillRect/>
          </a:stretch>
        </p:blipFill>
        <p:spPr>
          <a:xfrm>
            <a:off x="5106207" y="76619"/>
            <a:ext cx="5133333" cy="6704762"/>
          </a:xfrm>
          <a:prstGeom prst="rect">
            <a:avLst/>
          </a:prstGeom>
        </p:spPr>
      </p:pic>
    </p:spTree>
    <p:extLst>
      <p:ext uri="{BB962C8B-B14F-4D97-AF65-F5344CB8AC3E}">
        <p14:creationId xmlns:p14="http://schemas.microsoft.com/office/powerpoint/2010/main" val="64336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537-A2B0-4D56-BC9E-9511417717F4}"/>
              </a:ext>
            </a:extLst>
          </p:cNvPr>
          <p:cNvSpPr>
            <a:spLocks noGrp="1"/>
          </p:cNvSpPr>
          <p:nvPr>
            <p:ph type="title"/>
          </p:nvPr>
        </p:nvSpPr>
        <p:spPr/>
        <p:txBody>
          <a:bodyPr/>
          <a:lstStyle/>
          <a:p>
            <a:r>
              <a:rPr lang="en-US" dirty="0"/>
              <a:t>Let’s add Unit Tests</a:t>
            </a:r>
          </a:p>
        </p:txBody>
      </p:sp>
      <p:sp>
        <p:nvSpPr>
          <p:cNvPr id="4" name="Content Placeholder 2">
            <a:extLst>
              <a:ext uri="{FF2B5EF4-FFF2-40B4-BE49-F238E27FC236}">
                <a16:creationId xmlns:a16="http://schemas.microsoft.com/office/drawing/2014/main" id="{59CB68D9-0DD9-4942-AD7A-7E86905E00D6}"/>
              </a:ext>
            </a:extLst>
          </p:cNvPr>
          <p:cNvSpPr>
            <a:spLocks noGrp="1"/>
          </p:cNvSpPr>
          <p:nvPr>
            <p:ph idx="1"/>
          </p:nvPr>
        </p:nvSpPr>
        <p:spPr>
          <a:xfrm>
            <a:off x="1141413" y="1735831"/>
            <a:ext cx="9905998" cy="4503651"/>
          </a:xfrm>
          <a:solidFill>
            <a:schemeClr val="bg1"/>
          </a:solidFill>
        </p:spPr>
        <p:txBody>
          <a:bodyPr>
            <a:normAutofit/>
          </a:bodyPr>
          <a:lstStyle/>
          <a:p>
            <a:r>
              <a:rPr lang="en-US" dirty="0"/>
              <a:t>Create a new folder at same level</a:t>
            </a:r>
          </a:p>
          <a:p>
            <a:pPr marL="0" indent="0">
              <a:buNone/>
            </a:pPr>
            <a:r>
              <a:rPr lang="en-US" dirty="0">
                <a:solidFill>
                  <a:srgbClr val="92D050"/>
                </a:solidFill>
              </a:rPr>
              <a:t>cd ..</a:t>
            </a:r>
          </a:p>
          <a:p>
            <a:pPr marL="0" indent="0">
              <a:buNone/>
            </a:pPr>
            <a:r>
              <a:rPr lang="en-US" dirty="0" err="1">
                <a:solidFill>
                  <a:srgbClr val="92D050"/>
                </a:solidFill>
              </a:rPr>
              <a:t>mkdir</a:t>
            </a:r>
            <a:r>
              <a:rPr lang="en-US" dirty="0">
                <a:solidFill>
                  <a:srgbClr val="92D050"/>
                </a:solidFill>
              </a:rPr>
              <a:t> tests</a:t>
            </a:r>
          </a:p>
          <a:p>
            <a:pPr marL="0" indent="0">
              <a:buNone/>
            </a:pPr>
            <a:r>
              <a:rPr lang="en-US" dirty="0">
                <a:solidFill>
                  <a:srgbClr val="92D050"/>
                </a:solidFill>
              </a:rPr>
              <a:t>cd tests</a:t>
            </a:r>
          </a:p>
          <a:p>
            <a:pPr marL="0" indent="0">
              <a:buNone/>
            </a:pPr>
            <a:r>
              <a:rPr lang="en-US" dirty="0">
                <a:solidFill>
                  <a:srgbClr val="92D050"/>
                </a:solidFill>
              </a:rPr>
              <a:t>dotnet new </a:t>
            </a:r>
            <a:r>
              <a:rPr lang="en-US" dirty="0" err="1">
                <a:solidFill>
                  <a:srgbClr val="92D050"/>
                </a:solidFill>
              </a:rPr>
              <a:t>xunit</a:t>
            </a:r>
            <a:endParaRPr lang="en-US" dirty="0">
              <a:solidFill>
                <a:srgbClr val="92D050"/>
              </a:solidFill>
            </a:endParaRPr>
          </a:p>
          <a:p>
            <a:r>
              <a:rPr lang="en-US" dirty="0"/>
              <a:t>Add reference to the project (use your .</a:t>
            </a:r>
            <a:r>
              <a:rPr lang="en-US" dirty="0" err="1"/>
              <a:t>csproj</a:t>
            </a:r>
            <a:r>
              <a:rPr lang="en-US" dirty="0"/>
              <a:t> path)</a:t>
            </a:r>
          </a:p>
          <a:p>
            <a:pPr marL="0" indent="0">
              <a:buNone/>
            </a:pPr>
            <a:r>
              <a:rPr lang="en-US" dirty="0">
                <a:solidFill>
                  <a:srgbClr val="92D050"/>
                </a:solidFill>
              </a:rPr>
              <a:t>dotnet add reference ../</a:t>
            </a:r>
            <a:r>
              <a:rPr lang="en-US" dirty="0" err="1">
                <a:solidFill>
                  <a:srgbClr val="92D050"/>
                </a:solidFill>
              </a:rPr>
              <a:t>src</a:t>
            </a:r>
            <a:r>
              <a:rPr lang="en-US" dirty="0">
                <a:solidFill>
                  <a:srgbClr val="92D050"/>
                </a:solidFill>
              </a:rPr>
              <a:t>/stage1.csproj</a:t>
            </a:r>
          </a:p>
          <a:p>
            <a:pPr marL="0" indent="0">
              <a:buNone/>
            </a:pPr>
            <a:r>
              <a:rPr lang="en-US" dirty="0">
                <a:solidFill>
                  <a:srgbClr val="92D050"/>
                </a:solidFill>
              </a:rPr>
              <a:t>dotnet restore</a:t>
            </a:r>
          </a:p>
        </p:txBody>
      </p:sp>
    </p:spTree>
    <p:extLst>
      <p:ext uri="{BB962C8B-B14F-4D97-AF65-F5344CB8AC3E}">
        <p14:creationId xmlns:p14="http://schemas.microsoft.com/office/powerpoint/2010/main" val="30511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3CA-696F-400C-9D2D-425CF06A9334}"/>
              </a:ext>
            </a:extLst>
          </p:cNvPr>
          <p:cNvSpPr>
            <a:spLocks noGrp="1"/>
          </p:cNvSpPr>
          <p:nvPr>
            <p:ph type="title"/>
          </p:nvPr>
        </p:nvSpPr>
        <p:spPr/>
        <p:txBody>
          <a:bodyPr/>
          <a:lstStyle/>
          <a:p>
            <a:r>
              <a:rPr lang="en-US" dirty="0"/>
              <a:t>Create a dummy Service</a:t>
            </a:r>
          </a:p>
        </p:txBody>
      </p:sp>
      <p:pic>
        <p:nvPicPr>
          <p:cNvPr id="4" name="Picture 3">
            <a:extLst>
              <a:ext uri="{FF2B5EF4-FFF2-40B4-BE49-F238E27FC236}">
                <a16:creationId xmlns:a16="http://schemas.microsoft.com/office/drawing/2014/main" id="{94B43CBE-7CB7-441A-BC57-A064D4DF5B67}"/>
              </a:ext>
            </a:extLst>
          </p:cNvPr>
          <p:cNvPicPr>
            <a:picLocks noChangeAspect="1"/>
          </p:cNvPicPr>
          <p:nvPr/>
        </p:nvPicPr>
        <p:blipFill>
          <a:blip r:embed="rId2"/>
          <a:stretch>
            <a:fillRect/>
          </a:stretch>
        </p:blipFill>
        <p:spPr>
          <a:xfrm>
            <a:off x="933241" y="2012826"/>
            <a:ext cx="4428571" cy="3495238"/>
          </a:xfrm>
          <a:prstGeom prst="rect">
            <a:avLst/>
          </a:prstGeom>
        </p:spPr>
      </p:pic>
      <p:pic>
        <p:nvPicPr>
          <p:cNvPr id="5" name="Picture 4">
            <a:extLst>
              <a:ext uri="{FF2B5EF4-FFF2-40B4-BE49-F238E27FC236}">
                <a16:creationId xmlns:a16="http://schemas.microsoft.com/office/drawing/2014/main" id="{E1171B56-7A93-406B-A1FB-380559FC67DA}"/>
              </a:ext>
            </a:extLst>
          </p:cNvPr>
          <p:cNvPicPr>
            <a:picLocks noChangeAspect="1"/>
          </p:cNvPicPr>
          <p:nvPr/>
        </p:nvPicPr>
        <p:blipFill>
          <a:blip r:embed="rId3"/>
          <a:stretch>
            <a:fillRect/>
          </a:stretch>
        </p:blipFill>
        <p:spPr>
          <a:xfrm>
            <a:off x="6663027" y="1320897"/>
            <a:ext cx="4142857" cy="1552381"/>
          </a:xfrm>
          <a:prstGeom prst="rect">
            <a:avLst/>
          </a:prstGeom>
        </p:spPr>
      </p:pic>
      <p:pic>
        <p:nvPicPr>
          <p:cNvPr id="6" name="Picture 5">
            <a:extLst>
              <a:ext uri="{FF2B5EF4-FFF2-40B4-BE49-F238E27FC236}">
                <a16:creationId xmlns:a16="http://schemas.microsoft.com/office/drawing/2014/main" id="{872FE68B-7CED-4F50-94A5-0DF16F086CF0}"/>
              </a:ext>
            </a:extLst>
          </p:cNvPr>
          <p:cNvPicPr>
            <a:picLocks noChangeAspect="1"/>
          </p:cNvPicPr>
          <p:nvPr/>
        </p:nvPicPr>
        <p:blipFill>
          <a:blip r:embed="rId4"/>
          <a:stretch>
            <a:fillRect/>
          </a:stretch>
        </p:blipFill>
        <p:spPr>
          <a:xfrm>
            <a:off x="5617029" y="3002567"/>
            <a:ext cx="6234854" cy="3602748"/>
          </a:xfrm>
          <a:prstGeom prst="rect">
            <a:avLst/>
          </a:prstGeom>
        </p:spPr>
      </p:pic>
    </p:spTree>
    <p:extLst>
      <p:ext uri="{BB962C8B-B14F-4D97-AF65-F5344CB8AC3E}">
        <p14:creationId xmlns:p14="http://schemas.microsoft.com/office/powerpoint/2010/main" val="287702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CFC-6A35-4009-9A5C-9A4B135298A3}"/>
              </a:ext>
            </a:extLst>
          </p:cNvPr>
          <p:cNvSpPr>
            <a:spLocks noGrp="1"/>
          </p:cNvSpPr>
          <p:nvPr>
            <p:ph type="title"/>
          </p:nvPr>
        </p:nvSpPr>
        <p:spPr/>
        <p:txBody>
          <a:bodyPr/>
          <a:lstStyle/>
          <a:p>
            <a:r>
              <a:rPr lang="en-US" dirty="0"/>
              <a:t>Add Unit Test</a:t>
            </a:r>
          </a:p>
        </p:txBody>
      </p:sp>
      <p:pic>
        <p:nvPicPr>
          <p:cNvPr id="4" name="Picture 3">
            <a:extLst>
              <a:ext uri="{FF2B5EF4-FFF2-40B4-BE49-F238E27FC236}">
                <a16:creationId xmlns:a16="http://schemas.microsoft.com/office/drawing/2014/main" id="{788B86B9-4097-4EFE-B458-9BE76D655F1A}"/>
              </a:ext>
            </a:extLst>
          </p:cNvPr>
          <p:cNvPicPr>
            <a:picLocks noChangeAspect="1"/>
          </p:cNvPicPr>
          <p:nvPr/>
        </p:nvPicPr>
        <p:blipFill>
          <a:blip r:embed="rId2"/>
          <a:stretch>
            <a:fillRect/>
          </a:stretch>
        </p:blipFill>
        <p:spPr>
          <a:xfrm>
            <a:off x="2627094" y="1666766"/>
            <a:ext cx="5873094" cy="4946870"/>
          </a:xfrm>
          <a:prstGeom prst="rect">
            <a:avLst/>
          </a:prstGeom>
        </p:spPr>
      </p:pic>
    </p:spTree>
    <p:extLst>
      <p:ext uri="{BB962C8B-B14F-4D97-AF65-F5344CB8AC3E}">
        <p14:creationId xmlns:p14="http://schemas.microsoft.com/office/powerpoint/2010/main" val="147737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46E5-3310-41AE-AA3E-A5FEB53FA87D}"/>
              </a:ext>
            </a:extLst>
          </p:cNvPr>
          <p:cNvSpPr>
            <a:spLocks noGrp="1"/>
          </p:cNvSpPr>
          <p:nvPr>
            <p:ph type="title"/>
          </p:nvPr>
        </p:nvSpPr>
        <p:spPr/>
        <p:txBody>
          <a:bodyPr/>
          <a:lstStyle/>
          <a:p>
            <a:r>
              <a:rPr lang="en-US" dirty="0"/>
              <a:t>Run tests in CI</a:t>
            </a:r>
          </a:p>
        </p:txBody>
      </p:sp>
      <p:pic>
        <p:nvPicPr>
          <p:cNvPr id="4" name="Picture 3">
            <a:extLst>
              <a:ext uri="{FF2B5EF4-FFF2-40B4-BE49-F238E27FC236}">
                <a16:creationId xmlns:a16="http://schemas.microsoft.com/office/drawing/2014/main" id="{4D34D43C-8A0A-4AF0-BE40-648228B50C13}"/>
              </a:ext>
            </a:extLst>
          </p:cNvPr>
          <p:cNvPicPr>
            <a:picLocks noChangeAspect="1"/>
          </p:cNvPicPr>
          <p:nvPr/>
        </p:nvPicPr>
        <p:blipFill>
          <a:blip r:embed="rId2"/>
          <a:stretch>
            <a:fillRect/>
          </a:stretch>
        </p:blipFill>
        <p:spPr>
          <a:xfrm>
            <a:off x="4627985" y="175199"/>
            <a:ext cx="7323885" cy="6507601"/>
          </a:xfrm>
          <a:prstGeom prst="rect">
            <a:avLst/>
          </a:prstGeom>
        </p:spPr>
      </p:pic>
      <p:pic>
        <p:nvPicPr>
          <p:cNvPr id="6" name="Picture 5">
            <a:extLst>
              <a:ext uri="{FF2B5EF4-FFF2-40B4-BE49-F238E27FC236}">
                <a16:creationId xmlns:a16="http://schemas.microsoft.com/office/drawing/2014/main" id="{E5D93A16-B1B8-4757-834A-E715C29D844D}"/>
              </a:ext>
            </a:extLst>
          </p:cNvPr>
          <p:cNvPicPr>
            <a:picLocks noChangeAspect="1"/>
          </p:cNvPicPr>
          <p:nvPr/>
        </p:nvPicPr>
        <p:blipFill>
          <a:blip r:embed="rId3"/>
          <a:stretch>
            <a:fillRect/>
          </a:stretch>
        </p:blipFill>
        <p:spPr>
          <a:xfrm>
            <a:off x="401903" y="2159272"/>
            <a:ext cx="11385017" cy="2539454"/>
          </a:xfrm>
          <a:prstGeom prst="rect">
            <a:avLst/>
          </a:prstGeom>
          <a:ln>
            <a:solidFill>
              <a:schemeClr val="tx1"/>
            </a:solidFill>
          </a:ln>
        </p:spPr>
      </p:pic>
    </p:spTree>
    <p:extLst>
      <p:ext uri="{BB962C8B-B14F-4D97-AF65-F5344CB8AC3E}">
        <p14:creationId xmlns:p14="http://schemas.microsoft.com/office/powerpoint/2010/main" val="2899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101C-C182-484C-8B30-8786585B633D}"/>
              </a:ext>
            </a:extLst>
          </p:cNvPr>
          <p:cNvSpPr>
            <a:spLocks noGrp="1"/>
          </p:cNvSpPr>
          <p:nvPr>
            <p:ph type="title"/>
          </p:nvPr>
        </p:nvSpPr>
        <p:spPr/>
        <p:txBody>
          <a:bodyPr/>
          <a:lstStyle/>
          <a:p>
            <a:r>
              <a:rPr lang="en-US" dirty="0"/>
              <a:t>Let’s add Code Coverage</a:t>
            </a:r>
          </a:p>
        </p:txBody>
      </p:sp>
      <p:sp>
        <p:nvSpPr>
          <p:cNvPr id="4" name="Content Placeholder 2">
            <a:extLst>
              <a:ext uri="{FF2B5EF4-FFF2-40B4-BE49-F238E27FC236}">
                <a16:creationId xmlns:a16="http://schemas.microsoft.com/office/drawing/2014/main" id="{53D969F6-A566-4D12-AC27-8C134A16B817}"/>
              </a:ext>
            </a:extLst>
          </p:cNvPr>
          <p:cNvSpPr>
            <a:spLocks noGrp="1"/>
          </p:cNvSpPr>
          <p:nvPr>
            <p:ph idx="1"/>
          </p:nvPr>
        </p:nvSpPr>
        <p:spPr>
          <a:xfrm>
            <a:off x="1141413" y="1735831"/>
            <a:ext cx="9905998" cy="4503651"/>
          </a:xfrm>
          <a:solidFill>
            <a:schemeClr val="bg1"/>
          </a:solidFill>
        </p:spPr>
        <p:txBody>
          <a:bodyPr>
            <a:normAutofit fontScale="92500"/>
          </a:bodyPr>
          <a:lstStyle/>
          <a:p>
            <a:r>
              <a:rPr lang="en-US" dirty="0"/>
              <a:t>Add </a:t>
            </a:r>
            <a:r>
              <a:rPr lang="en-US" dirty="0" err="1"/>
              <a:t>opencover</a:t>
            </a:r>
            <a:r>
              <a:rPr lang="en-US" dirty="0"/>
              <a:t> dependency</a:t>
            </a:r>
          </a:p>
          <a:p>
            <a:pPr marL="0" indent="0">
              <a:buNone/>
            </a:pPr>
            <a:r>
              <a:rPr lang="en-US" dirty="0">
                <a:solidFill>
                  <a:srgbClr val="92D050"/>
                </a:solidFill>
              </a:rPr>
              <a:t>dotnet add package </a:t>
            </a:r>
            <a:r>
              <a:rPr lang="en-US" dirty="0" err="1">
                <a:solidFill>
                  <a:srgbClr val="92D050"/>
                </a:solidFill>
              </a:rPr>
              <a:t>opencover</a:t>
            </a:r>
            <a:endParaRPr lang="en-US" dirty="0">
              <a:solidFill>
                <a:srgbClr val="92D050"/>
              </a:solidFill>
            </a:endParaRPr>
          </a:p>
          <a:p>
            <a:pPr marL="0" indent="0">
              <a:buNone/>
            </a:pPr>
            <a:r>
              <a:rPr lang="en-US" dirty="0">
                <a:solidFill>
                  <a:srgbClr val="92D050"/>
                </a:solidFill>
              </a:rPr>
              <a:t>dotnet restore</a:t>
            </a:r>
          </a:p>
          <a:p>
            <a:r>
              <a:rPr lang="en-US" dirty="0"/>
              <a:t>Find the local </a:t>
            </a:r>
            <a:r>
              <a:rPr lang="en-US" dirty="0" err="1"/>
              <a:t>nuget</a:t>
            </a:r>
            <a:r>
              <a:rPr lang="en-US" dirty="0"/>
              <a:t> folder</a:t>
            </a:r>
          </a:p>
          <a:p>
            <a:pPr marL="0" indent="0">
              <a:buNone/>
            </a:pPr>
            <a:r>
              <a:rPr lang="en-US" dirty="0">
                <a:solidFill>
                  <a:srgbClr val="92D050"/>
                </a:solidFill>
              </a:rPr>
              <a:t>dotnet </a:t>
            </a:r>
            <a:r>
              <a:rPr lang="en-US" dirty="0" err="1">
                <a:solidFill>
                  <a:srgbClr val="92D050"/>
                </a:solidFill>
              </a:rPr>
              <a:t>nuget</a:t>
            </a:r>
            <a:r>
              <a:rPr lang="en-US" dirty="0">
                <a:solidFill>
                  <a:srgbClr val="92D050"/>
                </a:solidFill>
              </a:rPr>
              <a:t> locals -l global-packages</a:t>
            </a:r>
          </a:p>
          <a:p>
            <a:r>
              <a:rPr lang="en-US" dirty="0"/>
              <a:t>Run </a:t>
            </a:r>
            <a:r>
              <a:rPr lang="en-US" dirty="0" err="1"/>
              <a:t>opencover</a:t>
            </a:r>
            <a:endParaRPr lang="en-US" dirty="0"/>
          </a:p>
          <a:p>
            <a:pPr marL="0" indent="0">
              <a:buNone/>
            </a:pPr>
            <a:r>
              <a:rPr lang="en-US" dirty="0">
                <a:solidFill>
                  <a:srgbClr val="92D050"/>
                </a:solidFill>
              </a:rPr>
              <a:t>&amp; $HOME\.</a:t>
            </a:r>
            <a:r>
              <a:rPr lang="en-US" dirty="0" err="1">
                <a:solidFill>
                  <a:srgbClr val="92D050"/>
                </a:solidFill>
              </a:rPr>
              <a:t>nuget</a:t>
            </a:r>
            <a:r>
              <a:rPr lang="en-US" dirty="0">
                <a:solidFill>
                  <a:srgbClr val="92D050"/>
                </a:solidFill>
              </a:rPr>
              <a:t>\packages\</a:t>
            </a:r>
            <a:r>
              <a:rPr lang="en-US" dirty="0" err="1">
                <a:solidFill>
                  <a:srgbClr val="92D050"/>
                </a:solidFill>
              </a:rPr>
              <a:t>opencover</a:t>
            </a:r>
            <a:r>
              <a:rPr lang="en-US" dirty="0">
                <a:solidFill>
                  <a:srgbClr val="92D050"/>
                </a:solidFill>
              </a:rPr>
              <a:t>\4.6.519\tools\OpenCover.Console.exe -</a:t>
            </a:r>
            <a:r>
              <a:rPr lang="en-US" dirty="0" err="1">
                <a:solidFill>
                  <a:srgbClr val="92D050"/>
                </a:solidFill>
              </a:rPr>
              <a:t>register:user</a:t>
            </a:r>
            <a:r>
              <a:rPr lang="en-US" dirty="0">
                <a:solidFill>
                  <a:srgbClr val="92D050"/>
                </a:solidFill>
              </a:rPr>
              <a:t> -</a:t>
            </a:r>
            <a:r>
              <a:rPr lang="en-US" dirty="0" err="1">
                <a:solidFill>
                  <a:srgbClr val="92D050"/>
                </a:solidFill>
              </a:rPr>
              <a:t>oldStyle</a:t>
            </a:r>
            <a:r>
              <a:rPr lang="en-US" dirty="0">
                <a:solidFill>
                  <a:srgbClr val="92D050"/>
                </a:solidFill>
              </a:rPr>
              <a:t> -</a:t>
            </a:r>
            <a:r>
              <a:rPr lang="en-US" dirty="0" err="1">
                <a:solidFill>
                  <a:srgbClr val="92D050"/>
                </a:solidFill>
              </a:rPr>
              <a:t>target:"dotnet.exe</a:t>
            </a:r>
            <a:r>
              <a:rPr lang="en-US" dirty="0">
                <a:solidFill>
                  <a:srgbClr val="92D050"/>
                </a:solidFill>
              </a:rPr>
              <a:t>" -</a:t>
            </a:r>
            <a:r>
              <a:rPr lang="en-US" dirty="0" err="1">
                <a:solidFill>
                  <a:srgbClr val="92D050"/>
                </a:solidFill>
              </a:rPr>
              <a:t>targetargs</a:t>
            </a:r>
            <a:r>
              <a:rPr lang="en-US" dirty="0">
                <a:solidFill>
                  <a:srgbClr val="92D050"/>
                </a:solidFill>
              </a:rPr>
              <a:t>:"test </a:t>
            </a:r>
            <a:r>
              <a:rPr lang="en-US" dirty="0" err="1">
                <a:solidFill>
                  <a:srgbClr val="92D050"/>
                </a:solidFill>
              </a:rPr>
              <a:t>tests.csproj</a:t>
            </a:r>
            <a:r>
              <a:rPr lang="en-US" dirty="0">
                <a:solidFill>
                  <a:srgbClr val="92D050"/>
                </a:solidFill>
              </a:rPr>
              <a:t>" -filter:"+[</a:t>
            </a:r>
            <a:r>
              <a:rPr lang="en-US" dirty="0" err="1">
                <a:solidFill>
                  <a:srgbClr val="92D050"/>
                </a:solidFill>
              </a:rPr>
              <a:t>opensourceci</a:t>
            </a:r>
            <a:r>
              <a:rPr lang="en-US" dirty="0">
                <a:solidFill>
                  <a:srgbClr val="92D050"/>
                </a:solidFill>
              </a:rPr>
              <a:t>*]* +[tests*]*" -</a:t>
            </a:r>
            <a:r>
              <a:rPr lang="en-US" dirty="0" err="1">
                <a:solidFill>
                  <a:srgbClr val="92D050"/>
                </a:solidFill>
              </a:rPr>
              <a:t>output:"coverage.xml</a:t>
            </a:r>
            <a:r>
              <a:rPr lang="en-US" dirty="0">
                <a:solidFill>
                  <a:srgbClr val="92D050"/>
                </a:solidFill>
              </a:rPr>
              <a:t>"</a:t>
            </a:r>
          </a:p>
          <a:p>
            <a:pPr marL="0" indent="0">
              <a:buNone/>
            </a:pPr>
            <a:endParaRPr lang="en-US" dirty="0">
              <a:solidFill>
                <a:srgbClr val="92D050"/>
              </a:solidFill>
            </a:endParaRPr>
          </a:p>
        </p:txBody>
      </p:sp>
      <p:sp>
        <p:nvSpPr>
          <p:cNvPr id="5" name="TextBox 4">
            <a:extLst>
              <a:ext uri="{FF2B5EF4-FFF2-40B4-BE49-F238E27FC236}">
                <a16:creationId xmlns:a16="http://schemas.microsoft.com/office/drawing/2014/main" id="{41221D88-437B-4D82-A71A-9D2B7AF51A8D}"/>
              </a:ext>
            </a:extLst>
          </p:cNvPr>
          <p:cNvSpPr txBox="1"/>
          <p:nvPr/>
        </p:nvSpPr>
        <p:spPr>
          <a:xfrm>
            <a:off x="1141413" y="1571610"/>
            <a:ext cx="9905997" cy="4832092"/>
          </a:xfrm>
          <a:prstGeom prst="rect">
            <a:avLst/>
          </a:prstGeom>
          <a:solidFill>
            <a:schemeClr val="bg2">
              <a:lumMod val="75000"/>
            </a:schemeClr>
          </a:solidFill>
          <a:ln w="12700">
            <a:solidFill>
              <a:schemeClr val="tx1"/>
            </a:solidFill>
          </a:ln>
        </p:spPr>
        <p:txBody>
          <a:bodyPr wrap="square" rtlCol="0">
            <a:spAutoFit/>
          </a:bodyPr>
          <a:lstStyle/>
          <a:p>
            <a:r>
              <a:rPr lang="en-US" sz="2800" dirty="0" err="1"/>
              <a:t>Opencover</a:t>
            </a:r>
            <a:r>
              <a:rPr lang="en-US" sz="2800" dirty="0"/>
              <a:t> parameters:</a:t>
            </a:r>
          </a:p>
          <a:p>
            <a:pPr marL="285750" indent="-285750">
              <a:buFontTx/>
              <a:buChar char="-"/>
            </a:pPr>
            <a:r>
              <a:rPr lang="en-US" sz="2800" dirty="0"/>
              <a:t> </a:t>
            </a:r>
            <a:r>
              <a:rPr lang="en-US" sz="2800" b="1" dirty="0">
                <a:solidFill>
                  <a:schemeClr val="accent1">
                    <a:lumMod val="75000"/>
                  </a:schemeClr>
                </a:solidFill>
              </a:rPr>
              <a:t>register</a:t>
            </a:r>
            <a:r>
              <a:rPr lang="en-US" sz="2800" dirty="0"/>
              <a:t>: to register the code coverage (the OS will not let you inspect DLL if this setting is not correct). In our case, use “-</a:t>
            </a:r>
            <a:r>
              <a:rPr lang="en-US" sz="2800" dirty="0" err="1"/>
              <a:t>register:user</a:t>
            </a:r>
            <a:r>
              <a:rPr lang="en-US" sz="2800" dirty="0"/>
              <a:t>”</a:t>
            </a:r>
          </a:p>
          <a:p>
            <a:pPr marL="285750" indent="-285750">
              <a:buFontTx/>
              <a:buChar char="-"/>
            </a:pPr>
            <a:r>
              <a:rPr lang="en-US" sz="2800" dirty="0"/>
              <a:t> </a:t>
            </a:r>
            <a:r>
              <a:rPr lang="en-US" sz="2800" b="1" dirty="0" err="1">
                <a:solidFill>
                  <a:schemeClr val="accent1">
                    <a:lumMod val="75000"/>
                  </a:schemeClr>
                </a:solidFill>
              </a:rPr>
              <a:t>oldStyle</a:t>
            </a:r>
            <a:r>
              <a:rPr lang="en-US" sz="2800" dirty="0"/>
              <a:t>: used for pre-Silverlight code. It also helps to inspect dotnet core code </a:t>
            </a:r>
            <a:r>
              <a:rPr lang="en-US" sz="2800" dirty="0">
                <a:sym typeface="Wingdings" panose="05000000000000000000" pitchFamily="2" charset="2"/>
              </a:rPr>
              <a:t></a:t>
            </a:r>
          </a:p>
          <a:p>
            <a:pPr marL="285750" indent="-285750">
              <a:buFontTx/>
              <a:buChar char="-"/>
            </a:pPr>
            <a:r>
              <a:rPr lang="en-US" sz="2800" dirty="0">
                <a:sym typeface="Wingdings" panose="05000000000000000000" pitchFamily="2" charset="2"/>
              </a:rPr>
              <a:t> </a:t>
            </a:r>
            <a:r>
              <a:rPr lang="en-US" sz="2800" b="1" dirty="0">
                <a:solidFill>
                  <a:schemeClr val="accent1">
                    <a:lumMod val="75000"/>
                  </a:schemeClr>
                </a:solidFill>
                <a:sym typeface="Wingdings" panose="05000000000000000000" pitchFamily="2" charset="2"/>
              </a:rPr>
              <a:t>target</a:t>
            </a:r>
            <a:r>
              <a:rPr lang="en-US" sz="2800" dirty="0">
                <a:sym typeface="Wingdings" panose="05000000000000000000" pitchFamily="2" charset="2"/>
              </a:rPr>
              <a:t>: what command to execute</a:t>
            </a:r>
          </a:p>
          <a:p>
            <a:pPr marL="285750" indent="-285750">
              <a:buFontTx/>
              <a:buChar char="-"/>
            </a:pPr>
            <a:r>
              <a:rPr lang="en-US" sz="2800" dirty="0"/>
              <a:t> </a:t>
            </a:r>
            <a:r>
              <a:rPr lang="en-US" sz="2800" b="1" dirty="0" err="1">
                <a:solidFill>
                  <a:schemeClr val="accent1">
                    <a:lumMod val="75000"/>
                  </a:schemeClr>
                </a:solidFill>
              </a:rPr>
              <a:t>targetargs</a:t>
            </a:r>
            <a:r>
              <a:rPr lang="en-US" sz="2800" dirty="0"/>
              <a:t>: the parameters to run the above command</a:t>
            </a:r>
          </a:p>
          <a:p>
            <a:pPr marL="285750" indent="-285750">
              <a:buFontTx/>
              <a:buChar char="-"/>
            </a:pPr>
            <a:r>
              <a:rPr lang="en-US" sz="2800" dirty="0"/>
              <a:t> </a:t>
            </a:r>
            <a:r>
              <a:rPr lang="en-US" sz="2800" b="1" dirty="0">
                <a:solidFill>
                  <a:schemeClr val="accent1">
                    <a:lumMod val="75000"/>
                  </a:schemeClr>
                </a:solidFill>
              </a:rPr>
              <a:t>filter</a:t>
            </a:r>
            <a:r>
              <a:rPr lang="en-US" sz="2800" dirty="0"/>
              <a:t>: to include/exclude code to cover (namespace names, supports wildcard)</a:t>
            </a:r>
          </a:p>
          <a:p>
            <a:pPr marL="285750" indent="-285750">
              <a:buFontTx/>
              <a:buChar char="-"/>
            </a:pPr>
            <a:r>
              <a:rPr lang="en-US" sz="2800" dirty="0"/>
              <a:t> </a:t>
            </a:r>
            <a:r>
              <a:rPr lang="en-US" sz="2800" b="1" dirty="0">
                <a:solidFill>
                  <a:schemeClr val="accent1">
                    <a:lumMod val="75000"/>
                  </a:schemeClr>
                </a:solidFill>
              </a:rPr>
              <a:t>output</a:t>
            </a:r>
            <a:r>
              <a:rPr lang="en-US" sz="2800" dirty="0"/>
              <a:t>: the XML to output that can be sent to reporting</a:t>
            </a:r>
          </a:p>
        </p:txBody>
      </p:sp>
    </p:spTree>
    <p:extLst>
      <p:ext uri="{BB962C8B-B14F-4D97-AF65-F5344CB8AC3E}">
        <p14:creationId xmlns:p14="http://schemas.microsoft.com/office/powerpoint/2010/main" val="14479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3E5A-C125-4E9E-B1BF-948FA0FC8D4D}"/>
              </a:ext>
            </a:extLst>
          </p:cNvPr>
          <p:cNvSpPr>
            <a:spLocks noGrp="1"/>
          </p:cNvSpPr>
          <p:nvPr>
            <p:ph type="title"/>
          </p:nvPr>
        </p:nvSpPr>
        <p:spPr/>
        <p:txBody>
          <a:bodyPr/>
          <a:lstStyle/>
          <a:p>
            <a:r>
              <a:rPr lang="en-US" dirty="0"/>
              <a:t>But… it doesn’t work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482E1AA7-C8C0-417C-9579-FF9EE45BE7FE}"/>
              </a:ext>
            </a:extLst>
          </p:cNvPr>
          <p:cNvPicPr>
            <a:picLocks noChangeAspect="1"/>
          </p:cNvPicPr>
          <p:nvPr/>
        </p:nvPicPr>
        <p:blipFill>
          <a:blip r:embed="rId2"/>
          <a:stretch>
            <a:fillRect/>
          </a:stretch>
        </p:blipFill>
        <p:spPr>
          <a:xfrm>
            <a:off x="1141412" y="2008014"/>
            <a:ext cx="6748959" cy="1478570"/>
          </a:xfrm>
          <a:prstGeom prst="rect">
            <a:avLst/>
          </a:prstGeom>
        </p:spPr>
      </p:pic>
      <p:pic>
        <p:nvPicPr>
          <p:cNvPr id="5" name="Picture 4">
            <a:extLst>
              <a:ext uri="{FF2B5EF4-FFF2-40B4-BE49-F238E27FC236}">
                <a16:creationId xmlns:a16="http://schemas.microsoft.com/office/drawing/2014/main" id="{734AEBAD-2D07-4333-A15D-F7D9EFA3425C}"/>
              </a:ext>
            </a:extLst>
          </p:cNvPr>
          <p:cNvPicPr>
            <a:picLocks noChangeAspect="1"/>
          </p:cNvPicPr>
          <p:nvPr/>
        </p:nvPicPr>
        <p:blipFill>
          <a:blip r:embed="rId3"/>
          <a:stretch>
            <a:fillRect/>
          </a:stretch>
        </p:blipFill>
        <p:spPr>
          <a:xfrm>
            <a:off x="1141412" y="4296584"/>
            <a:ext cx="4571429" cy="1771429"/>
          </a:xfrm>
          <a:prstGeom prst="rect">
            <a:avLst/>
          </a:prstGeom>
        </p:spPr>
      </p:pic>
      <p:sp>
        <p:nvSpPr>
          <p:cNvPr id="6" name="TextBox 5">
            <a:extLst>
              <a:ext uri="{FF2B5EF4-FFF2-40B4-BE49-F238E27FC236}">
                <a16:creationId xmlns:a16="http://schemas.microsoft.com/office/drawing/2014/main" id="{81136B66-258A-49D2-A699-3720CFE96290}"/>
              </a:ext>
            </a:extLst>
          </p:cNvPr>
          <p:cNvSpPr txBox="1"/>
          <p:nvPr/>
        </p:nvSpPr>
        <p:spPr>
          <a:xfrm>
            <a:off x="1141412" y="3706918"/>
            <a:ext cx="7591527" cy="369332"/>
          </a:xfrm>
          <a:prstGeom prst="rect">
            <a:avLst/>
          </a:prstGeom>
          <a:noFill/>
        </p:spPr>
        <p:txBody>
          <a:bodyPr wrap="square" rtlCol="0">
            <a:spAutoFit/>
          </a:bodyPr>
          <a:lstStyle/>
          <a:p>
            <a:r>
              <a:rPr lang="en-US" dirty="0"/>
              <a:t>We need to add “FULL” debug mode in both application and test projects:</a:t>
            </a:r>
          </a:p>
        </p:txBody>
      </p:sp>
    </p:spTree>
    <p:extLst>
      <p:ext uri="{BB962C8B-B14F-4D97-AF65-F5344CB8AC3E}">
        <p14:creationId xmlns:p14="http://schemas.microsoft.com/office/powerpoint/2010/main" val="28847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0F29-4B3B-47E7-BB28-16138E10ED7B}"/>
              </a:ext>
            </a:extLst>
          </p:cNvPr>
          <p:cNvSpPr>
            <a:spLocks noGrp="1"/>
          </p:cNvSpPr>
          <p:nvPr>
            <p:ph type="title"/>
          </p:nvPr>
        </p:nvSpPr>
        <p:spPr/>
        <p:txBody>
          <a:bodyPr/>
          <a:lstStyle/>
          <a:p>
            <a:r>
              <a:rPr lang="en-US" dirty="0"/>
              <a:t>Let’s run this in the CI</a:t>
            </a:r>
          </a:p>
        </p:txBody>
      </p:sp>
      <p:pic>
        <p:nvPicPr>
          <p:cNvPr id="4" name="Picture 3">
            <a:extLst>
              <a:ext uri="{FF2B5EF4-FFF2-40B4-BE49-F238E27FC236}">
                <a16:creationId xmlns:a16="http://schemas.microsoft.com/office/drawing/2014/main" id="{E57A8206-98A4-49ED-8D1A-A7561263B2CD}"/>
              </a:ext>
            </a:extLst>
          </p:cNvPr>
          <p:cNvPicPr>
            <a:picLocks noChangeAspect="1"/>
          </p:cNvPicPr>
          <p:nvPr/>
        </p:nvPicPr>
        <p:blipFill>
          <a:blip r:embed="rId2"/>
          <a:stretch>
            <a:fillRect/>
          </a:stretch>
        </p:blipFill>
        <p:spPr>
          <a:xfrm>
            <a:off x="1677398" y="1603970"/>
            <a:ext cx="8971428" cy="5076190"/>
          </a:xfrm>
          <a:prstGeom prst="rect">
            <a:avLst/>
          </a:prstGeom>
        </p:spPr>
      </p:pic>
      <p:sp>
        <p:nvSpPr>
          <p:cNvPr id="5" name="TextBox 4">
            <a:extLst>
              <a:ext uri="{FF2B5EF4-FFF2-40B4-BE49-F238E27FC236}">
                <a16:creationId xmlns:a16="http://schemas.microsoft.com/office/drawing/2014/main" id="{1DEB5DFB-4BD8-4B0A-B9A2-41531311CA6C}"/>
              </a:ext>
            </a:extLst>
          </p:cNvPr>
          <p:cNvSpPr txBox="1"/>
          <p:nvPr/>
        </p:nvSpPr>
        <p:spPr>
          <a:xfrm>
            <a:off x="5013229" y="3357235"/>
            <a:ext cx="5635597" cy="1569660"/>
          </a:xfrm>
          <a:prstGeom prst="rect">
            <a:avLst/>
          </a:prstGeom>
          <a:solidFill>
            <a:schemeClr val="bg1"/>
          </a:solidFill>
          <a:ln w="19050">
            <a:solidFill>
              <a:schemeClr val="tx1"/>
            </a:solidFill>
          </a:ln>
        </p:spPr>
        <p:txBody>
          <a:bodyPr wrap="square" rtlCol="0">
            <a:spAutoFit/>
          </a:bodyPr>
          <a:lstStyle/>
          <a:p>
            <a:r>
              <a:rPr lang="en-US" sz="2400" dirty="0"/>
              <a:t>Why build again???</a:t>
            </a:r>
          </a:p>
          <a:p>
            <a:endParaRPr lang="en-US" sz="2400" dirty="0"/>
          </a:p>
          <a:p>
            <a:r>
              <a:rPr lang="en-US" sz="2400" dirty="0"/>
              <a:t>We can add “--no-build” to the “</a:t>
            </a:r>
            <a:r>
              <a:rPr lang="en-US" sz="2400" dirty="0" err="1"/>
              <a:t>targetargs</a:t>
            </a:r>
            <a:r>
              <a:rPr lang="en-US" sz="2400" dirty="0"/>
              <a:t>”</a:t>
            </a:r>
          </a:p>
          <a:p>
            <a:r>
              <a:rPr lang="en-US" sz="2400" dirty="0">
                <a:solidFill>
                  <a:srgbClr val="92D050"/>
                </a:solidFill>
              </a:rPr>
              <a:t>-</a:t>
            </a:r>
            <a:r>
              <a:rPr lang="en-US" sz="2400" dirty="0" err="1">
                <a:solidFill>
                  <a:srgbClr val="92D050"/>
                </a:solidFill>
              </a:rPr>
              <a:t>targetargs</a:t>
            </a:r>
            <a:r>
              <a:rPr lang="en-US" sz="2400" dirty="0">
                <a:solidFill>
                  <a:srgbClr val="92D050"/>
                </a:solidFill>
              </a:rPr>
              <a:t>:"test --no-build </a:t>
            </a:r>
            <a:r>
              <a:rPr lang="en-US" sz="2400" dirty="0" err="1">
                <a:solidFill>
                  <a:srgbClr val="92D050"/>
                </a:solidFill>
              </a:rPr>
              <a:t>tests.csproj</a:t>
            </a:r>
            <a:r>
              <a:rPr lang="en-US" sz="2400" dirty="0">
                <a:solidFill>
                  <a:srgbClr val="92D050"/>
                </a:solidFill>
              </a:rPr>
              <a:t>"</a:t>
            </a:r>
            <a:endParaRPr lang="en-US" sz="2400" dirty="0"/>
          </a:p>
        </p:txBody>
      </p:sp>
      <p:cxnSp>
        <p:nvCxnSpPr>
          <p:cNvPr id="7" name="Straight Arrow Connector 6">
            <a:extLst>
              <a:ext uri="{FF2B5EF4-FFF2-40B4-BE49-F238E27FC236}">
                <a16:creationId xmlns:a16="http://schemas.microsoft.com/office/drawing/2014/main" id="{28909823-D798-4281-87B2-19B07A94C46B}"/>
              </a:ext>
            </a:extLst>
          </p:cNvPr>
          <p:cNvCxnSpPr/>
          <p:nvPr/>
        </p:nvCxnSpPr>
        <p:spPr>
          <a:xfrm flipH="1" flipV="1">
            <a:off x="3987734" y="3504586"/>
            <a:ext cx="1025495" cy="2641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DBC-4746-437B-BC33-D0D64E0AB1D5}"/>
              </a:ext>
            </a:extLst>
          </p:cNvPr>
          <p:cNvSpPr>
            <a:spLocks noGrp="1"/>
          </p:cNvSpPr>
          <p:nvPr>
            <p:ph type="title"/>
          </p:nvPr>
        </p:nvSpPr>
        <p:spPr/>
        <p:txBody>
          <a:bodyPr/>
          <a:lstStyle/>
          <a:p>
            <a:r>
              <a:rPr lang="en-US" dirty="0"/>
              <a:t>Pushing code coverage to </a:t>
            </a:r>
            <a:r>
              <a:rPr lang="en-US" dirty="0" err="1"/>
              <a:t>CodeCov</a:t>
            </a:r>
            <a:endParaRPr lang="en-US" dirty="0"/>
          </a:p>
        </p:txBody>
      </p:sp>
      <p:sp>
        <p:nvSpPr>
          <p:cNvPr id="3" name="Content Placeholder 2">
            <a:extLst>
              <a:ext uri="{FF2B5EF4-FFF2-40B4-BE49-F238E27FC236}">
                <a16:creationId xmlns:a16="http://schemas.microsoft.com/office/drawing/2014/main" id="{10B5B78F-277E-4800-8F6B-90703E676B06}"/>
              </a:ext>
            </a:extLst>
          </p:cNvPr>
          <p:cNvSpPr>
            <a:spLocks noGrp="1"/>
          </p:cNvSpPr>
          <p:nvPr>
            <p:ph idx="1"/>
          </p:nvPr>
        </p:nvSpPr>
        <p:spPr/>
        <p:txBody>
          <a:bodyPr/>
          <a:lstStyle/>
          <a:p>
            <a:r>
              <a:rPr lang="en-US" dirty="0"/>
              <a:t>Go to </a:t>
            </a:r>
            <a:r>
              <a:rPr lang="en-US" dirty="0">
                <a:hlinkClick r:id="rId2"/>
              </a:rPr>
              <a:t>https://codecov.io</a:t>
            </a:r>
            <a:endParaRPr lang="en-US" dirty="0"/>
          </a:p>
          <a:p>
            <a:r>
              <a:rPr lang="en-US" dirty="0"/>
              <a:t>Click on Sign-in</a:t>
            </a:r>
          </a:p>
        </p:txBody>
      </p:sp>
      <p:pic>
        <p:nvPicPr>
          <p:cNvPr id="4" name="Picture 3">
            <a:extLst>
              <a:ext uri="{FF2B5EF4-FFF2-40B4-BE49-F238E27FC236}">
                <a16:creationId xmlns:a16="http://schemas.microsoft.com/office/drawing/2014/main" id="{35856296-B34B-4DF9-A0F6-8C07A2D5638E}"/>
              </a:ext>
            </a:extLst>
          </p:cNvPr>
          <p:cNvPicPr>
            <a:picLocks noChangeAspect="1"/>
          </p:cNvPicPr>
          <p:nvPr/>
        </p:nvPicPr>
        <p:blipFill>
          <a:blip r:embed="rId3"/>
          <a:stretch>
            <a:fillRect/>
          </a:stretch>
        </p:blipFill>
        <p:spPr>
          <a:xfrm>
            <a:off x="1713458" y="1681381"/>
            <a:ext cx="8761905" cy="3495238"/>
          </a:xfrm>
          <a:prstGeom prst="rect">
            <a:avLst/>
          </a:prstGeom>
        </p:spPr>
      </p:pic>
      <p:pic>
        <p:nvPicPr>
          <p:cNvPr id="5" name="Picture 4">
            <a:extLst>
              <a:ext uri="{FF2B5EF4-FFF2-40B4-BE49-F238E27FC236}">
                <a16:creationId xmlns:a16="http://schemas.microsoft.com/office/drawing/2014/main" id="{74C17962-A654-439B-8070-F3C726848154}"/>
              </a:ext>
            </a:extLst>
          </p:cNvPr>
          <p:cNvPicPr>
            <a:picLocks noChangeAspect="1"/>
          </p:cNvPicPr>
          <p:nvPr/>
        </p:nvPicPr>
        <p:blipFill>
          <a:blip r:embed="rId4"/>
          <a:stretch>
            <a:fillRect/>
          </a:stretch>
        </p:blipFill>
        <p:spPr>
          <a:xfrm>
            <a:off x="3700573" y="304530"/>
            <a:ext cx="4790853" cy="6248939"/>
          </a:xfrm>
          <a:prstGeom prst="rect">
            <a:avLst/>
          </a:prstGeom>
        </p:spPr>
      </p:pic>
      <p:pic>
        <p:nvPicPr>
          <p:cNvPr id="6" name="Picture 5">
            <a:extLst>
              <a:ext uri="{FF2B5EF4-FFF2-40B4-BE49-F238E27FC236}">
                <a16:creationId xmlns:a16="http://schemas.microsoft.com/office/drawing/2014/main" id="{A7456321-F616-46C8-A6C9-F2849AD58074}"/>
              </a:ext>
            </a:extLst>
          </p:cNvPr>
          <p:cNvPicPr>
            <a:picLocks noChangeAspect="1"/>
          </p:cNvPicPr>
          <p:nvPr/>
        </p:nvPicPr>
        <p:blipFill>
          <a:blip r:embed="rId5"/>
          <a:stretch>
            <a:fillRect/>
          </a:stretch>
        </p:blipFill>
        <p:spPr>
          <a:xfrm>
            <a:off x="4586476" y="2338524"/>
            <a:ext cx="3019048" cy="2180952"/>
          </a:xfrm>
          <a:prstGeom prst="rect">
            <a:avLst/>
          </a:prstGeom>
        </p:spPr>
      </p:pic>
      <p:pic>
        <p:nvPicPr>
          <p:cNvPr id="7" name="Picture 6">
            <a:extLst>
              <a:ext uri="{FF2B5EF4-FFF2-40B4-BE49-F238E27FC236}">
                <a16:creationId xmlns:a16="http://schemas.microsoft.com/office/drawing/2014/main" id="{328F111A-FD70-4F13-91FC-93EFE76912C3}"/>
              </a:ext>
            </a:extLst>
          </p:cNvPr>
          <p:cNvPicPr>
            <a:picLocks noChangeAspect="1"/>
          </p:cNvPicPr>
          <p:nvPr/>
        </p:nvPicPr>
        <p:blipFill>
          <a:blip r:embed="rId6"/>
          <a:stretch>
            <a:fillRect/>
          </a:stretch>
        </p:blipFill>
        <p:spPr>
          <a:xfrm>
            <a:off x="1318571" y="457180"/>
            <a:ext cx="9551677" cy="5943638"/>
          </a:xfrm>
          <a:prstGeom prst="rect">
            <a:avLst/>
          </a:prstGeom>
        </p:spPr>
      </p:pic>
      <p:pic>
        <p:nvPicPr>
          <p:cNvPr id="8" name="Picture 7">
            <a:extLst>
              <a:ext uri="{FF2B5EF4-FFF2-40B4-BE49-F238E27FC236}">
                <a16:creationId xmlns:a16="http://schemas.microsoft.com/office/drawing/2014/main" id="{AEB05DC9-3240-4BEE-8772-F7F338B7C79E}"/>
              </a:ext>
            </a:extLst>
          </p:cNvPr>
          <p:cNvPicPr>
            <a:picLocks noChangeAspect="1"/>
          </p:cNvPicPr>
          <p:nvPr/>
        </p:nvPicPr>
        <p:blipFill>
          <a:blip r:embed="rId7"/>
          <a:stretch>
            <a:fillRect/>
          </a:stretch>
        </p:blipFill>
        <p:spPr>
          <a:xfrm>
            <a:off x="2624571" y="2733762"/>
            <a:ext cx="6942857" cy="1390476"/>
          </a:xfrm>
          <a:prstGeom prst="rect">
            <a:avLst/>
          </a:prstGeom>
          <a:ln w="28575">
            <a:solidFill>
              <a:schemeClr val="bg1"/>
            </a:solidFill>
          </a:ln>
        </p:spPr>
      </p:pic>
    </p:spTree>
    <p:extLst>
      <p:ext uri="{BB962C8B-B14F-4D97-AF65-F5344CB8AC3E}">
        <p14:creationId xmlns:p14="http://schemas.microsoft.com/office/powerpoint/2010/main" val="36613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B27-AD08-4F88-983C-331EA55E4E7C}"/>
              </a:ext>
            </a:extLst>
          </p:cNvPr>
          <p:cNvSpPr>
            <a:spLocks noGrp="1"/>
          </p:cNvSpPr>
          <p:nvPr>
            <p:ph type="title"/>
          </p:nvPr>
        </p:nvSpPr>
        <p:spPr/>
        <p:txBody>
          <a:bodyPr/>
          <a:lstStyle/>
          <a:p>
            <a:r>
              <a:rPr lang="en-US" dirty="0"/>
              <a:t>Authorize </a:t>
            </a:r>
            <a:r>
              <a:rPr lang="en-US" dirty="0" err="1"/>
              <a:t>Codecov</a:t>
            </a:r>
            <a:r>
              <a:rPr lang="en-US" dirty="0"/>
              <a:t> in </a:t>
            </a:r>
            <a:r>
              <a:rPr lang="en-US" dirty="0" err="1"/>
              <a:t>github</a:t>
            </a:r>
            <a:endParaRPr lang="en-US" dirty="0"/>
          </a:p>
        </p:txBody>
      </p:sp>
      <p:pic>
        <p:nvPicPr>
          <p:cNvPr id="5" name="Picture 4">
            <a:extLst>
              <a:ext uri="{FF2B5EF4-FFF2-40B4-BE49-F238E27FC236}">
                <a16:creationId xmlns:a16="http://schemas.microsoft.com/office/drawing/2014/main" id="{FEF33038-279E-4528-B47F-209591DA568D}"/>
              </a:ext>
            </a:extLst>
          </p:cNvPr>
          <p:cNvPicPr>
            <a:picLocks noChangeAspect="1"/>
          </p:cNvPicPr>
          <p:nvPr/>
        </p:nvPicPr>
        <p:blipFill>
          <a:blip r:embed="rId2"/>
          <a:stretch>
            <a:fillRect/>
          </a:stretch>
        </p:blipFill>
        <p:spPr>
          <a:xfrm>
            <a:off x="644273" y="2326014"/>
            <a:ext cx="10733333" cy="504762"/>
          </a:xfrm>
          <a:prstGeom prst="rect">
            <a:avLst/>
          </a:prstGeom>
        </p:spPr>
      </p:pic>
      <p:sp>
        <p:nvSpPr>
          <p:cNvPr id="6" name="Arrow: Down 5">
            <a:extLst>
              <a:ext uri="{FF2B5EF4-FFF2-40B4-BE49-F238E27FC236}">
                <a16:creationId xmlns:a16="http://schemas.microsoft.com/office/drawing/2014/main" id="{69A6056C-A19F-4C12-BCC1-B62CC1080CF1}"/>
              </a:ext>
            </a:extLst>
          </p:cNvPr>
          <p:cNvSpPr/>
          <p:nvPr/>
        </p:nvSpPr>
        <p:spPr>
          <a:xfrm>
            <a:off x="8654902" y="1796902"/>
            <a:ext cx="457200" cy="64858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8" name="Picture 7">
            <a:extLst>
              <a:ext uri="{FF2B5EF4-FFF2-40B4-BE49-F238E27FC236}">
                <a16:creationId xmlns:a16="http://schemas.microsoft.com/office/drawing/2014/main" id="{9FB54463-678A-4E5F-828F-FBFF982086C9}"/>
              </a:ext>
            </a:extLst>
          </p:cNvPr>
          <p:cNvPicPr>
            <a:picLocks noChangeAspect="1"/>
          </p:cNvPicPr>
          <p:nvPr/>
        </p:nvPicPr>
        <p:blipFill>
          <a:blip r:embed="rId3"/>
          <a:stretch>
            <a:fillRect/>
          </a:stretch>
        </p:blipFill>
        <p:spPr>
          <a:xfrm>
            <a:off x="2110834" y="814296"/>
            <a:ext cx="7967156" cy="5229407"/>
          </a:xfrm>
          <a:prstGeom prst="rect">
            <a:avLst/>
          </a:prstGeom>
        </p:spPr>
      </p:pic>
      <p:sp>
        <p:nvSpPr>
          <p:cNvPr id="9" name="Arrow: Down 8">
            <a:extLst>
              <a:ext uri="{FF2B5EF4-FFF2-40B4-BE49-F238E27FC236}">
                <a16:creationId xmlns:a16="http://schemas.microsoft.com/office/drawing/2014/main" id="{39CC4F0A-04FE-466C-B6F0-6B2B5BA06B1B}"/>
              </a:ext>
            </a:extLst>
          </p:cNvPr>
          <p:cNvSpPr/>
          <p:nvPr/>
        </p:nvSpPr>
        <p:spPr>
          <a:xfrm rot="14969901">
            <a:off x="6858001" y="814298"/>
            <a:ext cx="574158" cy="85940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C554496-8049-44FA-96FE-43095F05C326}"/>
              </a:ext>
            </a:extLst>
          </p:cNvPr>
          <p:cNvPicPr>
            <a:picLocks noChangeAspect="1"/>
          </p:cNvPicPr>
          <p:nvPr/>
        </p:nvPicPr>
        <p:blipFill>
          <a:blip r:embed="rId4"/>
          <a:stretch>
            <a:fillRect/>
          </a:stretch>
        </p:blipFill>
        <p:spPr>
          <a:xfrm>
            <a:off x="3950375" y="341913"/>
            <a:ext cx="4121128" cy="6174171"/>
          </a:xfrm>
          <a:prstGeom prst="rect">
            <a:avLst/>
          </a:prstGeom>
        </p:spPr>
      </p:pic>
    </p:spTree>
    <p:extLst>
      <p:ext uri="{BB962C8B-B14F-4D97-AF65-F5344CB8AC3E}">
        <p14:creationId xmlns:p14="http://schemas.microsoft.com/office/powerpoint/2010/main" val="153947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Create a YAML for </a:t>
            </a:r>
            <a:r>
              <a:rPr lang="en-US" dirty="0" err="1"/>
              <a:t>Codecov</a:t>
            </a:r>
            <a:endParaRPr lang="en-US" dirty="0"/>
          </a:p>
        </p:txBody>
      </p:sp>
      <p:pic>
        <p:nvPicPr>
          <p:cNvPr id="4" name="Picture 3">
            <a:extLst>
              <a:ext uri="{FF2B5EF4-FFF2-40B4-BE49-F238E27FC236}">
                <a16:creationId xmlns:a16="http://schemas.microsoft.com/office/drawing/2014/main" id="{1F85DB48-8EA2-4CE6-A010-2FA994DE9B8A}"/>
              </a:ext>
            </a:extLst>
          </p:cNvPr>
          <p:cNvPicPr>
            <a:picLocks noChangeAspect="1"/>
          </p:cNvPicPr>
          <p:nvPr/>
        </p:nvPicPr>
        <p:blipFill>
          <a:blip r:embed="rId2"/>
          <a:stretch>
            <a:fillRect/>
          </a:stretch>
        </p:blipFill>
        <p:spPr>
          <a:xfrm>
            <a:off x="4061078" y="1641054"/>
            <a:ext cx="4066667" cy="5085714"/>
          </a:xfrm>
          <a:prstGeom prst="rect">
            <a:avLst/>
          </a:prstGeom>
        </p:spPr>
      </p:pic>
    </p:spTree>
    <p:extLst>
      <p:ext uri="{BB962C8B-B14F-4D97-AF65-F5344CB8AC3E}">
        <p14:creationId xmlns:p14="http://schemas.microsoft.com/office/powerpoint/2010/main" val="326022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Run the </a:t>
            </a:r>
            <a:r>
              <a:rPr lang="en-US" dirty="0" err="1"/>
              <a:t>codecov</a:t>
            </a:r>
            <a:r>
              <a:rPr lang="en-US" dirty="0"/>
              <a:t> plugin</a:t>
            </a:r>
          </a:p>
        </p:txBody>
      </p:sp>
      <p:sp>
        <p:nvSpPr>
          <p:cNvPr id="5" name="TextBox 4">
            <a:extLst>
              <a:ext uri="{FF2B5EF4-FFF2-40B4-BE49-F238E27FC236}">
                <a16:creationId xmlns:a16="http://schemas.microsoft.com/office/drawing/2014/main" id="{65F98706-2C84-4540-90B5-C137A2A3EF65}"/>
              </a:ext>
            </a:extLst>
          </p:cNvPr>
          <p:cNvSpPr txBox="1"/>
          <p:nvPr/>
        </p:nvSpPr>
        <p:spPr>
          <a:xfrm>
            <a:off x="3715513" y="4912242"/>
            <a:ext cx="4540102" cy="1200329"/>
          </a:xfrm>
          <a:prstGeom prst="rect">
            <a:avLst/>
          </a:prstGeom>
          <a:noFill/>
        </p:spPr>
        <p:txBody>
          <a:bodyPr wrap="square" rtlCol="0">
            <a:spAutoFit/>
          </a:bodyPr>
          <a:lstStyle/>
          <a:p>
            <a:r>
              <a:rPr lang="en-US" dirty="0"/>
              <a:t>After successful build and push to the PR, you will need to push to the master (or default) branch for </a:t>
            </a:r>
            <a:r>
              <a:rPr lang="en-US" dirty="0" err="1"/>
              <a:t>codecov</a:t>
            </a:r>
            <a:r>
              <a:rPr lang="en-US" dirty="0"/>
              <a:t> to be properly indexing things</a:t>
            </a:r>
          </a:p>
        </p:txBody>
      </p:sp>
      <p:pic>
        <p:nvPicPr>
          <p:cNvPr id="3" name="Picture 2">
            <a:extLst>
              <a:ext uri="{FF2B5EF4-FFF2-40B4-BE49-F238E27FC236}">
                <a16:creationId xmlns:a16="http://schemas.microsoft.com/office/drawing/2014/main" id="{E27623DD-57D5-46D0-8BD8-D0FE5AA15338}"/>
              </a:ext>
            </a:extLst>
          </p:cNvPr>
          <p:cNvPicPr>
            <a:picLocks noChangeAspect="1"/>
          </p:cNvPicPr>
          <p:nvPr/>
        </p:nvPicPr>
        <p:blipFill>
          <a:blip r:embed="rId2"/>
          <a:stretch>
            <a:fillRect/>
          </a:stretch>
        </p:blipFill>
        <p:spPr>
          <a:xfrm>
            <a:off x="1141413" y="1990763"/>
            <a:ext cx="9688303" cy="2432382"/>
          </a:xfrm>
          <a:prstGeom prst="rect">
            <a:avLst/>
          </a:prstGeom>
        </p:spPr>
      </p:pic>
      <p:pic>
        <p:nvPicPr>
          <p:cNvPr id="6" name="Picture 5">
            <a:extLst>
              <a:ext uri="{FF2B5EF4-FFF2-40B4-BE49-F238E27FC236}">
                <a16:creationId xmlns:a16="http://schemas.microsoft.com/office/drawing/2014/main" id="{50C97318-E135-4C4A-AA9F-E31E50A848ED}"/>
              </a:ext>
            </a:extLst>
          </p:cNvPr>
          <p:cNvPicPr>
            <a:picLocks noChangeAspect="1"/>
          </p:cNvPicPr>
          <p:nvPr/>
        </p:nvPicPr>
        <p:blipFill>
          <a:blip r:embed="rId3"/>
          <a:stretch>
            <a:fillRect/>
          </a:stretch>
        </p:blipFill>
        <p:spPr>
          <a:xfrm>
            <a:off x="2229921" y="951417"/>
            <a:ext cx="7728981" cy="4955166"/>
          </a:xfrm>
          <a:prstGeom prst="rect">
            <a:avLst/>
          </a:prstGeom>
        </p:spPr>
      </p:pic>
    </p:spTree>
    <p:extLst>
      <p:ext uri="{BB962C8B-B14F-4D97-AF65-F5344CB8AC3E}">
        <p14:creationId xmlns:p14="http://schemas.microsoft.com/office/powerpoint/2010/main" val="19223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632-F62F-4B1C-9D81-42CA2214393D}"/>
              </a:ext>
            </a:extLst>
          </p:cNvPr>
          <p:cNvSpPr>
            <a:spLocks noGrp="1"/>
          </p:cNvSpPr>
          <p:nvPr>
            <p:ph type="title"/>
          </p:nvPr>
        </p:nvSpPr>
        <p:spPr/>
        <p:txBody>
          <a:bodyPr/>
          <a:lstStyle/>
          <a:p>
            <a:r>
              <a:rPr lang="en-US" dirty="0" err="1"/>
              <a:t>Codecov</a:t>
            </a:r>
            <a:r>
              <a:rPr lang="en-US" dirty="0"/>
              <a:t> dashboard</a:t>
            </a:r>
          </a:p>
        </p:txBody>
      </p:sp>
      <p:pic>
        <p:nvPicPr>
          <p:cNvPr id="4" name="Picture 3">
            <a:extLst>
              <a:ext uri="{FF2B5EF4-FFF2-40B4-BE49-F238E27FC236}">
                <a16:creationId xmlns:a16="http://schemas.microsoft.com/office/drawing/2014/main" id="{D7CBD207-39F2-4F3B-98CC-8EC8E13CCA6C}"/>
              </a:ext>
            </a:extLst>
          </p:cNvPr>
          <p:cNvPicPr>
            <a:picLocks noChangeAspect="1"/>
          </p:cNvPicPr>
          <p:nvPr/>
        </p:nvPicPr>
        <p:blipFill>
          <a:blip r:embed="rId2"/>
          <a:stretch>
            <a:fillRect/>
          </a:stretch>
        </p:blipFill>
        <p:spPr>
          <a:xfrm>
            <a:off x="3440346" y="1648082"/>
            <a:ext cx="5311307" cy="4933471"/>
          </a:xfrm>
          <a:prstGeom prst="rect">
            <a:avLst/>
          </a:prstGeom>
        </p:spPr>
      </p:pic>
    </p:spTree>
    <p:extLst>
      <p:ext uri="{BB962C8B-B14F-4D97-AF65-F5344CB8AC3E}">
        <p14:creationId xmlns:p14="http://schemas.microsoft.com/office/powerpoint/2010/main" val="1306724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3C21-9FB8-434C-83AF-66D73C9A2AF6}"/>
              </a:ext>
            </a:extLst>
          </p:cNvPr>
          <p:cNvSpPr>
            <a:spLocks noGrp="1"/>
          </p:cNvSpPr>
          <p:nvPr>
            <p:ph type="title"/>
          </p:nvPr>
        </p:nvSpPr>
        <p:spPr/>
        <p:txBody>
          <a:bodyPr/>
          <a:lstStyle/>
          <a:p>
            <a:r>
              <a:rPr lang="en-US" dirty="0"/>
              <a:t>Let’s add Static Code Analysis</a:t>
            </a:r>
          </a:p>
        </p:txBody>
      </p:sp>
      <p:sp>
        <p:nvSpPr>
          <p:cNvPr id="3" name="Content Placeholder 2">
            <a:extLst>
              <a:ext uri="{FF2B5EF4-FFF2-40B4-BE49-F238E27FC236}">
                <a16:creationId xmlns:a16="http://schemas.microsoft.com/office/drawing/2014/main" id="{714B690F-B449-486F-A0D8-B6B62B5B2CC9}"/>
              </a:ext>
            </a:extLst>
          </p:cNvPr>
          <p:cNvSpPr>
            <a:spLocks noGrp="1"/>
          </p:cNvSpPr>
          <p:nvPr>
            <p:ph idx="1"/>
          </p:nvPr>
        </p:nvSpPr>
        <p:spPr/>
        <p:txBody>
          <a:bodyPr/>
          <a:lstStyle/>
          <a:p>
            <a:r>
              <a:rPr lang="en-US" dirty="0"/>
              <a:t>Got to </a:t>
            </a:r>
            <a:r>
              <a:rPr lang="en-US" dirty="0">
                <a:hlinkClick r:id="rId2"/>
              </a:rPr>
              <a:t>https://sonarcloud.io</a:t>
            </a:r>
            <a:endParaRPr lang="en-US" dirty="0"/>
          </a:p>
          <a:p>
            <a:r>
              <a:rPr lang="en-US" dirty="0"/>
              <a:t>Click on “Log-In”</a:t>
            </a:r>
          </a:p>
        </p:txBody>
      </p:sp>
      <p:pic>
        <p:nvPicPr>
          <p:cNvPr id="4" name="Picture 3">
            <a:extLst>
              <a:ext uri="{FF2B5EF4-FFF2-40B4-BE49-F238E27FC236}">
                <a16:creationId xmlns:a16="http://schemas.microsoft.com/office/drawing/2014/main" id="{F370C14C-4A1D-4198-A80F-2AE4C6442E4A}"/>
              </a:ext>
            </a:extLst>
          </p:cNvPr>
          <p:cNvPicPr>
            <a:picLocks noChangeAspect="1"/>
          </p:cNvPicPr>
          <p:nvPr/>
        </p:nvPicPr>
        <p:blipFill>
          <a:blip r:embed="rId3"/>
          <a:stretch>
            <a:fillRect/>
          </a:stretch>
        </p:blipFill>
        <p:spPr>
          <a:xfrm>
            <a:off x="4942030" y="2052809"/>
            <a:ext cx="2304762" cy="2752381"/>
          </a:xfrm>
          <a:prstGeom prst="rect">
            <a:avLst/>
          </a:prstGeom>
        </p:spPr>
      </p:pic>
      <p:pic>
        <p:nvPicPr>
          <p:cNvPr id="5" name="Picture 4">
            <a:extLst>
              <a:ext uri="{FF2B5EF4-FFF2-40B4-BE49-F238E27FC236}">
                <a16:creationId xmlns:a16="http://schemas.microsoft.com/office/drawing/2014/main" id="{1D581C22-C523-483E-882D-E29A38F52298}"/>
              </a:ext>
            </a:extLst>
          </p:cNvPr>
          <p:cNvPicPr>
            <a:picLocks noChangeAspect="1"/>
          </p:cNvPicPr>
          <p:nvPr/>
        </p:nvPicPr>
        <p:blipFill>
          <a:blip r:embed="rId4"/>
          <a:stretch>
            <a:fillRect/>
          </a:stretch>
        </p:blipFill>
        <p:spPr>
          <a:xfrm>
            <a:off x="3575363" y="695665"/>
            <a:ext cx="5038095" cy="5466667"/>
          </a:xfrm>
          <a:prstGeom prst="rect">
            <a:avLst/>
          </a:prstGeom>
        </p:spPr>
      </p:pic>
      <p:pic>
        <p:nvPicPr>
          <p:cNvPr id="6" name="Picture 5">
            <a:extLst>
              <a:ext uri="{FF2B5EF4-FFF2-40B4-BE49-F238E27FC236}">
                <a16:creationId xmlns:a16="http://schemas.microsoft.com/office/drawing/2014/main" id="{B8218711-A752-4DB5-AF1C-7A5D4BA9B396}"/>
              </a:ext>
            </a:extLst>
          </p:cNvPr>
          <p:cNvPicPr>
            <a:picLocks noChangeAspect="1"/>
          </p:cNvPicPr>
          <p:nvPr/>
        </p:nvPicPr>
        <p:blipFill>
          <a:blip r:embed="rId5"/>
          <a:stretch>
            <a:fillRect/>
          </a:stretch>
        </p:blipFill>
        <p:spPr>
          <a:xfrm>
            <a:off x="2286476" y="2181381"/>
            <a:ext cx="7619048" cy="2495238"/>
          </a:xfrm>
          <a:prstGeom prst="rect">
            <a:avLst/>
          </a:prstGeom>
          <a:ln>
            <a:solidFill>
              <a:schemeClr val="bg1"/>
            </a:solidFill>
          </a:ln>
        </p:spPr>
      </p:pic>
      <p:pic>
        <p:nvPicPr>
          <p:cNvPr id="7" name="Picture 6">
            <a:extLst>
              <a:ext uri="{FF2B5EF4-FFF2-40B4-BE49-F238E27FC236}">
                <a16:creationId xmlns:a16="http://schemas.microsoft.com/office/drawing/2014/main" id="{0EDF359E-2D34-4693-AA12-96122346641E}"/>
              </a:ext>
            </a:extLst>
          </p:cNvPr>
          <p:cNvPicPr>
            <a:picLocks noChangeAspect="1"/>
          </p:cNvPicPr>
          <p:nvPr/>
        </p:nvPicPr>
        <p:blipFill>
          <a:blip r:embed="rId6"/>
          <a:stretch>
            <a:fillRect/>
          </a:stretch>
        </p:blipFill>
        <p:spPr>
          <a:xfrm>
            <a:off x="1700000" y="1750196"/>
            <a:ext cx="8788819" cy="3357604"/>
          </a:xfrm>
          <a:prstGeom prst="rect">
            <a:avLst/>
          </a:prstGeom>
          <a:ln>
            <a:solidFill>
              <a:schemeClr val="bg1"/>
            </a:solidFill>
          </a:ln>
        </p:spPr>
      </p:pic>
      <p:pic>
        <p:nvPicPr>
          <p:cNvPr id="8" name="Picture 7">
            <a:extLst>
              <a:ext uri="{FF2B5EF4-FFF2-40B4-BE49-F238E27FC236}">
                <a16:creationId xmlns:a16="http://schemas.microsoft.com/office/drawing/2014/main" id="{8AD71F15-B16D-4B45-833B-FA48E4F08D1F}"/>
              </a:ext>
            </a:extLst>
          </p:cNvPr>
          <p:cNvPicPr>
            <a:picLocks noChangeAspect="1"/>
          </p:cNvPicPr>
          <p:nvPr/>
        </p:nvPicPr>
        <p:blipFill>
          <a:blip r:embed="rId7"/>
          <a:stretch>
            <a:fillRect/>
          </a:stretch>
        </p:blipFill>
        <p:spPr>
          <a:xfrm>
            <a:off x="982301" y="1220407"/>
            <a:ext cx="10224215" cy="4417181"/>
          </a:xfrm>
          <a:prstGeom prst="rect">
            <a:avLst/>
          </a:prstGeom>
          <a:ln>
            <a:solidFill>
              <a:schemeClr val="bg1"/>
            </a:solidFill>
          </a:ln>
        </p:spPr>
      </p:pic>
    </p:spTree>
    <p:extLst>
      <p:ext uri="{BB962C8B-B14F-4D97-AF65-F5344CB8AC3E}">
        <p14:creationId xmlns:p14="http://schemas.microsoft.com/office/powerpoint/2010/main" val="5437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42D6-EEE1-46B3-9007-536E9568FA15}"/>
              </a:ext>
            </a:extLst>
          </p:cNvPr>
          <p:cNvSpPr>
            <a:spLocks noGrp="1"/>
          </p:cNvSpPr>
          <p:nvPr>
            <p:ph type="title"/>
          </p:nvPr>
        </p:nvSpPr>
        <p:spPr/>
        <p:txBody>
          <a:bodyPr/>
          <a:lstStyle/>
          <a:p>
            <a:r>
              <a:rPr lang="en-US" dirty="0"/>
              <a:t>Aww…</a:t>
            </a:r>
          </a:p>
        </p:txBody>
      </p:sp>
      <p:sp>
        <p:nvSpPr>
          <p:cNvPr id="3" name="Content Placeholder 2">
            <a:extLst>
              <a:ext uri="{FF2B5EF4-FFF2-40B4-BE49-F238E27FC236}">
                <a16:creationId xmlns:a16="http://schemas.microsoft.com/office/drawing/2014/main" id="{A07354DA-3843-46A1-ACC9-C2691170D8C4}"/>
              </a:ext>
            </a:extLst>
          </p:cNvPr>
          <p:cNvSpPr>
            <a:spLocks noGrp="1"/>
          </p:cNvSpPr>
          <p:nvPr>
            <p:ph idx="1"/>
          </p:nvPr>
        </p:nvSpPr>
        <p:spPr/>
        <p:txBody>
          <a:bodyPr/>
          <a:lstStyle/>
          <a:p>
            <a:r>
              <a:rPr lang="en-US" dirty="0"/>
              <a:t>We need to download the </a:t>
            </a:r>
            <a:r>
              <a:rPr lang="en-US" dirty="0" err="1"/>
              <a:t>SonarScanner</a:t>
            </a:r>
            <a:r>
              <a:rPr lang="en-US" dirty="0"/>
              <a:t> for </a:t>
            </a:r>
            <a:r>
              <a:rPr lang="en-US" dirty="0" err="1"/>
              <a:t>MSBuild</a:t>
            </a:r>
            <a:endParaRPr lang="en-US" dirty="0"/>
          </a:p>
          <a:p>
            <a:r>
              <a:rPr lang="en-US" dirty="0"/>
              <a:t>We’ll add the download in the </a:t>
            </a:r>
            <a:r>
              <a:rPr lang="en-US" dirty="0" err="1"/>
              <a:t>before_build</a:t>
            </a:r>
            <a:r>
              <a:rPr lang="en-US" dirty="0"/>
              <a:t> step</a:t>
            </a:r>
          </a:p>
        </p:txBody>
      </p:sp>
      <p:sp>
        <p:nvSpPr>
          <p:cNvPr id="4" name="Content Placeholder 2">
            <a:extLst>
              <a:ext uri="{FF2B5EF4-FFF2-40B4-BE49-F238E27FC236}">
                <a16:creationId xmlns:a16="http://schemas.microsoft.com/office/drawing/2014/main" id="{55A2E9F3-487C-432E-B0CA-BC274B173411}"/>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endParaRPr lang="en-US" dirty="0">
              <a:solidFill>
                <a:srgbClr val="92D050"/>
              </a:solidFill>
            </a:endParaRPr>
          </a:p>
          <a:p>
            <a:pPr marL="0" indent="0">
              <a:buNone/>
            </a:pPr>
            <a:r>
              <a:rPr lang="en-US" dirty="0">
                <a:solidFill>
                  <a:srgbClr val="92D050"/>
                </a:solidFill>
              </a:rPr>
              <a:t>Invoke-</a:t>
            </a:r>
            <a:r>
              <a:rPr lang="en-US" dirty="0" err="1">
                <a:solidFill>
                  <a:srgbClr val="92D050"/>
                </a:solidFill>
              </a:rPr>
              <a:t>WebRequest</a:t>
            </a:r>
            <a:r>
              <a:rPr lang="en-US" dirty="0">
                <a:solidFill>
                  <a:srgbClr val="92D050"/>
                </a:solidFill>
              </a:rPr>
              <a:t> "https://github.com/</a:t>
            </a:r>
            <a:r>
              <a:rPr lang="en-US" dirty="0" err="1">
                <a:solidFill>
                  <a:srgbClr val="92D050"/>
                </a:solidFill>
              </a:rPr>
              <a:t>SonarSource</a:t>
            </a:r>
            <a:r>
              <a:rPr lang="en-US" dirty="0">
                <a:solidFill>
                  <a:srgbClr val="92D050"/>
                </a:solidFill>
              </a:rPr>
              <a:t>/sonar-scanner-</a:t>
            </a:r>
            <a:r>
              <a:rPr lang="en-US" dirty="0" err="1">
                <a:solidFill>
                  <a:srgbClr val="92D050"/>
                </a:solidFill>
              </a:rPr>
              <a:t>msbuild</a:t>
            </a:r>
            <a:r>
              <a:rPr lang="en-US" dirty="0">
                <a:solidFill>
                  <a:srgbClr val="92D050"/>
                </a:solidFill>
              </a:rPr>
              <a:t>/releases/download/4.3.1.1372/sonar-scanner-msbuild-4.3.1.1372-net46.zip" -</a:t>
            </a:r>
            <a:r>
              <a:rPr lang="en-US" dirty="0" err="1">
                <a:solidFill>
                  <a:srgbClr val="92D050"/>
                </a:solidFill>
              </a:rPr>
              <a:t>OutFile</a:t>
            </a:r>
            <a:r>
              <a:rPr lang="en-US" dirty="0">
                <a:solidFill>
                  <a:srgbClr val="92D050"/>
                </a:solidFill>
              </a:rPr>
              <a:t> "$</a:t>
            </a:r>
            <a:r>
              <a:rPr lang="en-US" dirty="0" err="1">
                <a:solidFill>
                  <a:srgbClr val="92D050"/>
                </a:solidFill>
              </a:rPr>
              <a:t>env:APPVEYOR_BUILD_FOLDER</a:t>
            </a:r>
            <a:r>
              <a:rPr lang="en-US" dirty="0">
                <a:solidFill>
                  <a:srgbClr val="92D050"/>
                </a:solidFill>
              </a:rPr>
              <a:t>\sonar-scanner-msbuild-4.2.0.1214-netcoreapp2.0.zip"</a:t>
            </a:r>
          </a:p>
          <a:p>
            <a:pPr marL="0" indent="0">
              <a:buNone/>
            </a:pPr>
            <a:endParaRPr lang="en-US" dirty="0">
              <a:solidFill>
                <a:srgbClr val="92D050"/>
              </a:solidFill>
            </a:endParaRPr>
          </a:p>
          <a:p>
            <a:pPr marL="0" indent="0">
              <a:buNone/>
            </a:pPr>
            <a:r>
              <a:rPr lang="en-US" dirty="0">
                <a:solidFill>
                  <a:srgbClr val="92D050"/>
                </a:solidFill>
              </a:rPr>
              <a:t>7z x "$</a:t>
            </a:r>
            <a:r>
              <a:rPr lang="en-US" dirty="0" err="1">
                <a:solidFill>
                  <a:srgbClr val="92D050"/>
                </a:solidFill>
              </a:rPr>
              <a:t>env:APPVEYOR_BUILD_FOLDER</a:t>
            </a:r>
            <a:r>
              <a:rPr lang="en-US" dirty="0">
                <a:solidFill>
                  <a:srgbClr val="92D050"/>
                </a:solidFill>
              </a:rPr>
              <a:t>\sonar-scanner-msbuild-4.2.0.1214-netcoreapp2.0.zip" -o"$</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a:t>
            </a:r>
          </a:p>
        </p:txBody>
      </p:sp>
      <p:pic>
        <p:nvPicPr>
          <p:cNvPr id="5" name="Picture 4">
            <a:extLst>
              <a:ext uri="{FF2B5EF4-FFF2-40B4-BE49-F238E27FC236}">
                <a16:creationId xmlns:a16="http://schemas.microsoft.com/office/drawing/2014/main" id="{3C005A63-3A5C-4C57-8083-B24E058B84F6}"/>
              </a:ext>
            </a:extLst>
          </p:cNvPr>
          <p:cNvPicPr>
            <a:picLocks noChangeAspect="1"/>
          </p:cNvPicPr>
          <p:nvPr/>
        </p:nvPicPr>
        <p:blipFill>
          <a:blip r:embed="rId2"/>
          <a:stretch>
            <a:fillRect/>
          </a:stretch>
        </p:blipFill>
        <p:spPr>
          <a:xfrm>
            <a:off x="2608697" y="2010990"/>
            <a:ext cx="6971428" cy="3495238"/>
          </a:xfrm>
          <a:prstGeom prst="rect">
            <a:avLst/>
          </a:prstGeom>
          <a:ln w="19050">
            <a:solidFill>
              <a:schemeClr val="tx1"/>
            </a:solidFill>
          </a:ln>
        </p:spPr>
      </p:pic>
      <p:cxnSp>
        <p:nvCxnSpPr>
          <p:cNvPr id="7" name="Straight Arrow Connector 6">
            <a:extLst>
              <a:ext uri="{FF2B5EF4-FFF2-40B4-BE49-F238E27FC236}">
                <a16:creationId xmlns:a16="http://schemas.microsoft.com/office/drawing/2014/main" id="{FF937251-6016-45FD-A0D5-3D01302597F0}"/>
              </a:ext>
            </a:extLst>
          </p:cNvPr>
          <p:cNvCxnSpPr/>
          <p:nvPr/>
        </p:nvCxnSpPr>
        <p:spPr>
          <a:xfrm flipH="1">
            <a:off x="7304567" y="3758609"/>
            <a:ext cx="659219" cy="102604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660A-7C73-49A9-AFBB-6E767351EBC1}"/>
              </a:ext>
            </a:extLst>
          </p:cNvPr>
          <p:cNvSpPr>
            <a:spLocks noGrp="1"/>
          </p:cNvSpPr>
          <p:nvPr>
            <p:ph type="title"/>
          </p:nvPr>
        </p:nvSpPr>
        <p:spPr/>
        <p:txBody>
          <a:bodyPr/>
          <a:lstStyle/>
          <a:p>
            <a:r>
              <a:rPr lang="en-US" dirty="0"/>
              <a:t>Creating a Secret Key</a:t>
            </a:r>
          </a:p>
        </p:txBody>
      </p:sp>
      <p:sp>
        <p:nvSpPr>
          <p:cNvPr id="3" name="Content Placeholder 2">
            <a:extLst>
              <a:ext uri="{FF2B5EF4-FFF2-40B4-BE49-F238E27FC236}">
                <a16:creationId xmlns:a16="http://schemas.microsoft.com/office/drawing/2014/main" id="{1A2C28B3-F560-41A5-B716-6285527342E5}"/>
              </a:ext>
            </a:extLst>
          </p:cNvPr>
          <p:cNvSpPr>
            <a:spLocks noGrp="1"/>
          </p:cNvSpPr>
          <p:nvPr>
            <p:ph idx="1"/>
          </p:nvPr>
        </p:nvSpPr>
        <p:spPr/>
        <p:txBody>
          <a:bodyPr/>
          <a:lstStyle/>
          <a:p>
            <a:r>
              <a:rPr lang="en-US" dirty="0"/>
              <a:t>Go to </a:t>
            </a:r>
            <a:r>
              <a:rPr lang="en-US" dirty="0">
                <a:hlinkClick r:id="rId2"/>
              </a:rPr>
              <a:t>https://ci.appveyor.com/tools/encrypt</a:t>
            </a:r>
            <a:r>
              <a:rPr lang="en-US" dirty="0"/>
              <a:t> </a:t>
            </a:r>
          </a:p>
        </p:txBody>
      </p:sp>
      <p:pic>
        <p:nvPicPr>
          <p:cNvPr id="4" name="Picture 3">
            <a:extLst>
              <a:ext uri="{FF2B5EF4-FFF2-40B4-BE49-F238E27FC236}">
                <a16:creationId xmlns:a16="http://schemas.microsoft.com/office/drawing/2014/main" id="{AF30D60A-82C5-40B1-8D86-8235AFBE2026}"/>
              </a:ext>
            </a:extLst>
          </p:cNvPr>
          <p:cNvPicPr>
            <a:picLocks noChangeAspect="1"/>
          </p:cNvPicPr>
          <p:nvPr/>
        </p:nvPicPr>
        <p:blipFill>
          <a:blip r:embed="rId3"/>
          <a:stretch>
            <a:fillRect/>
          </a:stretch>
        </p:blipFill>
        <p:spPr>
          <a:xfrm>
            <a:off x="1600762" y="1319476"/>
            <a:ext cx="8990476" cy="4219048"/>
          </a:xfrm>
          <a:prstGeom prst="rect">
            <a:avLst/>
          </a:prstGeom>
        </p:spPr>
      </p:pic>
    </p:spTree>
    <p:extLst>
      <p:ext uri="{BB962C8B-B14F-4D97-AF65-F5344CB8AC3E}">
        <p14:creationId xmlns:p14="http://schemas.microsoft.com/office/powerpoint/2010/main" val="415848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51C1-3C5D-4397-B934-82833979D01D}"/>
              </a:ext>
            </a:extLst>
          </p:cNvPr>
          <p:cNvSpPr>
            <a:spLocks noGrp="1"/>
          </p:cNvSpPr>
          <p:nvPr>
            <p:ph type="title"/>
          </p:nvPr>
        </p:nvSpPr>
        <p:spPr/>
        <p:txBody>
          <a:bodyPr/>
          <a:lstStyle/>
          <a:p>
            <a:r>
              <a:rPr lang="en-US" dirty="0"/>
              <a:t>SonarQube configuration</a:t>
            </a:r>
          </a:p>
        </p:txBody>
      </p:sp>
      <p:sp>
        <p:nvSpPr>
          <p:cNvPr id="4" name="Content Placeholder 2">
            <a:extLst>
              <a:ext uri="{FF2B5EF4-FFF2-40B4-BE49-F238E27FC236}">
                <a16:creationId xmlns:a16="http://schemas.microsoft.com/office/drawing/2014/main" id="{01DDE343-B91E-444E-B30C-6553448A451A}"/>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r>
              <a:rPr lang="en-US" dirty="0">
                <a:solidFill>
                  <a:srgbClr val="92D050"/>
                </a:solidFill>
              </a:rPr>
              <a:t>environment:</a:t>
            </a:r>
          </a:p>
          <a:p>
            <a:pPr marL="0" indent="0">
              <a:buNone/>
            </a:pPr>
            <a:r>
              <a:rPr lang="en-US" dirty="0">
                <a:solidFill>
                  <a:srgbClr val="92D050"/>
                </a:solidFill>
              </a:rPr>
              <a:t>  </a:t>
            </a:r>
            <a:r>
              <a:rPr lang="en-US" dirty="0" err="1">
                <a:solidFill>
                  <a:srgbClr val="92D050"/>
                </a:solidFill>
              </a:rPr>
              <a:t>SonarScannerMsBuild</a:t>
            </a:r>
            <a:r>
              <a:rPr lang="en-US" dirty="0">
                <a:solidFill>
                  <a:srgbClr val="92D050"/>
                </a:solidFill>
              </a:rPr>
              <a:t>: sonar-scanner-msbuild-4.3.1.1372-netcoreapp2.0.zip</a:t>
            </a:r>
          </a:p>
          <a:p>
            <a:pPr marL="0" indent="0">
              <a:buNone/>
            </a:pPr>
            <a:r>
              <a:rPr lang="en-US" dirty="0">
                <a:solidFill>
                  <a:srgbClr val="92D050"/>
                </a:solidFill>
              </a:rPr>
              <a:t>  </a:t>
            </a:r>
            <a:r>
              <a:rPr lang="en-US" dirty="0" err="1">
                <a:solidFill>
                  <a:srgbClr val="92D050"/>
                </a:solidFill>
              </a:rPr>
              <a:t>SonarExclusions</a:t>
            </a:r>
            <a:r>
              <a:rPr lang="en-US" dirty="0">
                <a:solidFill>
                  <a:srgbClr val="92D050"/>
                </a:solidFill>
              </a:rPr>
              <a:t>: coverage\**\*,**\*.xml,**\*.</a:t>
            </a:r>
            <a:r>
              <a:rPr lang="en-US" dirty="0" err="1">
                <a:solidFill>
                  <a:srgbClr val="92D050"/>
                </a:solidFill>
              </a:rPr>
              <a:t>js,tscoverage</a:t>
            </a:r>
            <a:r>
              <a:rPr lang="en-US" dirty="0">
                <a:solidFill>
                  <a:srgbClr val="92D050"/>
                </a:solidFill>
              </a:rPr>
              <a:t>\**\*,**\</a:t>
            </a:r>
            <a:r>
              <a:rPr lang="en-US" dirty="0" err="1">
                <a:solidFill>
                  <a:srgbClr val="92D050"/>
                </a:solidFill>
              </a:rPr>
              <a:t>jestsetup.ts</a:t>
            </a:r>
            <a:r>
              <a:rPr lang="en-US" dirty="0">
                <a:solidFill>
                  <a:srgbClr val="92D050"/>
                </a:solidFill>
              </a:rPr>
              <a:t>,**\*.</a:t>
            </a:r>
            <a:r>
              <a:rPr lang="en-US" dirty="0" err="1">
                <a:solidFill>
                  <a:srgbClr val="92D050"/>
                </a:solidFill>
              </a:rPr>
              <a:t>ico</a:t>
            </a:r>
            <a:r>
              <a:rPr lang="en-US" dirty="0">
                <a:solidFill>
                  <a:srgbClr val="92D050"/>
                </a:solidFill>
              </a:rPr>
              <a:t>,**\</a:t>
            </a:r>
            <a:r>
              <a:rPr lang="en-US" dirty="0" err="1">
                <a:solidFill>
                  <a:srgbClr val="92D050"/>
                </a:solidFill>
              </a:rPr>
              <a:t>Program.cs</a:t>
            </a:r>
            <a:r>
              <a:rPr lang="en-US" dirty="0">
                <a:solidFill>
                  <a:srgbClr val="92D050"/>
                </a:solidFill>
              </a:rPr>
              <a:t>,**\</a:t>
            </a:r>
            <a:r>
              <a:rPr lang="en-US" dirty="0" err="1">
                <a:solidFill>
                  <a:srgbClr val="92D050"/>
                </a:solidFill>
              </a:rPr>
              <a:t>Startup.cs</a:t>
            </a:r>
            <a:endParaRPr lang="en-US" dirty="0">
              <a:solidFill>
                <a:srgbClr val="92D050"/>
              </a:solidFill>
            </a:endParaRPr>
          </a:p>
          <a:p>
            <a:pPr marL="0" indent="0">
              <a:buNone/>
            </a:pPr>
            <a:r>
              <a:rPr lang="en-US" dirty="0">
                <a:solidFill>
                  <a:srgbClr val="92D050"/>
                </a:solidFill>
              </a:rPr>
              <a:t>  </a:t>
            </a:r>
            <a:r>
              <a:rPr lang="en-US" dirty="0" err="1">
                <a:solidFill>
                  <a:srgbClr val="92D050"/>
                </a:solidFill>
              </a:rPr>
              <a:t>SonarKey</a:t>
            </a:r>
            <a:r>
              <a:rPr lang="en-US" dirty="0">
                <a:solidFill>
                  <a:srgbClr val="92D050"/>
                </a:solidFill>
              </a:rPr>
              <a:t>:</a:t>
            </a:r>
          </a:p>
          <a:p>
            <a:pPr marL="0" indent="0">
              <a:buNone/>
            </a:pPr>
            <a:r>
              <a:rPr lang="en-US" dirty="0">
                <a:solidFill>
                  <a:srgbClr val="92D050"/>
                </a:solidFill>
              </a:rPr>
              <a:t>    secure: pwFVmNEo0UwGFSQApyjms1+OFndkimAVvHLWjvqHHAvIUX1OCIvJcPKJUL1Sq50i</a:t>
            </a:r>
          </a:p>
          <a:p>
            <a:pPr marL="0" indent="0">
              <a:buNone/>
            </a:pPr>
            <a:r>
              <a:rPr lang="en-US" dirty="0">
                <a:solidFill>
                  <a:srgbClr val="92D050"/>
                </a:solidFill>
              </a:rPr>
              <a:t>------------------------</a:t>
            </a:r>
          </a:p>
          <a:p>
            <a:pPr marL="0" indent="0">
              <a:buNone/>
            </a:pPr>
            <a:r>
              <a:rPr lang="en-US" dirty="0">
                <a:solidFill>
                  <a:srgbClr val="92D050"/>
                </a:solidFill>
              </a:rPr>
              <a:t>dotnet "$</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\SonarScanner.MSBuild.dll" begin /</a:t>
            </a:r>
            <a:r>
              <a:rPr lang="en-US" dirty="0" err="1">
                <a:solidFill>
                  <a:srgbClr val="92D050"/>
                </a:solidFill>
              </a:rPr>
              <a:t>k:opensource-ci</a:t>
            </a:r>
            <a:r>
              <a:rPr lang="en-US" dirty="0">
                <a:solidFill>
                  <a:srgbClr val="92D050"/>
                </a:solidFill>
              </a:rPr>
              <a:t> /v:$</a:t>
            </a:r>
            <a:r>
              <a:rPr lang="en-US" dirty="0" err="1">
                <a:solidFill>
                  <a:srgbClr val="92D050"/>
                </a:solidFill>
              </a:rPr>
              <a:t>env:APPVEYOR_BUILD_VERSION</a:t>
            </a:r>
            <a:r>
              <a:rPr lang="en-US" dirty="0">
                <a:solidFill>
                  <a:srgbClr val="92D050"/>
                </a:solidFill>
              </a:rPr>
              <a:t> /</a:t>
            </a:r>
            <a:r>
              <a:rPr lang="en-US" dirty="0" err="1">
                <a:solidFill>
                  <a:srgbClr val="92D050"/>
                </a:solidFill>
              </a:rPr>
              <a:t>d:sonar.organization</a:t>
            </a:r>
            <a:r>
              <a:rPr lang="en-US" dirty="0">
                <a:solidFill>
                  <a:srgbClr val="92D050"/>
                </a:solidFill>
              </a:rPr>
              <a:t>=</a:t>
            </a:r>
            <a:r>
              <a:rPr lang="en-US" dirty="0" err="1">
                <a:solidFill>
                  <a:srgbClr val="92D050"/>
                </a:solidFill>
              </a:rPr>
              <a:t>cedricagoda-github</a:t>
            </a:r>
            <a:r>
              <a:rPr lang="en-US" dirty="0">
                <a:solidFill>
                  <a:srgbClr val="92D050"/>
                </a:solidFill>
              </a:rPr>
              <a:t> /</a:t>
            </a:r>
            <a:r>
              <a:rPr lang="en-US" dirty="0" err="1">
                <a:solidFill>
                  <a:srgbClr val="92D050"/>
                </a:solidFill>
              </a:rPr>
              <a:t>d:sonar.host.url</a:t>
            </a:r>
            <a:r>
              <a:rPr lang="en-US" dirty="0">
                <a:solidFill>
                  <a:srgbClr val="92D050"/>
                </a:solidFill>
              </a:rPr>
              <a:t>="https://sonarcloud.io" /</a:t>
            </a:r>
            <a:r>
              <a:rPr lang="en-US" dirty="0" err="1">
                <a:solidFill>
                  <a:srgbClr val="92D050"/>
                </a:solidFill>
              </a:rPr>
              <a:t>d:sonar.cs.opencover.reportsPaths</a:t>
            </a:r>
            <a:r>
              <a:rPr lang="en-US" dirty="0">
                <a:solidFill>
                  <a:srgbClr val="92D050"/>
                </a:solidFill>
              </a:rPr>
              <a:t>="coverage.xml" /</a:t>
            </a:r>
            <a:r>
              <a:rPr lang="en-US" dirty="0" err="1">
                <a:solidFill>
                  <a:srgbClr val="92D050"/>
                </a:solidFill>
              </a:rPr>
              <a:t>d:sonar.login</a:t>
            </a:r>
            <a:r>
              <a:rPr lang="en-US" dirty="0">
                <a:solidFill>
                  <a:srgbClr val="92D050"/>
                </a:solidFill>
              </a:rPr>
              <a:t>="$</a:t>
            </a:r>
            <a:r>
              <a:rPr lang="en-US" dirty="0" err="1">
                <a:solidFill>
                  <a:srgbClr val="92D050"/>
                </a:solidFill>
              </a:rPr>
              <a:t>env:SonarKey</a:t>
            </a:r>
            <a:r>
              <a:rPr lang="en-US" dirty="0">
                <a:solidFill>
                  <a:srgbClr val="92D050"/>
                </a:solidFill>
              </a:rPr>
              <a:t>" /</a:t>
            </a:r>
            <a:r>
              <a:rPr lang="en-US" dirty="0" err="1">
                <a:solidFill>
                  <a:srgbClr val="92D050"/>
                </a:solidFill>
              </a:rPr>
              <a:t>d:sonar.exclusions</a:t>
            </a:r>
            <a:r>
              <a:rPr lang="en-US" dirty="0">
                <a:solidFill>
                  <a:srgbClr val="92D050"/>
                </a:solidFill>
              </a:rPr>
              <a:t>="$</a:t>
            </a:r>
            <a:r>
              <a:rPr lang="en-US" dirty="0" err="1">
                <a:solidFill>
                  <a:srgbClr val="92D050"/>
                </a:solidFill>
              </a:rPr>
              <a:t>env:SonarExclusions</a:t>
            </a:r>
            <a:r>
              <a:rPr lang="en-US" dirty="0">
                <a:solidFill>
                  <a:srgbClr val="92D050"/>
                </a:solidFill>
              </a:rPr>
              <a:t>"</a:t>
            </a:r>
          </a:p>
        </p:txBody>
      </p:sp>
      <p:pic>
        <p:nvPicPr>
          <p:cNvPr id="6" name="Picture 5">
            <a:extLst>
              <a:ext uri="{FF2B5EF4-FFF2-40B4-BE49-F238E27FC236}">
                <a16:creationId xmlns:a16="http://schemas.microsoft.com/office/drawing/2014/main" id="{5381EFDB-4C8A-4C32-8042-9115FAFE44C8}"/>
              </a:ext>
            </a:extLst>
          </p:cNvPr>
          <p:cNvPicPr>
            <a:picLocks noChangeAspect="1"/>
          </p:cNvPicPr>
          <p:nvPr/>
        </p:nvPicPr>
        <p:blipFill>
          <a:blip r:embed="rId2"/>
          <a:stretch>
            <a:fillRect/>
          </a:stretch>
        </p:blipFill>
        <p:spPr>
          <a:xfrm>
            <a:off x="1438857" y="500428"/>
            <a:ext cx="9314286" cy="5857143"/>
          </a:xfrm>
          <a:prstGeom prst="rect">
            <a:avLst/>
          </a:prstGeom>
        </p:spPr>
      </p:pic>
    </p:spTree>
    <p:extLst>
      <p:ext uri="{BB962C8B-B14F-4D97-AF65-F5344CB8AC3E}">
        <p14:creationId xmlns:p14="http://schemas.microsoft.com/office/powerpoint/2010/main" val="23792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3154-404B-426F-B616-FD982AD4F87F}"/>
              </a:ext>
            </a:extLst>
          </p:cNvPr>
          <p:cNvSpPr>
            <a:spLocks noGrp="1"/>
          </p:cNvSpPr>
          <p:nvPr>
            <p:ph type="title"/>
          </p:nvPr>
        </p:nvSpPr>
        <p:spPr/>
        <p:txBody>
          <a:bodyPr/>
          <a:lstStyle/>
          <a:p>
            <a:r>
              <a:rPr lang="en-US" dirty="0"/>
              <a:t>More configuration</a:t>
            </a:r>
          </a:p>
        </p:txBody>
      </p:sp>
      <p:pic>
        <p:nvPicPr>
          <p:cNvPr id="4" name="Picture 3">
            <a:extLst>
              <a:ext uri="{FF2B5EF4-FFF2-40B4-BE49-F238E27FC236}">
                <a16:creationId xmlns:a16="http://schemas.microsoft.com/office/drawing/2014/main" id="{2575BEB5-E495-45BE-9202-DACE556E8B5C}"/>
              </a:ext>
            </a:extLst>
          </p:cNvPr>
          <p:cNvPicPr>
            <a:picLocks noChangeAspect="1"/>
          </p:cNvPicPr>
          <p:nvPr/>
        </p:nvPicPr>
        <p:blipFill>
          <a:blip r:embed="rId2"/>
          <a:stretch>
            <a:fillRect/>
          </a:stretch>
        </p:blipFill>
        <p:spPr>
          <a:xfrm>
            <a:off x="1576952" y="2609952"/>
            <a:ext cx="9038095" cy="1638095"/>
          </a:xfrm>
          <a:prstGeom prst="rect">
            <a:avLst/>
          </a:prstGeom>
        </p:spPr>
      </p:pic>
    </p:spTree>
    <p:extLst>
      <p:ext uri="{BB962C8B-B14F-4D97-AF65-F5344CB8AC3E}">
        <p14:creationId xmlns:p14="http://schemas.microsoft.com/office/powerpoint/2010/main" val="2401399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9A4F-9D23-4A9C-8872-575676B184E4}"/>
              </a:ext>
            </a:extLst>
          </p:cNvPr>
          <p:cNvSpPr>
            <a:spLocks noGrp="1"/>
          </p:cNvSpPr>
          <p:nvPr>
            <p:ph type="title"/>
          </p:nvPr>
        </p:nvSpPr>
        <p:spPr/>
        <p:txBody>
          <a:bodyPr/>
          <a:lstStyle/>
          <a:p>
            <a:r>
              <a:rPr lang="en-US" dirty="0"/>
              <a:t>Let’s see in </a:t>
            </a:r>
            <a:r>
              <a:rPr lang="en-US" dirty="0" err="1"/>
              <a:t>SonarCloud</a:t>
            </a:r>
            <a:endParaRPr lang="en-US" dirty="0"/>
          </a:p>
        </p:txBody>
      </p:sp>
      <p:pic>
        <p:nvPicPr>
          <p:cNvPr id="4" name="Picture 3">
            <a:extLst>
              <a:ext uri="{FF2B5EF4-FFF2-40B4-BE49-F238E27FC236}">
                <a16:creationId xmlns:a16="http://schemas.microsoft.com/office/drawing/2014/main" id="{B589E4D0-F620-413C-BA8D-F45F1C86288C}"/>
              </a:ext>
            </a:extLst>
          </p:cNvPr>
          <p:cNvPicPr>
            <a:picLocks noChangeAspect="1"/>
          </p:cNvPicPr>
          <p:nvPr/>
        </p:nvPicPr>
        <p:blipFill>
          <a:blip r:embed="rId2"/>
          <a:stretch>
            <a:fillRect/>
          </a:stretch>
        </p:blipFill>
        <p:spPr>
          <a:xfrm>
            <a:off x="1494906" y="361491"/>
            <a:ext cx="9199011" cy="6135017"/>
          </a:xfrm>
          <a:prstGeom prst="rect">
            <a:avLst/>
          </a:prstGeom>
        </p:spPr>
      </p:pic>
    </p:spTree>
    <p:extLst>
      <p:ext uri="{BB962C8B-B14F-4D97-AF65-F5344CB8AC3E}">
        <p14:creationId xmlns:p14="http://schemas.microsoft.com/office/powerpoint/2010/main" val="3077064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5E6-31A7-4A4D-B81B-67A931C484D1}"/>
              </a:ext>
            </a:extLst>
          </p:cNvPr>
          <p:cNvSpPr>
            <a:spLocks noGrp="1"/>
          </p:cNvSpPr>
          <p:nvPr>
            <p:ph type="title"/>
          </p:nvPr>
        </p:nvSpPr>
        <p:spPr/>
        <p:txBody>
          <a:bodyPr/>
          <a:lstStyle/>
          <a:p>
            <a:r>
              <a:rPr lang="en-US" dirty="0"/>
              <a:t>Links and credits</a:t>
            </a:r>
          </a:p>
        </p:txBody>
      </p:sp>
      <p:sp>
        <p:nvSpPr>
          <p:cNvPr id="3" name="Content Placeholder 2">
            <a:extLst>
              <a:ext uri="{FF2B5EF4-FFF2-40B4-BE49-F238E27FC236}">
                <a16:creationId xmlns:a16="http://schemas.microsoft.com/office/drawing/2014/main" id="{854FB79B-E0E0-4106-9101-482D7D707EAC}"/>
              </a:ext>
            </a:extLst>
          </p:cNvPr>
          <p:cNvSpPr>
            <a:spLocks noGrp="1"/>
          </p:cNvSpPr>
          <p:nvPr>
            <p:ph idx="1"/>
          </p:nvPr>
        </p:nvSpPr>
        <p:spPr/>
        <p:txBody>
          <a:bodyPr/>
          <a:lstStyle/>
          <a:p>
            <a:r>
              <a:rPr lang="en-US" dirty="0" err="1"/>
              <a:t>Opencover</a:t>
            </a:r>
            <a:r>
              <a:rPr lang="en-US" dirty="0"/>
              <a:t>: https://github.com/opencover/opencover/wiki/Usage</a:t>
            </a:r>
          </a:p>
        </p:txBody>
      </p:sp>
    </p:spTree>
    <p:extLst>
      <p:ext uri="{BB962C8B-B14F-4D97-AF65-F5344CB8AC3E}">
        <p14:creationId xmlns:p14="http://schemas.microsoft.com/office/powerpoint/2010/main" val="302198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Open-Source</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The open-source model is a decentralized software-development model that encourages open collaboration. A main principle of open-source software development is peer production, with products such as source code, blueprints, and documentation freely available to the public.</a:t>
            </a:r>
          </a:p>
          <a:p>
            <a:pPr algn="just"/>
            <a:r>
              <a:rPr lang="en-US" dirty="0"/>
              <a:t>Open-Source doesn’t necessarily mean free: source-code can be freely available, but running the software in production might require a license fee.</a:t>
            </a:r>
          </a:p>
          <a:p>
            <a:pPr algn="just"/>
            <a:r>
              <a:rPr lang="en-US" dirty="0"/>
              <a:t>Key is contribution: allow software improvement through the community</a:t>
            </a:r>
          </a:p>
        </p:txBody>
      </p:sp>
    </p:spTree>
    <p:extLst>
      <p:ext uri="{BB962C8B-B14F-4D97-AF65-F5344CB8AC3E}">
        <p14:creationId xmlns:p14="http://schemas.microsoft.com/office/powerpoint/2010/main" val="236708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err="1"/>
              <a:t>NodeJs</a:t>
            </a:r>
            <a:r>
              <a:rPr lang="en-US" dirty="0"/>
              <a:t>: mostly for the build environment</a:t>
            </a:r>
          </a:p>
          <a:p>
            <a:pPr algn="just"/>
            <a:r>
              <a:rPr lang="en-US" dirty="0"/>
              <a:t>Yarn (or NPM)</a:t>
            </a:r>
          </a:p>
          <a:p>
            <a:pPr algn="just"/>
            <a:r>
              <a:rPr lang="en-US" dirty="0"/>
              <a:t>Dotnet core 2.1 (other version should work fine)</a:t>
            </a:r>
          </a:p>
          <a:p>
            <a:pPr algn="just"/>
            <a:r>
              <a:rPr lang="en-US" dirty="0"/>
              <a:t>Chocolatey (maybe not </a:t>
            </a:r>
            <a:r>
              <a:rPr lang="en-US" dirty="0">
                <a:sym typeface="Wingdings" panose="05000000000000000000" pitchFamily="2" charset="2"/>
              </a:rPr>
              <a:t> )</a:t>
            </a:r>
            <a:endParaRPr lang="en-US" dirty="0"/>
          </a:p>
        </p:txBody>
      </p:sp>
      <p:pic>
        <p:nvPicPr>
          <p:cNvPr id="4" name="Picture 3">
            <a:extLst>
              <a:ext uri="{FF2B5EF4-FFF2-40B4-BE49-F238E27FC236}">
                <a16:creationId xmlns:a16="http://schemas.microsoft.com/office/drawing/2014/main" id="{69C5ED94-B7FC-49FE-A8F3-401D03ADC5BF}"/>
              </a:ext>
            </a:extLst>
          </p:cNvPr>
          <p:cNvPicPr>
            <a:picLocks noChangeAspect="1"/>
          </p:cNvPicPr>
          <p:nvPr/>
        </p:nvPicPr>
        <p:blipFill>
          <a:blip r:embed="rId2"/>
          <a:stretch>
            <a:fillRect/>
          </a:stretch>
        </p:blipFill>
        <p:spPr>
          <a:xfrm>
            <a:off x="3661669" y="838503"/>
            <a:ext cx="4865484" cy="5180994"/>
          </a:xfrm>
          <a:prstGeom prst="rect">
            <a:avLst/>
          </a:prstGeom>
        </p:spPr>
      </p:pic>
    </p:spTree>
    <p:extLst>
      <p:ext uri="{BB962C8B-B14F-4D97-AF65-F5344CB8AC3E}">
        <p14:creationId xmlns:p14="http://schemas.microsoft.com/office/powerpoint/2010/main" val="306868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C3B6-16FA-4C9D-84EF-3F02FD6A983A}"/>
              </a:ext>
            </a:extLst>
          </p:cNvPr>
          <p:cNvSpPr>
            <a:spLocks noGrp="1"/>
          </p:cNvSpPr>
          <p:nvPr>
            <p:ph type="title"/>
          </p:nvPr>
        </p:nvSpPr>
        <p:spPr/>
        <p:txBody>
          <a:bodyPr/>
          <a:lstStyle/>
          <a:p>
            <a:r>
              <a:rPr lang="en-US" dirty="0"/>
              <a:t>Codeshare.io</a:t>
            </a:r>
          </a:p>
        </p:txBody>
      </p:sp>
      <p:sp>
        <p:nvSpPr>
          <p:cNvPr id="3" name="Content Placeholder 2">
            <a:extLst>
              <a:ext uri="{FF2B5EF4-FFF2-40B4-BE49-F238E27FC236}">
                <a16:creationId xmlns:a16="http://schemas.microsoft.com/office/drawing/2014/main" id="{1265587A-CFC7-45D8-B348-49DAA7E399D6}"/>
              </a:ext>
            </a:extLst>
          </p:cNvPr>
          <p:cNvSpPr>
            <a:spLocks noGrp="1"/>
          </p:cNvSpPr>
          <p:nvPr>
            <p:ph idx="1"/>
          </p:nvPr>
        </p:nvSpPr>
        <p:spPr/>
        <p:txBody>
          <a:bodyPr/>
          <a:lstStyle/>
          <a:p>
            <a:r>
              <a:rPr lang="en-US" dirty="0"/>
              <a:t>I will paste links and long content to</a:t>
            </a:r>
          </a:p>
          <a:p>
            <a:endParaRPr lang="en-US" dirty="0"/>
          </a:p>
          <a:p>
            <a:pPr marL="0" indent="0">
              <a:buNone/>
            </a:pPr>
            <a:r>
              <a:rPr lang="en-US" sz="3600" dirty="0">
                <a:hlinkClick r:id="rId2"/>
              </a:rPr>
              <a:t>https://codeshare.io/TechAtAgoda20180804</a:t>
            </a:r>
            <a:r>
              <a:rPr lang="en-US" dirty="0"/>
              <a:t> </a:t>
            </a:r>
          </a:p>
        </p:txBody>
      </p:sp>
    </p:spTree>
    <p:extLst>
      <p:ext uri="{BB962C8B-B14F-4D97-AF65-F5344CB8AC3E}">
        <p14:creationId xmlns:p14="http://schemas.microsoft.com/office/powerpoint/2010/main" val="6521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6" name="Picture 5">
            <a:extLst>
              <a:ext uri="{FF2B5EF4-FFF2-40B4-BE49-F238E27FC236}">
                <a16:creationId xmlns:a16="http://schemas.microsoft.com/office/drawing/2014/main" id="{D42BC964-7788-4877-84F6-0700F3420B20}"/>
              </a:ext>
            </a:extLst>
          </p:cNvPr>
          <p:cNvPicPr>
            <a:picLocks noChangeAspect="1"/>
          </p:cNvPicPr>
          <p:nvPr/>
        </p:nvPicPr>
        <p:blipFill>
          <a:blip r:embed="rId3"/>
          <a:stretch>
            <a:fillRect/>
          </a:stretch>
        </p:blipFill>
        <p:spPr>
          <a:xfrm>
            <a:off x="3703541" y="354563"/>
            <a:ext cx="3401170" cy="6148873"/>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759</TotalTime>
  <Words>1155</Words>
  <Application>Microsoft Office PowerPoint</Application>
  <PresentationFormat>Widescreen</PresentationFormat>
  <Paragraphs>143</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Consolas</vt:lpstr>
      <vt:lpstr>Trebuchet MS</vt:lpstr>
      <vt:lpstr>Tw Cen MT</vt:lpstr>
      <vt:lpstr>Wingdings</vt:lpstr>
      <vt:lpstr>Circuit</vt:lpstr>
      <vt:lpstr>Full Open-Source CI/CD of a dotnet core application</vt:lpstr>
      <vt:lpstr>Agenda</vt:lpstr>
      <vt:lpstr>What is CI/CD</vt:lpstr>
      <vt:lpstr>Open-Source</vt:lpstr>
      <vt:lpstr>Tools</vt:lpstr>
      <vt:lpstr>Codeshare.io</vt:lpstr>
      <vt:lpstr>PowerPoint Presentation</vt:lpstr>
      <vt:lpstr>Creating The Application</vt:lpstr>
      <vt:lpstr>Let’s run it</vt:lpstr>
      <vt:lpstr>Setup GitHub</vt:lpstr>
      <vt:lpstr>Setup Git repository</vt:lpstr>
      <vt:lpstr>Appveyor</vt:lpstr>
      <vt:lpstr>Save the YAML</vt:lpstr>
      <vt:lpstr>Let’s add Unit Tests</vt:lpstr>
      <vt:lpstr>Create a dummy Service</vt:lpstr>
      <vt:lpstr>Add Unit Test</vt:lpstr>
      <vt:lpstr>Run tests in CI</vt:lpstr>
      <vt:lpstr>Let’s add Code Coverage</vt:lpstr>
      <vt:lpstr>But… it doesn’t work </vt:lpstr>
      <vt:lpstr>Let’s run this in the CI</vt:lpstr>
      <vt:lpstr>Pushing code coverage to CodeCov</vt:lpstr>
      <vt:lpstr>Authorize Codecov in github</vt:lpstr>
      <vt:lpstr>Create a YAML for Codecov</vt:lpstr>
      <vt:lpstr>Run the codecov plugin</vt:lpstr>
      <vt:lpstr>Codecov dashboard</vt:lpstr>
      <vt:lpstr>Let’s add Static Code Analysis</vt:lpstr>
      <vt:lpstr>Aww…</vt:lpstr>
      <vt:lpstr>Creating a Secret Key</vt:lpstr>
      <vt:lpstr>SonarQube configuration</vt:lpstr>
      <vt:lpstr>More configuration</vt:lpstr>
      <vt:lpstr>Let’s see in SonarCloud</vt:lpstr>
      <vt:lpstr>Links and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33</cp:revision>
  <dcterms:created xsi:type="dcterms:W3CDTF">2018-07-03T05:36:33Z</dcterms:created>
  <dcterms:modified xsi:type="dcterms:W3CDTF">2018-07-22T15:04:16Z</dcterms:modified>
</cp:coreProperties>
</file>