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7" r:id="rId30"/>
    <p:sldId id="288" r:id="rId31"/>
    <p:sldId id="289" r:id="rId32"/>
    <p:sldId id="290" r:id="rId33"/>
    <p:sldId id="291" r:id="rId34"/>
    <p:sldId id="292" r:id="rId35"/>
    <p:sldId id="293" r:id="rId36"/>
    <p:sldId id="294" r:id="rId37"/>
    <p:sldId id="295" r:id="rId38"/>
    <p:sldId id="296" r:id="rId39"/>
    <p:sldId id="27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25/07/2018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ppveyor.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github.com/opencover/opencover/wiki/Usage" TargetMode="External"/><Relationship Id="rId4" Type="http://schemas.openxmlformats.org/officeDocument/2006/relationships/hyperlink" Target="https://codecov.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pic>
        <p:nvPicPr>
          <p:cNvPr id="6" name="Picture 5">
            <a:extLst>
              <a:ext uri="{FF2B5EF4-FFF2-40B4-BE49-F238E27FC236}">
                <a16:creationId xmlns:a16="http://schemas.microsoft.com/office/drawing/2014/main" id="{5381EFDB-4C8A-4C32-8042-9115FAFE44C8}"/>
              </a:ext>
            </a:extLst>
          </p:cNvPr>
          <p:cNvPicPr>
            <a:picLocks noChangeAspect="1"/>
          </p:cNvPicPr>
          <p:nvPr/>
        </p:nvPicPr>
        <p:blipFill>
          <a:blip r:embed="rId2"/>
          <a:stretch>
            <a:fillRect/>
          </a:stretch>
        </p:blipFill>
        <p:spPr>
          <a:xfrm>
            <a:off x="1438857" y="500428"/>
            <a:ext cx="9314286" cy="5857143"/>
          </a:xfrm>
          <a:prstGeom prst="rect">
            <a:avLst/>
          </a:prstGeom>
        </p:spPr>
      </p:pic>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3619" y="1967095"/>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3"/>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692F-326F-44C0-8D47-7A052019A54E}"/>
              </a:ext>
            </a:extLst>
          </p:cNvPr>
          <p:cNvSpPr>
            <a:spLocks noGrp="1"/>
          </p:cNvSpPr>
          <p:nvPr>
            <p:ph type="title"/>
          </p:nvPr>
        </p:nvSpPr>
        <p:spPr/>
        <p:txBody>
          <a:bodyPr/>
          <a:lstStyle/>
          <a:p>
            <a:r>
              <a:rPr lang="en-US" dirty="0"/>
              <a:t>And let’s report back</a:t>
            </a:r>
          </a:p>
        </p:txBody>
      </p:sp>
      <p:sp>
        <p:nvSpPr>
          <p:cNvPr id="3" name="Content Placeholder 2">
            <a:extLst>
              <a:ext uri="{FF2B5EF4-FFF2-40B4-BE49-F238E27FC236}">
                <a16:creationId xmlns:a16="http://schemas.microsoft.com/office/drawing/2014/main" id="{B85F2E6A-865A-45D5-AD3B-4878B8E8511A}"/>
              </a:ext>
            </a:extLst>
          </p:cNvPr>
          <p:cNvSpPr>
            <a:spLocks noGrp="1"/>
          </p:cNvSpPr>
          <p:nvPr>
            <p:ph idx="1"/>
          </p:nvPr>
        </p:nvSpPr>
        <p:spPr/>
        <p:txBody>
          <a:bodyPr>
            <a:normAutofit lnSpcReduction="10000"/>
          </a:bodyPr>
          <a:lstStyle/>
          <a:p>
            <a:r>
              <a:rPr lang="en-US" dirty="0"/>
              <a:t>For pull requests, we can report back to GitHub and block a merge</a:t>
            </a:r>
          </a:p>
          <a:p>
            <a:pPr marL="0" indent="0">
              <a:buNone/>
            </a:pPr>
            <a:r>
              <a:rPr lang="en-US" dirty="0"/>
              <a:t>We can add an ‘if’ statement and if it is a PR we can add to the ‘begin’ command</a:t>
            </a:r>
          </a:p>
          <a:p>
            <a:pPr marL="0" indent="0">
              <a:buNone/>
            </a:pPr>
            <a:endParaRPr lang="en-US" dirty="0"/>
          </a:p>
          <a:p>
            <a:pPr marL="0" indent="0">
              <a:buNone/>
            </a:pPr>
            <a:endParaRPr lang="en-US" dirty="0"/>
          </a:p>
          <a:p>
            <a:pPr marL="0" indent="0">
              <a:buNone/>
            </a:pPr>
            <a:endParaRPr lang="en-US" dirty="0"/>
          </a:p>
          <a:p>
            <a:pPr marL="0" indent="0">
              <a:buNone/>
            </a:pPr>
            <a:r>
              <a:rPr lang="en-US" dirty="0"/>
              <a:t>We can add some mistake to see </a:t>
            </a:r>
            <a:r>
              <a:rPr lang="en-US"/>
              <a:t>the effect.</a:t>
            </a:r>
            <a:endParaRPr lang="en-US" dirty="0"/>
          </a:p>
        </p:txBody>
      </p:sp>
      <p:sp>
        <p:nvSpPr>
          <p:cNvPr id="4" name="Content Placeholder 2">
            <a:extLst>
              <a:ext uri="{FF2B5EF4-FFF2-40B4-BE49-F238E27FC236}">
                <a16:creationId xmlns:a16="http://schemas.microsoft.com/office/drawing/2014/main" id="{2D0D81E8-4A75-4735-8306-E9903659679B}"/>
              </a:ext>
            </a:extLst>
          </p:cNvPr>
          <p:cNvSpPr txBox="1">
            <a:spLocks/>
          </p:cNvSpPr>
          <p:nvPr/>
        </p:nvSpPr>
        <p:spPr>
          <a:xfrm>
            <a:off x="1141413" y="3034557"/>
            <a:ext cx="9905998" cy="197157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92D050"/>
                </a:solidFill>
              </a:rPr>
              <a:t>/</a:t>
            </a:r>
            <a:r>
              <a:rPr lang="en-US" dirty="0" err="1">
                <a:solidFill>
                  <a:srgbClr val="92D050"/>
                </a:solidFill>
              </a:rPr>
              <a:t>d:sonar.analysis.mode</a:t>
            </a:r>
            <a:r>
              <a:rPr lang="en-US" dirty="0">
                <a:solidFill>
                  <a:srgbClr val="92D050"/>
                </a:solidFill>
              </a:rPr>
              <a:t>=preview /</a:t>
            </a:r>
            <a:r>
              <a:rPr lang="en-US" dirty="0" err="1">
                <a:solidFill>
                  <a:srgbClr val="92D050"/>
                </a:solidFill>
              </a:rPr>
              <a:t>d:sonar.github.pullRequest</a:t>
            </a:r>
            <a:r>
              <a:rPr lang="en-US" dirty="0">
                <a:solidFill>
                  <a:srgbClr val="92D050"/>
                </a:solidFill>
              </a:rPr>
              <a:t>=$</a:t>
            </a:r>
            <a:r>
              <a:rPr lang="en-US" dirty="0" err="1">
                <a:solidFill>
                  <a:srgbClr val="92D050"/>
                </a:solidFill>
              </a:rPr>
              <a:t>env:APPVEYOR_PULL_REQUEST_NUMBER</a:t>
            </a:r>
            <a:r>
              <a:rPr lang="en-US" dirty="0">
                <a:solidFill>
                  <a:srgbClr val="92D050"/>
                </a:solidFill>
              </a:rPr>
              <a:t> /</a:t>
            </a:r>
            <a:r>
              <a:rPr lang="en-US" dirty="0" err="1">
                <a:solidFill>
                  <a:srgbClr val="92D050"/>
                </a:solidFill>
              </a:rPr>
              <a:t>d:sonar.github.repository</a:t>
            </a:r>
            <a:r>
              <a:rPr lang="en-US" dirty="0">
                <a:solidFill>
                  <a:srgbClr val="92D050"/>
                </a:solidFill>
              </a:rPr>
              <a:t>=$</a:t>
            </a:r>
            <a:r>
              <a:rPr lang="en-US" dirty="0" err="1">
                <a:solidFill>
                  <a:srgbClr val="92D050"/>
                </a:solidFill>
              </a:rPr>
              <a:t>env:APPVEYOR_REPO_NAME</a:t>
            </a:r>
            <a:r>
              <a:rPr lang="en-US" dirty="0">
                <a:solidFill>
                  <a:srgbClr val="92D050"/>
                </a:solidFill>
              </a:rPr>
              <a:t> /</a:t>
            </a:r>
            <a:r>
              <a:rPr lang="en-US" dirty="0" err="1">
                <a:solidFill>
                  <a:srgbClr val="92D050"/>
                </a:solidFill>
              </a:rPr>
              <a:t>d:sonar.github.oauth</a:t>
            </a:r>
            <a:r>
              <a:rPr lang="en-US" dirty="0">
                <a:solidFill>
                  <a:srgbClr val="92D050"/>
                </a:solidFill>
              </a:rPr>
              <a:t>=$</a:t>
            </a:r>
            <a:r>
              <a:rPr lang="en-US" dirty="0" err="1">
                <a:solidFill>
                  <a:srgbClr val="92D050"/>
                </a:solidFill>
              </a:rPr>
              <a:t>env:SonarGithubKey</a:t>
            </a:r>
            <a:endParaRPr lang="en-US" dirty="0">
              <a:solidFill>
                <a:srgbClr val="92D050"/>
              </a:solidFill>
            </a:endParaRPr>
          </a:p>
        </p:txBody>
      </p:sp>
    </p:spTree>
    <p:extLst>
      <p:ext uri="{BB962C8B-B14F-4D97-AF65-F5344CB8AC3E}">
        <p14:creationId xmlns:p14="http://schemas.microsoft.com/office/powerpoint/2010/main" val="199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D13C6EB-9F06-4F1D-8C1F-905CB1D1B086}"/>
              </a:ext>
            </a:extLst>
          </p:cNvPr>
          <p:cNvSpPr>
            <a:spLocks noGrp="1"/>
          </p:cNvSpPr>
          <p:nvPr>
            <p:ph idx="1"/>
          </p:nvPr>
        </p:nvSpPr>
        <p:spPr>
          <a:xfrm>
            <a:off x="1141412" y="2249487"/>
            <a:ext cx="9905999" cy="3541714"/>
          </a:xfrm>
        </p:spPr>
        <p:txBody>
          <a:bodyPr/>
          <a:lstStyle/>
          <a:p>
            <a:r>
              <a:rPr lang="en-US" dirty="0"/>
              <a:t>In order to prevent bad code to be merged to your master branch, you can protect it</a:t>
            </a:r>
          </a:p>
          <a:p>
            <a:r>
              <a:rPr lang="en-US" dirty="0"/>
              <a:t>To do so you add “required” statuses (remember the custom statuses in </a:t>
            </a:r>
            <a:r>
              <a:rPr lang="en-US" dirty="0" err="1"/>
              <a:t>AppVeyor</a:t>
            </a:r>
            <a:r>
              <a:rPr lang="en-US" dirty="0"/>
              <a:t>?)</a:t>
            </a:r>
          </a:p>
        </p:txBody>
      </p:sp>
      <p:sp>
        <p:nvSpPr>
          <p:cNvPr id="2" name="Title 1">
            <a:extLst>
              <a:ext uri="{FF2B5EF4-FFF2-40B4-BE49-F238E27FC236}">
                <a16:creationId xmlns:a16="http://schemas.microsoft.com/office/drawing/2014/main" id="{97779A85-E716-420E-9D56-1ED553597257}"/>
              </a:ext>
            </a:extLst>
          </p:cNvPr>
          <p:cNvSpPr>
            <a:spLocks noGrp="1"/>
          </p:cNvSpPr>
          <p:nvPr>
            <p:ph type="title"/>
          </p:nvPr>
        </p:nvSpPr>
        <p:spPr/>
        <p:txBody>
          <a:bodyPr/>
          <a:lstStyle/>
          <a:p>
            <a:r>
              <a:rPr lang="en-US" dirty="0"/>
              <a:t>Let’s protected the branch</a:t>
            </a:r>
          </a:p>
        </p:txBody>
      </p:sp>
      <p:pic>
        <p:nvPicPr>
          <p:cNvPr id="4" name="Picture 3">
            <a:extLst>
              <a:ext uri="{FF2B5EF4-FFF2-40B4-BE49-F238E27FC236}">
                <a16:creationId xmlns:a16="http://schemas.microsoft.com/office/drawing/2014/main" id="{748CC864-E80F-495E-9083-7739CC6580A4}"/>
              </a:ext>
            </a:extLst>
          </p:cNvPr>
          <p:cNvPicPr>
            <a:picLocks noChangeAspect="1"/>
          </p:cNvPicPr>
          <p:nvPr/>
        </p:nvPicPr>
        <p:blipFill>
          <a:blip r:embed="rId2"/>
          <a:stretch>
            <a:fillRect/>
          </a:stretch>
        </p:blipFill>
        <p:spPr>
          <a:xfrm>
            <a:off x="1180125" y="233762"/>
            <a:ext cx="9828571" cy="6390476"/>
          </a:xfrm>
          <a:prstGeom prst="rect">
            <a:avLst/>
          </a:prstGeom>
          <a:ln w="28575">
            <a:solidFill>
              <a:schemeClr val="bg1"/>
            </a:solidFill>
          </a:ln>
        </p:spPr>
      </p:pic>
      <p:pic>
        <p:nvPicPr>
          <p:cNvPr id="5" name="Picture 4">
            <a:extLst>
              <a:ext uri="{FF2B5EF4-FFF2-40B4-BE49-F238E27FC236}">
                <a16:creationId xmlns:a16="http://schemas.microsoft.com/office/drawing/2014/main" id="{5D351C49-4471-45F7-8863-CADB48D7562E}"/>
              </a:ext>
            </a:extLst>
          </p:cNvPr>
          <p:cNvPicPr>
            <a:picLocks noChangeAspect="1"/>
          </p:cNvPicPr>
          <p:nvPr/>
        </p:nvPicPr>
        <p:blipFill>
          <a:blip r:embed="rId3"/>
          <a:stretch>
            <a:fillRect/>
          </a:stretch>
        </p:blipFill>
        <p:spPr>
          <a:xfrm>
            <a:off x="2731228" y="233761"/>
            <a:ext cx="6726364" cy="6390477"/>
          </a:xfrm>
          <a:prstGeom prst="rect">
            <a:avLst/>
          </a:prstGeom>
          <a:ln w="28575">
            <a:solidFill>
              <a:schemeClr val="bg1"/>
            </a:solidFill>
          </a:ln>
        </p:spPr>
      </p:pic>
    </p:spTree>
    <p:extLst>
      <p:ext uri="{BB962C8B-B14F-4D97-AF65-F5344CB8AC3E}">
        <p14:creationId xmlns:p14="http://schemas.microsoft.com/office/powerpoint/2010/main" val="2135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5C76-4585-445C-A2C3-DA194F444154}"/>
              </a:ext>
            </a:extLst>
          </p:cNvPr>
          <p:cNvSpPr>
            <a:spLocks noGrp="1"/>
          </p:cNvSpPr>
          <p:nvPr>
            <p:ph type="title"/>
          </p:nvPr>
        </p:nvSpPr>
        <p:spPr/>
        <p:txBody>
          <a:bodyPr/>
          <a:lstStyle/>
          <a:p>
            <a:r>
              <a:rPr lang="en-US" dirty="0"/>
              <a:t>Result of non-blocking errors</a:t>
            </a:r>
          </a:p>
        </p:txBody>
      </p:sp>
      <p:pic>
        <p:nvPicPr>
          <p:cNvPr id="4" name="Picture 3">
            <a:extLst>
              <a:ext uri="{FF2B5EF4-FFF2-40B4-BE49-F238E27FC236}">
                <a16:creationId xmlns:a16="http://schemas.microsoft.com/office/drawing/2014/main" id="{C72EF7A5-89A6-45EF-A92C-E9CB99039C73}"/>
              </a:ext>
            </a:extLst>
          </p:cNvPr>
          <p:cNvPicPr>
            <a:picLocks noChangeAspect="1"/>
          </p:cNvPicPr>
          <p:nvPr/>
        </p:nvPicPr>
        <p:blipFill>
          <a:blip r:embed="rId2"/>
          <a:stretch>
            <a:fillRect/>
          </a:stretch>
        </p:blipFill>
        <p:spPr>
          <a:xfrm>
            <a:off x="1141414" y="1686336"/>
            <a:ext cx="6397954" cy="4873856"/>
          </a:xfrm>
          <a:prstGeom prst="rect">
            <a:avLst/>
          </a:prstGeom>
        </p:spPr>
      </p:pic>
      <p:pic>
        <p:nvPicPr>
          <p:cNvPr id="5" name="Picture 4">
            <a:extLst>
              <a:ext uri="{FF2B5EF4-FFF2-40B4-BE49-F238E27FC236}">
                <a16:creationId xmlns:a16="http://schemas.microsoft.com/office/drawing/2014/main" id="{29C31697-3A91-4E75-85B9-67A8712BD504}"/>
              </a:ext>
            </a:extLst>
          </p:cNvPr>
          <p:cNvPicPr>
            <a:picLocks noChangeAspect="1"/>
          </p:cNvPicPr>
          <p:nvPr/>
        </p:nvPicPr>
        <p:blipFill>
          <a:blip r:embed="rId3"/>
          <a:stretch>
            <a:fillRect/>
          </a:stretch>
        </p:blipFill>
        <p:spPr>
          <a:xfrm>
            <a:off x="4055197" y="1923039"/>
            <a:ext cx="7571428" cy="4085714"/>
          </a:xfrm>
          <a:prstGeom prst="rect">
            <a:avLst/>
          </a:prstGeom>
          <a:ln>
            <a:solidFill>
              <a:schemeClr val="bg1"/>
            </a:solidFill>
          </a:ln>
        </p:spPr>
      </p:pic>
    </p:spTree>
    <p:extLst>
      <p:ext uri="{BB962C8B-B14F-4D97-AF65-F5344CB8AC3E}">
        <p14:creationId xmlns:p14="http://schemas.microsoft.com/office/powerpoint/2010/main" val="31022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5A6-840D-4B3C-A369-FD85E3D5DF34}"/>
              </a:ext>
            </a:extLst>
          </p:cNvPr>
          <p:cNvSpPr>
            <a:spLocks noGrp="1"/>
          </p:cNvSpPr>
          <p:nvPr>
            <p:ph type="title"/>
          </p:nvPr>
        </p:nvSpPr>
        <p:spPr/>
        <p:txBody>
          <a:bodyPr/>
          <a:lstStyle/>
          <a:p>
            <a:r>
              <a:rPr lang="en-US" dirty="0"/>
              <a:t>Let’s be code-</a:t>
            </a:r>
            <a:r>
              <a:rPr lang="en-US" dirty="0" err="1"/>
              <a:t>nazi</a:t>
            </a:r>
            <a:r>
              <a:rPr lang="en-US" dirty="0"/>
              <a: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367AF72-226F-42F2-9D19-F7465DD361E2}"/>
              </a:ext>
            </a:extLst>
          </p:cNvPr>
          <p:cNvSpPr>
            <a:spLocks noGrp="1"/>
          </p:cNvSpPr>
          <p:nvPr>
            <p:ph idx="1"/>
          </p:nvPr>
        </p:nvSpPr>
        <p:spPr/>
        <p:txBody>
          <a:bodyPr/>
          <a:lstStyle/>
          <a:p>
            <a:r>
              <a:rPr lang="en-US" dirty="0"/>
              <a:t>Quality Profile:</a:t>
            </a:r>
          </a:p>
          <a:p>
            <a:pPr lvl="1"/>
            <a:r>
              <a:rPr lang="en-US" dirty="0"/>
              <a:t>We can define in SonarQube what rules to enable or disable</a:t>
            </a:r>
          </a:p>
          <a:p>
            <a:pPr lvl="1"/>
            <a:r>
              <a:rPr lang="en-US" dirty="0"/>
              <a:t>We can also define the level of an issue</a:t>
            </a:r>
          </a:p>
          <a:p>
            <a:r>
              <a:rPr lang="en-US" dirty="0"/>
              <a:t>Quality Gate:</a:t>
            </a:r>
          </a:p>
          <a:p>
            <a:pPr lvl="1"/>
            <a:r>
              <a:rPr lang="en-US" dirty="0"/>
              <a:t>We can define what are the threshold to consider a code version to pass or not the level of quality we define. Examples:</a:t>
            </a:r>
          </a:p>
          <a:p>
            <a:pPr lvl="2"/>
            <a:r>
              <a:rPr lang="en-US" dirty="0"/>
              <a:t>Fail if &lt; 40% code coverage</a:t>
            </a:r>
          </a:p>
          <a:p>
            <a:pPr lvl="2"/>
            <a:r>
              <a:rPr lang="en-US" dirty="0"/>
              <a:t>Fail if &gt; 2 days of technical debt</a:t>
            </a:r>
          </a:p>
        </p:txBody>
      </p:sp>
    </p:spTree>
    <p:extLst>
      <p:ext uri="{BB962C8B-B14F-4D97-AF65-F5344CB8AC3E}">
        <p14:creationId xmlns:p14="http://schemas.microsoft.com/office/powerpoint/2010/main" val="3457405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D24E-6BF6-4B11-964A-D580B0CA9170}"/>
              </a:ext>
            </a:extLst>
          </p:cNvPr>
          <p:cNvSpPr>
            <a:spLocks noGrp="1"/>
          </p:cNvSpPr>
          <p:nvPr>
            <p:ph type="title"/>
          </p:nvPr>
        </p:nvSpPr>
        <p:spPr/>
        <p:txBody>
          <a:bodyPr/>
          <a:lstStyle/>
          <a:p>
            <a:r>
              <a:rPr lang="en-US" dirty="0"/>
              <a:t>How to change SonarQube rules and levels</a:t>
            </a:r>
          </a:p>
        </p:txBody>
      </p:sp>
      <p:pic>
        <p:nvPicPr>
          <p:cNvPr id="4" name="Picture 3">
            <a:extLst>
              <a:ext uri="{FF2B5EF4-FFF2-40B4-BE49-F238E27FC236}">
                <a16:creationId xmlns:a16="http://schemas.microsoft.com/office/drawing/2014/main" id="{E179240E-D482-43FC-BADF-CACC9C32C237}"/>
              </a:ext>
            </a:extLst>
          </p:cNvPr>
          <p:cNvPicPr>
            <a:picLocks noChangeAspect="1"/>
          </p:cNvPicPr>
          <p:nvPr/>
        </p:nvPicPr>
        <p:blipFill>
          <a:blip r:embed="rId2"/>
          <a:stretch>
            <a:fillRect/>
          </a:stretch>
        </p:blipFill>
        <p:spPr>
          <a:xfrm>
            <a:off x="4818221" y="2143285"/>
            <a:ext cx="2552381" cy="2571429"/>
          </a:xfrm>
          <a:prstGeom prst="rect">
            <a:avLst/>
          </a:prstGeom>
        </p:spPr>
      </p:pic>
      <p:pic>
        <p:nvPicPr>
          <p:cNvPr id="5" name="Picture 4">
            <a:extLst>
              <a:ext uri="{FF2B5EF4-FFF2-40B4-BE49-F238E27FC236}">
                <a16:creationId xmlns:a16="http://schemas.microsoft.com/office/drawing/2014/main" id="{16545510-833B-4FE5-8C4B-E60CA9CD83DC}"/>
              </a:ext>
            </a:extLst>
          </p:cNvPr>
          <p:cNvPicPr>
            <a:picLocks noChangeAspect="1"/>
          </p:cNvPicPr>
          <p:nvPr/>
        </p:nvPicPr>
        <p:blipFill>
          <a:blip r:embed="rId3"/>
          <a:stretch>
            <a:fillRect/>
          </a:stretch>
        </p:blipFill>
        <p:spPr>
          <a:xfrm>
            <a:off x="2651608" y="611895"/>
            <a:ext cx="6885606" cy="5627587"/>
          </a:xfrm>
          <a:prstGeom prst="rect">
            <a:avLst/>
          </a:prstGeom>
        </p:spPr>
      </p:pic>
      <p:pic>
        <p:nvPicPr>
          <p:cNvPr id="6" name="Picture 5">
            <a:extLst>
              <a:ext uri="{FF2B5EF4-FFF2-40B4-BE49-F238E27FC236}">
                <a16:creationId xmlns:a16="http://schemas.microsoft.com/office/drawing/2014/main" id="{328C8D0F-DC34-4178-B78A-6826A8193189}"/>
              </a:ext>
            </a:extLst>
          </p:cNvPr>
          <p:cNvPicPr>
            <a:picLocks noChangeAspect="1"/>
          </p:cNvPicPr>
          <p:nvPr/>
        </p:nvPicPr>
        <p:blipFill>
          <a:blip r:embed="rId4"/>
          <a:stretch>
            <a:fillRect/>
          </a:stretch>
        </p:blipFill>
        <p:spPr>
          <a:xfrm>
            <a:off x="801969" y="1971413"/>
            <a:ext cx="10777633" cy="3394150"/>
          </a:xfrm>
          <a:prstGeom prst="rect">
            <a:avLst/>
          </a:prstGeom>
          <a:ln w="28575">
            <a:solidFill>
              <a:schemeClr val="bg1"/>
            </a:solidFill>
          </a:ln>
        </p:spPr>
      </p:pic>
      <p:pic>
        <p:nvPicPr>
          <p:cNvPr id="7" name="Picture 6">
            <a:extLst>
              <a:ext uri="{FF2B5EF4-FFF2-40B4-BE49-F238E27FC236}">
                <a16:creationId xmlns:a16="http://schemas.microsoft.com/office/drawing/2014/main" id="{EEFC00F4-F75B-46B5-B4DB-7C38CE4FACCF}"/>
              </a:ext>
            </a:extLst>
          </p:cNvPr>
          <p:cNvPicPr>
            <a:picLocks noChangeAspect="1"/>
          </p:cNvPicPr>
          <p:nvPr/>
        </p:nvPicPr>
        <p:blipFill>
          <a:blip r:embed="rId5"/>
          <a:stretch>
            <a:fillRect/>
          </a:stretch>
        </p:blipFill>
        <p:spPr>
          <a:xfrm>
            <a:off x="1501205" y="680391"/>
            <a:ext cx="9379159" cy="5490594"/>
          </a:xfrm>
          <a:prstGeom prst="rect">
            <a:avLst/>
          </a:prstGeom>
          <a:ln w="28575">
            <a:solidFill>
              <a:schemeClr val="bg1"/>
            </a:solidFill>
          </a:ln>
        </p:spPr>
      </p:pic>
      <p:pic>
        <p:nvPicPr>
          <p:cNvPr id="8" name="Picture 7">
            <a:extLst>
              <a:ext uri="{FF2B5EF4-FFF2-40B4-BE49-F238E27FC236}">
                <a16:creationId xmlns:a16="http://schemas.microsoft.com/office/drawing/2014/main" id="{3A7E3F47-B95E-439B-8A6A-D6DD4D6C6753}"/>
              </a:ext>
            </a:extLst>
          </p:cNvPr>
          <p:cNvPicPr>
            <a:picLocks noChangeAspect="1"/>
          </p:cNvPicPr>
          <p:nvPr/>
        </p:nvPicPr>
        <p:blipFill>
          <a:blip r:embed="rId6"/>
          <a:stretch>
            <a:fillRect/>
          </a:stretch>
        </p:blipFill>
        <p:spPr>
          <a:xfrm>
            <a:off x="575239" y="2019678"/>
            <a:ext cx="11231090" cy="2812020"/>
          </a:xfrm>
          <a:prstGeom prst="rect">
            <a:avLst/>
          </a:prstGeom>
          <a:ln w="28575">
            <a:solidFill>
              <a:schemeClr val="bg1"/>
            </a:solidFill>
          </a:ln>
        </p:spPr>
      </p:pic>
      <p:pic>
        <p:nvPicPr>
          <p:cNvPr id="9" name="Picture 8">
            <a:extLst>
              <a:ext uri="{FF2B5EF4-FFF2-40B4-BE49-F238E27FC236}">
                <a16:creationId xmlns:a16="http://schemas.microsoft.com/office/drawing/2014/main" id="{58159947-4E04-48DD-BDC7-69C574C4A491}"/>
              </a:ext>
            </a:extLst>
          </p:cNvPr>
          <p:cNvPicPr>
            <a:picLocks noChangeAspect="1"/>
          </p:cNvPicPr>
          <p:nvPr/>
        </p:nvPicPr>
        <p:blipFill>
          <a:blip r:embed="rId7"/>
          <a:stretch>
            <a:fillRect/>
          </a:stretch>
        </p:blipFill>
        <p:spPr>
          <a:xfrm>
            <a:off x="3524571" y="2543285"/>
            <a:ext cx="5142857" cy="1771429"/>
          </a:xfrm>
          <a:prstGeom prst="rect">
            <a:avLst/>
          </a:prstGeom>
          <a:ln w="28575">
            <a:solidFill>
              <a:schemeClr val="bg1"/>
            </a:solidFill>
          </a:ln>
        </p:spPr>
      </p:pic>
    </p:spTree>
    <p:extLst>
      <p:ext uri="{BB962C8B-B14F-4D97-AF65-F5344CB8AC3E}">
        <p14:creationId xmlns:p14="http://schemas.microsoft.com/office/powerpoint/2010/main" val="42539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987B-8AF7-48C5-825C-F0BDBB32C203}"/>
              </a:ext>
            </a:extLst>
          </p:cNvPr>
          <p:cNvSpPr>
            <a:spLocks noGrp="1"/>
          </p:cNvSpPr>
          <p:nvPr>
            <p:ph type="title"/>
          </p:nvPr>
        </p:nvSpPr>
        <p:spPr/>
        <p:txBody>
          <a:bodyPr/>
          <a:lstStyle/>
          <a:p>
            <a:r>
              <a:rPr lang="en-US" dirty="0"/>
              <a:t>Kaboom!</a:t>
            </a:r>
          </a:p>
        </p:txBody>
      </p:sp>
    </p:spTree>
    <p:extLst>
      <p:ext uri="{BB962C8B-B14F-4D97-AF65-F5344CB8AC3E}">
        <p14:creationId xmlns:p14="http://schemas.microsoft.com/office/powerpoint/2010/main" val="672686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Opencover</a:t>
            </a:r>
            <a:r>
              <a:rPr lang="en-US" dirty="0"/>
              <a:t>: </a:t>
            </a:r>
            <a:r>
              <a:rPr lang="en-US" dirty="0">
                <a:hlinkClick r:id="rId5"/>
              </a:rPr>
              <a:t>https://github.com/opencover/opencover/wiki/Usage</a:t>
            </a:r>
            <a:r>
              <a:rPr lang="en-US" dirty="0"/>
              <a:t> </a:t>
            </a:r>
          </a:p>
        </p:txBody>
      </p:sp>
    </p:spTree>
    <p:extLst>
      <p:ext uri="{BB962C8B-B14F-4D97-AF65-F5344CB8AC3E}">
        <p14:creationId xmlns:p14="http://schemas.microsoft.com/office/powerpoint/2010/main" val="302198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 (maybe not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810</TotalTime>
  <Words>1411</Words>
  <Application>Microsoft Office PowerPoint</Application>
  <PresentationFormat>Widescreen</PresentationFormat>
  <Paragraphs>169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And let’s report back</vt:lpstr>
      <vt:lpstr>Let’s protected the branch</vt:lpstr>
      <vt:lpstr>Result of non-blocking errors</vt:lpstr>
      <vt:lpstr>Let’s be code-nazi </vt:lpstr>
      <vt:lpstr>How to change SonarQube rules and levels</vt:lpstr>
      <vt:lpstr>Kaboom!</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48</cp:revision>
  <dcterms:created xsi:type="dcterms:W3CDTF">2018-07-03T05:36:33Z</dcterms:created>
  <dcterms:modified xsi:type="dcterms:W3CDTF">2018-07-25T15:20:11Z</dcterms:modified>
</cp:coreProperties>
</file>