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84"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4" r:id="rId19"/>
    <p:sldId id="275" r:id="rId20"/>
    <p:sldId id="279" r:id="rId21"/>
    <p:sldId id="277" r:id="rId22"/>
    <p:sldId id="278" r:id="rId23"/>
    <p:sldId id="280" r:id="rId24"/>
    <p:sldId id="281" r:id="rId25"/>
    <p:sldId id="282" r:id="rId26"/>
    <p:sldId id="283" r:id="rId27"/>
    <p:sldId id="286" r:id="rId28"/>
    <p:sldId id="287" r:id="rId29"/>
    <p:sldId id="288" r:id="rId30"/>
    <p:sldId id="289" r:id="rId31"/>
    <p:sldId id="290" r:id="rId32"/>
    <p:sldId id="291" r:id="rId33"/>
    <p:sldId id="292" r:id="rId34"/>
    <p:sldId id="293" r:id="rId35"/>
    <p:sldId id="294" r:id="rId36"/>
    <p:sldId id="295" r:id="rId37"/>
    <p:sldId id="296" r:id="rId38"/>
    <p:sldId id="304" r:id="rId39"/>
    <p:sldId id="305" r:id="rId40"/>
    <p:sldId id="303" r:id="rId41"/>
    <p:sldId id="306" r:id="rId42"/>
    <p:sldId id="307" r:id="rId43"/>
    <p:sldId id="300" r:id="rId44"/>
    <p:sldId id="308" r:id="rId45"/>
    <p:sldId id="297" r:id="rId46"/>
    <p:sldId id="309" r:id="rId47"/>
    <p:sldId id="27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30/07/2018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careersatagoda.com/departments/technolog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pveyor.com/" TargetMode="External"/><Relationship Id="rId7" Type="http://schemas.openxmlformats.org/officeDocument/2006/relationships/hyperlink" Target="https://portal.azur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github.com/opencover/opencover/wiki/Usage" TargetMode="External"/><Relationship Id="rId5" Type="http://schemas.openxmlformats.org/officeDocument/2006/relationships/hyperlink" Target="https://sonarcloud.io/" TargetMode="External"/><Relationship Id="rId4" Type="http://schemas.openxmlformats.org/officeDocument/2006/relationships/hyperlink" Target="https://codecov.io/"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393975"/>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2980" y="2733761"/>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grpSp>
        <p:nvGrpSpPr>
          <p:cNvPr id="3" name="Group 2">
            <a:extLst>
              <a:ext uri="{FF2B5EF4-FFF2-40B4-BE49-F238E27FC236}">
                <a16:creationId xmlns:a16="http://schemas.microsoft.com/office/drawing/2014/main" id="{297F4911-B387-4B00-8E1C-73E769B2CCDE}"/>
              </a:ext>
            </a:extLst>
          </p:cNvPr>
          <p:cNvGrpSpPr/>
          <p:nvPr/>
        </p:nvGrpSpPr>
        <p:grpSpPr>
          <a:xfrm>
            <a:off x="644273" y="1796902"/>
            <a:ext cx="10733333" cy="1033874"/>
            <a:chOff x="644273" y="1796902"/>
            <a:chExt cx="10733333" cy="1033874"/>
          </a:xfrm>
        </p:grpSpPr>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4"/>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1"/>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47540"/>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0396"/>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4887" y="217611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43919"/>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14130"/>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828864" y="3698856"/>
            <a:ext cx="8531093" cy="203082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err="1">
                <a:solidFill>
                  <a:srgbClr val="92D050"/>
                </a:solidFill>
              </a:rPr>
              <a:t>choco</a:t>
            </a:r>
            <a:r>
              <a:rPr lang="en-US" dirty="0">
                <a:solidFill>
                  <a:srgbClr val="92D050"/>
                </a:solidFill>
              </a:rPr>
              <a:t> install --no-progress sonarscanner-msbuild-netcoreapp2.0</a:t>
            </a:r>
          </a:p>
        </p:txBody>
      </p: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2031" y="1967094"/>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2"/>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the effect.</a:t>
            </a:r>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265222" y="1913715"/>
            <a:ext cx="7438095" cy="4523809"/>
          </a:xfrm>
          <a:prstGeom prst="rect">
            <a:avLst/>
          </a:prstGeom>
        </p:spPr>
      </p:pic>
      <p:sp>
        <p:nvSpPr>
          <p:cNvPr id="3" name="TextBox 2">
            <a:extLst>
              <a:ext uri="{FF2B5EF4-FFF2-40B4-BE49-F238E27FC236}">
                <a16:creationId xmlns:a16="http://schemas.microsoft.com/office/drawing/2014/main" id="{534DCD82-D2B1-4CAE-A308-DD5B7B85C094}"/>
              </a:ext>
            </a:extLst>
          </p:cNvPr>
          <p:cNvSpPr txBox="1"/>
          <p:nvPr/>
        </p:nvSpPr>
        <p:spPr>
          <a:xfrm>
            <a:off x="9058940" y="2700670"/>
            <a:ext cx="2775097" cy="1569660"/>
          </a:xfrm>
          <a:prstGeom prst="rect">
            <a:avLst/>
          </a:prstGeom>
          <a:noFill/>
        </p:spPr>
        <p:txBody>
          <a:bodyPr wrap="square" rtlCol="0">
            <a:spAutoFit/>
          </a:bodyPr>
          <a:lstStyle/>
          <a:p>
            <a:r>
              <a:rPr lang="en-US" sz="3200" dirty="0"/>
              <a:t>Fix the code and push to clear the issue</a:t>
            </a:r>
          </a:p>
        </p:txBody>
      </p:sp>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E90D-963F-44D8-AC19-D72B412555B7}"/>
              </a:ext>
            </a:extLst>
          </p:cNvPr>
          <p:cNvSpPr>
            <a:spLocks noGrp="1"/>
          </p:cNvSpPr>
          <p:nvPr>
            <p:ph type="title"/>
          </p:nvPr>
        </p:nvSpPr>
        <p:spPr/>
        <p:txBody>
          <a:bodyPr/>
          <a:lstStyle/>
          <a:p>
            <a:r>
              <a:rPr lang="en-US" dirty="0"/>
              <a:t>Now to the hosting!</a:t>
            </a:r>
          </a:p>
        </p:txBody>
      </p:sp>
      <p:sp>
        <p:nvSpPr>
          <p:cNvPr id="3" name="Content Placeholder 2">
            <a:extLst>
              <a:ext uri="{FF2B5EF4-FFF2-40B4-BE49-F238E27FC236}">
                <a16:creationId xmlns:a16="http://schemas.microsoft.com/office/drawing/2014/main" id="{C7F7AF6C-60F3-431F-A636-BB15750A07C1}"/>
              </a:ext>
            </a:extLst>
          </p:cNvPr>
          <p:cNvSpPr>
            <a:spLocks noGrp="1"/>
          </p:cNvSpPr>
          <p:nvPr>
            <p:ph idx="1"/>
          </p:nvPr>
        </p:nvSpPr>
        <p:spPr/>
        <p:txBody>
          <a:bodyPr/>
          <a:lstStyle/>
          <a:p>
            <a:r>
              <a:rPr lang="en-US" dirty="0"/>
              <a:t>Go to </a:t>
            </a:r>
            <a:r>
              <a:rPr lang="en-US" dirty="0">
                <a:hlinkClick r:id="rId2"/>
              </a:rPr>
              <a:t>https://portal.azure.com</a:t>
            </a:r>
            <a:endParaRPr lang="en-US" dirty="0"/>
          </a:p>
          <a:p>
            <a:r>
              <a:rPr lang="en-US" dirty="0"/>
              <a:t>Click “Create a resource”</a:t>
            </a:r>
          </a:p>
          <a:p>
            <a:r>
              <a:rPr lang="en-US" dirty="0"/>
              <a:t>Search for “App service Plan”</a:t>
            </a:r>
          </a:p>
          <a:p>
            <a:r>
              <a:rPr lang="en-US" dirty="0"/>
              <a:t>Then click “Create”</a:t>
            </a:r>
          </a:p>
        </p:txBody>
      </p:sp>
      <p:pic>
        <p:nvPicPr>
          <p:cNvPr id="4" name="Picture 3">
            <a:extLst>
              <a:ext uri="{FF2B5EF4-FFF2-40B4-BE49-F238E27FC236}">
                <a16:creationId xmlns:a16="http://schemas.microsoft.com/office/drawing/2014/main" id="{74043D9C-1F21-4622-9D61-E3F6A7D55370}"/>
              </a:ext>
            </a:extLst>
          </p:cNvPr>
          <p:cNvPicPr>
            <a:picLocks noChangeAspect="1"/>
          </p:cNvPicPr>
          <p:nvPr/>
        </p:nvPicPr>
        <p:blipFill>
          <a:blip r:embed="rId3"/>
          <a:stretch>
            <a:fillRect/>
          </a:stretch>
        </p:blipFill>
        <p:spPr>
          <a:xfrm>
            <a:off x="2280125" y="1557571"/>
            <a:ext cx="7628571" cy="3742857"/>
          </a:xfrm>
          <a:prstGeom prst="rect">
            <a:avLst/>
          </a:prstGeom>
        </p:spPr>
      </p:pic>
    </p:spTree>
    <p:extLst>
      <p:ext uri="{BB962C8B-B14F-4D97-AF65-F5344CB8AC3E}">
        <p14:creationId xmlns:p14="http://schemas.microsoft.com/office/powerpoint/2010/main" val="88882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9375-EC31-4627-9A2E-66800CC1AA92}"/>
              </a:ext>
            </a:extLst>
          </p:cNvPr>
          <p:cNvSpPr>
            <a:spLocks noGrp="1"/>
          </p:cNvSpPr>
          <p:nvPr>
            <p:ph type="title"/>
          </p:nvPr>
        </p:nvSpPr>
        <p:spPr/>
        <p:txBody>
          <a:bodyPr/>
          <a:lstStyle/>
          <a:p>
            <a:r>
              <a:rPr lang="en-US" dirty="0"/>
              <a:t>Where is the beer?</a:t>
            </a:r>
          </a:p>
        </p:txBody>
      </p:sp>
      <p:sp>
        <p:nvSpPr>
          <p:cNvPr id="3" name="Content Placeholder 2">
            <a:extLst>
              <a:ext uri="{FF2B5EF4-FFF2-40B4-BE49-F238E27FC236}">
                <a16:creationId xmlns:a16="http://schemas.microsoft.com/office/drawing/2014/main" id="{41A9639B-79A0-4955-B772-D6832670A5D6}"/>
              </a:ext>
            </a:extLst>
          </p:cNvPr>
          <p:cNvSpPr>
            <a:spLocks noGrp="1"/>
          </p:cNvSpPr>
          <p:nvPr>
            <p:ph idx="1"/>
          </p:nvPr>
        </p:nvSpPr>
        <p:spPr/>
        <p:txBody>
          <a:bodyPr/>
          <a:lstStyle/>
          <a:p>
            <a:r>
              <a:rPr lang="en-US" dirty="0"/>
              <a:t>Enter the plan name and resource group</a:t>
            </a:r>
          </a:p>
          <a:p>
            <a:r>
              <a:rPr lang="en-US" dirty="0"/>
              <a:t>Select “Windows” for operating system</a:t>
            </a:r>
          </a:p>
          <a:p>
            <a:r>
              <a:rPr lang="en-US" dirty="0"/>
              <a:t>Click on “Pricing tier” and select “F1” in the “Dev/Test” section</a:t>
            </a:r>
          </a:p>
          <a:p>
            <a:r>
              <a:rPr lang="en-US" dirty="0"/>
              <a:t>Click “Apply”</a:t>
            </a:r>
          </a:p>
          <a:p>
            <a:r>
              <a:rPr lang="en-US" dirty="0"/>
              <a:t>Click “Create” in the resource section</a:t>
            </a:r>
          </a:p>
        </p:txBody>
      </p:sp>
      <p:pic>
        <p:nvPicPr>
          <p:cNvPr id="4" name="Picture 3">
            <a:extLst>
              <a:ext uri="{FF2B5EF4-FFF2-40B4-BE49-F238E27FC236}">
                <a16:creationId xmlns:a16="http://schemas.microsoft.com/office/drawing/2014/main" id="{34631F24-5E48-48CC-AF72-43106D82A882}"/>
              </a:ext>
            </a:extLst>
          </p:cNvPr>
          <p:cNvPicPr>
            <a:picLocks noChangeAspect="1"/>
          </p:cNvPicPr>
          <p:nvPr/>
        </p:nvPicPr>
        <p:blipFill>
          <a:blip r:embed="rId2"/>
          <a:stretch>
            <a:fillRect/>
          </a:stretch>
        </p:blipFill>
        <p:spPr>
          <a:xfrm>
            <a:off x="1141412" y="1699005"/>
            <a:ext cx="8685714" cy="4466667"/>
          </a:xfrm>
          <a:prstGeom prst="rect">
            <a:avLst/>
          </a:prstGeom>
        </p:spPr>
      </p:pic>
      <p:pic>
        <p:nvPicPr>
          <p:cNvPr id="5" name="Picture 4">
            <a:extLst>
              <a:ext uri="{FF2B5EF4-FFF2-40B4-BE49-F238E27FC236}">
                <a16:creationId xmlns:a16="http://schemas.microsoft.com/office/drawing/2014/main" id="{25EC666C-5CC7-401D-875F-77CC235BE874}"/>
              </a:ext>
            </a:extLst>
          </p:cNvPr>
          <p:cNvPicPr>
            <a:picLocks noChangeAspect="1"/>
          </p:cNvPicPr>
          <p:nvPr/>
        </p:nvPicPr>
        <p:blipFill>
          <a:blip r:embed="rId3"/>
          <a:stretch>
            <a:fillRect/>
          </a:stretch>
        </p:blipFill>
        <p:spPr>
          <a:xfrm>
            <a:off x="4594411" y="209951"/>
            <a:ext cx="3000000" cy="6438095"/>
          </a:xfrm>
          <a:prstGeom prst="rect">
            <a:avLst/>
          </a:prstGeom>
          <a:ln>
            <a:solidFill>
              <a:schemeClr val="bg1"/>
            </a:solidFill>
          </a:ln>
        </p:spPr>
      </p:pic>
    </p:spTree>
    <p:extLst>
      <p:ext uri="{BB962C8B-B14F-4D97-AF65-F5344CB8AC3E}">
        <p14:creationId xmlns:p14="http://schemas.microsoft.com/office/powerpoint/2010/main" val="19445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 version 8.x (other version might work)</a:t>
            </a:r>
          </a:p>
          <a:p>
            <a:pPr algn="just"/>
            <a:r>
              <a:rPr lang="en-US" dirty="0"/>
              <a:t>Yarn (or NPM) 1.7.0 (also tested 1.5.1)</a:t>
            </a:r>
          </a:p>
          <a:p>
            <a:pPr algn="just"/>
            <a:r>
              <a:rPr lang="en-US" dirty="0"/>
              <a:t>Dotnet core 2.1 (other version should work fine)</a:t>
            </a:r>
          </a:p>
        </p:txBody>
      </p:sp>
    </p:spTree>
    <p:extLst>
      <p:ext uri="{BB962C8B-B14F-4D97-AF65-F5344CB8AC3E}">
        <p14:creationId xmlns:p14="http://schemas.microsoft.com/office/powerpoint/2010/main" val="3068686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4011-FE81-415A-AC66-305A63F3B5A7}"/>
              </a:ext>
            </a:extLst>
          </p:cNvPr>
          <p:cNvSpPr>
            <a:spLocks noGrp="1"/>
          </p:cNvSpPr>
          <p:nvPr>
            <p:ph type="title"/>
          </p:nvPr>
        </p:nvSpPr>
        <p:spPr/>
        <p:txBody>
          <a:bodyPr/>
          <a:lstStyle/>
          <a:p>
            <a:r>
              <a:rPr lang="en-US" dirty="0"/>
              <a:t>Now to create the instance</a:t>
            </a:r>
          </a:p>
        </p:txBody>
      </p:sp>
      <p:sp>
        <p:nvSpPr>
          <p:cNvPr id="3" name="Content Placeholder 2">
            <a:extLst>
              <a:ext uri="{FF2B5EF4-FFF2-40B4-BE49-F238E27FC236}">
                <a16:creationId xmlns:a16="http://schemas.microsoft.com/office/drawing/2014/main" id="{445855DC-D7FA-42CF-84A5-AF1EFE1E2710}"/>
              </a:ext>
            </a:extLst>
          </p:cNvPr>
          <p:cNvSpPr>
            <a:spLocks noGrp="1"/>
          </p:cNvSpPr>
          <p:nvPr>
            <p:ph idx="1"/>
          </p:nvPr>
        </p:nvSpPr>
        <p:spPr/>
        <p:txBody>
          <a:bodyPr>
            <a:normAutofit lnSpcReduction="10000"/>
          </a:bodyPr>
          <a:lstStyle/>
          <a:p>
            <a:r>
              <a:rPr lang="en-US" dirty="0"/>
              <a:t>Click on “Create a resource” </a:t>
            </a:r>
            <a:r>
              <a:rPr lang="en-US" dirty="0">
                <a:sym typeface="Wingdings" panose="05000000000000000000" pitchFamily="2" charset="2"/>
              </a:rPr>
              <a:t>”Web”  “Web App”</a:t>
            </a:r>
            <a:endParaRPr lang="en-US" dirty="0"/>
          </a:p>
          <a:p>
            <a:r>
              <a:rPr lang="en-US" dirty="0"/>
              <a:t>Enter a name</a:t>
            </a:r>
          </a:p>
          <a:p>
            <a:r>
              <a:rPr lang="en-US" dirty="0"/>
              <a:t>Choose the previously created “Resource Group”</a:t>
            </a:r>
          </a:p>
          <a:p>
            <a:r>
              <a:rPr lang="en-US" dirty="0"/>
              <a:t>Select “Windows” as operating system</a:t>
            </a:r>
          </a:p>
          <a:p>
            <a:r>
              <a:rPr lang="en-US" dirty="0"/>
              <a:t>Click “App Service plan/Location” and select the previously created plan</a:t>
            </a:r>
          </a:p>
          <a:p>
            <a:pPr lvl="1"/>
            <a:r>
              <a:rPr lang="en-US" dirty="0"/>
              <a:t>If you don’t do that, it will create automatically a new non-free one</a:t>
            </a:r>
          </a:p>
          <a:p>
            <a:r>
              <a:rPr lang="en-US" dirty="0"/>
              <a:t>Click ”Create”</a:t>
            </a:r>
          </a:p>
        </p:txBody>
      </p:sp>
      <p:pic>
        <p:nvPicPr>
          <p:cNvPr id="4" name="Picture 3">
            <a:extLst>
              <a:ext uri="{FF2B5EF4-FFF2-40B4-BE49-F238E27FC236}">
                <a16:creationId xmlns:a16="http://schemas.microsoft.com/office/drawing/2014/main" id="{56FE43FA-77F3-4DA1-ABF6-485A0783024A}"/>
              </a:ext>
            </a:extLst>
          </p:cNvPr>
          <p:cNvPicPr>
            <a:picLocks noChangeAspect="1"/>
          </p:cNvPicPr>
          <p:nvPr/>
        </p:nvPicPr>
        <p:blipFill>
          <a:blip r:embed="rId2"/>
          <a:stretch>
            <a:fillRect/>
          </a:stretch>
        </p:blipFill>
        <p:spPr>
          <a:xfrm>
            <a:off x="2270601" y="1519476"/>
            <a:ext cx="7647619" cy="3819048"/>
          </a:xfrm>
          <a:prstGeom prst="rect">
            <a:avLst/>
          </a:prstGeom>
        </p:spPr>
      </p:pic>
      <p:pic>
        <p:nvPicPr>
          <p:cNvPr id="5" name="Picture 4">
            <a:extLst>
              <a:ext uri="{FF2B5EF4-FFF2-40B4-BE49-F238E27FC236}">
                <a16:creationId xmlns:a16="http://schemas.microsoft.com/office/drawing/2014/main" id="{F7D5E52E-9BF4-4C72-A7DD-0138914BF730}"/>
              </a:ext>
            </a:extLst>
          </p:cNvPr>
          <p:cNvPicPr>
            <a:picLocks noChangeAspect="1"/>
          </p:cNvPicPr>
          <p:nvPr/>
        </p:nvPicPr>
        <p:blipFill>
          <a:blip r:embed="rId3"/>
          <a:stretch>
            <a:fillRect/>
          </a:stretch>
        </p:blipFill>
        <p:spPr>
          <a:xfrm>
            <a:off x="4624571" y="114714"/>
            <a:ext cx="2942857" cy="6628571"/>
          </a:xfrm>
          <a:prstGeom prst="rect">
            <a:avLst/>
          </a:prstGeom>
        </p:spPr>
      </p:pic>
      <p:pic>
        <p:nvPicPr>
          <p:cNvPr id="6" name="Picture 5">
            <a:extLst>
              <a:ext uri="{FF2B5EF4-FFF2-40B4-BE49-F238E27FC236}">
                <a16:creationId xmlns:a16="http://schemas.microsoft.com/office/drawing/2014/main" id="{FC6277E8-ED04-420E-ABB1-76B453E706DE}"/>
              </a:ext>
            </a:extLst>
          </p:cNvPr>
          <p:cNvPicPr>
            <a:picLocks noChangeAspect="1"/>
          </p:cNvPicPr>
          <p:nvPr/>
        </p:nvPicPr>
        <p:blipFill>
          <a:blip r:embed="rId4"/>
          <a:stretch>
            <a:fillRect/>
          </a:stretch>
        </p:blipFill>
        <p:spPr>
          <a:xfrm>
            <a:off x="3891238" y="1729000"/>
            <a:ext cx="4409524" cy="3400000"/>
          </a:xfrm>
          <a:prstGeom prst="rect">
            <a:avLst/>
          </a:prstGeom>
        </p:spPr>
      </p:pic>
    </p:spTree>
    <p:extLst>
      <p:ext uri="{BB962C8B-B14F-4D97-AF65-F5344CB8AC3E}">
        <p14:creationId xmlns:p14="http://schemas.microsoft.com/office/powerpoint/2010/main" val="6910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B51A-0CC9-4D1B-B26D-610AA03B680C}"/>
              </a:ext>
            </a:extLst>
          </p:cNvPr>
          <p:cNvSpPr>
            <a:spLocks noGrp="1"/>
          </p:cNvSpPr>
          <p:nvPr>
            <p:ph type="title"/>
          </p:nvPr>
        </p:nvSpPr>
        <p:spPr/>
        <p:txBody>
          <a:bodyPr/>
          <a:lstStyle/>
          <a:p>
            <a:r>
              <a:rPr lang="en-US" dirty="0"/>
              <a:t>We need credentials</a:t>
            </a:r>
          </a:p>
        </p:txBody>
      </p:sp>
      <p:sp>
        <p:nvSpPr>
          <p:cNvPr id="3" name="Content Placeholder 2">
            <a:extLst>
              <a:ext uri="{FF2B5EF4-FFF2-40B4-BE49-F238E27FC236}">
                <a16:creationId xmlns:a16="http://schemas.microsoft.com/office/drawing/2014/main" id="{E8EC911D-C8B7-4AB3-8293-9A37F489771C}"/>
              </a:ext>
            </a:extLst>
          </p:cNvPr>
          <p:cNvSpPr>
            <a:spLocks noGrp="1"/>
          </p:cNvSpPr>
          <p:nvPr>
            <p:ph idx="1"/>
          </p:nvPr>
        </p:nvSpPr>
        <p:spPr/>
        <p:txBody>
          <a:bodyPr/>
          <a:lstStyle/>
          <a:p>
            <a:r>
              <a:rPr lang="en-US" dirty="0"/>
              <a:t>Browse to your App Service</a:t>
            </a:r>
          </a:p>
          <a:p>
            <a:r>
              <a:rPr lang="en-US" dirty="0"/>
              <a:t>Click on “Deployment credentials”</a:t>
            </a:r>
          </a:p>
          <a:p>
            <a:r>
              <a:rPr lang="en-US" dirty="0"/>
              <a:t>Enter a username and password (+confirm)</a:t>
            </a:r>
          </a:p>
          <a:p>
            <a:r>
              <a:rPr lang="en-US" dirty="0"/>
              <a:t>Click the “Save” icon at the top</a:t>
            </a:r>
          </a:p>
        </p:txBody>
      </p:sp>
      <p:pic>
        <p:nvPicPr>
          <p:cNvPr id="4" name="Picture 3">
            <a:extLst>
              <a:ext uri="{FF2B5EF4-FFF2-40B4-BE49-F238E27FC236}">
                <a16:creationId xmlns:a16="http://schemas.microsoft.com/office/drawing/2014/main" id="{1D0A8D7E-1DD4-429C-9DB3-B8ECFA0E3049}"/>
              </a:ext>
            </a:extLst>
          </p:cNvPr>
          <p:cNvPicPr>
            <a:picLocks noChangeAspect="1"/>
          </p:cNvPicPr>
          <p:nvPr/>
        </p:nvPicPr>
        <p:blipFill>
          <a:blip r:embed="rId2"/>
          <a:stretch>
            <a:fillRect/>
          </a:stretch>
        </p:blipFill>
        <p:spPr>
          <a:xfrm>
            <a:off x="992506" y="1661296"/>
            <a:ext cx="10203809" cy="4057567"/>
          </a:xfrm>
          <a:prstGeom prst="rect">
            <a:avLst/>
          </a:prstGeom>
        </p:spPr>
      </p:pic>
    </p:spTree>
    <p:extLst>
      <p:ext uri="{BB962C8B-B14F-4D97-AF65-F5344CB8AC3E}">
        <p14:creationId xmlns:p14="http://schemas.microsoft.com/office/powerpoint/2010/main" val="4324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4FF-E8DC-4474-9DC3-6AB848E97D15}"/>
              </a:ext>
            </a:extLst>
          </p:cNvPr>
          <p:cNvSpPr>
            <a:spLocks noGrp="1"/>
          </p:cNvSpPr>
          <p:nvPr>
            <p:ph type="title"/>
          </p:nvPr>
        </p:nvSpPr>
        <p:spPr/>
        <p:txBody>
          <a:bodyPr/>
          <a:lstStyle/>
          <a:p>
            <a:r>
              <a:rPr lang="en-US" dirty="0"/>
              <a:t>Application Dashboard</a:t>
            </a:r>
          </a:p>
        </p:txBody>
      </p:sp>
      <p:pic>
        <p:nvPicPr>
          <p:cNvPr id="4" name="Picture 3">
            <a:extLst>
              <a:ext uri="{FF2B5EF4-FFF2-40B4-BE49-F238E27FC236}">
                <a16:creationId xmlns:a16="http://schemas.microsoft.com/office/drawing/2014/main" id="{EA2C892E-E149-4432-B9A1-FCCC0A9476B4}"/>
              </a:ext>
            </a:extLst>
          </p:cNvPr>
          <p:cNvPicPr>
            <a:picLocks noChangeAspect="1"/>
          </p:cNvPicPr>
          <p:nvPr/>
        </p:nvPicPr>
        <p:blipFill>
          <a:blip r:embed="rId2"/>
          <a:stretch>
            <a:fillRect/>
          </a:stretch>
        </p:blipFill>
        <p:spPr>
          <a:xfrm>
            <a:off x="1034843" y="1970177"/>
            <a:ext cx="10119137" cy="2917646"/>
          </a:xfrm>
          <a:prstGeom prst="rect">
            <a:avLst/>
          </a:prstGeom>
        </p:spPr>
      </p:pic>
      <p:sp>
        <p:nvSpPr>
          <p:cNvPr id="5" name="Rectangle 4">
            <a:extLst>
              <a:ext uri="{FF2B5EF4-FFF2-40B4-BE49-F238E27FC236}">
                <a16:creationId xmlns:a16="http://schemas.microsoft.com/office/drawing/2014/main" id="{F531FDA5-72EB-45C2-BCD9-AD232263896D}"/>
              </a:ext>
            </a:extLst>
          </p:cNvPr>
          <p:cNvSpPr/>
          <p:nvPr/>
        </p:nvSpPr>
        <p:spPr>
          <a:xfrm>
            <a:off x="7206143" y="2808214"/>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5E0133-A5EF-41C1-B63E-5232157661F5}"/>
              </a:ext>
            </a:extLst>
          </p:cNvPr>
          <p:cNvSpPr/>
          <p:nvPr/>
        </p:nvSpPr>
        <p:spPr>
          <a:xfrm>
            <a:off x="7206143" y="3221372"/>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8CFB04-4600-49F4-9F0D-408BF786A03E}"/>
              </a:ext>
            </a:extLst>
          </p:cNvPr>
          <p:cNvSpPr/>
          <p:nvPr/>
        </p:nvSpPr>
        <p:spPr>
          <a:xfrm>
            <a:off x="7206143" y="3641439"/>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07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36B-4540-466F-8E37-ED67F54E6EF3}"/>
              </a:ext>
            </a:extLst>
          </p:cNvPr>
          <p:cNvSpPr>
            <a:spLocks noGrp="1"/>
          </p:cNvSpPr>
          <p:nvPr>
            <p:ph type="title"/>
          </p:nvPr>
        </p:nvSpPr>
        <p:spPr/>
        <p:txBody>
          <a:bodyPr/>
          <a:lstStyle/>
          <a:p>
            <a:r>
              <a:rPr lang="en-US" dirty="0"/>
              <a:t>Update </a:t>
            </a:r>
            <a:r>
              <a:rPr lang="en-US" dirty="0" err="1"/>
              <a:t>AppVeyor.yml</a:t>
            </a:r>
            <a:endParaRPr lang="en-US" dirty="0"/>
          </a:p>
        </p:txBody>
      </p:sp>
      <p:sp>
        <p:nvSpPr>
          <p:cNvPr id="3" name="Content Placeholder 2">
            <a:extLst>
              <a:ext uri="{FF2B5EF4-FFF2-40B4-BE49-F238E27FC236}">
                <a16:creationId xmlns:a16="http://schemas.microsoft.com/office/drawing/2014/main" id="{73737364-326C-4DF6-AC11-7FBA206E23B6}"/>
              </a:ext>
            </a:extLst>
          </p:cNvPr>
          <p:cNvSpPr>
            <a:spLocks noGrp="1"/>
          </p:cNvSpPr>
          <p:nvPr>
            <p:ph idx="1"/>
          </p:nvPr>
        </p:nvSpPr>
        <p:spPr>
          <a:xfrm>
            <a:off x="1141413" y="2249487"/>
            <a:ext cx="5871784" cy="3541714"/>
          </a:xfrm>
        </p:spPr>
        <p:txBody>
          <a:bodyPr/>
          <a:lstStyle/>
          <a:p>
            <a:r>
              <a:rPr lang="en-US" dirty="0"/>
              <a:t>Encrypt the azure password you created</a:t>
            </a:r>
          </a:p>
          <a:p>
            <a:r>
              <a:rPr lang="en-US" dirty="0"/>
              <a:t>Don’t create a PR: </a:t>
            </a:r>
            <a:r>
              <a:rPr lang="en-US" dirty="0" err="1"/>
              <a:t>AppVeyor</a:t>
            </a:r>
            <a:r>
              <a:rPr lang="en-US" dirty="0"/>
              <a:t> doesn’t deploy on Pull Requests</a:t>
            </a:r>
          </a:p>
          <a:p>
            <a:pPr lvl="1"/>
            <a:r>
              <a:rPr lang="en-US" dirty="0"/>
              <a:t>If you need to, there is a deployment setting you can use</a:t>
            </a:r>
          </a:p>
        </p:txBody>
      </p:sp>
      <p:pic>
        <p:nvPicPr>
          <p:cNvPr id="4" name="Picture 3">
            <a:extLst>
              <a:ext uri="{FF2B5EF4-FFF2-40B4-BE49-F238E27FC236}">
                <a16:creationId xmlns:a16="http://schemas.microsoft.com/office/drawing/2014/main" id="{9935494C-1888-482C-8B95-A11D3766BDAB}"/>
              </a:ext>
            </a:extLst>
          </p:cNvPr>
          <p:cNvPicPr>
            <a:picLocks noChangeAspect="1"/>
          </p:cNvPicPr>
          <p:nvPr/>
        </p:nvPicPr>
        <p:blipFill>
          <a:blip r:embed="rId2"/>
          <a:stretch>
            <a:fillRect/>
          </a:stretch>
        </p:blipFill>
        <p:spPr>
          <a:xfrm>
            <a:off x="6874971" y="940265"/>
            <a:ext cx="4668279" cy="5500925"/>
          </a:xfrm>
          <a:prstGeom prst="rect">
            <a:avLst/>
          </a:prstGeom>
        </p:spPr>
      </p:pic>
      <p:pic>
        <p:nvPicPr>
          <p:cNvPr id="5" name="Picture 4">
            <a:extLst>
              <a:ext uri="{FF2B5EF4-FFF2-40B4-BE49-F238E27FC236}">
                <a16:creationId xmlns:a16="http://schemas.microsoft.com/office/drawing/2014/main" id="{83CC39DD-D032-4494-B6D7-EF459BD36782}"/>
              </a:ext>
            </a:extLst>
          </p:cNvPr>
          <p:cNvPicPr>
            <a:picLocks noChangeAspect="1"/>
          </p:cNvPicPr>
          <p:nvPr/>
        </p:nvPicPr>
        <p:blipFill>
          <a:blip r:embed="rId3"/>
          <a:stretch>
            <a:fillRect/>
          </a:stretch>
        </p:blipFill>
        <p:spPr>
          <a:xfrm>
            <a:off x="1453495" y="1957571"/>
            <a:ext cx="5247619" cy="2942857"/>
          </a:xfrm>
          <a:prstGeom prst="rect">
            <a:avLst/>
          </a:prstGeom>
        </p:spPr>
      </p:pic>
      <p:pic>
        <p:nvPicPr>
          <p:cNvPr id="6" name="Picture 5">
            <a:extLst>
              <a:ext uri="{FF2B5EF4-FFF2-40B4-BE49-F238E27FC236}">
                <a16:creationId xmlns:a16="http://schemas.microsoft.com/office/drawing/2014/main" id="{67B4F5D2-0C98-4402-92E6-F89971B0A130}"/>
              </a:ext>
            </a:extLst>
          </p:cNvPr>
          <p:cNvPicPr>
            <a:picLocks noChangeAspect="1"/>
          </p:cNvPicPr>
          <p:nvPr/>
        </p:nvPicPr>
        <p:blipFill>
          <a:blip r:embed="rId4"/>
          <a:stretch>
            <a:fillRect/>
          </a:stretch>
        </p:blipFill>
        <p:spPr>
          <a:xfrm>
            <a:off x="2034095" y="276619"/>
            <a:ext cx="8123809" cy="6304762"/>
          </a:xfrm>
          <a:prstGeom prst="rect">
            <a:avLst/>
          </a:prstGeom>
        </p:spPr>
      </p:pic>
    </p:spTree>
    <p:extLst>
      <p:ext uri="{BB962C8B-B14F-4D97-AF65-F5344CB8AC3E}">
        <p14:creationId xmlns:p14="http://schemas.microsoft.com/office/powerpoint/2010/main" val="31251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85FF-E1EA-494E-8540-69B0A7D62243}"/>
              </a:ext>
            </a:extLst>
          </p:cNvPr>
          <p:cNvSpPr>
            <a:spLocks noGrp="1"/>
          </p:cNvSpPr>
          <p:nvPr>
            <p:ph type="title"/>
          </p:nvPr>
        </p:nvSpPr>
        <p:spPr/>
        <p:txBody>
          <a:bodyPr/>
          <a:lstStyle/>
          <a:p>
            <a:r>
              <a:rPr lang="en-US" dirty="0"/>
              <a:t>Let’s see our application</a:t>
            </a:r>
          </a:p>
        </p:txBody>
      </p:sp>
      <p:pic>
        <p:nvPicPr>
          <p:cNvPr id="4" name="Picture 3">
            <a:extLst>
              <a:ext uri="{FF2B5EF4-FFF2-40B4-BE49-F238E27FC236}">
                <a16:creationId xmlns:a16="http://schemas.microsoft.com/office/drawing/2014/main" id="{B11F82AA-CC70-403A-8063-EA42C797D8F2}"/>
              </a:ext>
            </a:extLst>
          </p:cNvPr>
          <p:cNvPicPr>
            <a:picLocks noChangeAspect="1"/>
          </p:cNvPicPr>
          <p:nvPr/>
        </p:nvPicPr>
        <p:blipFill>
          <a:blip r:embed="rId2"/>
          <a:stretch>
            <a:fillRect/>
          </a:stretch>
        </p:blipFill>
        <p:spPr>
          <a:xfrm>
            <a:off x="1829333" y="2200428"/>
            <a:ext cx="8533333" cy="2457143"/>
          </a:xfrm>
          <a:prstGeom prst="rect">
            <a:avLst/>
          </a:prstGeom>
        </p:spPr>
      </p:pic>
      <p:pic>
        <p:nvPicPr>
          <p:cNvPr id="5" name="Picture 4">
            <a:extLst>
              <a:ext uri="{FF2B5EF4-FFF2-40B4-BE49-F238E27FC236}">
                <a16:creationId xmlns:a16="http://schemas.microsoft.com/office/drawing/2014/main" id="{208246D0-BB98-44D3-BD1A-1D26AC489E31}"/>
              </a:ext>
            </a:extLst>
          </p:cNvPr>
          <p:cNvPicPr>
            <a:picLocks noChangeAspect="1"/>
          </p:cNvPicPr>
          <p:nvPr/>
        </p:nvPicPr>
        <p:blipFill>
          <a:blip r:embed="rId3"/>
          <a:stretch>
            <a:fillRect/>
          </a:stretch>
        </p:blipFill>
        <p:spPr>
          <a:xfrm>
            <a:off x="1205524" y="924238"/>
            <a:ext cx="9780952" cy="5009524"/>
          </a:xfrm>
          <a:prstGeom prst="rect">
            <a:avLst/>
          </a:prstGeom>
        </p:spPr>
      </p:pic>
    </p:spTree>
    <p:extLst>
      <p:ext uri="{BB962C8B-B14F-4D97-AF65-F5344CB8AC3E}">
        <p14:creationId xmlns:p14="http://schemas.microsoft.com/office/powerpoint/2010/main" val="388690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33C-B236-4522-8293-96B78355816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745F733C-B22D-40C0-9DCF-A0B4081FE954}"/>
              </a:ext>
            </a:extLst>
          </p:cNvPr>
          <p:cNvSpPr>
            <a:spLocks noGrp="1"/>
          </p:cNvSpPr>
          <p:nvPr>
            <p:ph idx="1"/>
          </p:nvPr>
        </p:nvSpPr>
        <p:spPr>
          <a:xfrm>
            <a:off x="1141412" y="2249486"/>
            <a:ext cx="9905999" cy="4218425"/>
          </a:xfrm>
        </p:spPr>
        <p:txBody>
          <a:bodyPr>
            <a:normAutofit/>
          </a:bodyPr>
          <a:lstStyle/>
          <a:p>
            <a:r>
              <a:rPr lang="en-US" dirty="0"/>
              <a:t>Created a dotnet core + react application using CLI scaffolding</a:t>
            </a:r>
          </a:p>
          <a:p>
            <a:r>
              <a:rPr lang="en-US" dirty="0"/>
              <a:t>Added it to GitHub</a:t>
            </a:r>
          </a:p>
          <a:p>
            <a:r>
              <a:rPr lang="en-US" dirty="0"/>
              <a:t>Added an automated build on </a:t>
            </a:r>
            <a:r>
              <a:rPr lang="en-US" dirty="0" err="1"/>
              <a:t>Appveyor</a:t>
            </a:r>
            <a:endParaRPr lang="en-US" dirty="0"/>
          </a:p>
          <a:p>
            <a:r>
              <a:rPr lang="en-US" dirty="0"/>
              <a:t>Added code analysis and coverage</a:t>
            </a:r>
          </a:p>
          <a:p>
            <a:r>
              <a:rPr lang="en-US" dirty="0"/>
              <a:t>Published code stats to </a:t>
            </a:r>
            <a:r>
              <a:rPr lang="en-US" dirty="0" err="1"/>
              <a:t>SonarCloud</a:t>
            </a:r>
            <a:r>
              <a:rPr lang="en-US" dirty="0"/>
              <a:t> and </a:t>
            </a:r>
            <a:r>
              <a:rPr lang="en-US" dirty="0" err="1"/>
              <a:t>CodeCov</a:t>
            </a:r>
            <a:endParaRPr lang="en-US" dirty="0"/>
          </a:p>
          <a:p>
            <a:r>
              <a:rPr lang="en-US" dirty="0"/>
              <a:t>Created a free tier environment in Azure</a:t>
            </a:r>
          </a:p>
          <a:p>
            <a:r>
              <a:rPr lang="en-US" dirty="0"/>
              <a:t>Deployed to Azure!</a:t>
            </a:r>
          </a:p>
        </p:txBody>
      </p:sp>
    </p:spTree>
    <p:extLst>
      <p:ext uri="{BB962C8B-B14F-4D97-AF65-F5344CB8AC3E}">
        <p14:creationId xmlns:p14="http://schemas.microsoft.com/office/powerpoint/2010/main" val="3587398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409D-4785-4A2E-9CC5-9D4190260EC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B55BA0C-E018-44FD-A8D7-04A83AFC621C}"/>
              </a:ext>
            </a:extLst>
          </p:cNvPr>
          <p:cNvSpPr>
            <a:spLocks noGrp="1"/>
          </p:cNvSpPr>
          <p:nvPr>
            <p:ph idx="1"/>
          </p:nvPr>
        </p:nvSpPr>
        <p:spPr/>
        <p:txBody>
          <a:bodyPr/>
          <a:lstStyle/>
          <a:p>
            <a:r>
              <a:rPr lang="en-US" dirty="0"/>
              <a:t>Questions and Answers?</a:t>
            </a:r>
          </a:p>
          <a:p>
            <a:r>
              <a:rPr lang="en-US" dirty="0"/>
              <a:t>Agoda is hiring: </a:t>
            </a:r>
            <a:r>
              <a:rPr lang="en-US" dirty="0">
                <a:hlinkClick r:id="rId2"/>
              </a:rPr>
              <a:t>https://careersatagoda.com/departments/technology/</a:t>
            </a:r>
            <a:r>
              <a:rPr lang="en-US" dirty="0"/>
              <a:t> </a:t>
            </a:r>
          </a:p>
        </p:txBody>
      </p:sp>
    </p:spTree>
    <p:extLst>
      <p:ext uri="{BB962C8B-B14F-4D97-AF65-F5344CB8AC3E}">
        <p14:creationId xmlns:p14="http://schemas.microsoft.com/office/powerpoint/2010/main" val="3682157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normAutofit/>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SonarCloud</a:t>
            </a:r>
            <a:r>
              <a:rPr lang="en-US" dirty="0"/>
              <a:t>: </a:t>
            </a:r>
            <a:r>
              <a:rPr lang="en-US" dirty="0">
                <a:hlinkClick r:id="rId5"/>
              </a:rPr>
              <a:t>https://sonarcloud.io</a:t>
            </a:r>
            <a:r>
              <a:rPr lang="en-US" dirty="0"/>
              <a:t> </a:t>
            </a:r>
          </a:p>
          <a:p>
            <a:r>
              <a:rPr lang="en-US" dirty="0" err="1"/>
              <a:t>Opencover</a:t>
            </a:r>
            <a:r>
              <a:rPr lang="en-US" dirty="0"/>
              <a:t>: </a:t>
            </a:r>
            <a:r>
              <a:rPr lang="en-US" dirty="0">
                <a:hlinkClick r:id="rId6"/>
              </a:rPr>
              <a:t>https://github.com/opencover/opencover/wiki/Usage</a:t>
            </a:r>
            <a:endParaRPr lang="en-US" dirty="0"/>
          </a:p>
          <a:p>
            <a:r>
              <a:rPr lang="en-US" dirty="0"/>
              <a:t>Azure Portal: </a:t>
            </a:r>
            <a:r>
              <a:rPr lang="en-US" dirty="0">
                <a:hlinkClick r:id="rId7"/>
              </a:rPr>
              <a:t>https://portal.azure.com/</a:t>
            </a:r>
            <a:endParaRPr lang="en-US" dirty="0"/>
          </a:p>
        </p:txBody>
      </p:sp>
    </p:spTree>
    <p:extLst>
      <p:ext uri="{BB962C8B-B14F-4D97-AF65-F5344CB8AC3E}">
        <p14:creationId xmlns:p14="http://schemas.microsoft.com/office/powerpoint/2010/main" val="30219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1119</TotalTime>
  <Words>1601</Words>
  <Application>Microsoft Office PowerPoint</Application>
  <PresentationFormat>Widescreen</PresentationFormat>
  <Paragraphs>205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Consolas</vt:lpstr>
      <vt:lpstr>Trebuchet MS</vt:lpstr>
      <vt:lpstr>Tw Cen MT</vt:lpstr>
      <vt:lpstr>Wingdings</vt:lpstr>
      <vt:lpstr>Circuit</vt:lpstr>
      <vt:lpstr>Full Open-Source CI/CD of a dotnet core application</vt:lpstr>
      <vt:lpstr>Agenda</vt:lpstr>
      <vt:lpstr>What is CI/CD</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Now to the hosting!</vt:lpstr>
      <vt:lpstr>Where is the beer?</vt:lpstr>
      <vt:lpstr>Now to create the instance</vt:lpstr>
      <vt:lpstr>We need credentials</vt:lpstr>
      <vt:lpstr>Application Dashboard</vt:lpstr>
      <vt:lpstr>Update AppVeyor.yml</vt:lpstr>
      <vt:lpstr>Let’s see our application</vt:lpstr>
      <vt:lpstr>Recap</vt:lpstr>
      <vt:lpstr>Thank You</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77</cp:revision>
  <dcterms:created xsi:type="dcterms:W3CDTF">2018-07-03T05:36:33Z</dcterms:created>
  <dcterms:modified xsi:type="dcterms:W3CDTF">2018-07-30T10:07:29Z</dcterms:modified>
</cp:coreProperties>
</file>