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30275213" cy="42803763"/>
  <p:notesSz cx="6858000" cy="9144000"/>
  <p:defaultTextStyle>
    <a:defPPr>
      <a:defRPr lang="de-DE"/>
    </a:defPPr>
    <a:lvl1pPr marL="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2E"/>
    <a:srgbClr val="E6002F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9C34C-FA94-4480-80A3-42AFC57BE6FC}" v="7" dt="2023-05-23T18:53:19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/>
    <p:restoredTop sz="96960"/>
  </p:normalViewPr>
  <p:slideViewPr>
    <p:cSldViewPr snapToGrid="0">
      <p:cViewPr>
        <p:scale>
          <a:sx n="26" d="100"/>
          <a:sy n="26" d="100"/>
        </p:scale>
        <p:origin x="1128" y="-1456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Joel Berther" userId="a9200521-a7d8-4074-abd8-4b78ddab0433" providerId="ADAL" clId="{CFF9C34C-FA94-4480-80A3-42AFC57BE6FC}"/>
    <pc:docChg chg="undo custSel modSld">
      <pc:chgData name="Cédric Joel Berther" userId="a9200521-a7d8-4074-abd8-4b78ddab0433" providerId="ADAL" clId="{CFF9C34C-FA94-4480-80A3-42AFC57BE6FC}" dt="2023-05-23T19:04:26.587" v="253" actId="20577"/>
      <pc:docMkLst>
        <pc:docMk/>
      </pc:docMkLst>
      <pc:sldChg chg="addSp delSp modSp mod">
        <pc:chgData name="Cédric Joel Berther" userId="a9200521-a7d8-4074-abd8-4b78ddab0433" providerId="ADAL" clId="{CFF9C34C-FA94-4480-80A3-42AFC57BE6FC}" dt="2023-05-23T19:04:26.587" v="253" actId="20577"/>
        <pc:sldMkLst>
          <pc:docMk/>
          <pc:sldMk cId="1635717065" sldId="291"/>
        </pc:sldMkLst>
        <pc:spChg chg="mod">
          <ac:chgData name="Cédric Joel Berther" userId="a9200521-a7d8-4074-abd8-4b78ddab0433" providerId="ADAL" clId="{CFF9C34C-FA94-4480-80A3-42AFC57BE6FC}" dt="2023-05-23T19:02:20.849" v="203" actId="20577"/>
          <ac:spMkLst>
            <pc:docMk/>
            <pc:sldMk cId="1635717065" sldId="291"/>
            <ac:spMk id="2" creationId="{60363ED4-383E-A141-8A83-1361CDA7A8CA}"/>
          </ac:spMkLst>
        </pc:spChg>
        <pc:spChg chg="mod">
          <ac:chgData name="Cédric Joel Berther" userId="a9200521-a7d8-4074-abd8-4b78ddab0433" providerId="ADAL" clId="{CFF9C34C-FA94-4480-80A3-42AFC57BE6FC}" dt="2023-05-23T19:04:26.587" v="253" actId="20577"/>
          <ac:spMkLst>
            <pc:docMk/>
            <pc:sldMk cId="1635717065" sldId="291"/>
            <ac:spMk id="4" creationId="{DABB979A-F673-F848-A0EE-625C9B28F075}"/>
          </ac:spMkLst>
        </pc:spChg>
        <pc:spChg chg="del">
          <ac:chgData name="Cédric Joel Berther" userId="a9200521-a7d8-4074-abd8-4b78ddab0433" providerId="ADAL" clId="{CFF9C34C-FA94-4480-80A3-42AFC57BE6FC}" dt="2023-05-23T18:49:59.096" v="10" actId="478"/>
          <ac:spMkLst>
            <pc:docMk/>
            <pc:sldMk cId="1635717065" sldId="291"/>
            <ac:spMk id="5" creationId="{16692774-5C0F-AC46-BC94-F324CBF2A35B}"/>
          </ac:spMkLst>
        </pc:spChg>
        <pc:spChg chg="add del mod">
          <ac:chgData name="Cédric Joel Berther" userId="a9200521-a7d8-4074-abd8-4b78ddab0433" providerId="ADAL" clId="{CFF9C34C-FA94-4480-80A3-42AFC57BE6FC}" dt="2023-05-23T18:50:06.740" v="21" actId="478"/>
          <ac:spMkLst>
            <pc:docMk/>
            <pc:sldMk cId="1635717065" sldId="291"/>
            <ac:spMk id="7" creationId="{701A5F34-298F-310B-7C1F-41DA2FA2602D}"/>
          </ac:spMkLst>
        </pc:spChg>
        <pc:spChg chg="add del mod">
          <ac:chgData name="Cédric Joel Berther" userId="a9200521-a7d8-4074-abd8-4b78ddab0433" providerId="ADAL" clId="{CFF9C34C-FA94-4480-80A3-42AFC57BE6FC}" dt="2023-05-23T18:50:54.899" v="26"/>
          <ac:spMkLst>
            <pc:docMk/>
            <pc:sldMk cId="1635717065" sldId="291"/>
            <ac:spMk id="8" creationId="{E22D3196-3A52-BB0C-EC2D-A9411DC93A10}"/>
          </ac:spMkLst>
        </pc:spChg>
        <pc:spChg chg="add del mod">
          <ac:chgData name="Cédric Joel Berther" userId="a9200521-a7d8-4074-abd8-4b78ddab0433" providerId="ADAL" clId="{CFF9C34C-FA94-4480-80A3-42AFC57BE6FC}" dt="2023-05-23T18:51:14.556" v="31"/>
          <ac:spMkLst>
            <pc:docMk/>
            <pc:sldMk cId="1635717065" sldId="291"/>
            <ac:spMk id="9" creationId="{80A5E10E-5D50-D65C-287E-BD85047C527A}"/>
          </ac:spMkLst>
        </pc:spChg>
        <pc:spChg chg="add mod">
          <ac:chgData name="Cédric Joel Berther" userId="a9200521-a7d8-4074-abd8-4b78ddab0433" providerId="ADAL" clId="{CFF9C34C-FA94-4480-80A3-42AFC57BE6FC}" dt="2023-05-23T18:51:39.766" v="35" actId="208"/>
          <ac:spMkLst>
            <pc:docMk/>
            <pc:sldMk cId="1635717065" sldId="291"/>
            <ac:spMk id="10" creationId="{D9784E14-D04F-33CD-2433-EB9BBFA433C9}"/>
          </ac:spMkLst>
        </pc:spChg>
        <pc:spChg chg="add mod">
          <ac:chgData name="Cédric Joel Berther" userId="a9200521-a7d8-4074-abd8-4b78ddab0433" providerId="ADAL" clId="{CFF9C34C-FA94-4480-80A3-42AFC57BE6FC}" dt="2023-05-23T19:03:00.744" v="209" actId="20577"/>
          <ac:spMkLst>
            <pc:docMk/>
            <pc:sldMk cId="1635717065" sldId="291"/>
            <ac:spMk id="11" creationId="{31788DEB-F660-96C3-76B0-727AF5E82520}"/>
          </ac:spMkLst>
        </pc:spChg>
        <pc:spChg chg="add mod">
          <ac:chgData name="Cédric Joel Berther" userId="a9200521-a7d8-4074-abd8-4b78ddab0433" providerId="ADAL" clId="{CFF9C34C-FA94-4480-80A3-42AFC57BE6FC}" dt="2023-05-23T18:53:09.553" v="96" actId="1076"/>
          <ac:spMkLst>
            <pc:docMk/>
            <pc:sldMk cId="1635717065" sldId="291"/>
            <ac:spMk id="12" creationId="{B60F2126-5A03-B286-AB55-1258C00C7B31}"/>
          </ac:spMkLst>
        </pc:spChg>
        <pc:spChg chg="add mod">
          <ac:chgData name="Cédric Joel Berther" userId="a9200521-a7d8-4074-abd8-4b78ddab0433" providerId="ADAL" clId="{CFF9C34C-FA94-4480-80A3-42AFC57BE6FC}" dt="2023-05-23T18:52:47.558" v="94" actId="20577"/>
          <ac:spMkLst>
            <pc:docMk/>
            <pc:sldMk cId="1635717065" sldId="291"/>
            <ac:spMk id="13" creationId="{654BF2C1-B4A9-8E45-27EF-D26643FA3016}"/>
          </ac:spMkLst>
        </pc:spChg>
        <pc:spChg chg="add mod">
          <ac:chgData name="Cédric Joel Berther" userId="a9200521-a7d8-4074-abd8-4b78ddab0433" providerId="ADAL" clId="{CFF9C34C-FA94-4480-80A3-42AFC57BE6FC}" dt="2023-05-23T18:54:13.786" v="121" actId="14100"/>
          <ac:spMkLst>
            <pc:docMk/>
            <pc:sldMk cId="1635717065" sldId="291"/>
            <ac:spMk id="14" creationId="{EC96CCC6-578E-61A3-BE26-83939F88078C}"/>
          </ac:spMkLst>
        </pc:spChg>
        <pc:spChg chg="add mod">
          <ac:chgData name="Cédric Joel Berther" userId="a9200521-a7d8-4074-abd8-4b78ddab0433" providerId="ADAL" clId="{CFF9C34C-FA94-4480-80A3-42AFC57BE6FC}" dt="2023-05-23T18:54:10.721" v="120" actId="14100"/>
          <ac:spMkLst>
            <pc:docMk/>
            <pc:sldMk cId="1635717065" sldId="291"/>
            <ac:spMk id="15" creationId="{5A45FE6B-F9AB-599D-6D02-2779525B7A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25.05.2023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_hoch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41739" y="1059304"/>
            <a:ext cx="21986517" cy="1441229"/>
          </a:xfrm>
        </p:spPr>
        <p:txBody>
          <a:bodyPr anchor="t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56pt., rot)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  <p:custDataLst>
              <p:tags r:id="rId2"/>
            </p:custDataLst>
          </p:nvPr>
        </p:nvSpPr>
        <p:spPr>
          <a:xfrm>
            <a:off x="1441739" y="6053163"/>
            <a:ext cx="27393037" cy="288245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682414" algn="l"/>
              </a:tabLst>
              <a:defRPr sz="400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 A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marL="0" marR="0" lvl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B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lvl="0"/>
            <a:r>
              <a:rPr lang="de-DE" dirty="0"/>
              <a:t>Text C (Arial Fett 20pt., </a:t>
            </a:r>
            <a:r>
              <a:rPr lang="de-DE" dirty="0" err="1"/>
              <a:t>weiss</a:t>
            </a:r>
            <a:r>
              <a:rPr lang="de-DE" dirty="0"/>
              <a:t>)	max. 3 Zeilen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 hasCustomPrompt="1"/>
            <p:custDataLst>
              <p:tags r:id="rId3"/>
            </p:custDataLst>
          </p:nvPr>
        </p:nvSpPr>
        <p:spPr>
          <a:xfrm>
            <a:off x="1441740" y="41362534"/>
            <a:ext cx="27393035" cy="14412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3603"/>
              </a:lnSpc>
              <a:spcBef>
                <a:spcPts val="0"/>
              </a:spcBef>
              <a:buNone/>
              <a:defRPr sz="2802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>
                <a:effectLst/>
                <a:latin typeface="Arial" panose="020B0604020202020204" pitchFamily="34" charset="0"/>
              </a:rPr>
              <a:t>Departement  |  Professor  |  Copyright (Arial 14pt., schwarz)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 hasCustomPrompt="1"/>
            <p:custDataLst>
              <p:tags r:id="rId4"/>
            </p:custDataLst>
          </p:nvPr>
        </p:nvSpPr>
        <p:spPr>
          <a:xfrm>
            <a:off x="1441739" y="2915641"/>
            <a:ext cx="21986517" cy="1441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4712"/>
              </a:lnSpc>
              <a:spcBef>
                <a:spcPts val="0"/>
              </a:spcBef>
              <a:buNone/>
              <a:defRPr sz="112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56pt., schwarz)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1441737" y="1056087"/>
            <a:ext cx="21986517" cy="3603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1830421" rtl="0" eaLnBrk="1" fontAlgn="auto" latinLnBrk="0" hangingPunct="1">
              <a:lnSpc>
                <a:spcPts val="1471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 A (Arial 56pt., rot)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668716C9-DC5E-A548-889E-5FDBD34DFD8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03" y="222541"/>
            <a:ext cx="5129498" cy="410214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564AE06-7723-F548-82F4-8F274C446C30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0" y="6053163"/>
            <a:ext cx="30276515" cy="2882459"/>
          </a:xfrm>
          <a:prstGeom prst="rect">
            <a:avLst/>
          </a:prstGeom>
          <a:solidFill>
            <a:srgbClr val="E600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430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0" marR="0" indent="0" algn="l" defTabSz="1830421" rtl="0" eaLnBrk="1" fontAlgn="auto" latinLnBrk="0" hangingPunct="1">
        <a:lnSpc>
          <a:spcPts val="14712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121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605" indent="-457605" algn="l" defTabSz="1830421" rtl="0" eaLnBrk="1" latinLnBrk="0" hangingPunct="1">
        <a:lnSpc>
          <a:spcPct val="90000"/>
        </a:lnSpc>
        <a:spcBef>
          <a:spcPts val="2002"/>
        </a:spcBef>
        <a:buFont typeface="Arial" panose="020B0604020202020204" pitchFamily="34" charset="0"/>
        <a:buChar char="•"/>
        <a:defRPr sz="5605" kern="1200">
          <a:solidFill>
            <a:schemeClr val="tx1"/>
          </a:solidFill>
          <a:latin typeface="+mn-lt"/>
          <a:ea typeface="+mn-ea"/>
          <a:cs typeface="+mn-cs"/>
        </a:defRPr>
      </a:lvl1pPr>
      <a:lvl2pPr marL="1372816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4" kern="1200">
          <a:solidFill>
            <a:schemeClr val="tx1"/>
          </a:solidFill>
          <a:latin typeface="+mn-lt"/>
          <a:ea typeface="+mn-ea"/>
          <a:cs typeface="+mn-cs"/>
        </a:defRPr>
      </a:lvl2pPr>
      <a:lvl3pPr marL="2288027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3" kern="1200">
          <a:solidFill>
            <a:schemeClr val="tx1"/>
          </a:solidFill>
          <a:latin typeface="+mn-lt"/>
          <a:ea typeface="+mn-ea"/>
          <a:cs typeface="+mn-cs"/>
        </a:defRPr>
      </a:lvl3pPr>
      <a:lvl4pPr marL="3203238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411845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5033659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94887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864082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779293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1pPr>
      <a:lvl2pPr marL="91521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2pPr>
      <a:lvl3pPr marL="183042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3pPr>
      <a:lvl4pPr marL="274563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3660843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457605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491266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406477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321688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07" userDrawn="1">
          <p15:clr>
            <a:srgbClr val="F26B43"/>
          </p15:clr>
        </p15:guide>
        <p15:guide id="2" pos="907" userDrawn="1">
          <p15:clr>
            <a:srgbClr val="F26B43"/>
          </p15:clr>
        </p15:guide>
        <p15:guide id="4" pos="18164" userDrawn="1">
          <p15:clr>
            <a:srgbClr val="F26B43"/>
          </p15:clr>
        </p15:guide>
        <p15:guide id="6" orient="horz" pos="2722" userDrawn="1">
          <p15:clr>
            <a:srgbClr val="F26B43"/>
          </p15:clr>
        </p15:guide>
        <p15:guide id="7" orient="horz" pos="26056" userDrawn="1">
          <p15:clr>
            <a:srgbClr val="F26B43"/>
          </p15:clr>
        </p15:guide>
        <p15:guide id="8" orient="horz" pos="56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49931B-90C3-E77D-C546-0A99D244E54D}"/>
              </a:ext>
            </a:extLst>
          </p:cNvPr>
          <p:cNvSpPr/>
          <p:nvPr/>
        </p:nvSpPr>
        <p:spPr>
          <a:xfrm>
            <a:off x="23880086" y="386527"/>
            <a:ext cx="5958411" cy="419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8D8EA-B7EF-13C8-01C8-3C3431E5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072" y="397143"/>
            <a:ext cx="3621076" cy="36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9A2578E4-A9EA-A6CE-41D8-3EAFE0A0297C}"/>
              </a:ext>
            </a:extLst>
          </p:cNvPr>
          <p:cNvSpPr/>
          <p:nvPr/>
        </p:nvSpPr>
        <p:spPr>
          <a:xfrm>
            <a:off x="1441738" y="18799573"/>
            <a:ext cx="13077985" cy="20785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pic>
        <p:nvPicPr>
          <p:cNvPr id="55" name="Picture 16" descr="Tablet PNG, Tablet Transparent Background - FreeIconsPNG">
            <a:extLst>
              <a:ext uri="{FF2B5EF4-FFF2-40B4-BE49-F238E27FC236}">
                <a16:creationId xmlns:a16="http://schemas.microsoft.com/office/drawing/2014/main" id="{847F15D1-B14E-1746-BC28-B00FA884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34" y="23027916"/>
            <a:ext cx="5935443" cy="41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Black, Icon, Left, Right, Outline, Hand, Drawing, Open - Hand Clipart Black  And White PNG Image | Transparent PNG Free Download on SeekPNG">
            <a:extLst>
              <a:ext uri="{FF2B5EF4-FFF2-40B4-BE49-F238E27FC236}">
                <a16:creationId xmlns:a16="http://schemas.microsoft.com/office/drawing/2014/main" id="{D7E6C795-0B3C-2B6F-39EE-6511A41D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06" b="90000" l="10000" r="90000">
                        <a14:foregroundMark x1="55610" y1="6806" x2="55610" y2="6806"/>
                        <a14:foregroundMark x1="55610" y1="6806" x2="55610" y2="6806"/>
                        <a14:foregroundMark x1="52439" y1="65694" x2="52439" y2="65694"/>
                        <a14:foregroundMark x1="62073" y1="51667" x2="62073" y2="51667"/>
                        <a14:foregroundMark x1="52561" y1="80556" x2="52561" y2="80556"/>
                        <a14:foregroundMark x1="47195" y1="82083" x2="47195" y2="82083"/>
                        <a14:foregroundMark x1="69390" y1="44028" x2="69390" y2="44028"/>
                        <a14:foregroundMark x1="72439" y1="37917" x2="72439" y2="37917"/>
                        <a14:foregroundMark x1="75122" y1="32222" x2="75122" y2="32222"/>
                        <a14:foregroundMark x1="65610" y1="21389" x2="65610" y2="21389"/>
                        <a14:foregroundMark x1="65000" y1="21111" x2="65000" y2="21111"/>
                        <a14:foregroundMark x1="64146" y1="28611" x2="64146" y2="28611"/>
                        <a14:foregroundMark x1="61951" y1="38889" x2="61951" y2="38889"/>
                        <a14:foregroundMark x1="53780" y1="37083" x2="53780" y2="37083"/>
                        <a14:foregroundMark x1="53171" y1="27083" x2="53171" y2="27083"/>
                        <a14:foregroundMark x1="53537" y1="17361" x2="53537" y2="17361"/>
                        <a14:foregroundMark x1="40000" y1="23056" x2="40000" y2="23056"/>
                        <a14:foregroundMark x1="43049" y1="30694" x2="43049" y2="30694"/>
                        <a14:foregroundMark x1="46707" y1="39583" x2="46707" y2="39583"/>
                        <a14:foregroundMark x1="50610" y1="40417" x2="50610" y2="40417"/>
                        <a14:foregroundMark x1="52561" y1="83611" x2="52073" y2="86806"/>
                        <a14:foregroundMark x1="58171" y1="82778" x2="57927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513">
            <a:off x="4747288" y="22501336"/>
            <a:ext cx="6073541" cy="533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67937D-DCC1-013E-ED86-56B42B5DCDAD}"/>
              </a:ext>
            </a:extLst>
          </p:cNvPr>
          <p:cNvSpPr/>
          <p:nvPr/>
        </p:nvSpPr>
        <p:spPr>
          <a:xfrm>
            <a:off x="-205740" y="5875020"/>
            <a:ext cx="31455360" cy="309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F019C25-B5DB-BD15-8B2A-9F142374784D}"/>
              </a:ext>
            </a:extLst>
          </p:cNvPr>
          <p:cNvSpPr/>
          <p:nvPr/>
        </p:nvSpPr>
        <p:spPr>
          <a:xfrm>
            <a:off x="1394973" y="8971348"/>
            <a:ext cx="13124751" cy="8718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FB948-305C-4880-1C6D-5064B67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73" y="1533816"/>
            <a:ext cx="21986517" cy="1441229"/>
          </a:xfrm>
        </p:spPr>
        <p:txBody>
          <a:bodyPr/>
          <a:lstStyle/>
          <a:p>
            <a:r>
              <a:rPr lang="en-GB" dirty="0"/>
              <a:t>How well do you know your body?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9A261-514E-F24B-6190-6DB341A60ED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41738" y="3712452"/>
            <a:ext cx="26663871" cy="13743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8800" dirty="0">
                <a:solidFill>
                  <a:schemeClr val="tx1"/>
                </a:solidFill>
                <a:ea typeface="+mn-ea"/>
              </a:rPr>
              <a:t>Modifying the body schema by vestibular stimulation</a:t>
            </a:r>
            <a:endParaRPr lang="de-CH" sz="8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C312B-5F09-9B4C-8DCC-647E0102F64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94974" y="5468206"/>
            <a:ext cx="27393037" cy="2882459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BA Cedric Berther, PD Dr. Matthias Ertl, Prof. Dr. Fred Mast</a:t>
            </a:r>
          </a:p>
          <a:p>
            <a:r>
              <a:rPr lang="de-CH" b="0" dirty="0">
                <a:solidFill>
                  <a:schemeClr val="tx1"/>
                </a:solidFill>
              </a:rPr>
              <a:t>University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Bern, Institute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de-CH" b="0" dirty="0" err="1">
                <a:solidFill>
                  <a:schemeClr val="tx1"/>
                </a:solidFill>
              </a:rPr>
              <a:t>Psychology</a:t>
            </a:r>
            <a:r>
              <a:rPr lang="de-CH" b="0" dirty="0">
                <a:solidFill>
                  <a:schemeClr val="tx1"/>
                </a:solidFill>
              </a:rPr>
              <a:t>, Department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Cognitive Psychology, Perception and Research Methods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AC9504-A6EB-3AD8-1C07-B3816EB6FAB7}"/>
              </a:ext>
            </a:extLst>
          </p:cNvPr>
          <p:cNvSpPr txBox="1"/>
          <p:nvPr/>
        </p:nvSpPr>
        <p:spPr>
          <a:xfrm>
            <a:off x="1978039" y="9847569"/>
            <a:ext cx="1208119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Prior findings suggest significant effects of vestibular stimulation on hand representation. The Body Schema is assumed to change with vestibular stimulation</a:t>
            </a:r>
            <a:r>
              <a:rPr lang="en-US" sz="6000" baseline="30000" dirty="0"/>
              <a:t>[1,2]</a:t>
            </a:r>
            <a:r>
              <a:rPr lang="en-US" sz="6000" dirty="0"/>
              <a:t>. </a:t>
            </a:r>
            <a:r>
              <a:rPr lang="en-GB" sz="6000" dirty="0"/>
              <a:t>This study uses the same methods as Lopez et al. (2012) while also adding a </a:t>
            </a:r>
            <a:r>
              <a:rPr lang="en-GB" sz="6000" dirty="0">
                <a:solidFill>
                  <a:schemeClr val="tx1"/>
                </a:solidFill>
              </a:rPr>
              <a:t>motion platform.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48BB1AB-BB09-61B6-223F-B27CBC128C86}"/>
              </a:ext>
            </a:extLst>
          </p:cNvPr>
          <p:cNvSpPr/>
          <p:nvPr/>
        </p:nvSpPr>
        <p:spPr>
          <a:xfrm>
            <a:off x="1773629" y="8424971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1. Introduction</a:t>
            </a:r>
            <a:endParaRPr lang="en-CA" sz="66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215D245-0B2E-E19A-C1DE-7BDCF7565FB4}"/>
              </a:ext>
            </a:extLst>
          </p:cNvPr>
          <p:cNvSpPr/>
          <p:nvPr/>
        </p:nvSpPr>
        <p:spPr>
          <a:xfrm>
            <a:off x="1773629" y="18211505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2. Methods</a:t>
            </a:r>
            <a:endParaRPr lang="en-CA" sz="6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100685-2249-CE8B-98A9-1F6A6F518BFC}"/>
              </a:ext>
            </a:extLst>
          </p:cNvPr>
          <p:cNvSpPr txBox="1"/>
          <p:nvPr/>
        </p:nvSpPr>
        <p:spPr>
          <a:xfrm>
            <a:off x="1964299" y="19624206"/>
            <a:ext cx="12383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N = 40</a:t>
            </a:r>
            <a:r>
              <a:rPr lang="en-GB" sz="6000" dirty="0"/>
              <a:t>, 10 participants for each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40 items </a:t>
            </a:r>
            <a:r>
              <a:rPr lang="en-GB" sz="6000" dirty="0"/>
              <a:t>for each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6000" b="1" dirty="0"/>
              <a:t>Questionnaire</a:t>
            </a:r>
            <a:r>
              <a:rPr lang="en-GB" sz="6000" dirty="0"/>
              <a:t> with 6 items</a:t>
            </a:r>
            <a:endParaRPr lang="en-GB" sz="4800" dirty="0"/>
          </a:p>
        </p:txBody>
      </p:sp>
      <p:pic>
        <p:nvPicPr>
          <p:cNvPr id="1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4764648D-70C1-A473-4646-40DA3691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27798304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AFCFFB22-0F78-16F0-E751-4C5F46636835}"/>
              </a:ext>
            </a:extLst>
          </p:cNvPr>
          <p:cNvSpPr/>
          <p:nvPr/>
        </p:nvSpPr>
        <p:spPr>
          <a:xfrm>
            <a:off x="15755489" y="8972302"/>
            <a:ext cx="13124752" cy="20551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2FCBF6A-FBC4-CA5D-5750-DC69E3268F1F}"/>
              </a:ext>
            </a:extLst>
          </p:cNvPr>
          <p:cNvSpPr/>
          <p:nvPr/>
        </p:nvSpPr>
        <p:spPr>
          <a:xfrm>
            <a:off x="15755489" y="30703540"/>
            <a:ext cx="13124752" cy="889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DE78A4-0628-BF70-C69B-6EA13C6513C9}"/>
              </a:ext>
            </a:extLst>
          </p:cNvPr>
          <p:cNvSpPr txBox="1"/>
          <p:nvPr/>
        </p:nvSpPr>
        <p:spPr>
          <a:xfrm>
            <a:off x="16371629" y="31603139"/>
            <a:ext cx="1226708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Our findings indicate that vestibular stimulation does not influence hand representation</a:t>
            </a:r>
            <a:r>
              <a:rPr lang="en-GB" sz="6000" dirty="0"/>
              <a:t>. </a:t>
            </a:r>
            <a:r>
              <a:rPr lang="en-US" sz="6000" dirty="0"/>
              <a:t>There is no significant difference in overall length or width, regardless of the conditions compared. Contrary to previous findings, our results do not support changes in </a:t>
            </a:r>
            <a:r>
              <a:rPr lang="en-US" sz="6000"/>
              <a:t>body perception.</a:t>
            </a:r>
            <a:endParaRPr lang="en-CH" sz="6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4F0A5E2-8749-9781-77A2-D186880B9E23}"/>
              </a:ext>
            </a:extLst>
          </p:cNvPr>
          <p:cNvSpPr/>
          <p:nvPr/>
        </p:nvSpPr>
        <p:spPr>
          <a:xfrm>
            <a:off x="16511624" y="8417004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3. Results</a:t>
            </a:r>
            <a:endParaRPr lang="en-CA" sz="66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48ADBA7D-55FC-8F27-2D89-77DE3955E201}"/>
              </a:ext>
            </a:extLst>
          </p:cNvPr>
          <p:cNvSpPr/>
          <p:nvPr/>
        </p:nvSpPr>
        <p:spPr>
          <a:xfrm>
            <a:off x="16552877" y="30066257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4. Discussion</a:t>
            </a:r>
            <a:endParaRPr lang="en-CA" sz="66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9026B29-7753-DD8D-1DDA-DA0C659116F3}"/>
              </a:ext>
            </a:extLst>
          </p:cNvPr>
          <p:cNvSpPr/>
          <p:nvPr/>
        </p:nvSpPr>
        <p:spPr>
          <a:xfrm>
            <a:off x="1441740" y="40705839"/>
            <a:ext cx="27438501" cy="1527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35EE94C-74EF-871F-8D7A-45B32D73FC20}"/>
              </a:ext>
            </a:extLst>
          </p:cNvPr>
          <p:cNvSpPr/>
          <p:nvPr/>
        </p:nvSpPr>
        <p:spPr>
          <a:xfrm>
            <a:off x="1773629" y="40086676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References</a:t>
            </a:r>
            <a:endParaRPr lang="en-CA" sz="6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C4235E-695E-5495-60AD-845C135D473E}"/>
              </a:ext>
            </a:extLst>
          </p:cNvPr>
          <p:cNvSpPr txBox="1"/>
          <p:nvPr/>
        </p:nvSpPr>
        <p:spPr>
          <a:xfrm>
            <a:off x="1820394" y="41350262"/>
            <a:ext cx="2669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effectLst/>
                <a:latin typeface="Times New Roman" panose="02020603050405020304" pitchFamily="18" charset="0"/>
              </a:rPr>
              <a:t>[1] Lopez, C., Schreyer, H. M., Preuss, N. &amp; Mast, F. W. (2012). Vestibular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stimulation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modifies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the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body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schema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de-CH" sz="2000" i="1" dirty="0" err="1">
                <a:effectLst/>
                <a:latin typeface="Times New Roman" panose="02020603050405020304" pitchFamily="18" charset="0"/>
              </a:rPr>
              <a:t>Neuropsychologia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, </a:t>
            </a:r>
            <a:r>
              <a:rPr lang="de-CH" sz="2000" i="1" dirty="0">
                <a:effectLst/>
                <a:latin typeface="Times New Roman" panose="02020603050405020304" pitchFamily="18" charset="0"/>
              </a:rPr>
              <a:t>50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(8), 1830–1837. https://doi.org/10.1016/j.neuropsychologia.2012.04.008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</a:rPr>
              <a:t>[2] Lopez, C., Nakul, E., Preuss, N.,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Elzière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M. &amp; Mast, F. W. (2018). Distorted own-body representations in patients with dizziness and during caloric vestibular stimulation.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Journal of Neurology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265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(S1), 86–94. </a:t>
            </a:r>
            <a:r>
              <a:rPr lang="en-US" sz="2000" dirty="0">
                <a:latin typeface="Times New Roman" panose="02020603050405020304" pitchFamily="18" charset="0"/>
              </a:rPr>
              <a:t>https://doi.org/10.1007/s00415-018-8906-8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A529C179-3251-6E50-8A1B-EBFFEF06C3A5}"/>
              </a:ext>
            </a:extLst>
          </p:cNvPr>
          <p:cNvSpPr/>
          <p:nvPr/>
        </p:nvSpPr>
        <p:spPr>
          <a:xfrm>
            <a:off x="9193114" y="28566982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pic>
        <p:nvPicPr>
          <p:cNvPr id="3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53EB4208-774D-51CD-F9F8-86952A91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34728448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feil: nach oben und unten 36">
            <a:extLst>
              <a:ext uri="{FF2B5EF4-FFF2-40B4-BE49-F238E27FC236}">
                <a16:creationId xmlns:a16="http://schemas.microsoft.com/office/drawing/2014/main" id="{535015D7-555E-C9A5-6A22-8A490DD02AB0}"/>
              </a:ext>
            </a:extLst>
          </p:cNvPr>
          <p:cNvSpPr/>
          <p:nvPr/>
        </p:nvSpPr>
        <p:spPr>
          <a:xfrm>
            <a:off x="9193114" y="35413999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sp>
        <p:nvSpPr>
          <p:cNvPr id="33" name="Multiplikationszeichen 32">
            <a:extLst>
              <a:ext uri="{FF2B5EF4-FFF2-40B4-BE49-F238E27FC236}">
                <a16:creationId xmlns:a16="http://schemas.microsoft.com/office/drawing/2014/main" id="{36BFA9A5-E5F8-8D60-CA14-99CBE2DD8910}"/>
              </a:ext>
            </a:extLst>
          </p:cNvPr>
          <p:cNvSpPr/>
          <p:nvPr/>
        </p:nvSpPr>
        <p:spPr>
          <a:xfrm>
            <a:off x="1757291" y="28456900"/>
            <a:ext cx="12400114" cy="10083542"/>
          </a:xfrm>
          <a:prstGeom prst="mathMultiply">
            <a:avLst>
              <a:gd name="adj1" fmla="val 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 descr="Ear - Free medical icons">
            <a:extLst>
              <a:ext uri="{FF2B5EF4-FFF2-40B4-BE49-F238E27FC236}">
                <a16:creationId xmlns:a16="http://schemas.microsoft.com/office/drawing/2014/main" id="{34444DEA-686C-5B71-B95F-DED8247F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15" y="32586630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E24517-3444-994A-C33D-43D7871057A5}"/>
              </a:ext>
            </a:extLst>
          </p:cNvPr>
          <p:cNvSpPr txBox="1"/>
          <p:nvPr/>
        </p:nvSpPr>
        <p:spPr>
          <a:xfrm>
            <a:off x="12268218" y="32916473"/>
            <a:ext cx="1791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47°C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5EBCD4A-C6F0-B242-CE90-0325FF48FC11}"/>
              </a:ext>
            </a:extLst>
          </p:cNvPr>
          <p:cNvSpPr txBox="1"/>
          <p:nvPr/>
        </p:nvSpPr>
        <p:spPr>
          <a:xfrm>
            <a:off x="8819898" y="32916473"/>
            <a:ext cx="1791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20°C</a:t>
            </a:r>
          </a:p>
        </p:txBody>
      </p:sp>
      <p:pic>
        <p:nvPicPr>
          <p:cNvPr id="41" name="Picture 2" descr="Ear - Free medical icons">
            <a:extLst>
              <a:ext uri="{FF2B5EF4-FFF2-40B4-BE49-F238E27FC236}">
                <a16:creationId xmlns:a16="http://schemas.microsoft.com/office/drawing/2014/main" id="{73BDCFF4-21D0-FCEB-A33A-4815119C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7" y="32552377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146F30C2-D1B3-DA6F-AFD2-17E6EAA4B4C7}"/>
              </a:ext>
            </a:extLst>
          </p:cNvPr>
          <p:cNvSpPr txBox="1"/>
          <p:nvPr/>
        </p:nvSpPr>
        <p:spPr>
          <a:xfrm>
            <a:off x="5367840" y="32882220"/>
            <a:ext cx="1791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37°C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D8D8C40-8B11-B0D8-13AC-1EEBEB17D1BE}"/>
              </a:ext>
            </a:extLst>
          </p:cNvPr>
          <p:cNvSpPr txBox="1"/>
          <p:nvPr/>
        </p:nvSpPr>
        <p:spPr>
          <a:xfrm>
            <a:off x="1919520" y="32882220"/>
            <a:ext cx="1791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37°C</a:t>
            </a:r>
          </a:p>
        </p:txBody>
      </p:sp>
      <p:sp>
        <p:nvSpPr>
          <p:cNvPr id="45" name="Multiplikationszeichen 44">
            <a:extLst>
              <a:ext uri="{FF2B5EF4-FFF2-40B4-BE49-F238E27FC236}">
                <a16:creationId xmlns:a16="http://schemas.microsoft.com/office/drawing/2014/main" id="{69B9B987-3F4B-D372-9B1F-04FDF9CFA3A1}"/>
              </a:ext>
            </a:extLst>
          </p:cNvPr>
          <p:cNvSpPr/>
          <p:nvPr/>
        </p:nvSpPr>
        <p:spPr>
          <a:xfrm>
            <a:off x="8071385" y="35213215"/>
            <a:ext cx="3288042" cy="3067397"/>
          </a:xfrm>
          <a:prstGeom prst="mathMultiply">
            <a:avLst>
              <a:gd name="adj1" fmla="val 4550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876777-8EB1-0478-B9D2-4F88E3830B3E}"/>
              </a:ext>
            </a:extLst>
          </p:cNvPr>
          <p:cNvSpPr txBox="1"/>
          <p:nvPr/>
        </p:nvSpPr>
        <p:spPr>
          <a:xfrm>
            <a:off x="1978039" y="22843088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Task</a:t>
            </a:r>
            <a:r>
              <a:rPr lang="en-GB" sz="6000" dirty="0"/>
              <a:t>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C3AF32D-FD5C-B5C4-3B6E-90BBFDE6CF48}"/>
              </a:ext>
            </a:extLst>
          </p:cNvPr>
          <p:cNvSpPr txBox="1"/>
          <p:nvPr/>
        </p:nvSpPr>
        <p:spPr>
          <a:xfrm>
            <a:off x="1978039" y="27450987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Conditions</a:t>
            </a:r>
            <a:r>
              <a:rPr lang="en-GB" sz="6000" dirty="0"/>
              <a:t>:</a:t>
            </a:r>
          </a:p>
        </p:txBody>
      </p:sp>
      <p:sp>
        <p:nvSpPr>
          <p:cNvPr id="49" name="Kreis: nicht ausgefüllt 48">
            <a:extLst>
              <a:ext uri="{FF2B5EF4-FFF2-40B4-BE49-F238E27FC236}">
                <a16:creationId xmlns:a16="http://schemas.microsoft.com/office/drawing/2014/main" id="{4562E094-6CB7-4BC3-41C2-AE564207580B}"/>
              </a:ext>
            </a:extLst>
          </p:cNvPr>
          <p:cNvSpPr/>
          <p:nvPr/>
        </p:nvSpPr>
        <p:spPr>
          <a:xfrm>
            <a:off x="9449305" y="2473864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8" name="Kreis: nicht ausgefüllt 47">
            <a:extLst>
              <a:ext uri="{FF2B5EF4-FFF2-40B4-BE49-F238E27FC236}">
                <a16:creationId xmlns:a16="http://schemas.microsoft.com/office/drawing/2014/main" id="{4B2216E9-170E-92CE-B4B7-89B03BFCBC58}"/>
              </a:ext>
            </a:extLst>
          </p:cNvPr>
          <p:cNvSpPr/>
          <p:nvPr/>
        </p:nvSpPr>
        <p:spPr>
          <a:xfrm>
            <a:off x="5557551" y="2503876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E6DA68E3-C9DE-BFC5-27A1-80C9C46AD7AD}"/>
              </a:ext>
            </a:extLst>
          </p:cNvPr>
          <p:cNvSpPr/>
          <p:nvPr/>
        </p:nvSpPr>
        <p:spPr>
          <a:xfrm>
            <a:off x="7735928" y="24337390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Kreis: nicht ausgefüllt 50">
            <a:extLst>
              <a:ext uri="{FF2B5EF4-FFF2-40B4-BE49-F238E27FC236}">
                <a16:creationId xmlns:a16="http://schemas.microsoft.com/office/drawing/2014/main" id="{4E638653-2CC2-F39A-0044-E020EC02061F}"/>
              </a:ext>
            </a:extLst>
          </p:cNvPr>
          <p:cNvSpPr/>
          <p:nvPr/>
        </p:nvSpPr>
        <p:spPr>
          <a:xfrm>
            <a:off x="7323973" y="25704269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59" name="Grafik 58" descr="Ein Bild, das Diagramm, Text, Screenshot, Rechteck enthält.&#10;&#10;Automatisch generierte Beschreibung">
            <a:extLst>
              <a:ext uri="{FF2B5EF4-FFF2-40B4-BE49-F238E27FC236}">
                <a16:creationId xmlns:a16="http://schemas.microsoft.com/office/drawing/2014/main" id="{87F9F903-2C42-F111-286A-9A1ACCC7E9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/>
          <a:stretch/>
        </p:blipFill>
        <p:spPr>
          <a:xfrm>
            <a:off x="16740183" y="12000164"/>
            <a:ext cx="11529976" cy="6535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Grafik 60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125930F7-1B21-20D3-FB17-09E254F056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>
          <a:xfrm>
            <a:off x="16639372" y="21489849"/>
            <a:ext cx="11529976" cy="6535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496ACA6-545D-EDDA-C426-EBA7DC12AEF7}"/>
              </a:ext>
            </a:extLst>
          </p:cNvPr>
          <p:cNvSpPr txBox="1"/>
          <p:nvPr/>
        </p:nvSpPr>
        <p:spPr>
          <a:xfrm>
            <a:off x="16564455" y="10234977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Length:</a:t>
            </a:r>
            <a:endParaRPr lang="en-GB" sz="4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3BCA95-A523-D608-661C-9FE35CDC9B11}"/>
              </a:ext>
            </a:extLst>
          </p:cNvPr>
          <p:cNvSpPr txBox="1"/>
          <p:nvPr/>
        </p:nvSpPr>
        <p:spPr>
          <a:xfrm>
            <a:off x="16639372" y="19722709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Width: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7225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be_Wissenschaftsplakat_A2_hoch_2018.potx" id="{E63CBFDF-06F8-44D7-9107-93C4D20D57BA}" vid="{0C9D9A58-6114-4927-BBD4-078ABDF585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Unibe_Wissenschaftsplakat_A2_hoch_2018</Template>
  <TotalTime>0</TotalTime>
  <Words>303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2</vt:lpstr>
      <vt:lpstr>How well do you know your body?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A (Arial 56pt., rot) </dc:title>
  <dc:creator>Andreas Szukics</dc:creator>
  <cp:lastModifiedBy>Berther, Cédric Joel (STUDENTS)</cp:lastModifiedBy>
  <cp:revision>14</cp:revision>
  <cp:lastPrinted>2018-06-06T12:06:15Z</cp:lastPrinted>
  <dcterms:created xsi:type="dcterms:W3CDTF">2023-05-22T12:57:53Z</dcterms:created>
  <dcterms:modified xsi:type="dcterms:W3CDTF">2023-05-25T16:36:31Z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