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4" r:id="rId5"/>
    <p:sldId id="259" r:id="rId6"/>
    <p:sldId id="286" r:id="rId7"/>
    <p:sldId id="277" r:id="rId8"/>
    <p:sldId id="278" r:id="rId9"/>
    <p:sldId id="279" r:id="rId10"/>
    <p:sldId id="281" r:id="rId11"/>
    <p:sldId id="283" r:id="rId12"/>
    <p:sldId id="285" r:id="rId13"/>
    <p:sldId id="260" r:id="rId14"/>
    <p:sldId id="265" r:id="rId15"/>
    <p:sldId id="264" r:id="rId16"/>
    <p:sldId id="273" r:id="rId17"/>
    <p:sldId id="261" r:id="rId18"/>
    <p:sldId id="268" r:id="rId19"/>
    <p:sldId id="269" r:id="rId20"/>
    <p:sldId id="262" r:id="rId21"/>
    <p:sldId id="266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98" y="-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F2C1-F3B6-4EA6-8FCA-3877BBFED7EA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C68B9-0D19-4720-B0BD-C233D3B8B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A04CF-FD1B-BB12-A25C-FC7CDD14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97B14A-BDDF-4523-B820-E4609617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3C3AB-79FE-B949-DC8F-B5190AE7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EE50-E99B-46E4-8AAE-2DC2BD3BD2D5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6ED312-2E92-DD4C-AEE5-D061D32C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D7DD3-A458-3647-FE35-8564EEEA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9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26CAC-EDA3-FA38-C26C-4871C9AB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CEB268-262C-2535-0D38-0F468C5F9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2A779-91AF-4C8E-A1FB-32D11448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4A95-DE7E-4C18-9C13-C6298F247131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2EB8E-D3DE-AEBE-199E-A3EFB60C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E19AD-A20E-2C86-A7E8-BFF2B791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3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E24AA2-20E5-3AE0-A951-1241E5625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D44649-DDBB-B9AC-1667-9C0733ECB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B136A-9060-3DC3-832C-0BE56492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27E-D21A-4CBF-8EDC-BD9F6F19142B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7A2FC-4AA1-51D8-68D8-C101A092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EA852-BF78-088D-F8FD-6EF89B90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44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4ABBA-CCE1-0F64-88C2-6FA74C4F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F3DA2-168A-A1E2-B2C9-9E480F8F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E6CFF-A998-2650-4CE4-A890D1A1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FCA-6AF9-46DF-A4AD-F5DB69BD9C80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D8D16-D3A5-1659-5269-1102D585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6B72F-E8C9-C781-C7AF-AAFD9FBB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pPr/>
              <a:t>‹Nr.›</a:t>
            </a:fld>
            <a:r>
              <a:rPr lang="de-DE" dirty="0"/>
              <a:t> von 12</a:t>
            </a:r>
          </a:p>
        </p:txBody>
      </p:sp>
    </p:spTree>
    <p:extLst>
      <p:ext uri="{BB962C8B-B14F-4D97-AF65-F5344CB8AC3E}">
        <p14:creationId xmlns:p14="http://schemas.microsoft.com/office/powerpoint/2010/main" val="9490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48BB0-FCF0-48B0-B813-5F3ADAD9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9316DB-6002-90D6-7506-45B333C6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6E2B0-7182-C55E-B0BD-389A7BD3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9C5D-82B2-4684-82EA-A4D5BA1A2B2A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52B9F-FDB8-1C9C-7FC1-A3554575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27705-D82A-7747-F148-F39F7D67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040A9-F49F-C466-2205-CBA0713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46DF5-E3B9-F477-4484-86D3E8E3C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27A62D-00E2-93E5-2589-4513FDBB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C488F-2D28-D0E7-EAC2-FA4F8DA0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03F1-A522-471D-88A3-1A4BC958689A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4E193E-E57C-5AA6-3EE0-1D458BD1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76546E-42CE-5CD6-E625-01FCD3E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7AB95-996F-D823-9011-203745C4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3B70A-24D7-19DC-262C-87C7115E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B16CCC-AED0-9D44-D5D1-FE0FE43A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9D79E1-F7A6-1648-44AA-464CAD643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DEEE23-CD28-4CFF-874B-C52C0E607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DE2299-74FC-33D9-807C-02329970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562F-BB93-4C77-AF15-4C61AD96A594}" type="datetime1">
              <a:rPr lang="de-DE" smtClean="0"/>
              <a:t>24.01.2023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5A19BD-C088-C84B-DD5E-2A734EF0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5E14B2-1393-249D-66A5-2F1EADCD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57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3ECC4-669F-C0ED-3E1D-CC9A7D9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9AC461-D47C-C781-5A16-C32D6B5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583-5776-46FD-B3CD-92D1964F17F7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976073-8DE5-7F8D-9D06-614A730E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591342-6B25-B26B-1477-14ACD6FE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CD5BD-3D25-CEB3-E4D6-6862A312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7E19-7B0F-4099-BA5D-7A6EB07493C2}" type="datetime1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BC95A2-2F66-670A-4D09-A4390D82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1B4D3C-1E4C-920D-AF94-A5F18BF8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9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3FFB9-6F3A-F8E5-5DF4-3B4F63AB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247AF-C759-E8D5-F901-A19AE847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B412BC-5903-64FA-52EF-226005D1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2EBCB-9681-5E88-2542-7E0C488A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4E98-D2DF-4629-861C-E9DC9D91BF4C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2E3AD-A3E5-9659-278B-E155ED07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451E60-34A4-304C-A111-7D274878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2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110D8-3E6A-8E17-C5E7-2C84B05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FD50EB-EDC4-8111-04A0-8EC70416B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39048-981B-A006-07C9-C89A2921F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66CD5-557A-A958-575D-21EA2742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8E3-72BC-4C78-81CC-3045BB2712B6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2A0EC-9918-1B94-D854-D3F7F376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096A82-4742-BB7E-FEC2-E2F09922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23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8D2E98-ED51-33E1-9F8A-88C93064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432D60-9999-0C98-E27D-B3918822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44234-9E2D-8246-E508-9F9588288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E4DEC-0498-42F4-B07F-A2C940E09F56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0870D-1DB6-40A1-17EE-961DF8B40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91C103-D02D-24B3-FE73-C170E447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16F03-10D3-A954-414C-61102E23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Polynominterpolation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338102-60EE-7057-7823-6EBF719C0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Cedric Borkowski, Marius Kurth</a:t>
            </a:r>
          </a:p>
        </p:txBody>
      </p:sp>
    </p:spTree>
    <p:extLst>
      <p:ext uri="{BB962C8B-B14F-4D97-AF65-F5344CB8AC3E}">
        <p14:creationId xmlns:p14="http://schemas.microsoft.com/office/powerpoint/2010/main" val="282289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AF45628E-28AC-A1FB-EA15-1ED317B4E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de-DE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sz="2000" b="0" i="1">
                          <a:latin typeface="Cambria Math" panose="02040503050406030204" pitchFamily="18" charset="0"/>
                        </a:rPr>
                        <m:t>𝐿𝑖</m:t>
                      </m:r>
                      <m:d>
                        <m:dPr>
                          <m:ctrlPr>
                            <a:rPr lang="de-DE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b="0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sz="20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0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de-DE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AF45628E-28AC-A1FB-EA15-1ED317B4E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6F844CFD-B97D-4EF6-5901-08AFFF5B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66" y="2405149"/>
            <a:ext cx="7608570" cy="389939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F9301-F620-414A-940B-1EA3CF7166EF}" type="datetime1">
              <a:rPr lang="de-DE" smtClean="0"/>
              <a:pPr>
                <a:spcAft>
                  <a:spcPts val="600"/>
                </a:spcAft>
              </a:pPr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01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000" dirty="0"/>
                  <a:t>Stützstellen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−1,  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>
                            <a:latin typeface="Cambria Math" panose="02040503050406030204" pitchFamily="18" charset="0"/>
                          </a:rPr>
                          <m:t>0, −1</m:t>
                        </m:r>
                      </m:e>
                    </m:d>
                    <m:r>
                      <a:rPr lang="de-DE" sz="20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de-D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de-D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77F54A8-671C-B796-C656-CA08C5AE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15" y="2399053"/>
            <a:ext cx="7608570" cy="389939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F9301-F620-414A-940B-1EA3CF7166EF}" type="datetime1">
              <a:rPr lang="de-DE" smtClean="0"/>
              <a:pPr>
                <a:spcAft>
                  <a:spcPts val="600"/>
                </a:spcAft>
              </a:pPr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94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F9301-F620-414A-940B-1EA3CF7166EF}" type="datetime1">
              <a:rPr lang="de-DE" smtClean="0"/>
              <a:pPr>
                <a:spcAft>
                  <a:spcPts val="600"/>
                </a:spcAft>
              </a:pPr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ECC6DE2-DFEE-2F40-93E4-D2DF15BE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Probleme Lagrange</a:t>
            </a:r>
          </a:p>
        </p:txBody>
      </p:sp>
    </p:spTree>
    <p:extLst>
      <p:ext uri="{BB962C8B-B14F-4D97-AF65-F5344CB8AC3E}">
        <p14:creationId xmlns:p14="http://schemas.microsoft.com/office/powerpoint/2010/main" val="221369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Newton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BDFD25-71B8-782F-9EA1-5AB99988020E}"/>
              </a:ext>
            </a:extLst>
          </p:cNvPr>
          <p:cNvSpPr/>
          <p:nvPr/>
        </p:nvSpPr>
        <p:spPr>
          <a:xfrm>
            <a:off x="0" y="1"/>
            <a:ext cx="720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/>
              <a:t>Newton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838AF-476D-2107-9E19-43757003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37B7-8F3B-479B-8CFC-7F9179F68089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3BF8A-C803-7556-991F-85E1561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25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1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de-DE" sz="1400" b="0" dirty="0"/>
              </a:p>
              <a:p>
                <a:pPr marL="0" indent="0" algn="ctr">
                  <a:buNone/>
                </a:pPr>
                <a:br>
                  <a:rPr lang="de-DE" sz="1400" b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de-DE" sz="1400" baseline="-25000" dirty="0"/>
              </a:p>
              <a:p>
                <a:pPr marL="0" indent="0" algn="ctr">
                  <a:buNone/>
                </a:pPr>
                <a:endParaRPr lang="de-DE" sz="1400" baseline="-25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de-DE" sz="1400" dirty="0"/>
              </a:p>
              <a:p>
                <a:pPr marL="0" indent="0" algn="ctr">
                  <a:buNone/>
                </a:pPr>
                <a:endParaRPr lang="de-DE" sz="1400" dirty="0"/>
              </a:p>
              <a:p>
                <a:pPr marL="0" indent="0" algn="ctr">
                  <a:buNone/>
                </a:pPr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e/>
                        </m:mr>
                        <m:m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e/>
                          <m:e/>
                        </m:mr>
                        <m:m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400" b="0" dirty="0"/>
              </a:p>
              <a:p>
                <a:pPr marL="0" indent="0">
                  <a:buNone/>
                </a:pPr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sz="14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9FBDFD25-71B8-782F-9EA1-5AB99988020E}"/>
              </a:ext>
            </a:extLst>
          </p:cNvPr>
          <p:cNvSpPr/>
          <p:nvPr/>
        </p:nvSpPr>
        <p:spPr>
          <a:xfrm>
            <a:off x="0" y="1"/>
            <a:ext cx="720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/>
              <a:t>Newton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BDA13-E413-5680-980F-15A94683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6C5-B383-46FE-B3BF-7195AC202D15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84776-BE11-6B78-435B-B42CC556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4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Newton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EEED33F-E27A-8F23-37D2-CECD14AA0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937728"/>
              </p:ext>
            </p:extLst>
          </p:nvPr>
        </p:nvGraphicFramePr>
        <p:xfrm>
          <a:off x="838200" y="1825624"/>
          <a:ext cx="4725444" cy="19108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1361">
                  <a:extLst>
                    <a:ext uri="{9D8B030D-6E8A-4147-A177-3AD203B41FA5}">
                      <a16:colId xmlns:a16="http://schemas.microsoft.com/office/drawing/2014/main" val="876940224"/>
                    </a:ext>
                  </a:extLst>
                </a:gridCol>
                <a:gridCol w="1181361">
                  <a:extLst>
                    <a:ext uri="{9D8B030D-6E8A-4147-A177-3AD203B41FA5}">
                      <a16:colId xmlns:a16="http://schemas.microsoft.com/office/drawing/2014/main" val="309197614"/>
                    </a:ext>
                  </a:extLst>
                </a:gridCol>
                <a:gridCol w="1181361">
                  <a:extLst>
                    <a:ext uri="{9D8B030D-6E8A-4147-A177-3AD203B41FA5}">
                      <a16:colId xmlns:a16="http://schemas.microsoft.com/office/drawing/2014/main" val="4053865449"/>
                    </a:ext>
                  </a:extLst>
                </a:gridCol>
                <a:gridCol w="1181361">
                  <a:extLst>
                    <a:ext uri="{9D8B030D-6E8A-4147-A177-3AD203B41FA5}">
                      <a16:colId xmlns:a16="http://schemas.microsoft.com/office/drawing/2014/main" val="3055915310"/>
                    </a:ext>
                  </a:extLst>
                </a:gridCol>
              </a:tblGrid>
              <a:tr h="636934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F[x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, 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F[x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, 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1, </a:t>
                      </a:r>
                      <a:r>
                        <a:rPr lang="de-DE" b="0" baseline="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38355"/>
                  </a:ext>
                </a:extLst>
              </a:tr>
              <a:tr h="636934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F[x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, 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84987"/>
                  </a:ext>
                </a:extLst>
              </a:tr>
              <a:tr h="636934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r>
                        <a:rPr lang="de-DE" b="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4748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FBDFD25-71B8-782F-9EA1-5AB99988020E}"/>
              </a:ext>
            </a:extLst>
          </p:cNvPr>
          <p:cNvSpPr/>
          <p:nvPr/>
        </p:nvSpPr>
        <p:spPr>
          <a:xfrm>
            <a:off x="0" y="1"/>
            <a:ext cx="720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/>
              <a:t>Newton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FC58C9A-6BEC-8B5A-F02E-82E59A7E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4653"/>
              </p:ext>
            </p:extLst>
          </p:nvPr>
        </p:nvGraphicFramePr>
        <p:xfrm>
          <a:off x="6628356" y="1825624"/>
          <a:ext cx="4725444" cy="19108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1361">
                  <a:extLst>
                    <a:ext uri="{9D8B030D-6E8A-4147-A177-3AD203B41FA5}">
                      <a16:colId xmlns:a16="http://schemas.microsoft.com/office/drawing/2014/main" val="876940224"/>
                    </a:ext>
                  </a:extLst>
                </a:gridCol>
                <a:gridCol w="1181361">
                  <a:extLst>
                    <a:ext uri="{9D8B030D-6E8A-4147-A177-3AD203B41FA5}">
                      <a16:colId xmlns:a16="http://schemas.microsoft.com/office/drawing/2014/main" val="309197614"/>
                    </a:ext>
                  </a:extLst>
                </a:gridCol>
                <a:gridCol w="1181361">
                  <a:extLst>
                    <a:ext uri="{9D8B030D-6E8A-4147-A177-3AD203B41FA5}">
                      <a16:colId xmlns:a16="http://schemas.microsoft.com/office/drawing/2014/main" val="4053865449"/>
                    </a:ext>
                  </a:extLst>
                </a:gridCol>
                <a:gridCol w="1181361">
                  <a:extLst>
                    <a:ext uri="{9D8B030D-6E8A-4147-A177-3AD203B41FA5}">
                      <a16:colId xmlns:a16="http://schemas.microsoft.com/office/drawing/2014/main" val="3055915310"/>
                    </a:ext>
                  </a:extLst>
                </a:gridCol>
              </a:tblGrid>
              <a:tr h="6369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38355"/>
                  </a:ext>
                </a:extLst>
              </a:tr>
              <a:tr h="6369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84987"/>
                  </a:ext>
                </a:extLst>
              </a:tr>
              <a:tr h="6369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474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FC32308-D154-C102-D170-D5678F25D26E}"/>
                  </a:ext>
                </a:extLst>
              </p:cNvPr>
              <p:cNvSpPr txBox="1"/>
              <p:nvPr/>
            </p:nvSpPr>
            <p:spPr>
              <a:xfrm>
                <a:off x="3047478" y="1410265"/>
                <a:ext cx="60970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0, 1, 2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0, 1, 4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FC32308-D154-C102-D170-D5678F25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78" y="1410265"/>
                <a:ext cx="609704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7A0B3D-0AB5-8DE0-AB1F-15389DD2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64A1-3528-4D3C-8679-EFBB06E5CBB4}" type="datetime1">
              <a:rPr lang="de-DE" smtClean="0"/>
              <a:t>24.01.2023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07E21-41FF-A6D8-F1D6-FACAC2D8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93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Newton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BDFD25-71B8-782F-9EA1-5AB99988020E}"/>
              </a:ext>
            </a:extLst>
          </p:cNvPr>
          <p:cNvSpPr/>
          <p:nvPr/>
        </p:nvSpPr>
        <p:spPr>
          <a:xfrm>
            <a:off x="0" y="1"/>
            <a:ext cx="720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/>
              <a:t>Newton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C271A-3E53-D42D-F0B2-9E827178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2F46-E48A-4BA9-BFCE-BEAE1D30C2BC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30159-8F2F-658D-20F5-9ADDA898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59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Neville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F1A401-FF96-D59E-2B63-BDF28530A7DE}"/>
              </a:ext>
            </a:extLst>
          </p:cNvPr>
          <p:cNvSpPr/>
          <p:nvPr/>
        </p:nvSpPr>
        <p:spPr>
          <a:xfrm>
            <a:off x="0" y="0"/>
            <a:ext cx="720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/>
              <a:t>Neville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8E280-9BA2-88B0-41BF-717210C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1B4-7CE1-4422-BF57-2C21B8DA10A2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2E8A05-7CBC-5BE3-C372-83183D9E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4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Neville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F1A401-FF96-D59E-2B63-BDF28530A7DE}"/>
              </a:ext>
            </a:extLst>
          </p:cNvPr>
          <p:cNvSpPr/>
          <p:nvPr/>
        </p:nvSpPr>
        <p:spPr>
          <a:xfrm>
            <a:off x="0" y="0"/>
            <a:ext cx="720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/>
              <a:t>Neville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69E48-B9CB-BD89-BA5E-E16A8801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375E-5A07-4B13-98D9-D2AB2C47D631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39A69D-0461-9D84-132B-3D7CBFB4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60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Neville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F1A401-FF96-D59E-2B63-BDF28530A7DE}"/>
              </a:ext>
            </a:extLst>
          </p:cNvPr>
          <p:cNvSpPr/>
          <p:nvPr/>
        </p:nvSpPr>
        <p:spPr>
          <a:xfrm>
            <a:off x="0" y="0"/>
            <a:ext cx="720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/>
              <a:t>Neville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BC856-D909-E226-62BC-8D64BB3B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7467-E5B7-465E-AD15-36C882D28603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DAB215-2CAB-095A-D12F-99F4F02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64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484B-EF48-5174-B2D4-98BE79C9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5444A-DF84-2D60-DAC8-27145F82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5" y="1825625"/>
            <a:ext cx="11115805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Polynominterpolation</a:t>
            </a:r>
          </a:p>
          <a:p>
            <a:pPr lvl="1"/>
            <a:r>
              <a:rPr lang="de-DE" dirty="0"/>
              <a:t>Problemstellung</a:t>
            </a:r>
          </a:p>
          <a:p>
            <a:pPr lvl="1"/>
            <a:r>
              <a:rPr lang="de-DE" dirty="0"/>
              <a:t>Definition &amp; Eigenschaften</a:t>
            </a:r>
          </a:p>
          <a:p>
            <a:r>
              <a:rPr lang="de-DE" dirty="0"/>
              <a:t>Lösungsverfahren</a:t>
            </a:r>
          </a:p>
          <a:p>
            <a:pPr marL="457200" lvl="1" indent="0">
              <a:buNone/>
            </a:pPr>
            <a:r>
              <a:rPr lang="de-DE" dirty="0"/>
              <a:t>Lagrange</a:t>
            </a:r>
          </a:p>
          <a:p>
            <a:pPr marL="457200" lvl="1" indent="0">
              <a:buNone/>
            </a:pPr>
            <a:r>
              <a:rPr lang="de-DE" dirty="0"/>
              <a:t>Newton</a:t>
            </a:r>
          </a:p>
          <a:p>
            <a:pPr marL="457200" lvl="1" indent="0">
              <a:buNone/>
            </a:pPr>
            <a:r>
              <a:rPr lang="de-DE" dirty="0"/>
              <a:t>Neville</a:t>
            </a:r>
          </a:p>
          <a:p>
            <a:pPr marL="457200" lvl="1" indent="0">
              <a:buNone/>
            </a:pPr>
            <a:r>
              <a:rPr lang="de-DE" dirty="0" err="1"/>
              <a:t>Hermite</a:t>
            </a:r>
            <a:endParaRPr lang="de-DE" dirty="0"/>
          </a:p>
          <a:p>
            <a:r>
              <a:rPr lang="de-DE" dirty="0"/>
              <a:t>Interpolationsfehler</a:t>
            </a:r>
          </a:p>
          <a:p>
            <a:r>
              <a:rPr lang="de-DE" dirty="0"/>
              <a:t>Probleme &amp; Mögliche Lösungen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814167E-715A-20EA-4242-489CA559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CFB-DE86-47EF-8E8A-52F9238FA57C}" type="datetime1">
              <a:rPr lang="de-DE" smtClean="0"/>
              <a:t>24.01.2023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CFD390-2D65-E761-8A5E-D2B7B9DA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0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</a:t>
            </a:r>
            <a:r>
              <a:rPr lang="de-DE" dirty="0" err="1">
                <a:latin typeface="Bahnschrift" panose="020B0502040204020203" pitchFamily="34" charset="0"/>
              </a:rPr>
              <a:t>Hermite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BA2E3B-BF72-0073-BF0E-C8D562168C34}"/>
              </a:ext>
            </a:extLst>
          </p:cNvPr>
          <p:cNvSpPr/>
          <p:nvPr/>
        </p:nvSpPr>
        <p:spPr>
          <a:xfrm>
            <a:off x="0" y="0"/>
            <a:ext cx="720000" cy="6858000"/>
          </a:xfrm>
          <a:prstGeom prst="rect">
            <a:avLst/>
          </a:prstGeom>
          <a:solidFill>
            <a:srgbClr val="DE6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 err="1"/>
              <a:t>Hermite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5D68C-3810-E932-2687-3D8EC4D6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14F-8DA0-452E-BC3C-E53CFF2A46D4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EEFEA-AEFE-CE6A-3624-7C07A97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59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</a:t>
            </a:r>
            <a:r>
              <a:rPr lang="de-DE" dirty="0" err="1">
                <a:latin typeface="Bahnschrift" panose="020B0502040204020203" pitchFamily="34" charset="0"/>
              </a:rPr>
              <a:t>Hermite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BA2E3B-BF72-0073-BF0E-C8D562168C34}"/>
              </a:ext>
            </a:extLst>
          </p:cNvPr>
          <p:cNvSpPr/>
          <p:nvPr/>
        </p:nvSpPr>
        <p:spPr>
          <a:xfrm>
            <a:off x="0" y="0"/>
            <a:ext cx="720000" cy="6858000"/>
          </a:xfrm>
          <a:prstGeom prst="rect">
            <a:avLst/>
          </a:prstGeom>
          <a:solidFill>
            <a:srgbClr val="DE6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 err="1"/>
              <a:t>Hermite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E14B-B00D-9982-A639-0F1BFCA7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1975-DF84-409B-8730-E88C530C795C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E7726-4783-4B11-5C71-8A9D7E3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74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Lösungsverfahren nach </a:t>
            </a:r>
            <a:r>
              <a:rPr lang="de-DE" dirty="0" err="1">
                <a:latin typeface="Bahnschrift" panose="020B0502040204020203" pitchFamily="34" charset="0"/>
              </a:rPr>
              <a:t>Hermite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BA2E3B-BF72-0073-BF0E-C8D562168C34}"/>
              </a:ext>
            </a:extLst>
          </p:cNvPr>
          <p:cNvSpPr/>
          <p:nvPr/>
        </p:nvSpPr>
        <p:spPr>
          <a:xfrm>
            <a:off x="0" y="0"/>
            <a:ext cx="720000" cy="6858000"/>
          </a:xfrm>
          <a:prstGeom prst="rect">
            <a:avLst/>
          </a:prstGeom>
          <a:solidFill>
            <a:srgbClr val="DE6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de-DE" dirty="0" err="1"/>
              <a:t>Hermite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8F5C0-20DB-7FD2-E4C7-DE36265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6521-43C5-4B9C-A2D8-0F815648C195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8F48B-5313-2C19-DE0E-706BB1D3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0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Interpolationsfehler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CBE82-5E86-FB8A-AB72-EED22976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41E-317F-40C8-A201-8FAA4965B014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838F24-112D-7205-65CC-B9FFE99C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88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r>
              <a:rPr lang="de-DE" dirty="0" err="1">
                <a:latin typeface="Bahnschrift" panose="020B0502040204020203" pitchFamily="34" charset="0"/>
              </a:rPr>
              <a:t>Runge‘s</a:t>
            </a:r>
            <a:r>
              <a:rPr lang="de-DE" dirty="0">
                <a:latin typeface="Bahnschrift" panose="020B0502040204020203" pitchFamily="34" charset="0"/>
              </a:rPr>
              <a:t> Phänomen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8BA41FD-96DB-0232-1B3F-EEF0E80ED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77" y="1825625"/>
            <a:ext cx="8471045" cy="43513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0A0C9A-AA1A-995B-FE33-F36C464F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8B8-2E86-4E1C-8429-2C5DE0C369F3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8D025F-9D87-C3A7-A710-E2516E41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40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 allgemein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Suche nach einem Polynom vom Grad ≤ n, das exakt durch eine vorgegebene Menge an</a:t>
                </a:r>
                <a:r>
                  <a:rPr lang="de-DE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n+1 </a:t>
                </a:r>
                <a:r>
                  <a:rPr lang="de-DE" sz="1800" dirty="0">
                    <a:cs typeface="Arial" panose="020B0604020202020204" pitchFamily="34" charset="0"/>
                  </a:rPr>
                  <a:t>paarweise verschiedenen Stützpunkten (x</a:t>
                </a:r>
                <a:r>
                  <a:rPr lang="de-DE" sz="1800" baseline="-25000" dirty="0">
                    <a:cs typeface="Arial" panose="020B0604020202020204" pitchFamily="34" charset="0"/>
                  </a:rPr>
                  <a:t>i</a:t>
                </a:r>
                <a:r>
                  <a:rPr lang="de-DE" sz="1800" dirty="0">
                    <a:cs typeface="Arial" panose="020B0604020202020204" pitchFamily="34" charset="0"/>
                  </a:rPr>
                  <a:t>, </a:t>
                </a:r>
                <a:r>
                  <a:rPr lang="de-DE" sz="1800" dirty="0" err="1">
                    <a:cs typeface="Arial" panose="020B0604020202020204" pitchFamily="34" charset="0"/>
                  </a:rPr>
                  <a:t>y</a:t>
                </a:r>
                <a:r>
                  <a:rPr lang="de-DE" sz="1800" baseline="-25000" dirty="0" err="1">
                    <a:cs typeface="Arial" panose="020B0604020202020204" pitchFamily="34" charset="0"/>
                  </a:rPr>
                  <a:t>i</a:t>
                </a:r>
                <a:r>
                  <a:rPr lang="de-DE" sz="1800" dirty="0">
                    <a:cs typeface="Arial" panose="020B0604020202020204" pitchFamily="34" charset="0"/>
                  </a:rPr>
                  <a:t>) verläuft und</a:t>
                </a:r>
              </a:p>
              <a:p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𝑓𝑖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=0,…,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erfüllt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9B3D-C145-4F13-8C34-A99D4EAD701F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9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 allgemein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Ein Polynom P(x) ist allgemein definiert als</a:t>
                </a:r>
                <a:endParaRPr lang="de-DE" sz="1800" dirty="0"/>
              </a:p>
              <a:p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𝑎𝑛𝑥𝑛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30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de-DE" sz="1800" baseline="30000" dirty="0"/>
              </a:p>
              <a:p>
                <a:pPr marL="0" indent="0">
                  <a:buNone/>
                </a:pPr>
                <a:endParaRPr lang="de-DE" sz="1800" baseline="30000" dirty="0"/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Ein Polynom P vom Grad n hat höchstens n Nullstellen und kann auch als Produkt in der Form</a:t>
                </a:r>
              </a:p>
              <a:p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de-DE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sz="1800" baseline="30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9B3D-C145-4F13-8C34-A99D4EAD701F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36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Für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</a:t>
                </a:r>
                <a:r>
                  <a:rPr lang="de-DE" sz="1800" dirty="0"/>
                  <a:t> gegebene Stützstellen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</a:t>
                </a:r>
                <a:r>
                  <a:rPr lang="de-DE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de-DE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de-DE" sz="18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de-DE" sz="1800" dirty="0"/>
                  <a:t>werden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de-DE" sz="1800" dirty="0"/>
                  <a:t> sogenannte Lagrange-Polynome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de-DE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de-DE" sz="1800" dirty="0"/>
                  <a:t> konstruiert, welche das gesuchte Polynom als Linearkombination zusammensetzen</a:t>
                </a:r>
              </a:p>
              <a:p>
                <a:pPr marL="0" indent="0">
                  <a:buNone/>
                </a:pP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𝑥𝑗</m:t>
                              </m:r>
                            </m:num>
                            <m:den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𝑥𝑗</m:t>
                              </m:r>
                            </m:den>
                          </m:f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1,  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&amp;0,  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 ≠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Das Interpolationspolynom wird dann mit der Formel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berechnet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9301-F620-414A-940B-1EA3CF7166EF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2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2400" u="sng" dirty="0"/>
                  <a:t>Existenz</a:t>
                </a:r>
              </a:p>
              <a:p>
                <a:r>
                  <a:rPr lang="de-DE" sz="1800" dirty="0"/>
                  <a:t>Durch die Art der Konstruktion des Interpolationspolynoms nach Lagrange ist stets die Existenz von P(x) gewährleistet</a:t>
                </a:r>
              </a:p>
              <a:p>
                <a:r>
                  <a:rPr lang="de-DE" sz="1800" dirty="0"/>
                  <a:t>Da alle L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(x) vom Grad höchstens n sind, ist auch P(x) höchstens vom Grad n</a:t>
                </a:r>
              </a:p>
              <a:p>
                <a:pPr marL="0" indent="0" algn="ctr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2400" u="sng" dirty="0"/>
                  <a:t>Eindeutigkeit</a:t>
                </a:r>
              </a:p>
              <a:p>
                <a:r>
                  <a:rPr lang="de-DE" sz="1800" dirty="0"/>
                  <a:t>Seien P(x) und Q(x) unterschiedliche Polynome, die jedoch beide die Bedingung f(x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= </a:t>
                </a:r>
                <a:r>
                  <a:rPr lang="de-DE" sz="1800" dirty="0" err="1"/>
                  <a:t>y</a:t>
                </a:r>
                <a:r>
                  <a:rPr lang="de-DE" sz="1800" baseline="-25000" dirty="0" err="1"/>
                  <a:t>i</a:t>
                </a:r>
                <a:r>
                  <a:rPr lang="de-DE" sz="1800" baseline="-25000" dirty="0"/>
                  <a:t> </a:t>
                </a:r>
                <a:r>
                  <a:rPr lang="de-DE" sz="1800" dirty="0"/>
                  <a:t>erfüllen</a:t>
                </a:r>
              </a:p>
              <a:p>
                <a:r>
                  <a:rPr lang="de-DE" sz="1800" dirty="0"/>
                  <a:t>So gilt R(x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= P(x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– Q(x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= 0 für i = 0, …, n</a:t>
                </a:r>
              </a:p>
              <a:p>
                <a:r>
                  <a:rPr lang="de-DE" sz="1800" dirty="0"/>
                  <a:t>R(x) ist vom Grad höchstens n, aber hat n + 1 Nullstellen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800" dirty="0"/>
                  <a:t> P(x) = Q(x) und R(x) = 0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9301-F620-414A-940B-1EA3CF7166EF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2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000" dirty="0"/>
                  <a:t>Stützstellen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−1,  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0, −1</m:t>
                        </m:r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−0)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0+1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16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9301-F620-414A-940B-1EA3CF7166EF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17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37FCE7A7-5951-3155-85B7-BA539BC75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66" y="2405149"/>
            <a:ext cx="7608570" cy="389939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F9301-F620-414A-940B-1EA3CF7166EF}" type="datetime1">
              <a:rPr lang="de-DE" smtClean="0"/>
              <a:pPr>
                <a:spcAft>
                  <a:spcPts val="600"/>
                </a:spcAft>
              </a:pPr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02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2B597657-E116-E55C-D8BC-1E6D0D7CA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b="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2B597657-E116-E55C-D8BC-1E6D0D7CA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fik 14">
            <a:extLst>
              <a:ext uri="{FF2B5EF4-FFF2-40B4-BE49-F238E27FC236}">
                <a16:creationId xmlns:a16="http://schemas.microsoft.com/office/drawing/2014/main" id="{64119267-3135-8A4A-8CE0-47CE20701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66" y="2405149"/>
            <a:ext cx="7608570" cy="389939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5F9301-F620-414A-940B-1EA3CF7166EF}" type="datetime1">
              <a:rPr lang="de-DE" smtClean="0"/>
              <a:pPr>
                <a:spcAft>
                  <a:spcPts val="600"/>
                </a:spcAft>
              </a:pPr>
              <a:t>24.01.2023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0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559</Words>
  <Application>Microsoft Office PowerPoint</Application>
  <PresentationFormat>Breitbild</PresentationFormat>
  <Paragraphs>159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Bahnschrift</vt:lpstr>
      <vt:lpstr>Calibri</vt:lpstr>
      <vt:lpstr>Calibri Light</vt:lpstr>
      <vt:lpstr>Cambria Math</vt:lpstr>
      <vt:lpstr>Office</vt:lpstr>
      <vt:lpstr>Polynominterpolation</vt:lpstr>
      <vt:lpstr>Themen</vt:lpstr>
      <vt:lpstr>Polynominterpolation allgemein</vt:lpstr>
      <vt:lpstr>Polynominterpolation allgemein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Neville</vt:lpstr>
      <vt:lpstr>Lösungsverfahren nach Neville</vt:lpstr>
      <vt:lpstr>Lösungsverfahren nach Neville</vt:lpstr>
      <vt:lpstr>Lösungsverfahren nach Hermite</vt:lpstr>
      <vt:lpstr>Lösungsverfahren nach Hermite</vt:lpstr>
      <vt:lpstr>Lösungsverfahren nach Hermite</vt:lpstr>
      <vt:lpstr>Interpolationsfehler</vt:lpstr>
      <vt:lpstr>Runge‘s Phänomen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Polynominterpolation</dc:title>
  <dc:creator>Cedric Borkowski</dc:creator>
  <cp:lastModifiedBy>Cedric Borkowski</cp:lastModifiedBy>
  <cp:revision>10</cp:revision>
  <dcterms:created xsi:type="dcterms:W3CDTF">2023-01-20T08:30:39Z</dcterms:created>
  <dcterms:modified xsi:type="dcterms:W3CDTF">2023-01-24T12:26:53Z</dcterms:modified>
</cp:coreProperties>
</file>