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8" r:id="rId3"/>
    <p:sldId id="304" r:id="rId4"/>
    <p:sldId id="331" r:id="rId5"/>
    <p:sldId id="284" r:id="rId6"/>
    <p:sldId id="309" r:id="rId7"/>
    <p:sldId id="306" r:id="rId8"/>
    <p:sldId id="307" r:id="rId9"/>
    <p:sldId id="310" r:id="rId10"/>
    <p:sldId id="332" r:id="rId11"/>
    <p:sldId id="334" r:id="rId12"/>
    <p:sldId id="333" r:id="rId13"/>
    <p:sldId id="335" r:id="rId14"/>
    <p:sldId id="277" r:id="rId15"/>
    <p:sldId id="319" r:id="rId16"/>
    <p:sldId id="320" r:id="rId17"/>
    <p:sldId id="321" r:id="rId18"/>
    <p:sldId id="278" r:id="rId19"/>
    <p:sldId id="312" r:id="rId20"/>
    <p:sldId id="279" r:id="rId21"/>
    <p:sldId id="281" r:id="rId22"/>
    <p:sldId id="336" r:id="rId23"/>
    <p:sldId id="283" r:id="rId24"/>
    <p:sldId id="287" r:id="rId25"/>
    <p:sldId id="288" r:id="rId26"/>
    <p:sldId id="286" r:id="rId27"/>
    <p:sldId id="322" r:id="rId28"/>
    <p:sldId id="302" r:id="rId29"/>
    <p:sldId id="289" r:id="rId30"/>
    <p:sldId id="303" r:id="rId31"/>
    <p:sldId id="290" r:id="rId32"/>
    <p:sldId id="323" r:id="rId33"/>
    <p:sldId id="324" r:id="rId34"/>
    <p:sldId id="291" r:id="rId35"/>
    <p:sldId id="329" r:id="rId36"/>
    <p:sldId id="292" r:id="rId37"/>
    <p:sldId id="293" r:id="rId38"/>
    <p:sldId id="295" r:id="rId39"/>
    <p:sldId id="296" r:id="rId40"/>
    <p:sldId id="297" r:id="rId41"/>
    <p:sldId id="325" r:id="rId42"/>
    <p:sldId id="328" r:id="rId43"/>
    <p:sldId id="326" r:id="rId44"/>
    <p:sldId id="294" r:id="rId45"/>
    <p:sldId id="314" r:id="rId46"/>
    <p:sldId id="315" r:id="rId47"/>
    <p:sldId id="316" r:id="rId48"/>
    <p:sldId id="317" r:id="rId49"/>
    <p:sldId id="300" r:id="rId50"/>
    <p:sldId id="301" r:id="rId51"/>
    <p:sldId id="327" r:id="rId52"/>
    <p:sldId id="330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82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4114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C62902C-3C36-6CF5-60C2-B4DD548743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BDF5AB-10E0-4DBF-432D-FF01FA0EF8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D77E6-9A1D-434F-B1F0-3EB6F04F3A86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53F514-9ED1-7F28-7197-4FBDBF92EA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CBD94A-4810-6504-0882-559A563268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6250D-5AF3-4031-987A-F7FDD1D9F0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197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AF2C1-F3B6-4EA6-8FCA-3877BBFED7EA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C68B9-0D19-4720-B0BD-C233D3B8B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96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Ist auch P(x) als Summe aller Li(x) vom Grad höchstens 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C68B9-0D19-4720-B0BD-C233D3B8B5C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78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Ist auch P(x) als Summe aller Li(x) vom Grad höchstens 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C68B9-0D19-4720-B0BD-C233D3B8B5C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35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72DB-7840-4239-8B8C-B3733936B306}" type="datetime1">
              <a:rPr lang="de-DE" smtClean="0"/>
              <a:t>26.01.2023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Einführung in die Numerische Mathematik, WS 98/99.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08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68A7-325D-42C8-A94E-19271E7915BF}" type="datetime1">
              <a:rPr lang="de-DE" smtClean="0"/>
              <a:t>26.01.2023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Einführung in die Numerische Mathematik, WS 98/99.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68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2FBE-7610-425C-AB1D-8C47303741E6}" type="datetime1">
              <a:rPr lang="de-DE" smtClean="0"/>
              <a:t>26.01.2023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Einführung in die Numerische Mathematik, WS 98/99.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27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4FE2-E518-451B-B881-0B48554E8690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G. Wittum, </a:t>
            </a:r>
            <a:r>
              <a:rPr lang="de-DE" i="1" dirty="0"/>
              <a:t>Einführung in die Numerische Mathematik</a:t>
            </a:r>
            <a:r>
              <a:rPr lang="de-DE" dirty="0"/>
              <a:t>, WS 98/99.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pPr/>
              <a:t>‹Nr.›</a:t>
            </a:fld>
            <a:r>
              <a:rPr lang="de-DE"/>
              <a:t> von 12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970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63C4-645B-4D8D-937C-FE79E39BC3E8}" type="datetime1">
              <a:rPr lang="de-DE" smtClean="0"/>
              <a:t>26.01.2023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Einführung in die Numerische Mathematik, WS 98/99.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31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B2B0-2706-40C2-A3EA-EBA4A39C0A4A}" type="datetime1">
              <a:rPr lang="de-DE" smtClean="0"/>
              <a:t>26.01.2023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Einführung in die Numerische Mathematik, WS 98/99.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60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0361-705C-4ACA-8347-EC7FAD3800A2}" type="datetime1">
              <a:rPr lang="de-DE" smtClean="0"/>
              <a:t>26.01.2023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Einführung in die Numerische Mathematik, WS 98/99.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19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E14D-011A-44E9-8549-0561935BBD2E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Einführung in die Numerische Mathematik, WS 98/99.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75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01E0-25E6-4753-B028-1B375039394B}" type="datetime1">
              <a:rPr lang="de-DE" smtClean="0"/>
              <a:t>26.01.2023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G. Wittum, Einführung in die Numerische Mathematik, WS 98/99.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3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380170-44E7-40A8-8A0A-5F742E825F6F}" type="datetime1">
              <a:rPr lang="de-DE" smtClean="0"/>
              <a:t>26.01.2023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G. Wittum, Einführung in die Numerische Mathematik, WS 98/99.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91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AA6B-61C1-4630-BD65-55E73A44D8F4}" type="datetime1">
              <a:rPr lang="de-DE" smtClean="0"/>
              <a:t>26.01.2023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Einführung in die Numerische Mathematik, WS 98/99.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99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DD7309-5A96-446D-AE6A-8B8FAD047278}" type="datetime1">
              <a:rPr lang="de-DE" smtClean="0"/>
              <a:t>26.01.2023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G. Wittum, Einführung in die Numerische Mathematik, WS 98/99.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4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16F03-10D3-A954-414C-61102E23D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latin typeface="Bahnschrift" panose="020B0502040204020203" pitchFamily="34" charset="0"/>
              </a:rPr>
              <a:t>Polynominterpolation</a:t>
            </a:r>
            <a:endParaRPr lang="de-DE" dirty="0">
              <a:latin typeface="Bahnschrift" panose="020B0502040204020203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338102-60EE-7057-7823-6EBF719C0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Cedric Borkowski, Marius Kurth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289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932400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de-DE" sz="1800" dirty="0"/>
                  <a:t>Für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de-DE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de-DE" sz="1800" dirty="0"/>
                  <a:t> gegebene Stützpunkte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de-DE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de-DE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de-DE" sz="1800" dirty="0">
                    <a:cs typeface="Arial" panose="020B0604020202020204" pitchFamily="34" charset="0"/>
                  </a:rPr>
                  <a:t> </a:t>
                </a:r>
                <a:r>
                  <a:rPr lang="de-DE" sz="1800" dirty="0"/>
                  <a:t>werden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de-DE" sz="1800" dirty="0"/>
                  <a:t> Lagrange-Polynome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800" dirty="0"/>
                  <a:t> vom </a:t>
                </a:r>
                <a:r>
                  <a:rPr lang="de-DE" sz="1800" dirty="0">
                    <a:cs typeface="Arial" panose="020B0604020202020204" pitchFamily="34" charset="0"/>
                  </a:rPr>
                  <a:t>Grad ≤ n</a:t>
                </a:r>
                <a:r>
                  <a:rPr lang="de-DE" sz="1800" dirty="0"/>
                  <a:t> konstruiert, welche das gesuchte Polynom als Linearkombination zusammensetzen</a:t>
                </a:r>
              </a:p>
              <a:p>
                <a:pPr marL="0" indent="0">
                  <a:buNone/>
                </a:pPr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sub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de-DE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800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sSub>
                            <m:sSub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1,  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&amp;0,  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 ≠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:r>
                  <a:rPr lang="de-DE" sz="1800" dirty="0"/>
                  <a:t>Da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18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de-DE" sz="1800" b="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sz="1800" dirty="0"/>
                  <a:t> für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sz="1800" dirty="0"/>
                  <a:t> gelten soll lässt sich ein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800" dirty="0"/>
                  <a:t> als</a:t>
                </a:r>
                <a:br>
                  <a:rPr lang="de-DE" sz="1800" dirty="0"/>
                </a:br>
                <a:endParaRPr lang="de-DE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:r>
                  <a:rPr lang="de-DE" sz="1800" dirty="0"/>
                  <a:t>definieren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31F-69EA-41D8-B55C-A04B70DAC9B6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10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792028-47CD-6D65-7CDC-CABE5ADA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605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932400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de-DE" sz="1800" dirty="0"/>
                  <a:t>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sz="1800" dirty="0"/>
                  <a:t> für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sz="1800" dirty="0"/>
                  <a:t> gelten soll lässt sich ein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800" dirty="0"/>
                  <a:t> als</a:t>
                </a:r>
              </a:p>
              <a:p>
                <a:pPr marL="0" indent="0">
                  <a:buNone/>
                </a:pPr>
                <a:endParaRPr lang="de-DE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:r>
                  <a:rPr lang="de-DE" sz="1800" dirty="0"/>
                  <a:t>definieren</a:t>
                </a:r>
              </a:p>
              <a:p>
                <a:pPr marL="0" indent="0">
                  <a:buNone/>
                </a:pPr>
                <a:r>
                  <a:rPr lang="de-DE" sz="1800" dirty="0"/>
                  <a:t>Um jetzt noch die zweite Bedingung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18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sz="1800" dirty="0"/>
                  <a:t>  zu erfüllen, teilt man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sz="1800" dirty="0"/>
                  <a:t> durch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1800" dirty="0"/>
                  <a:t> und erhält</a:t>
                </a: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sub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8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9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31F-69EA-41D8-B55C-A04B70DAC9B6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11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792028-47CD-6D65-7CDC-CABE5ADA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2713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932400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de-DE" sz="1800" dirty="0"/>
                  <a:t>Stützpunkte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>
                            <a:latin typeface="Cambria Math" panose="02040503050406030204" pitchFamily="18" charset="0"/>
                          </a:rPr>
                          <m:t>1, 3</m:t>
                        </m:r>
                      </m:e>
                    </m:d>
                    <m:r>
                      <a:rPr lang="de-DE" sz="180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>
                            <a:latin typeface="Cambria Math" panose="02040503050406030204" pitchFamily="18" charset="0"/>
                          </a:rPr>
                          <m:t>2, 1</m:t>
                        </m:r>
                      </m:e>
                    </m:d>
                    <m:r>
                      <a:rPr lang="de-DE" sz="180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>
                            <a:latin typeface="Cambria Math" panose="02040503050406030204" pitchFamily="18" charset="0"/>
                          </a:rPr>
                          <m:t>3, 4</m:t>
                        </m:r>
                      </m:e>
                    </m:d>
                  </m:oMath>
                </a14:m>
                <a:r>
                  <a:rPr lang="de-DE" sz="1800" dirty="0"/>
                  <a:t> mit den Bedingungen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0, 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sz="1800" b="0" dirty="0"/>
              </a:p>
              <a:p>
                <a:pPr marL="0" indent="0">
                  <a:buNone/>
                </a:pPr>
                <a:r>
                  <a:rPr lang="de-DE" sz="1800" dirty="0"/>
                  <a:t>Erinnern wir uns an die Formel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de-DE" sz="18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18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de-DE" sz="18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de-DE" sz="1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:r>
                  <a:rPr lang="de-DE" sz="1800" dirty="0"/>
                  <a:t>wobei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800" dirty="0"/>
                  <a:t> die Nullstellen von </a:t>
                </a:r>
                <a14:m>
                  <m:oMath xmlns:m="http://schemas.openxmlformats.org/officeDocument/2006/math">
                    <m:r>
                      <a:rPr lang="de-DE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de-DE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de-DE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sz="1800" dirty="0"/>
                  <a:t> darstellt, lässt sich</a:t>
                </a:r>
              </a:p>
              <a:p>
                <a:pPr marL="0" indent="0" algn="ctr">
                  <a:buNone/>
                </a:pPr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d>
                      <m:d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de-DE" sz="1800" dirty="0"/>
                  <a:t> </a:t>
                </a:r>
              </a:p>
              <a:p>
                <a:pPr marL="0" indent="0">
                  <a:buNone/>
                </a:pPr>
                <a:r>
                  <a:rPr lang="de-DE" sz="1800" dirty="0"/>
                  <a:t>konstruieren, das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0, 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sz="1800" b="0" dirty="0"/>
                  <a:t> erfüllt</a:t>
                </a: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sz="18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31F-69EA-41D8-B55C-A04B70DAC9B6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792028-47CD-6D65-7CDC-CABE5ADA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9000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932400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de-DE" sz="1800" dirty="0"/>
                  <a:t>Stützpunkte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>
                            <a:latin typeface="Cambria Math" panose="02040503050406030204" pitchFamily="18" charset="0"/>
                          </a:rPr>
                          <m:t>1, 3</m:t>
                        </m:r>
                      </m:e>
                    </m:d>
                    <m:r>
                      <a:rPr lang="de-DE" sz="180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>
                            <a:latin typeface="Cambria Math" panose="02040503050406030204" pitchFamily="18" charset="0"/>
                          </a:rPr>
                          <m:t>2, 1</m:t>
                        </m:r>
                      </m:e>
                    </m:d>
                    <m:r>
                      <a:rPr lang="de-DE" sz="180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>
                            <a:latin typeface="Cambria Math" panose="02040503050406030204" pitchFamily="18" charset="0"/>
                          </a:rPr>
                          <m:t>3, 4</m:t>
                        </m:r>
                      </m:e>
                    </m:d>
                  </m:oMath>
                </a14:m>
                <a:r>
                  <a:rPr lang="de-DE" sz="1800" dirty="0"/>
                  <a:t> mit den Bedingungen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0, 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sz="1800" b="0" dirty="0"/>
              </a:p>
              <a:p>
                <a:pPr marL="0" indent="0" algn="ctr">
                  <a:buNone/>
                </a:pPr>
                <a:endParaRPr lang="de-DE" sz="18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de-DE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1∗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800" b="0" dirty="0"/>
              </a:p>
              <a:p>
                <a:pPr marL="0" indent="0" algn="ctr">
                  <a:buNone/>
                </a:pPr>
                <a:br>
                  <a:rPr lang="de-DE" sz="18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d>
                            <m:d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lang="de-DE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+6</m:t>
                          </m:r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br>
                  <a:rPr lang="de-DE" sz="1800" dirty="0"/>
                </a:br>
                <a:endParaRPr lang="de-DE" sz="1800" b="0" dirty="0"/>
              </a:p>
              <a:p>
                <a:pPr marL="0" indent="0" algn="ctr">
                  <a:buNone/>
                </a:pPr>
                <a:r>
                  <a:rPr lang="de-DE" sz="1800" dirty="0"/>
                  <a:t> </a:t>
                </a: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sz="18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31F-69EA-41D8-B55C-A04B70DAC9B6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792028-47CD-6D65-7CDC-CABE5ADA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066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932400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de-DE" sz="1800" dirty="0"/>
                  <a:t>Stützpunkte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>
                            <a:latin typeface="Cambria Math" panose="02040503050406030204" pitchFamily="18" charset="0"/>
                          </a:rPr>
                          <m:t>1, 3</m:t>
                        </m:r>
                      </m:e>
                    </m:d>
                    <m:r>
                      <a:rPr lang="de-DE" sz="180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>
                            <a:latin typeface="Cambria Math" panose="02040503050406030204" pitchFamily="18" charset="0"/>
                          </a:rPr>
                          <m:t>2, 1</m:t>
                        </m:r>
                      </m:e>
                    </m:d>
                    <m:r>
                      <a:rPr lang="de-DE" sz="180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>
                            <a:latin typeface="Cambria Math" panose="02040503050406030204" pitchFamily="18" charset="0"/>
                          </a:rPr>
                          <m:t>3, 4</m:t>
                        </m:r>
                      </m:e>
                    </m:d>
                  </m:oMath>
                </a14:m>
                <a:endParaRPr lang="de-DE" sz="1800" dirty="0"/>
              </a:p>
              <a:p>
                <a:pPr marL="0" indent="0">
                  <a:buNone/>
                </a:pPr>
                <a:endParaRPr lang="de-DE" sz="16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6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br>
                  <a:rPr lang="de-DE" sz="1600" b="0" i="1" dirty="0">
                    <a:latin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A5B3-90B9-4EBA-B754-05F68133D57E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14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4BD92-2098-28C3-2C02-60DD0169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178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932400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de-DE" sz="1800" dirty="0"/>
                  <a:t>Stützpunkte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>
                            <a:latin typeface="Cambria Math" panose="02040503050406030204" pitchFamily="18" charset="0"/>
                          </a:rPr>
                          <m:t>1, 3</m:t>
                        </m:r>
                      </m:e>
                    </m:d>
                    <m:r>
                      <a:rPr lang="de-DE" sz="180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>
                            <a:latin typeface="Cambria Math" panose="02040503050406030204" pitchFamily="18" charset="0"/>
                          </a:rPr>
                          <m:t>2, 1</m:t>
                        </m:r>
                      </m:e>
                    </m:d>
                    <m:r>
                      <a:rPr lang="de-DE" sz="180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>
                            <a:latin typeface="Cambria Math" panose="02040503050406030204" pitchFamily="18" charset="0"/>
                          </a:rPr>
                          <m:t>3, 4</m:t>
                        </m:r>
                      </m:e>
                    </m:d>
                  </m:oMath>
                </a14:m>
                <a:endParaRPr lang="de-DE" sz="1800" dirty="0"/>
              </a:p>
              <a:p>
                <a:pPr marL="0" indent="0">
                  <a:buNone/>
                </a:pPr>
                <a:endParaRPr lang="de-DE" sz="16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6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600" i="1" baseline="-2500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1)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br>
                  <a:rPr lang="de-DE" sz="1600" b="0" i="1" dirty="0">
                    <a:latin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A5B3-90B9-4EBA-B754-05F68133D57E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15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4BD92-2098-28C3-2C02-60DD0169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80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932400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de-DE" sz="1800" dirty="0"/>
                  <a:t>Stützpunkte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>
                            <a:latin typeface="Cambria Math" panose="02040503050406030204" pitchFamily="18" charset="0"/>
                          </a:rPr>
                          <m:t>1, 3</m:t>
                        </m:r>
                      </m:e>
                    </m:d>
                    <m:r>
                      <a:rPr lang="de-DE" sz="180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>
                            <a:latin typeface="Cambria Math" panose="02040503050406030204" pitchFamily="18" charset="0"/>
                          </a:rPr>
                          <m:t>2, 1</m:t>
                        </m:r>
                      </m:e>
                    </m:d>
                    <m:r>
                      <a:rPr lang="de-DE" sz="180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>
                            <a:latin typeface="Cambria Math" panose="02040503050406030204" pitchFamily="18" charset="0"/>
                          </a:rPr>
                          <m:t>3, 4</m:t>
                        </m:r>
                      </m:e>
                    </m:d>
                  </m:oMath>
                </a14:m>
                <a:endParaRPr lang="de-DE" sz="1800" dirty="0"/>
              </a:p>
              <a:p>
                <a:pPr marL="0" indent="0">
                  <a:buNone/>
                </a:pPr>
                <a:endParaRPr lang="de-DE" sz="16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6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600" i="1" baseline="-2500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1)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600" i="1" baseline="-2500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1)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A5B3-90B9-4EBA-B754-05F68133D57E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16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4BD92-2098-28C3-2C02-60DD0169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028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932400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Autofit/>
              </a:bodyPr>
              <a:lstStyle/>
              <a:p>
                <a:pPr marL="0" indent="0">
                  <a:buNone/>
                </a:pPr>
                <a:r>
                  <a:rPr lang="de-DE" sz="1800" dirty="0"/>
                  <a:t>Stützpunkte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1, 3</m:t>
                        </m:r>
                      </m:e>
                    </m:d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2, 1</m:t>
                        </m:r>
                      </m:e>
                    </m:d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de-DE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 4</m:t>
                        </m:r>
                      </m:e>
                    </m:d>
                  </m:oMath>
                </a14:m>
                <a:endParaRPr lang="de-DE" sz="1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6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6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600" i="1" baseline="-2500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1)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600" i="1" baseline="-2500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1)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16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=3∗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+6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−1∗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de-DE" sz="1600" b="0" i="0" smtClean="0">
                          <a:latin typeface="Cambria Math" panose="02040503050406030204" pitchFamily="18" charset="0"/>
                        </a:rPr>
                        <m:t>+4∗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6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27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A5B3-90B9-4EBA-B754-05F68133D57E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4BD92-2098-28C3-2C02-60DD0169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865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000"/>
            <a:ext cx="10515599" cy="932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0">
                <a:extLst>
                  <a:ext uri="{FF2B5EF4-FFF2-40B4-BE49-F238E27FC236}">
                    <a16:creationId xmlns:a16="http://schemas.microsoft.com/office/drawing/2014/main" id="{C59F3866-297E-DB41-FD68-7ACB3BBDBB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US" sz="18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30">
                <a:extLst>
                  <a:ext uri="{FF2B5EF4-FFF2-40B4-BE49-F238E27FC236}">
                    <a16:creationId xmlns:a16="http://schemas.microsoft.com/office/drawing/2014/main" id="{C59F3866-297E-DB41-FD68-7ACB3BBDB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  <a:blipFill>
                <a:blip r:embed="rId2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70CE05-A005-4CE6-9A03-F86DB9871171}" type="datetime1">
              <a:rPr lang="de-DE" smtClean="0"/>
              <a:t>26.01.2023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CEBAF5-D2B4-4238-BCB6-CB2B2A1F5824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C3DAE9-55D6-118A-8454-5A4AF2AC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  <p:pic>
        <p:nvPicPr>
          <p:cNvPr id="5" name="Inhaltsplatzhalter 7">
            <a:extLst>
              <a:ext uri="{FF2B5EF4-FFF2-40B4-BE49-F238E27FC236}">
                <a16:creationId xmlns:a16="http://schemas.microsoft.com/office/drawing/2014/main" id="{0BB57AB0-9CA5-B3C8-9B94-138219197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02" y="2045046"/>
            <a:ext cx="980539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2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000"/>
            <a:ext cx="10515599" cy="932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0">
                <a:extLst>
                  <a:ext uri="{FF2B5EF4-FFF2-40B4-BE49-F238E27FC236}">
                    <a16:creationId xmlns:a16="http://schemas.microsoft.com/office/drawing/2014/main" id="{C59F3866-297E-DB41-FD68-7ACB3BBDBB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06800"/>
                <a:ext cx="10515599" cy="420624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1, 2</m:t>
                          </m:r>
                          <m: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de-DE" sz="1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sz="18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30">
                <a:extLst>
                  <a:ext uri="{FF2B5EF4-FFF2-40B4-BE49-F238E27FC236}">
                    <a16:creationId xmlns:a16="http://schemas.microsoft.com/office/drawing/2014/main" id="{C59F3866-297E-DB41-FD68-7ACB3BBDB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06800"/>
                <a:ext cx="10515599" cy="420624"/>
              </a:xfrm>
              <a:blipFill>
                <a:blip r:embed="rId2"/>
                <a:stretch>
                  <a:fillRect t="-15942" b="-101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70CE05-A005-4CE6-9A03-F86DB9871171}" type="datetime1">
              <a:rPr lang="de-DE" smtClean="0"/>
              <a:t>26.01.2023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CEBAF5-D2B4-4238-BCB6-CB2B2A1F5824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C3DAE9-55D6-118A-8454-5A4AF2AC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3870ABF-86A3-B1DB-9596-687DBD98E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058" y="2138980"/>
            <a:ext cx="7610400" cy="390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4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C4FA6-792A-2D52-850C-0E9DB855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932400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Themen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E70738-1CFA-3398-0FC6-ACBC39B8E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Polynominterpolation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sz="1800" dirty="0"/>
              <a:t>Problemstellung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sz="1800" dirty="0"/>
              <a:t>Definition &amp; Eigenschaften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Lösungsverfahren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dirty="0"/>
              <a:t>Lagrange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dirty="0"/>
              <a:t>Newton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dirty="0"/>
              <a:t>Neville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dirty="0" err="1"/>
              <a:t>Hermite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Interpolationsfehler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Probleme &amp; Mögliche Lösungen</a:t>
            </a:r>
          </a:p>
          <a:p>
            <a:pPr marL="0" indent="0">
              <a:buNone/>
            </a:pPr>
            <a:endParaRPr lang="de-DE" sz="1800" dirty="0"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79C72A-C3DB-00A8-A6EA-C0550A35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3C01-6A31-423A-83C7-47A6F7C189FD}" type="datetime1">
              <a:rPr lang="de-DE" smtClean="0"/>
              <a:t>26.01.2023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4FAD08-DD60-9EA0-84C4-CE134CA2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7AE94A-3F8C-ACA6-4583-595BCC5F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3197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000"/>
            <a:ext cx="10515599" cy="932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>
                <a:extLst>
                  <a:ext uri="{FF2B5EF4-FFF2-40B4-BE49-F238E27FC236}">
                    <a16:creationId xmlns:a16="http://schemas.microsoft.com/office/drawing/2014/main" id="{2B597657-E116-E55C-D8BC-1E6D0D7CA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1, 2, 3</m:t>
                          </m:r>
                        </m:e>
                      </m:d>
                      <m:r>
                        <a:rPr lang="de-DE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+4−</m:t>
                      </m:r>
                      <m:r>
                        <a:rPr lang="de-DE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37">
                <a:extLst>
                  <a:ext uri="{FF2B5EF4-FFF2-40B4-BE49-F238E27FC236}">
                    <a16:creationId xmlns:a16="http://schemas.microsoft.com/office/drawing/2014/main" id="{2B597657-E116-E55C-D8BC-1E6D0D7CA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756653A-DE17-46F4-8D8D-174165E61F62}" type="datetime1">
              <a:rPr lang="de-DE" smtClean="0"/>
              <a:t>26.01.2023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CEBAF5-D2B4-4238-BCB6-CB2B2A1F5824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DAB67C-684A-D645-7D8F-B77A0C79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3F5670-B45D-8D48-3FC2-585A2B62A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058" y="2138400"/>
            <a:ext cx="7610400" cy="390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02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000"/>
            <a:ext cx="10515599" cy="932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AF45628E-28AC-A1FB-EA15-1ED317B4ED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06957"/>
                <a:ext cx="10515599" cy="420624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1, 2, 3</m:t>
                          </m:r>
                        </m:e>
                      </m:d>
                      <m:r>
                        <a:rPr lang="en-US" sz="1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1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8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1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8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AF45628E-28AC-A1FB-EA15-1ED317B4ED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06957"/>
                <a:ext cx="10515599" cy="420624"/>
              </a:xfrm>
              <a:blipFill>
                <a:blip r:embed="rId2"/>
                <a:stretch>
                  <a:fillRect t="-13043" b="-57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0463E20-A6F4-4B29-A1FA-553A6CC2430A}" type="datetime1">
              <a:rPr lang="de-DE" smtClean="0"/>
              <a:t>26.01.2023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CEBAF5-D2B4-4238-BCB6-CB2B2A1F5824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473505-63A3-5206-8F8E-14C875F9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A546FEA-0DE0-5912-7B72-D5AF6B4EC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98" y="2139059"/>
            <a:ext cx="7610400" cy="390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11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000"/>
            <a:ext cx="10515599" cy="932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AF45628E-28AC-A1FB-EA15-1ED317B4ED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00331"/>
                <a:ext cx="10515599" cy="420624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1, 2, 3</m:t>
                          </m:r>
                        </m:e>
                      </m:d>
                      <m:r>
                        <a:rPr lang="en-US" sz="1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1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1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kern="1200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r>
                                <a:rPr lang="en-US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≠</m:t>
                              </m:r>
                              <m:r>
                                <a:rPr lang="en-US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AF45628E-28AC-A1FB-EA15-1ED317B4ED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00331"/>
                <a:ext cx="10515599" cy="420624"/>
              </a:xfrm>
              <a:blipFill>
                <a:blip r:embed="rId2"/>
                <a:stretch>
                  <a:fillRect t="-23188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0463E20-A6F4-4B29-A1FA-553A6CC2430A}" type="datetime1">
              <a:rPr lang="de-DE" smtClean="0"/>
              <a:t>26.01.2023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CEBAF5-D2B4-4238-BCB6-CB2B2A1F5824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473505-63A3-5206-8F8E-14C875F9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DAA0892-1E23-37E0-A31F-4F3F4613C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98" y="2135746"/>
            <a:ext cx="7610400" cy="390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4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000"/>
            <a:ext cx="10515599" cy="932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15834145-D072-5583-518B-F14F0BC65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1800" kern="1200" dirty="0">
                    <a:solidFill>
                      <a:schemeClr val="tx1"/>
                    </a:solidFill>
                    <a:ea typeface="+mn-ea"/>
                    <a:cs typeface="+mn-cs"/>
                  </a:rPr>
                  <a:t>Stützpunkte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1, 3</m:t>
                        </m:r>
                      </m:e>
                    </m:d>
                    <m:r>
                      <a:rPr lang="en-US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d>
                      <m:dPr>
                        <m:ctrlP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8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2, 1</m:t>
                        </m:r>
                      </m:e>
                    </m:d>
                    <m:r>
                      <a:rPr lang="en-US" sz="180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d>
                      <m:dPr>
                        <m:ctrlP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8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3,</m:t>
                        </m:r>
                        <m: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4</m:t>
                        </m:r>
                      </m:e>
                    </m:d>
                  </m:oMath>
                </a14:m>
                <a:endParaRPr lang="en-US" sz="18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15834145-D072-5583-518B-F14F0BC65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  <a:blipFill>
                <a:blip r:embed="rId2"/>
                <a:stretch>
                  <a:fillRect t="-4348" b="-144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FE39ACB-30A0-42FC-9B9E-DBF77274B01A}" type="datetime1">
              <a:rPr lang="de-DE" smtClean="0"/>
              <a:t>26.01.2023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CEBAF5-D2B4-4238-BCB6-CB2B2A1F5824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41E4F3-4EB2-7FAC-A496-2546AC0A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B910CA8-53E9-3CC9-640F-9009B11CB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98" y="2152738"/>
            <a:ext cx="7610400" cy="390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41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000"/>
            <a:ext cx="10515599" cy="932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15834145-D072-5583-518B-F14F0BC65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lang="en-US" sz="18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  <m:e>
                          <m: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  <m:r>
                            <a:rPr lang="en-US" sz="1800" i="1" kern="1200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  <m:r>
                            <a:rPr lang="en-US" sz="1800" i="1" kern="1200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  <m:r>
                        <a:rPr lang="en-US" sz="1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5</m:t>
                          </m:r>
                        </m:num>
                        <m:den>
                          <m: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lang="en-US" sz="18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lang="en-US" sz="1800" i="1" kern="1200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  <m:r>
                        <a:rPr lang="en-US" sz="18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19</m:t>
                          </m:r>
                        </m:num>
                        <m:den>
                          <m: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lang="en-US" sz="18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lang="en-US" sz="18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+10</m:t>
                      </m:r>
                    </m:oMath>
                  </m:oMathPara>
                </a14:m>
                <a:endParaRPr lang="en-US" sz="18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15834145-D072-5583-518B-F14F0BC65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  <a:blipFill>
                <a:blip r:embed="rId2"/>
                <a:stretch>
                  <a:fillRect t="-44928" b="-347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E22E29-A417-4194-B711-5D13A85D6D89}" type="datetime1">
              <a:rPr lang="de-DE" smtClean="0"/>
              <a:t>26.01.2023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CEBAF5-D2B4-4238-BCB6-CB2B2A1F5824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7E8D23-212E-AE03-B021-D671A635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C3954CF-2E17-6622-BF20-17F6CB8CD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98" y="2153443"/>
            <a:ext cx="7610400" cy="390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81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000"/>
            <a:ext cx="10515599" cy="932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15834145-D072-5583-518B-F14F0BC65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lang="en-US" sz="18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  <m:e>
                          <m: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  <m:r>
                            <a:rPr lang="en-US" sz="1800" i="1" kern="1200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  <m:r>
                            <a:rPr lang="en-US" sz="1800" i="1" kern="1200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  <m:r>
                        <a:rPr lang="en-US" sz="1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5</m:t>
                          </m:r>
                        </m:num>
                        <m:den>
                          <m: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lang="en-US" sz="18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lang="en-US" sz="1800" i="1" kern="1200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  <m:r>
                        <a:rPr lang="en-US" sz="18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19</m:t>
                          </m:r>
                        </m:num>
                        <m:den>
                          <m:r>
                            <a:rPr lang="en-US" sz="1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lang="en-US" sz="18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lang="en-US" sz="18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+10</m:t>
                      </m:r>
                    </m:oMath>
                  </m:oMathPara>
                </a14:m>
                <a:endParaRPr lang="en-US" sz="24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15834145-D072-5583-518B-F14F0BC65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  <a:blipFill>
                <a:blip r:embed="rId2"/>
                <a:stretch>
                  <a:fillRect t="-44928" b="-347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C596DA-7563-4ACE-B8C0-45E96BBB7B75}" type="datetime1">
              <a:rPr lang="de-DE" smtClean="0"/>
              <a:t>26.01.2023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CEBAF5-D2B4-4238-BCB6-CB2B2A1F5824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7D8260-A62B-EC18-FB04-73FEDDE2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86CECB2-E509-DE9B-3082-E05B6FE7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98" y="2153443"/>
            <a:ext cx="7610400" cy="390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47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932400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de-DE" u="sng" dirty="0"/>
                  <a:t>Existenz</a:t>
                </a:r>
              </a:p>
              <a:p>
                <a:r>
                  <a:rPr lang="de-DE" sz="1800" dirty="0"/>
                  <a:t>Durch die Art der Konstruktion des Interpolationspolynoms nach Lagrange ist stets die Existenz von P(x) gewährleistet</a:t>
                </a:r>
              </a:p>
              <a:p>
                <a:r>
                  <a:rPr lang="de-DE" sz="1800" dirty="0"/>
                  <a:t>Da 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800" dirty="0"/>
                  <a:t>  vom Grad höchstens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de-DE" sz="1800" dirty="0"/>
                  <a:t> sind, ist auch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sz="1800" dirty="0"/>
                  <a:t> höchstens vom Grad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endParaRPr lang="de-DE" sz="1800" dirty="0"/>
              </a:p>
              <a:p>
                <a:pPr marL="0" indent="0" algn="ctr">
                  <a:buNone/>
                </a:pPr>
                <a:endParaRPr lang="de-DE" sz="18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E4DD-F900-483E-AA4D-040E17B77907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26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A57C3C-9E19-FEB2-94FD-AD8969A1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4427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932400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e-DE" u="sng" dirty="0"/>
                  <a:t>Existenz</a:t>
                </a:r>
              </a:p>
              <a:p>
                <a:r>
                  <a:rPr lang="de-DE" sz="1800" dirty="0"/>
                  <a:t>Durch die Art der Konstruktion des Interpolationspolynoms nach Lagrange ist stets die Existenz von P(x) gewährleistet</a:t>
                </a:r>
              </a:p>
              <a:p>
                <a:r>
                  <a:rPr lang="de-DE" sz="1800" dirty="0"/>
                  <a:t>Da 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800" dirty="0"/>
                  <a:t>  vom Grad höchstens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de-DE" sz="1800" dirty="0"/>
                  <a:t> sind, ist auch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sz="1800" dirty="0"/>
                  <a:t> höchstens vom Grad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endParaRPr lang="de-DE" sz="1800" dirty="0"/>
              </a:p>
              <a:p>
                <a:pPr marL="0" indent="0" algn="ctr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r>
                  <a:rPr lang="de-DE" u="sng" dirty="0"/>
                  <a:t>Eindeutigkeit</a:t>
                </a:r>
              </a:p>
              <a:p>
                <a:r>
                  <a:rPr lang="de-DE" sz="1800" dirty="0"/>
                  <a:t>Seien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sz="1800" dirty="0"/>
                  <a:t> und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b="0" i="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sz="1800" dirty="0"/>
                  <a:t> unterschiedliche Polynome, die jedoch beide die Bedingung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800" baseline="-25000" dirty="0"/>
                  <a:t> </a:t>
                </a:r>
                <a:r>
                  <a:rPr lang="de-DE" sz="1800" dirty="0"/>
                  <a:t>erfüllen</a:t>
                </a:r>
              </a:p>
              <a:p>
                <a:r>
                  <a:rPr lang="de-DE" sz="1800" dirty="0"/>
                  <a:t>So gilt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de-DE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=0,…,</m:t>
                    </m:r>
                    <m:r>
                      <a:rPr lang="de-DE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endParaRPr lang="de-DE" sz="1800" dirty="0"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sz="1800" dirty="0"/>
                  <a:t>ist vom Grad höchstens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de-DE" sz="1800" dirty="0"/>
                  <a:t>, aber hat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de-DE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de-DE" sz="1800" dirty="0"/>
                  <a:t> Nullstellen und kann somit nur das Nullpolynom sein</a:t>
                </a:r>
              </a:p>
              <a:p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sz="1800" dirty="0"/>
                  <a:t> und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sz="18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5" t="-2273" b="-1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E4DD-F900-483E-AA4D-040E17B77907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27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A57C3C-9E19-FEB2-94FD-AD8969A1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6649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932400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C97F0-0CE1-7971-38F4-51CC91271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201168" lvl="1" indent="0">
              <a:buNone/>
            </a:pPr>
            <a:r>
              <a:rPr lang="de-DE" dirty="0"/>
              <a:t>Die Interpolation nach Lagrange dient eher dem theoretischen Zweck</a:t>
            </a:r>
          </a:p>
          <a:p>
            <a:pPr marL="201168" lvl="1" indent="0">
              <a:buNone/>
            </a:pPr>
            <a:r>
              <a:rPr lang="de-DE" dirty="0"/>
              <a:t>Fügt man neue Stützpunkte hinzu muss das ganze Verfahren von vorne begonnen werden</a:t>
            </a:r>
          </a:p>
          <a:p>
            <a:pPr marL="201168" lvl="1" indent="0">
              <a:buNone/>
            </a:pPr>
            <a:r>
              <a:rPr lang="de-DE"/>
              <a:t>O(n^3)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E4DD-F900-483E-AA4D-040E17B77907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28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A57C3C-9E19-FEB2-94FD-AD8969A1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3354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1325563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de-DE" sz="1800" dirty="0"/>
                  <a:t>Der Unterschied zur Interpolation nach Lagrange sind die Basisfunktionen, welche im Newtonverfahren folgendermaßen definiert sind</a:t>
                </a: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1800" i="1" baseline="-25000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800" i="1">
                          <a:latin typeface="Cambria Math" panose="02040503050406030204" pitchFamily="18" charset="0"/>
                        </a:rPr>
                        <m:t>=1,  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8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𝑚𝑖𝑡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 1≤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:endParaRPr lang="de-DE" sz="18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8318-104D-4F5B-8B64-B925FE1CFC85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29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748C85-6B3F-4CBA-EFDC-EE4BC5E8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83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C4FA6-792A-2D52-850C-0E9DB855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932400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Polynominterpolation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1E70738-1CFA-3398-0FC6-ACBC39B8E3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de-DE" sz="1800" dirty="0">
                    <a:cs typeface="Arial" panose="020B0604020202020204" pitchFamily="34" charset="0"/>
                  </a:rPr>
                  <a:t>Sei eine Menge an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de-DE" sz="1800" dirty="0">
                    <a:cs typeface="Arial" panose="020B0604020202020204" pitchFamily="34" charset="0"/>
                  </a:rPr>
                  <a:t> paarweise verschiedenen Stützpunkte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de-DE" sz="1800" dirty="0">
                    <a:cs typeface="Arial" panose="020B0604020202020204" pitchFamily="34" charset="0"/>
                  </a:rPr>
                  <a:t> gegeben, dann versteht man unter der Polynominterpolation das Verfahren zur Suche nach einem Polynom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sz="1800" dirty="0">
                    <a:cs typeface="Arial" panose="020B0604020202020204" pitchFamily="34" charset="0"/>
                  </a:rPr>
                  <a:t>, das für alle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DE" sz="1800" b="0" i="1" baseline="-2500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de-DE" sz="1800" dirty="0">
                    <a:cs typeface="Arial" panose="020B0604020202020204" pitchFamily="34" charset="0"/>
                  </a:rPr>
                  <a:t> die Bedingung</a:t>
                </a:r>
              </a:p>
              <a:p>
                <a:pPr marL="0" indent="0">
                  <a:buNone/>
                </a:pPr>
                <a:endParaRPr lang="de-DE" sz="18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de-DE" sz="1800" i="1" baseline="-250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</m:d>
                      <m:r>
                        <a:rPr lang="de-DE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 </m:t>
                      </m:r>
                      <m:r>
                        <a:rPr lang="de-DE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de-DE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=0,…,</m:t>
                      </m:r>
                      <m:r>
                        <a:rPr lang="de-DE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</m:oMath>
                  </m:oMathPara>
                </a14:m>
                <a:endParaRPr lang="de-DE" sz="18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 dirty="0">
                    <a:cs typeface="Arial" panose="020B0604020202020204" pitchFamily="34" charset="0"/>
                  </a:rPr>
                  <a:t>erfüllt und vom Grad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de-DE" sz="1800" dirty="0">
                    <a:cs typeface="Arial" panose="020B0604020202020204" pitchFamily="34" charset="0"/>
                  </a:rPr>
                  <a:t> ist</a:t>
                </a:r>
              </a:p>
              <a:p>
                <a:pPr marL="0" indent="0">
                  <a:buNone/>
                </a:pPr>
                <a:endParaRPr lang="de-DE" sz="18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de-DE" sz="1800" dirty="0"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de-DE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1E70738-1CFA-3398-0FC6-ACBC39B8E3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1515" r="-4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79C72A-C3DB-00A8-A6EA-C0550A35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3C01-6A31-423A-83C7-47A6F7C189FD}" type="datetime1">
              <a:rPr lang="de-DE" smtClean="0"/>
              <a:t>26.01.2023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4FAD08-DD60-9EA0-84C4-CE134CA2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7AE94A-3F8C-ACA6-4583-595BCC5F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323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1325563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de-DE" sz="1800" dirty="0"/>
                  <a:t>Der Unterschied zur Interpolation nach Lagrange sind die Basisfunktionen, welche im Newtonverfahren folgendermaßen definiert sind</a:t>
                </a: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=1,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𝑚𝑖𝑡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1≤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de-DE" sz="1800" b="0" dirty="0"/>
              </a:p>
              <a:p>
                <a:pPr marL="0" indent="0">
                  <a:buNone/>
                </a:pPr>
                <a:r>
                  <a:rPr lang="de-DE" sz="1800" dirty="0"/>
                  <a:t>Das Ergebnispolynom ergibt sich dann aus folgender Formel</a:t>
                </a:r>
              </a:p>
              <a:p>
                <a:pPr marL="0" indent="0">
                  <a:buNone/>
                </a:pPr>
                <a:endParaRPr lang="de-DE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∗…∗(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800" b="0" dirty="0"/>
              </a:p>
              <a:p>
                <a:pPr marL="0" indent="0">
                  <a:buNone/>
                </a:pPr>
                <a:endParaRPr lang="de-DE" sz="18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8318-104D-4F5B-8B64-B925FE1CFC85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30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748C85-6B3F-4CBA-EFDC-EE4BC5E8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7124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1325563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de-DE" sz="1800" b="0" dirty="0"/>
                  <a:t>Aus dieser Formel lassen sich alle Koeffizienten c</a:t>
                </a:r>
                <a:r>
                  <a:rPr lang="de-DE" sz="1800" b="0" baseline="-25000" dirty="0"/>
                  <a:t>i</a:t>
                </a:r>
                <a:r>
                  <a:rPr lang="de-DE" sz="1800" b="0" dirty="0"/>
                  <a:t> rekursiv bestimmen, denn</a:t>
                </a:r>
              </a:p>
              <a:p>
                <a:pPr marL="0" indent="0">
                  <a:buNone/>
                </a:pPr>
                <a:endParaRPr lang="de-DE" sz="1800" baseline="-25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800" i="1" baseline="-250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1800" b="0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br>
                  <a:rPr lang="de-DE" sz="1800" b="0" i="1" baseline="-25000" dirty="0">
                    <a:latin typeface="Cambria Math" panose="02040503050406030204" pitchFamily="18" charset="0"/>
                  </a:rPr>
                </a:br>
                <a:endParaRPr lang="de-DE" sz="1800" b="0" baseline="-25000" dirty="0"/>
              </a:p>
              <a:p>
                <a:pPr marL="0" indent="0">
                  <a:buNone/>
                </a:pPr>
                <a:endParaRPr lang="de-DE" sz="1800" b="0" baseline="-250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3996-AF7B-4801-A624-16BC1C257A47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31</a:t>
            </a:fld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D5F991C-0B65-62DF-1FEF-013105E3C5FC}"/>
              </a:ext>
            </a:extLst>
          </p:cNvPr>
          <p:cNvGrpSpPr/>
          <p:nvPr/>
        </p:nvGrpSpPr>
        <p:grpSpPr>
          <a:xfrm>
            <a:off x="2066280" y="2200292"/>
            <a:ext cx="1764658" cy="475103"/>
            <a:chOff x="4783538" y="3851932"/>
            <a:chExt cx="1801505" cy="475103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3194C3FF-95F3-29A6-9F88-1CB37B1EB917}"/>
                </a:ext>
              </a:extLst>
            </p:cNvPr>
            <p:cNvSpPr txBox="1"/>
            <p:nvPr/>
          </p:nvSpPr>
          <p:spPr>
            <a:xfrm>
              <a:off x="5329449" y="3851932"/>
              <a:ext cx="709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= 0</a:t>
              </a:r>
            </a:p>
          </p:txBody>
        </p:sp>
        <p:sp>
          <p:nvSpPr>
            <p:cNvPr id="7" name="Geschweifte Klammer rechts 6">
              <a:extLst>
                <a:ext uri="{FF2B5EF4-FFF2-40B4-BE49-F238E27FC236}">
                  <a16:creationId xmlns:a16="http://schemas.microsoft.com/office/drawing/2014/main" id="{A4816813-8845-5DA7-80B2-D1BB3B17DDEA}"/>
                </a:ext>
              </a:extLst>
            </p:cNvPr>
            <p:cNvSpPr/>
            <p:nvPr/>
          </p:nvSpPr>
          <p:spPr>
            <a:xfrm rot="5400000" flipH="1">
              <a:off x="5578521" y="3320512"/>
              <a:ext cx="211540" cy="18015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AD4556A-8A52-4550-605D-77CE4C69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7655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1325563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de-DE" sz="1800" b="0" dirty="0"/>
                  <a:t>Aus dieser Formel lassen sich alle Koeffizienten c</a:t>
                </a:r>
                <a:r>
                  <a:rPr lang="de-DE" sz="1800" b="0" baseline="-25000" dirty="0"/>
                  <a:t>i</a:t>
                </a:r>
                <a:r>
                  <a:rPr lang="de-DE" sz="1800" b="0" dirty="0"/>
                  <a:t> rekursiv bestimmen, denn</a:t>
                </a:r>
              </a:p>
              <a:p>
                <a:pPr marL="0" indent="0">
                  <a:buNone/>
                </a:pPr>
                <a:endParaRPr lang="de-DE" sz="1800" baseline="-25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800" i="1" baseline="-250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1800" b="0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de-DE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aln/>
                        </m:rP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1800" b="0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 </m:t>
                      </m:r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18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br>
                  <a:rPr lang="de-DE" sz="1800" b="0" i="1" baseline="-25000" dirty="0">
                    <a:latin typeface="Cambria Math" panose="02040503050406030204" pitchFamily="18" charset="0"/>
                  </a:rPr>
                </a:br>
                <a:endParaRPr lang="de-DE" sz="1800" b="0" baseline="-25000" dirty="0"/>
              </a:p>
              <a:p>
                <a:pPr marL="0" indent="0">
                  <a:buNone/>
                </a:pPr>
                <a:endParaRPr lang="de-DE" sz="1800" b="0" baseline="-250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3996-AF7B-4801-A624-16BC1C257A47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32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78D0BF2-92A3-FE05-5481-5DE0A1986164}"/>
              </a:ext>
            </a:extLst>
          </p:cNvPr>
          <p:cNvGrpSpPr/>
          <p:nvPr/>
        </p:nvGrpSpPr>
        <p:grpSpPr>
          <a:xfrm>
            <a:off x="3639543" y="2817957"/>
            <a:ext cx="2870127" cy="475103"/>
            <a:chOff x="4783538" y="3851932"/>
            <a:chExt cx="1801505" cy="475103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26673AD-2108-8DC9-7232-461458C3C8C9}"/>
                </a:ext>
              </a:extLst>
            </p:cNvPr>
            <p:cNvSpPr txBox="1"/>
            <p:nvPr/>
          </p:nvSpPr>
          <p:spPr>
            <a:xfrm>
              <a:off x="5329449" y="3851932"/>
              <a:ext cx="709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= 0</a:t>
              </a:r>
            </a:p>
          </p:txBody>
        </p:sp>
        <p:sp>
          <p:nvSpPr>
            <p:cNvPr id="12" name="Geschweifte Klammer rechts 11">
              <a:extLst>
                <a:ext uri="{FF2B5EF4-FFF2-40B4-BE49-F238E27FC236}">
                  <a16:creationId xmlns:a16="http://schemas.microsoft.com/office/drawing/2014/main" id="{3BD80DDE-4EFF-3FA1-324A-3AE892E6E4F1}"/>
                </a:ext>
              </a:extLst>
            </p:cNvPr>
            <p:cNvSpPr/>
            <p:nvPr/>
          </p:nvSpPr>
          <p:spPr>
            <a:xfrm rot="5400000" flipH="1">
              <a:off x="5578521" y="3320512"/>
              <a:ext cx="211540" cy="18015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AD4556A-8A52-4550-605D-77CE4C69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8B86D339-9A94-40FF-0951-151684C90788}"/>
              </a:ext>
            </a:extLst>
          </p:cNvPr>
          <p:cNvGrpSpPr/>
          <p:nvPr/>
        </p:nvGrpSpPr>
        <p:grpSpPr>
          <a:xfrm>
            <a:off x="2066280" y="2200292"/>
            <a:ext cx="1764658" cy="475103"/>
            <a:chOff x="4783538" y="3851932"/>
            <a:chExt cx="1801505" cy="475103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8A7C6336-77E6-A4D9-2F1F-07E828089A92}"/>
                </a:ext>
              </a:extLst>
            </p:cNvPr>
            <p:cNvSpPr txBox="1"/>
            <p:nvPr/>
          </p:nvSpPr>
          <p:spPr>
            <a:xfrm>
              <a:off x="5329449" y="3851932"/>
              <a:ext cx="709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= 0</a:t>
              </a:r>
            </a:p>
          </p:txBody>
        </p:sp>
        <p:sp>
          <p:nvSpPr>
            <p:cNvPr id="15" name="Geschweifte Klammer rechts 14">
              <a:extLst>
                <a:ext uri="{FF2B5EF4-FFF2-40B4-BE49-F238E27FC236}">
                  <a16:creationId xmlns:a16="http://schemas.microsoft.com/office/drawing/2014/main" id="{F6F20628-22E8-E9EA-1A96-09674D04EC0F}"/>
                </a:ext>
              </a:extLst>
            </p:cNvPr>
            <p:cNvSpPr/>
            <p:nvPr/>
          </p:nvSpPr>
          <p:spPr>
            <a:xfrm rot="5400000" flipH="1">
              <a:off x="5578521" y="3320512"/>
              <a:ext cx="211540" cy="18015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93151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1325563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de-DE" sz="1800" b="0" dirty="0"/>
                  <a:t>Aus dieser Formel lassen sich alle Koeffizienten c</a:t>
                </a:r>
                <a:r>
                  <a:rPr lang="de-DE" sz="1800" b="0" baseline="-25000" dirty="0"/>
                  <a:t>i</a:t>
                </a:r>
                <a:r>
                  <a:rPr lang="de-DE" sz="1800" b="0" dirty="0"/>
                  <a:t> rekursiv bestimmen, denn</a:t>
                </a:r>
              </a:p>
              <a:p>
                <a:pPr marL="0" indent="0">
                  <a:buNone/>
                </a:pPr>
                <a:endParaRPr lang="de-DE" sz="1800" baseline="-25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800" i="1" baseline="-250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1800" b="0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de-DE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aln/>
                        </m:rP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1800" b="0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 </m:t>
                      </m:r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18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r>
                        <a:rPr lang="de-DE" sz="180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de-DE" sz="1800" b="0" i="1" dirty="0"/>
              </a:p>
              <a:p>
                <a:pPr marL="0" indent="0">
                  <a:buNone/>
                </a:pPr>
                <a:endParaRPr lang="de-DE" sz="1800" b="0" baseline="-25000" dirty="0"/>
              </a:p>
              <a:p>
                <a:pPr marL="0" indent="0">
                  <a:buNone/>
                </a:pPr>
                <a:endParaRPr lang="de-DE" sz="1800" b="0" baseline="-250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3996-AF7B-4801-A624-16BC1C257A47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33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AD4556A-8A52-4550-605D-77CE4C69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8534DD7-E746-3E69-EEFE-1DC29A6F87C3}"/>
              </a:ext>
            </a:extLst>
          </p:cNvPr>
          <p:cNvGrpSpPr/>
          <p:nvPr/>
        </p:nvGrpSpPr>
        <p:grpSpPr>
          <a:xfrm>
            <a:off x="2066280" y="2200292"/>
            <a:ext cx="1764658" cy="475103"/>
            <a:chOff x="4783538" y="3851932"/>
            <a:chExt cx="1801505" cy="475103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15CB2ED-EA15-78A8-6001-2C98A8AC95B1}"/>
                </a:ext>
              </a:extLst>
            </p:cNvPr>
            <p:cNvSpPr txBox="1"/>
            <p:nvPr/>
          </p:nvSpPr>
          <p:spPr>
            <a:xfrm>
              <a:off x="5329449" y="3851932"/>
              <a:ext cx="709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= 0</a:t>
              </a:r>
            </a:p>
          </p:txBody>
        </p:sp>
        <p:sp>
          <p:nvSpPr>
            <p:cNvPr id="18" name="Geschweifte Klammer rechts 17">
              <a:extLst>
                <a:ext uri="{FF2B5EF4-FFF2-40B4-BE49-F238E27FC236}">
                  <a16:creationId xmlns:a16="http://schemas.microsoft.com/office/drawing/2014/main" id="{CC765FFF-B823-88A2-3798-F76C695741AA}"/>
                </a:ext>
              </a:extLst>
            </p:cNvPr>
            <p:cNvSpPr/>
            <p:nvPr/>
          </p:nvSpPr>
          <p:spPr>
            <a:xfrm rot="5400000" flipH="1">
              <a:off x="5578521" y="3320512"/>
              <a:ext cx="211540" cy="18015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0399F97-0D30-9A9E-F2C0-FCA0500A1600}"/>
              </a:ext>
            </a:extLst>
          </p:cNvPr>
          <p:cNvGrpSpPr/>
          <p:nvPr/>
        </p:nvGrpSpPr>
        <p:grpSpPr>
          <a:xfrm>
            <a:off x="3639543" y="2817957"/>
            <a:ext cx="2870127" cy="475103"/>
            <a:chOff x="4783538" y="3851932"/>
            <a:chExt cx="1801505" cy="475103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AA7E9F37-CB7A-45DF-A435-2638F0D44019}"/>
                </a:ext>
              </a:extLst>
            </p:cNvPr>
            <p:cNvSpPr txBox="1"/>
            <p:nvPr/>
          </p:nvSpPr>
          <p:spPr>
            <a:xfrm>
              <a:off x="5329449" y="3851932"/>
              <a:ext cx="709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= 0</a:t>
              </a:r>
            </a:p>
          </p:txBody>
        </p:sp>
        <p:sp>
          <p:nvSpPr>
            <p:cNvPr id="21" name="Geschweifte Klammer rechts 20">
              <a:extLst>
                <a:ext uri="{FF2B5EF4-FFF2-40B4-BE49-F238E27FC236}">
                  <a16:creationId xmlns:a16="http://schemas.microsoft.com/office/drawing/2014/main" id="{6D5D3EB4-55EC-3897-4554-D5C3F0EE333A}"/>
                </a:ext>
              </a:extLst>
            </p:cNvPr>
            <p:cNvSpPr/>
            <p:nvPr/>
          </p:nvSpPr>
          <p:spPr>
            <a:xfrm rot="5400000" flipH="1">
              <a:off x="5578521" y="3320512"/>
              <a:ext cx="211540" cy="18015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56389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1325563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de-DE" sz="1800" b="0" dirty="0"/>
                  <a:t>Zum rekursiven Lösen dieser Gleichungen verwendet man die „Dividierten Differenzen“ mit der Formel</a:t>
                </a:r>
              </a:p>
              <a:p>
                <a:pPr marL="0" indent="0">
                  <a:buNone/>
                </a:pPr>
                <a:endParaRPr lang="de-DE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 baseline="-25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de-DE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8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8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:r>
                  <a:rPr lang="de-DE" sz="1800" dirty="0"/>
                  <a:t>Wobei der Basisfall als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800" dirty="0"/>
                  <a:t> definiert ist</a:t>
                </a: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sz="1800" b="0" dirty="0"/>
              </a:p>
              <a:p>
                <a:pPr marL="0" indent="0">
                  <a:buNone/>
                </a:pPr>
                <a:endParaRPr lang="de-DE" sz="1800" b="0" dirty="0"/>
              </a:p>
              <a:p>
                <a:pPr marL="0" indent="0">
                  <a:buNone/>
                </a:pPr>
                <a:endParaRPr lang="de-DE" sz="1800" b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96A5-C571-484C-9EB1-EB7CC1D4D314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34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022F4B-0A41-0644-B3F0-C56107DC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7688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1325563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de-DE" sz="1800" b="0" dirty="0"/>
                  <a:t>Zum rekursiven Lösen dieser Gleichungen verwendet man die „Dividierten Differenzen“ mit der Formel</a:t>
                </a:r>
              </a:p>
              <a:p>
                <a:pPr marL="0" indent="0">
                  <a:buNone/>
                </a:pPr>
                <a:endParaRPr lang="de-DE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 baseline="-25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de-DE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8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8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de-DE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:r>
                  <a:rPr lang="de-DE" sz="1800" dirty="0"/>
                  <a:t>Wobei der Basisfall als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800" dirty="0"/>
                  <a:t> definiert ist</a:t>
                </a:r>
              </a:p>
              <a:p>
                <a:pPr marL="0" indent="0">
                  <a:buNone/>
                </a:pPr>
                <a:r>
                  <a:rPr lang="de-DE" sz="1800" b="0" dirty="0"/>
                  <a:t>Somit können die Koeffizienten als „Dividierte Differenzen“ dargestellt werden</a:t>
                </a:r>
              </a:p>
              <a:p>
                <a:pPr marL="0" indent="0">
                  <a:buNone/>
                </a:pPr>
                <a:endParaRPr lang="de-DE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1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 baseline="-25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sz="1800" b="0" dirty="0"/>
              </a:p>
              <a:p>
                <a:pPr marL="0" indent="0">
                  <a:buNone/>
                </a:pPr>
                <a:endParaRPr lang="de-DE" sz="1800" b="0" dirty="0"/>
              </a:p>
              <a:p>
                <a:pPr marL="0" indent="0">
                  <a:buNone/>
                </a:pPr>
                <a:endParaRPr lang="de-DE" sz="1800" b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96A5-C571-484C-9EB1-EB7CC1D4D314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35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022F4B-0A41-0644-B3F0-C56107DC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219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1325563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20682"/>
                <a:ext cx="10058400" cy="4023360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buNone/>
                </a:pPr>
                <a:endParaRPr lang="de-DE" sz="1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sz="1800" dirty="0">
                    <a:ea typeface="Cambria Math" panose="02040503050406030204" pitchFamily="18" charset="0"/>
                  </a:rPr>
                  <a:t>Zur vereinfachten Darstellung der „Dividierten Differenzen“ eignet sich das Newton-</a:t>
                </a:r>
                <a:r>
                  <a:rPr lang="de-DE" sz="1800" dirty="0" err="1">
                    <a:ea typeface="Cambria Math" panose="02040503050406030204" pitchFamily="18" charset="0"/>
                  </a:rPr>
                  <a:t>Tableu</a:t>
                </a:r>
                <a:endParaRPr lang="de-DE" sz="1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de-DE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sz="18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de-D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>
                            <m: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e/>
                          <m:e/>
                          <m:e/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mr>
                        <m:mr>
                          <m:e/>
                          <m:e>
                            <m: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>
                            <m: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⋱</m:t>
                            </m:r>
                          </m:e>
                        </m:mr>
                        <m:mr>
                          <m:e/>
                          <m:e/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⋱</m:t>
                            </m:r>
                          </m:e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aln/>
                              </m:rP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⋱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>
                            <m: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de-DE" sz="14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de-DE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400" dirty="0"/>
              </a:p>
              <a:p>
                <a:pPr marL="0" indent="0">
                  <a:buNone/>
                </a:pPr>
                <a:endParaRPr lang="de-DE" sz="1400" b="0" dirty="0"/>
              </a:p>
              <a:p>
                <a:pPr marL="0" indent="0">
                  <a:buNone/>
                </a:pPr>
                <a:endParaRPr lang="de-DE" sz="1400" b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20682"/>
                <a:ext cx="10058400" cy="4023360"/>
              </a:xfrm>
              <a:blipFill>
                <a:blip r:embed="rId2"/>
                <a:stretch>
                  <a:fillRect l="-13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E205-F559-4088-A2E8-E4496AA6B67F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36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0AE2B6-23B1-BC47-D082-82E10B4A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7060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1325563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20682"/>
                <a:ext cx="10058400" cy="4023360"/>
              </a:xfrm>
            </p:spPr>
            <p:txBody>
              <a:bodyPr anchor="t">
                <a:normAutofit/>
              </a:bodyPr>
              <a:lstStyle/>
              <a:p>
                <a:pPr marL="36576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1,</m:t>
                                    </m:r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⇒</m:t>
                                </m:r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de-DE" sz="16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>
                            <m:f>
                              <m:fPr>
                                <m:ctrlP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1−3</m:t>
                                </m:r>
                              </m:num>
                              <m:den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2−1</m:t>
                                </m:r>
                              </m:den>
                            </m:f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sz="16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−2</m:t>
                            </m:r>
                          </m:e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>
                            <m:d>
                              <m:dPr>
                                <m:ctrlP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2,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=1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>
                            <m:d>
                              <m:dPr>
                                <m:ctrlP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3,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=4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de-DE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20682"/>
                <a:ext cx="10058400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6C5A-D9B2-4508-9ED1-50820A8CD107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37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53DBC-D00C-24C3-1534-97642100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6374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1325563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20682"/>
                <a:ext cx="10058400" cy="4023360"/>
              </a:xfrm>
            </p:spPr>
            <p:txBody>
              <a:bodyPr anchor="t">
                <a:normAutofit/>
              </a:bodyPr>
              <a:lstStyle/>
              <a:p>
                <a:pPr marL="36576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1,</m:t>
                                    </m:r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⇒</m:t>
                                </m:r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de-DE" sz="16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>
                            <m:f>
                              <m:fPr>
                                <m:ctrlP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1−3</m:t>
                                </m:r>
                              </m:num>
                              <m:den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2−1</m:t>
                                </m:r>
                              </m:den>
                            </m:f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sz="16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−2</m:t>
                            </m:r>
                          </m:e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>
                            <m:d>
                              <m:dPr>
                                <m:ctrlP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2,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=1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>
                            <m:f>
                              <m:fPr>
                                <m:ctrlP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4−1</m:t>
                                </m:r>
                              </m:num>
                              <m:den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3−2</m:t>
                                </m:r>
                              </m:den>
                            </m:f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=3</m:t>
                            </m:r>
                          </m:e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>
                            <m:d>
                              <m:dPr>
                                <m:ctrlP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3,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=4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de-DE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20682"/>
                <a:ext cx="10058400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6C5A-D9B2-4508-9ED1-50820A8CD107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38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53DBC-D00C-24C3-1534-97642100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876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1325563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20682"/>
                <a:ext cx="10058400" cy="4023360"/>
              </a:xfrm>
            </p:spPr>
            <p:txBody>
              <a:bodyPr anchor="t">
                <a:noAutofit/>
              </a:bodyPr>
              <a:lstStyle/>
              <a:p>
                <a:pPr marL="36576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de-DE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1,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⇒</m:t>
                                </m:r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de-DE" sz="18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>
                            <m:f>
                              <m:f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1−3</m:t>
                                </m:r>
                              </m:num>
                              <m:den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2−1</m:t>
                                </m:r>
                              </m:den>
                            </m:f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sz="18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−2</m:t>
                            </m:r>
                          </m:e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</m:mr>
                        <m:mr>
                          <m:e>
                            <m:d>
                              <m:d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2,</m:t>
                                </m:r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=1</m:t>
                            </m:r>
                          </m:e>
                          <m:e/>
                          <m:e/>
                          <m:e/>
                          <m:e>
                            <m:f>
                              <m:f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num>
                              <m:den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den>
                            </m:f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8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/>
                        </m:mr>
                        <m:mr>
                          <m:e/>
                          <m:e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/>
                        </m:mr>
                        <m:mr>
                          <m:e/>
                          <m:e/>
                          <m:e>
                            <m:f>
                              <m:f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4−1</m:t>
                                </m:r>
                              </m:num>
                              <m:den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3−2</m:t>
                                </m:r>
                              </m:den>
                            </m:f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=3</m:t>
                            </m:r>
                          </m:e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>
                            <m:d>
                              <m:d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3,</m:t>
                                </m:r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=4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de-DE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20682"/>
                <a:ext cx="10058400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6C5A-D9B2-4508-9ED1-50820A8CD107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39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53DBC-D00C-24C3-1534-97642100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955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C4FA6-792A-2D52-850C-0E9DB855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932400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Polynominterpolation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1E70738-1CFA-3398-0FC6-ACBC39B8E3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de-DE" sz="1800" dirty="0">
                    <a:cs typeface="Arial" panose="020B0604020202020204" pitchFamily="34" charset="0"/>
                  </a:rPr>
                  <a:t>Sei eine Menge an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de-DE" sz="1800" dirty="0">
                    <a:cs typeface="Arial" panose="020B0604020202020204" pitchFamily="34" charset="0"/>
                  </a:rPr>
                  <a:t> paarweise verschiedenen Stützpunkte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de-DE" sz="1800" dirty="0">
                    <a:cs typeface="Arial" panose="020B0604020202020204" pitchFamily="34" charset="0"/>
                  </a:rPr>
                  <a:t> gegeben, dann versteht man unter der Polynominterpolation das Verfahren zur Suche nach einem Polynom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sz="1800" dirty="0">
                    <a:cs typeface="Arial" panose="020B0604020202020204" pitchFamily="34" charset="0"/>
                  </a:rPr>
                  <a:t>, das für alle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DE" sz="1800" b="0" i="1" baseline="-2500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de-DE" sz="1800" dirty="0">
                    <a:cs typeface="Arial" panose="020B0604020202020204" pitchFamily="34" charset="0"/>
                  </a:rPr>
                  <a:t> die Bedingung</a:t>
                </a:r>
              </a:p>
              <a:p>
                <a:pPr marL="0" indent="0">
                  <a:buNone/>
                </a:pPr>
                <a:endParaRPr lang="de-DE" sz="18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de-DE" sz="1800" i="1" baseline="-250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</m:d>
                      <m:r>
                        <a:rPr lang="de-DE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 </m:t>
                      </m:r>
                      <m:r>
                        <a:rPr lang="de-DE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de-DE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=0,…,</m:t>
                      </m:r>
                      <m:r>
                        <a:rPr lang="de-DE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</m:oMath>
                  </m:oMathPara>
                </a14:m>
                <a:endParaRPr lang="de-DE" sz="18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 dirty="0">
                    <a:cs typeface="Arial" panose="020B0604020202020204" pitchFamily="34" charset="0"/>
                  </a:rPr>
                  <a:t>erfüllt und vom Grad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de-DE" sz="1800" dirty="0">
                    <a:cs typeface="Arial" panose="020B0604020202020204" pitchFamily="34" charset="0"/>
                  </a:rPr>
                  <a:t> ist</a:t>
                </a:r>
              </a:p>
              <a:p>
                <a:pPr marL="0" indent="0">
                  <a:buNone/>
                </a:pPr>
                <a:r>
                  <a:rPr lang="de-DE" sz="1800" dirty="0">
                    <a:cs typeface="Arial" panose="020B0604020202020204" pitchFamily="34" charset="0"/>
                  </a:rPr>
                  <a:t>Polynome sind eine gute Wahl um Stützstellen zu interpolieren, da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e-DE" dirty="0">
                    <a:cs typeface="Arial" panose="020B0604020202020204" pitchFamily="34" charset="0"/>
                  </a:rPr>
                  <a:t>Sie leicht und beliebig oft differenzierbar sind, denn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de-DE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de-DE" dirty="0">
                    <a:cs typeface="Arial" panose="020B0604020202020204" pitchFamily="34" charset="0"/>
                  </a:rPr>
                  <a:t> und allgemein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de-DE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ℤ</m:t>
                    </m:r>
                  </m:oMath>
                </a14:m>
                <a:endParaRPr lang="de-DE" sz="1800" dirty="0"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e-DE" dirty="0">
                    <a:cs typeface="Arial" panose="020B0604020202020204" pitchFamily="34" charset="0"/>
                  </a:rPr>
                  <a:t>Mit dem Horner-Schema schnell auswertbar sind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e-DE" sz="1800" dirty="0">
                    <a:cs typeface="Arial" panose="020B0604020202020204" pitchFamily="34" charset="0"/>
                  </a:rPr>
                  <a:t>Ihre </a:t>
                </a:r>
                <a:r>
                  <a:rPr lang="de-DE" dirty="0">
                    <a:cs typeface="Arial" panose="020B0604020202020204" pitchFamily="34" charset="0"/>
                  </a:rPr>
                  <a:t>Nullstellen sich (bis zum Grad 4) analytisch berechnen lassen</a:t>
                </a:r>
                <a:endParaRPr lang="de-DE" sz="18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de-DE" sz="1800" dirty="0"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de-DE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1E70738-1CFA-3398-0FC6-ACBC39B8E3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1515" r="-4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79C72A-C3DB-00A8-A6EA-C0550A35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3C01-6A31-423A-83C7-47A6F7C189FD}" type="datetime1">
              <a:rPr lang="de-DE" smtClean="0"/>
              <a:t>26.01.2023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4FAD08-DD60-9EA0-84C4-CE134CA2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7AE94A-3F8C-ACA6-4583-595BCC5F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284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1325563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20682"/>
                <a:ext cx="10058400" cy="4023360"/>
              </a:xfrm>
            </p:spPr>
            <p:txBody>
              <a:bodyPr anchor="t">
                <a:normAutofit fontScale="85000" lnSpcReduction="10000"/>
              </a:bodyPr>
              <a:lstStyle/>
              <a:p>
                <a:pPr marL="36576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300" dirty="0">
                    <a:solidFill>
                      <a:schemeClr val="tx1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Die Koeffizienten c</a:t>
                </a:r>
                <a:r>
                  <a:rPr lang="de-DE" sz="2300" baseline="-25000" dirty="0">
                    <a:solidFill>
                      <a:schemeClr val="tx1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i</a:t>
                </a:r>
                <a:r>
                  <a:rPr lang="de-DE" sz="2300" dirty="0">
                    <a:solidFill>
                      <a:schemeClr val="tx1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 entsprechen dann der obersten Zeile des „Newton-</a:t>
                </a:r>
                <a:r>
                  <a:rPr lang="de-DE" sz="2300" dirty="0" err="1">
                    <a:solidFill>
                      <a:schemeClr val="tx1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Tableus</a:t>
                </a:r>
                <a:r>
                  <a:rPr lang="de-DE" sz="2300" dirty="0">
                    <a:solidFill>
                      <a:schemeClr val="tx1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“: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3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23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de-DE" sz="23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sz="23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−2,</m:t>
                        </m:r>
                        <m:r>
                          <a:rPr lang="de-DE" sz="23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de-DE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de-DE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de-DE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de-DE" sz="2300" dirty="0">
                  <a:solidFill>
                    <a:schemeClr val="tx1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36576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de-DE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1,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⇒</m:t>
                                </m:r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de-DE" sz="18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>
                            <m:f>
                              <m:f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1−3</m:t>
                                </m:r>
                              </m:num>
                              <m:den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2−1</m:t>
                                </m:r>
                              </m:den>
                            </m:f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sz="18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−2</m:t>
                            </m:r>
                          </m:e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</m:mr>
                        <m:mr>
                          <m:e>
                            <m:d>
                              <m:d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2,</m:t>
                                </m:r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=1</m:t>
                            </m:r>
                          </m:e>
                          <m:e/>
                          <m:e/>
                          <m:e/>
                          <m:e>
                            <m:f>
                              <m:f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num>
                              <m:den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den>
                            </m:f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8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de-DE" sz="18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/>
                        </m:mr>
                        <m:mr>
                          <m:e/>
                          <m:e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/>
                        </m:mr>
                        <m:mr>
                          <m:e/>
                          <m:e/>
                          <m:e>
                            <m:f>
                              <m:f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4−1</m:t>
                                </m:r>
                              </m:num>
                              <m:den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3−2</m:t>
                                </m:r>
                              </m:den>
                            </m:f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=3</m:t>
                            </m:r>
                          </m:e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>
                            <m:d>
                              <m:d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3,</m:t>
                                </m:r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=4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de-DE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20682"/>
                <a:ext cx="10058400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6C5A-D9B2-4508-9ED1-50820A8CD107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40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53DBC-D00C-24C3-1534-97642100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3692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1325563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20682"/>
                <a:ext cx="10058400" cy="4023360"/>
              </a:xfrm>
            </p:spPr>
            <p:txBody>
              <a:bodyPr anchor="t">
                <a:normAutofit fontScale="77500" lnSpcReduction="20000"/>
              </a:bodyPr>
              <a:lstStyle/>
              <a:p>
                <a:pPr marL="36576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300" dirty="0">
                    <a:solidFill>
                      <a:schemeClr val="tx1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Die Koeffizienten c</a:t>
                </a:r>
                <a:r>
                  <a:rPr lang="de-DE" sz="2300" baseline="-25000" dirty="0">
                    <a:solidFill>
                      <a:schemeClr val="tx1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i</a:t>
                </a:r>
                <a:r>
                  <a:rPr lang="de-DE" sz="2300" dirty="0">
                    <a:solidFill>
                      <a:schemeClr val="tx1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 entsprechen dann der obersten Zeile des „Newton-</a:t>
                </a:r>
                <a:r>
                  <a:rPr lang="de-DE" sz="2300" dirty="0" err="1">
                    <a:solidFill>
                      <a:schemeClr val="tx1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Tableus</a:t>
                </a:r>
                <a:r>
                  <a:rPr lang="de-DE" sz="2300" dirty="0">
                    <a:solidFill>
                      <a:schemeClr val="tx1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“: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3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23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de-DE" sz="23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sz="23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−2,</m:t>
                        </m:r>
                        <m:r>
                          <a:rPr lang="de-DE" sz="23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de-DE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de-DE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de-DE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de-DE" sz="2300" dirty="0">
                  <a:solidFill>
                    <a:schemeClr val="tx1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36576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de-DE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1,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⇒</m:t>
                                </m:r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de-DE" sz="18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>
                            <m:f>
                              <m:f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1−3</m:t>
                                </m:r>
                              </m:num>
                              <m:den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2−1</m:t>
                                </m:r>
                              </m:den>
                            </m:f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sz="18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−2</m:t>
                            </m:r>
                          </m:e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</m:mr>
                        <m:mr>
                          <m:e>
                            <m:d>
                              <m:d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2,</m:t>
                                </m:r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=1</m:t>
                            </m:r>
                          </m:e>
                          <m:e/>
                          <m:e/>
                          <m:e/>
                          <m:e>
                            <m:f>
                              <m:f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num>
                              <m:den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den>
                            </m:f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8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de-DE" sz="18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/>
                        </m:mr>
                        <m:mr>
                          <m:e/>
                          <m:e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/>
                        </m:mr>
                        <m:mr>
                          <m:e/>
                          <m:e/>
                          <m:e>
                            <m:f>
                              <m:f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4−1</m:t>
                                </m:r>
                              </m:num>
                              <m:den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3−2</m:t>
                                </m:r>
                              </m:den>
                            </m:f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=3</m:t>
                            </m:r>
                          </m:e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>
                            <m:d>
                              <m:d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3,</m:t>
                                </m:r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=4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de-DE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36576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de-DE" sz="23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de-DE" sz="23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23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de-DE" sz="23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=3+(−2)</m:t>
                    </m:r>
                    <m:d>
                      <m:dPr>
                        <m:ctrlPr>
                          <a:rPr lang="de-DE" sz="23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23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de-DE" sz="23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de-DE" sz="23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de-DE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de-DE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de-DE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de-DE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de-DE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de-DE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de-DE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3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num>
                      <m:den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r>
                  <a:rPr lang="de-D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(vgl. Lagrange)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20682"/>
                <a:ext cx="10058400" cy="4023360"/>
              </a:xfrm>
              <a:blipFill>
                <a:blip r:embed="rId2"/>
                <a:stretch>
                  <a:fillRect b="-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6C5A-D9B2-4508-9ED1-50820A8CD107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41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53DBC-D00C-24C3-1534-97642100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80785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000"/>
            <a:ext cx="10515599" cy="932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Lösungsverfahren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0">
                <a:extLst>
                  <a:ext uri="{FF2B5EF4-FFF2-40B4-BE49-F238E27FC236}">
                    <a16:creationId xmlns:a16="http://schemas.microsoft.com/office/drawing/2014/main" id="{C59F3866-297E-DB41-FD68-7ACB3BBDBB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US" sz="18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30">
                <a:extLst>
                  <a:ext uri="{FF2B5EF4-FFF2-40B4-BE49-F238E27FC236}">
                    <a16:creationId xmlns:a16="http://schemas.microsoft.com/office/drawing/2014/main" id="{C59F3866-297E-DB41-FD68-7ACB3BBDB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  <a:blipFill>
                <a:blip r:embed="rId2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70CE05-A005-4CE6-9A03-F86DB9871171}" type="datetime1">
              <a:rPr lang="de-DE" smtClean="0"/>
              <a:t>26.01.2023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CEBAF5-D2B4-4238-BCB6-CB2B2A1F5824}" type="slidenum">
              <a:rPr lang="en-US" smtClean="0"/>
              <a:pPr>
                <a:spcAft>
                  <a:spcPts val="600"/>
                </a:spcAft>
              </a:pPr>
              <a:t>42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C3DAE9-55D6-118A-8454-5A4AF2AC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759F547-E09A-FA64-4D0E-1C85BF7B2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64" y="2097467"/>
            <a:ext cx="10350868" cy="40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701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000"/>
            <a:ext cx="10515599" cy="932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Lösungsverfahren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0">
                <a:extLst>
                  <a:ext uri="{FF2B5EF4-FFF2-40B4-BE49-F238E27FC236}">
                    <a16:creationId xmlns:a16="http://schemas.microsoft.com/office/drawing/2014/main" id="{C59F3866-297E-DB41-FD68-7ACB3BBDBB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US" sz="18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30">
                <a:extLst>
                  <a:ext uri="{FF2B5EF4-FFF2-40B4-BE49-F238E27FC236}">
                    <a16:creationId xmlns:a16="http://schemas.microsoft.com/office/drawing/2014/main" id="{C59F3866-297E-DB41-FD68-7ACB3BBDB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  <a:blipFill>
                <a:blip r:embed="rId2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70CE05-A005-4CE6-9A03-F86DB9871171}" type="datetime1">
              <a:rPr lang="de-DE" smtClean="0"/>
              <a:t>26.01.2023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CEBAF5-D2B4-4238-BCB6-CB2B2A1F5824}" type="slidenum">
              <a:rPr lang="en-US" smtClean="0"/>
              <a:pPr>
                <a:spcAft>
                  <a:spcPts val="600"/>
                </a:spcAft>
              </a:pPr>
              <a:t>43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C3DAE9-55D6-118A-8454-5A4AF2AC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5B57574-6451-6F36-023A-B38304B9B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92" y="2097467"/>
            <a:ext cx="10593412" cy="40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03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1325563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20682"/>
                <a:ext cx="10058400" cy="4023360"/>
              </a:xfrm>
            </p:spPr>
            <p:txBody>
              <a:bodyPr anchor="ctr">
                <a:noAutofit/>
              </a:bodyPr>
              <a:lstStyle/>
              <a:p>
                <a:pPr marL="36576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7"/>
                                <m:mcJc m:val="center"/>
                              </m:mcPr>
                            </m:mc>
                          </m:mcs>
                          <m:ctrlPr>
                            <a:rPr lang="de-DE" sz="12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1,</m:t>
                                    </m:r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⇒</m:t>
                                </m:r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=3</m:t>
                            </m:r>
                          </m:e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>
                            <m:f>
                              <m:fPr>
                                <m:ctrlP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1−3</m:t>
                                </m:r>
                              </m:num>
                              <m:den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2−1</m:t>
                                </m:r>
                              </m:den>
                            </m:f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=−2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  <m:e/>
                        </m:mr>
                        <m:mr>
                          <m:e>
                            <m:d>
                              <m:dPr>
                                <m:ctrlP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2,</m:t>
                                </m:r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=1</m:t>
                            </m:r>
                          </m:e>
                          <m:e/>
                          <m:e/>
                          <m:e/>
                          <m:e>
                            <m:f>
                              <m:fPr>
                                <m:ctrlP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num>
                              <m:den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3−(−2)</m:t>
                                </m:r>
                              </m:num>
                              <m:den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3−1</m:t>
                                </m:r>
                              </m:den>
                            </m:f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</m:mr>
                        <m:mr>
                          <m:e/>
                          <m:e/>
                          <m:e>
                            <m:f>
                              <m:fPr>
                                <m:ctrlP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4−1</m:t>
                                </m:r>
                              </m:num>
                              <m:den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3−2</m:t>
                                </m:r>
                              </m:den>
                            </m:f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=3</m:t>
                            </m:r>
                          </m:e>
                          <m:e/>
                          <m:e/>
                          <m:e/>
                          <m:e>
                            <m:f>
                              <m:fPr>
                                <m:ctrlPr>
                                  <a:rPr lang="de-DE" sz="120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4−1</m:t>
                                </m:r>
                              </m:den>
                            </m:f>
                            <m:r>
                              <a:rPr lang="de-DE" sz="1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>
                            <m:r>
                              <a:rPr lang="de-DE" sz="12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>
                            <m:r>
                              <a:rPr lang="de-DE" sz="12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</m:mr>
                        <m:mr>
                          <m:e>
                            <m:d>
                              <m:dPr>
                                <m:ctrlP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3,</m:t>
                                </m:r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=4</m:t>
                            </m:r>
                          </m:e>
                          <m:e/>
                          <m:e/>
                          <m:e/>
                          <m:e>
                            <m:f>
                              <m:fPr>
                                <m:ctrlPr>
                                  <a:rPr lang="de-DE" sz="120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2−3</m:t>
                                </m:r>
                              </m:num>
                              <m:den>
                                <m: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4−2</m:t>
                                </m:r>
                              </m:den>
                            </m:f>
                            <m:r>
                              <a:rPr lang="de-DE" sz="1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2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>
                            <m:r>
                              <a:rPr lang="de-DE" sz="12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/>
                          <m:e/>
                        </m:mr>
                        <m:mr>
                          <m:e/>
                          <m:e/>
                          <m:e>
                            <m:f>
                              <m:fPr>
                                <m:ctrlPr>
                                  <a:rPr lang="de-DE" sz="120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4−6</m:t>
                                </m:r>
                              </m:num>
                              <m:den>
                                <m: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4−3</m:t>
                                </m:r>
                              </m:den>
                            </m:f>
                            <m:r>
                              <a:rPr lang="de-DE" sz="1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=2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2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4,</m:t>
                                </m:r>
                                <m:r>
                                  <a:rPr lang="de-DE" sz="12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lang="de-DE" sz="1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de-DE" sz="1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=6</m:t>
                            </m:r>
                          </m:e>
                          <m:e/>
                          <m:e/>
                          <m:e/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36576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de-DE" sz="12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20682"/>
                <a:ext cx="10058400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1D8B-C5CC-4C31-A344-1C221BF1A41F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44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652DCF-D24D-D90A-A83F-6E51ADBA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9427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1325563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 baseline="-25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de-DE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8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8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r>
                  <a:rPr lang="de-DE" sz="1800" dirty="0"/>
                  <a:t>Zwei Funktionen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de-DE" sz="1800" dirty="0"/>
                  <a:t>die die Stützstellen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180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800" dirty="0"/>
                  <a:t>, die die Stützstellen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sz="1800" dirty="0"/>
                  <a:t> </a:t>
                </a:r>
              </a:p>
              <a:p>
                <a:pPr marL="0" indent="0">
                  <a:buNone/>
                </a:pPr>
                <a:r>
                  <a:rPr lang="de-DE" sz="1800" dirty="0"/>
                  <a:t>interpolieren, sollen die Formel</a:t>
                </a: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:r>
                  <a:rPr lang="de-DE" sz="1800" dirty="0"/>
                  <a:t>erfüllen, sodass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sz="1800" dirty="0"/>
                  <a:t> 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sz="1800" dirty="0"/>
                  <a:t> interpoliert </a:t>
                </a: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sz="1800" b="0" dirty="0"/>
              </a:p>
              <a:p>
                <a:pPr marL="0" indent="0">
                  <a:buNone/>
                </a:pPr>
                <a:endParaRPr lang="de-DE" sz="1800" b="0" dirty="0"/>
              </a:p>
              <a:p>
                <a:pPr marL="0" indent="0">
                  <a:buNone/>
                </a:pPr>
                <a:endParaRPr lang="de-DE" sz="1800" b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96A5-C571-484C-9EB1-EB7CC1D4D314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45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022F4B-0A41-0644-B3F0-C56107DC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70989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1325563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800" b="0" dirty="0"/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de-DE" sz="1800" dirty="0"/>
                  <a:t>Für die Stützstellen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1800" b="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sz="1800" b="0" dirty="0"/>
                  <a:t> ist die Gleichheit leicht durch einsetzen ersichtlich</a:t>
                </a:r>
                <a:br>
                  <a:rPr lang="de-DE" sz="1800" b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de-DE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de-DE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D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de-DE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de-DE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de-D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de-DE" sz="1800" dirty="0"/>
                </a:br>
                <a:endParaRPr lang="de-DE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sz="1800" b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96A5-C571-484C-9EB1-EB7CC1D4D314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46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022F4B-0A41-0644-B3F0-C56107DC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FC818F2-790D-6230-A6CF-3FCC3D7D53AE}"/>
              </a:ext>
            </a:extLst>
          </p:cNvPr>
          <p:cNvGrpSpPr/>
          <p:nvPr/>
        </p:nvGrpSpPr>
        <p:grpSpPr>
          <a:xfrm>
            <a:off x="2284335" y="3446531"/>
            <a:ext cx="1764658" cy="475103"/>
            <a:chOff x="4783538" y="3851932"/>
            <a:chExt cx="1801505" cy="475103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1826A6B-F90D-0112-6601-F0F51241E2B4}"/>
                </a:ext>
              </a:extLst>
            </p:cNvPr>
            <p:cNvSpPr txBox="1"/>
            <p:nvPr/>
          </p:nvSpPr>
          <p:spPr>
            <a:xfrm>
              <a:off x="5329449" y="3851932"/>
              <a:ext cx="709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= 0</a:t>
              </a:r>
            </a:p>
          </p:txBody>
        </p:sp>
        <p:sp>
          <p:nvSpPr>
            <p:cNvPr id="9" name="Geschweifte Klammer rechts 8">
              <a:extLst>
                <a:ext uri="{FF2B5EF4-FFF2-40B4-BE49-F238E27FC236}">
                  <a16:creationId xmlns:a16="http://schemas.microsoft.com/office/drawing/2014/main" id="{7BB3D04F-927C-9228-DD81-033124C9F91A}"/>
                </a:ext>
              </a:extLst>
            </p:cNvPr>
            <p:cNvSpPr/>
            <p:nvPr/>
          </p:nvSpPr>
          <p:spPr>
            <a:xfrm rot="5400000" flipH="1">
              <a:off x="5578521" y="3320512"/>
              <a:ext cx="211540" cy="18015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9D2169F-E714-2505-D0A8-32E3A0D860B6}"/>
              </a:ext>
            </a:extLst>
          </p:cNvPr>
          <p:cNvGrpSpPr/>
          <p:nvPr/>
        </p:nvGrpSpPr>
        <p:grpSpPr>
          <a:xfrm>
            <a:off x="5054038" y="4641573"/>
            <a:ext cx="2433439" cy="475103"/>
            <a:chOff x="4783538" y="3851932"/>
            <a:chExt cx="1801505" cy="475103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99B3C38D-84F4-4415-9347-D9C525C39B43}"/>
                </a:ext>
              </a:extLst>
            </p:cNvPr>
            <p:cNvSpPr txBox="1"/>
            <p:nvPr/>
          </p:nvSpPr>
          <p:spPr>
            <a:xfrm>
              <a:off x="5329449" y="3851932"/>
              <a:ext cx="709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= 0</a:t>
              </a:r>
            </a:p>
          </p:txBody>
        </p:sp>
        <p:sp>
          <p:nvSpPr>
            <p:cNvPr id="18" name="Geschweifte Klammer rechts 17">
              <a:extLst>
                <a:ext uri="{FF2B5EF4-FFF2-40B4-BE49-F238E27FC236}">
                  <a16:creationId xmlns:a16="http://schemas.microsoft.com/office/drawing/2014/main" id="{0AEE3C27-6C8F-D613-EBD6-A7EE7CD95CC9}"/>
                </a:ext>
              </a:extLst>
            </p:cNvPr>
            <p:cNvSpPr/>
            <p:nvPr/>
          </p:nvSpPr>
          <p:spPr>
            <a:xfrm rot="5400000" flipH="1">
              <a:off x="5578521" y="3320512"/>
              <a:ext cx="211540" cy="18015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900187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1325563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8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DE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de-DE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DE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de-DE" sz="1800" dirty="0"/>
                </a:br>
                <a:r>
                  <a:rPr lang="de-DE" sz="1800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de-DE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de-DE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de-DE" sz="1800" b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96A5-C571-484C-9EB1-EB7CC1D4D314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47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022F4B-0A41-0644-B3F0-C56107DC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8F7E0DA-49EA-FB69-990C-120F46AF8B6E}"/>
              </a:ext>
            </a:extLst>
          </p:cNvPr>
          <p:cNvGrpSpPr/>
          <p:nvPr/>
        </p:nvGrpSpPr>
        <p:grpSpPr>
          <a:xfrm>
            <a:off x="2298540" y="3496297"/>
            <a:ext cx="2209627" cy="475103"/>
            <a:chOff x="4783538" y="3851932"/>
            <a:chExt cx="1801505" cy="475103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B934159-04D9-7305-5734-7FAC86E0B6CA}"/>
                </a:ext>
              </a:extLst>
            </p:cNvPr>
            <p:cNvSpPr txBox="1"/>
            <p:nvPr/>
          </p:nvSpPr>
          <p:spPr>
            <a:xfrm>
              <a:off x="5329449" y="3851932"/>
              <a:ext cx="709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= 0</a:t>
              </a:r>
            </a:p>
          </p:txBody>
        </p:sp>
        <p:sp>
          <p:nvSpPr>
            <p:cNvPr id="12" name="Geschweifte Klammer rechts 11">
              <a:extLst>
                <a:ext uri="{FF2B5EF4-FFF2-40B4-BE49-F238E27FC236}">
                  <a16:creationId xmlns:a16="http://schemas.microsoft.com/office/drawing/2014/main" id="{F153D356-B8F8-682E-DFCB-ECB0597FD24B}"/>
                </a:ext>
              </a:extLst>
            </p:cNvPr>
            <p:cNvSpPr/>
            <p:nvPr/>
          </p:nvSpPr>
          <p:spPr>
            <a:xfrm rot="5400000" flipH="1">
              <a:off x="5578521" y="3320512"/>
              <a:ext cx="211540" cy="18015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55288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1325563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de-DE" sz="1800" dirty="0"/>
                  <a:t>In Newton-Form lassen sich die beiden Funktionen als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∗…∗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de-DE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sz="180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sz="1800" i="1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sz="1800" i="1">
                          <a:latin typeface="Cambria Math" panose="02040503050406030204" pitchFamily="18" charset="0"/>
                        </a:rPr>
                        <m:t>∗…∗</m:t>
                      </m:r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18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de-DE" sz="1800" dirty="0"/>
                  <a:t>darstellen, sodass der Koeffizient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1800" b="0" dirty="0"/>
                  <a:t>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1800" b="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1800" dirty="0"/>
                  <a:t>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1800" b="0" dirty="0"/>
                  <a:t> sind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de-DE" sz="1800" b="0" dirty="0"/>
                  <a:t>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sz="1800" b="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sz="1800" b="0" dirty="0"/>
                  <a:t> sich außer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1800" b="0" dirty="0"/>
                  <a:t> und</a:t>
                </a:r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1800" b="0" dirty="0"/>
                  <a:t> die Koeffizienten teilen, ist zum Beweis der rekursiven Formel der „Dividierten Differenzen“ nur eine Gleichheit an der Stelle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sz="1800" b="0" dirty="0"/>
                  <a:t> zu zeigen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8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de-DE" sz="18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br>
                  <a:rPr lang="de-DE" sz="1800" dirty="0"/>
                </a:br>
                <a:r>
                  <a:rPr lang="de-DE" sz="1800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de-DE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de-DE" sz="18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r="-10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96A5-C571-484C-9EB1-EB7CC1D4D314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48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022F4B-0A41-0644-B3F0-C56107DC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5AE374B-012D-1C23-D752-6AFC456539F1}"/>
              </a:ext>
            </a:extLst>
          </p:cNvPr>
          <p:cNvCxnSpPr/>
          <p:nvPr/>
        </p:nvCxnSpPr>
        <p:spPr>
          <a:xfrm flipV="1">
            <a:off x="4631942" y="5128662"/>
            <a:ext cx="342077" cy="2828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CF662F2-D894-AEF3-2609-AC0712AA123B}"/>
              </a:ext>
            </a:extLst>
          </p:cNvPr>
          <p:cNvCxnSpPr/>
          <p:nvPr/>
        </p:nvCxnSpPr>
        <p:spPr>
          <a:xfrm flipV="1">
            <a:off x="6749620" y="4960962"/>
            <a:ext cx="342077" cy="2828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5BBBEDF-2235-DF84-14B6-10AB4A3D2CD6}"/>
              </a:ext>
            </a:extLst>
          </p:cNvPr>
          <p:cNvCxnSpPr/>
          <p:nvPr/>
        </p:nvCxnSpPr>
        <p:spPr>
          <a:xfrm flipV="1">
            <a:off x="8617397" y="4963858"/>
            <a:ext cx="342077" cy="2828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6675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000"/>
            <a:ext cx="10515599" cy="932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15834145-D072-5583-518B-F14F0BC65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1800" kern="1200" dirty="0">
                    <a:solidFill>
                      <a:schemeClr val="tx1"/>
                    </a:solidFill>
                    <a:ea typeface="+mn-ea"/>
                    <a:cs typeface="+mn-cs"/>
                  </a:rPr>
                  <a:t>Stützpunkte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1, 3</m:t>
                        </m:r>
                      </m:e>
                    </m:d>
                    <m:r>
                      <a:rPr lang="en-US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d>
                      <m:dPr>
                        <m:ctrlP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8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2, 1</m:t>
                        </m:r>
                      </m:e>
                    </m:d>
                    <m:r>
                      <a:rPr lang="en-US" sz="180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d>
                      <m:dPr>
                        <m:ctrlP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8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3,</m:t>
                        </m:r>
                        <m: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4</m:t>
                        </m:r>
                      </m:e>
                    </m:d>
                  </m:oMath>
                </a14:m>
                <a:endParaRPr lang="en-US" sz="18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15834145-D072-5583-518B-F14F0BC65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  <a:blipFill>
                <a:blip r:embed="rId2"/>
                <a:stretch>
                  <a:fillRect t="-4348" b="-144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C596DA-7563-4ACE-B8C0-45E96BBB7B75}" type="datetime1">
              <a:rPr lang="de-DE" smtClean="0"/>
              <a:t>26.01.2023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CEBAF5-D2B4-4238-BCB6-CB2B2A1F5824}" type="slidenum">
              <a:rPr lang="en-US" smtClean="0"/>
              <a:pPr>
                <a:spcAft>
                  <a:spcPts val="600"/>
                </a:spcAft>
              </a:pPr>
              <a:t>49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7D8260-A62B-EC18-FB04-73FEDDE2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E0257E76-9B66-091C-5B88-7FD559409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058" y="2153443"/>
            <a:ext cx="7610400" cy="39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7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C4FA6-792A-2D52-850C-0E9DB855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932400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Polynominterpolation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1E70738-1CFA-3398-0FC6-ACBC39B8E3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de-DE" sz="1800" dirty="0">
                    <a:cs typeface="Arial" panose="020B0604020202020204" pitchFamily="34" charset="0"/>
                  </a:rPr>
                  <a:t>Ein Polynom </a:t>
                </a:r>
                <a14:m>
                  <m:oMath xmlns:m="http://schemas.openxmlformats.org/officeDocument/2006/math">
                    <m:r>
                      <a:rPr lang="de-DE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de-DE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de-DE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DE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de-DE" sz="1800" dirty="0">
                    <a:cs typeface="Arial" panose="020B0604020202020204" pitchFamily="34" charset="0"/>
                  </a:rPr>
                  <a:t> vom Grad n ist definiert als</a:t>
                </a:r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8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30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de-DE" sz="1800" baseline="30000" dirty="0"/>
              </a:p>
              <a:p>
                <a:pPr marL="0" indent="0">
                  <a:buNone/>
                </a:pPr>
                <a:r>
                  <a:rPr lang="de-DE" sz="1800" dirty="0">
                    <a:cs typeface="Arial" panose="020B0604020202020204" pitchFamily="34" charset="0"/>
                  </a:rPr>
                  <a:t>und besitzt maximal n Nullstellen, die </a:t>
                </a:r>
                <a14:m>
                  <m:oMath xmlns:m="http://schemas.openxmlformats.org/officeDocument/2006/math">
                    <m:r>
                      <a:rPr lang="de-DE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de-DE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de-DE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DE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de-DE" sz="1800" dirty="0">
                    <a:cs typeface="Arial" panose="020B0604020202020204" pitchFamily="34" charset="0"/>
                  </a:rPr>
                  <a:t> eindeutig identifizieren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1E70738-1CFA-3398-0FC6-ACBC39B8E3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79C72A-C3DB-00A8-A6EA-C0550A35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D8FC-E81E-4434-8ECC-AB234EE2238E}" type="datetime1">
              <a:rPr lang="de-DE" smtClean="0"/>
              <a:t>26.01.2023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4FAD08-DD60-9EA0-84C4-CE134CA2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901C27-7C60-1081-F014-40DEA836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63654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000"/>
            <a:ext cx="10515599" cy="932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15834145-D072-5583-518B-F14F0BC65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1800" kern="1200" dirty="0">
                    <a:solidFill>
                      <a:schemeClr val="tx1"/>
                    </a:solidFill>
                    <a:ea typeface="+mn-ea"/>
                    <a:cs typeface="+mn-cs"/>
                  </a:rPr>
                  <a:t>Stützpunkte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1, 3</m:t>
                        </m:r>
                      </m:e>
                    </m:d>
                    <m:r>
                      <a:rPr lang="en-US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d>
                      <m:dPr>
                        <m:ctrlP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8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2, 1</m:t>
                        </m:r>
                      </m:e>
                    </m:d>
                    <m:r>
                      <a:rPr lang="en-US" sz="180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d>
                      <m:dPr>
                        <m:ctrlP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8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3,</m:t>
                        </m:r>
                        <m: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4</m:t>
                        </m:r>
                      </m:e>
                    </m:d>
                    <m:r>
                      <a:rPr lang="de-DE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(4, 6)</m:t>
                    </m:r>
                  </m:oMath>
                </a14:m>
                <a:endParaRPr lang="en-US" sz="18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15834145-D072-5583-518B-F14F0BC65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  <a:blipFill>
                <a:blip r:embed="rId2"/>
                <a:stretch>
                  <a:fillRect t="-4348" b="-144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C596DA-7563-4ACE-B8C0-45E96BBB7B75}" type="datetime1">
              <a:rPr lang="de-DE" smtClean="0"/>
              <a:t>26.01.2023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CEBAF5-D2B4-4238-BCB6-CB2B2A1F5824}" type="slidenum">
              <a:rPr lang="en-US" smtClean="0"/>
              <a:pPr>
                <a:spcAft>
                  <a:spcPts val="600"/>
                </a:spcAft>
              </a:pPr>
              <a:t>50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7D8260-A62B-EC18-FB04-73FEDDE2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B2E1D72-03A2-5639-9624-3946FA458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058" y="2153443"/>
            <a:ext cx="7610400" cy="390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345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000"/>
            <a:ext cx="10515599" cy="932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Lösungsverfahren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0">
                <a:extLst>
                  <a:ext uri="{FF2B5EF4-FFF2-40B4-BE49-F238E27FC236}">
                    <a16:creationId xmlns:a16="http://schemas.microsoft.com/office/drawing/2014/main" id="{C59F3866-297E-DB41-FD68-7ACB3BBDBB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US" sz="18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30">
                <a:extLst>
                  <a:ext uri="{FF2B5EF4-FFF2-40B4-BE49-F238E27FC236}">
                    <a16:creationId xmlns:a16="http://schemas.microsoft.com/office/drawing/2014/main" id="{C59F3866-297E-DB41-FD68-7ACB3BBDB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  <a:blipFill>
                <a:blip r:embed="rId2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70CE05-A005-4CE6-9A03-F86DB9871171}" type="datetime1">
              <a:rPr lang="de-DE" smtClean="0"/>
              <a:t>26.01.2023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CEBAF5-D2B4-4238-BCB6-CB2B2A1F5824}" type="slidenum">
              <a:rPr lang="en-US" smtClean="0"/>
              <a:pPr>
                <a:spcAft>
                  <a:spcPts val="600"/>
                </a:spcAft>
              </a:pPr>
              <a:t>51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C3DAE9-55D6-118A-8454-5A4AF2AC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8DF0C6-9F5A-F872-410E-2B41ABFF2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380" y="2097467"/>
            <a:ext cx="9093236" cy="40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026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1325563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201168" lvl="1" indent="0">
                  <a:buNone/>
                </a:pPr>
                <a:r>
                  <a:rPr lang="de-DE" b="0" dirty="0"/>
                  <a:t>Die Auswertung nach Newton ist sinnvoll, wenn </a:t>
                </a:r>
                <a:r>
                  <a:rPr lang="de-DE" dirty="0"/>
                  <a:t>viele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berechnet werden sollen oder das Polynom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b="0" dirty="0"/>
                  <a:t> gesucht ist</a:t>
                </a:r>
              </a:p>
              <a:p>
                <a:pPr marL="201168" lvl="1" indent="0">
                  <a:buNone/>
                </a:pPr>
                <a:r>
                  <a:rPr lang="de-DE" b="0" dirty="0"/>
                  <a:t>Beim Hinzufügen von neuen Punkten kann auf bereits durchgeführten Rechnungen aufgebaut werden</a:t>
                </a:r>
              </a:p>
              <a:p>
                <a:pPr marL="201168" lvl="1" indent="0">
                  <a:buNone/>
                </a:pPr>
                <a:r>
                  <a:rPr lang="de-DE" dirty="0"/>
                  <a:t>Quadratischer Rechenaufwand (effizientes Lösen durch Horner-Schema)</a:t>
                </a:r>
                <a:endParaRPr lang="de-DE" b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96A5-C571-484C-9EB1-EB7CC1D4D314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52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022F4B-0A41-0644-B3F0-C56107DC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68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C4FA6-792A-2D52-850C-0E9DB855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932400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Polynominterpolation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1E70738-1CFA-3398-0FC6-ACBC39B8E3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de-DE" sz="1800" dirty="0">
                    <a:cs typeface="Arial" panose="020B0604020202020204" pitchFamily="34" charset="0"/>
                  </a:rPr>
                  <a:t>Ein Polynom </a:t>
                </a:r>
                <a14:m>
                  <m:oMath xmlns:m="http://schemas.openxmlformats.org/officeDocument/2006/math">
                    <m:r>
                      <a:rPr lang="de-DE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de-DE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de-DE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DE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de-DE" sz="1800" dirty="0">
                    <a:cs typeface="Arial" panose="020B0604020202020204" pitchFamily="34" charset="0"/>
                  </a:rPr>
                  <a:t> vom Grad n ist definiert als</a:t>
                </a:r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800" i="1" baseline="-250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8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800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sz="18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 baseline="3000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de-DE" sz="1800" baseline="30000" dirty="0"/>
              </a:p>
              <a:p>
                <a:pPr marL="0" indent="0">
                  <a:buNone/>
                </a:pPr>
                <a:r>
                  <a:rPr lang="de-DE" sz="1800" dirty="0">
                    <a:cs typeface="Arial" panose="020B0604020202020204" pitchFamily="34" charset="0"/>
                  </a:rPr>
                  <a:t>und besitzt maximal n Nullstellen, die </a:t>
                </a:r>
                <a14:m>
                  <m:oMath xmlns:m="http://schemas.openxmlformats.org/officeDocument/2006/math">
                    <m:r>
                      <a:rPr lang="de-DE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de-DE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de-DE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DE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de-DE" sz="1800" dirty="0">
                    <a:cs typeface="Arial" panose="020B0604020202020204" pitchFamily="34" charset="0"/>
                  </a:rPr>
                  <a:t> eindeutig identifizieren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de-DE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de-DE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DE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de-DE" sz="1800" dirty="0">
                    <a:cs typeface="Arial" panose="020B0604020202020204" pitchFamily="34" charset="0"/>
                  </a:rPr>
                  <a:t> kann auch als Produkt</a:t>
                </a:r>
                <a:br>
                  <a:rPr lang="de-DE" sz="1800" dirty="0">
                    <a:cs typeface="Arial" panose="020B0604020202020204" pitchFamily="34" charset="0"/>
                  </a:rPr>
                </a:br>
                <a:endParaRPr lang="de-DE" sz="18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de-DE" sz="18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18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de-DE" sz="18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de-DE" sz="1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de-DE" sz="18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 dirty="0">
                    <a:cs typeface="Arial" panose="020B0604020202020204" pitchFamily="34" charset="0"/>
                  </a:rPr>
                  <a:t>dargestellt werden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1E70738-1CFA-3398-0FC6-ACBC39B8E3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79C72A-C3DB-00A8-A6EA-C0550A35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D8FC-E81E-4434-8ECC-AB234EE2238E}" type="datetime1">
              <a:rPr lang="de-DE" smtClean="0"/>
              <a:t>26.01.2023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4FAD08-DD60-9EA0-84C4-CE134CA2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6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901C27-7C60-1081-F014-40DEA836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626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C4FA6-792A-2D52-850C-0E9DB855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932400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Polynominterpolation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1E70738-1CFA-3398-0FC6-ACBC39B8E3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de-DE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de-DE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de-DE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de-DE" sz="18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de-DE" sz="18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4=</m:t>
                      </m:r>
                      <m:d>
                        <m:dPr>
                          <m:ctrlP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mit</m:t>
                      </m:r>
                      <m:r>
                        <m:rPr>
                          <m:nor/>
                        </m:rP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den</m:t>
                      </m:r>
                      <m:r>
                        <m:rPr>
                          <m:nor/>
                        </m:rP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Nullstellen</m:t>
                      </m:r>
                      <m:r>
                        <m:rPr>
                          <m:nor/>
                        </m:rP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ctrlPr>
                            <a:rPr lang="de-DE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−2, 2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sz="1800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de-DE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sz="1800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de-DE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+2=</m:t>
                      </m:r>
                      <m:d>
                        <m:dPr>
                          <m:ctrlP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m:rPr>
                          <m:nor/>
                        </m:rP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mit</m:t>
                      </m:r>
                      <m:r>
                        <m:rPr>
                          <m:nor/>
                        </m:rP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den</m:t>
                      </m:r>
                      <m:r>
                        <m:rPr>
                          <m:nor/>
                        </m:rP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Nullstellen</m:t>
                      </m:r>
                      <m:r>
                        <m:rPr>
                          <m:nor/>
                        </m:rP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ctrlPr>
                            <a:rPr lang="de-DE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−1, 1, 2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sz="1800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de-DE" sz="1800" baseline="300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mit</m:t>
                      </m:r>
                      <m:r>
                        <m:rPr>
                          <m:nor/>
                        </m:rP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der</m:t>
                      </m:r>
                      <m:r>
                        <m:rPr>
                          <m:nor/>
                        </m:rP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Nullstelle</m:t>
                      </m:r>
                      <m:r>
                        <m:rPr>
                          <m:nor/>
                        </m:rP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0</m:t>
                      </m:r>
                    </m:oMath>
                  </m:oMathPara>
                </a14:m>
                <a:endParaRPr lang="de-DE" sz="1800" baseline="300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de-DE" sz="1800" baseline="-250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de-DE" sz="1800" baseline="-25000" dirty="0"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de-DE" sz="1800" baseline="-25000" dirty="0"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de-DE" sz="18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1E70738-1CFA-3398-0FC6-ACBC39B8E3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79C72A-C3DB-00A8-A6EA-C0550A35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D8FC-E81E-4434-8ECC-AB234EE2238E}" type="datetime1">
              <a:rPr lang="de-DE" smtClean="0"/>
              <a:t>26.01.2023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4FAD08-DD60-9EA0-84C4-CE134CA2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901C27-7C60-1081-F014-40DEA836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825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C4FA6-792A-2D52-850C-0E9DB855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932400"/>
          </a:xfrm>
        </p:spPr>
        <p:txBody>
          <a:bodyPr anchor="ctr"/>
          <a:lstStyle/>
          <a:p>
            <a:pPr algn="ctr"/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Polynominterpolation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4EFEE9F-531E-886A-FC58-1F6CD7FE6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058" y="1884769"/>
            <a:ext cx="7610400" cy="390924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79C72A-C3DB-00A8-A6EA-C0550A35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D8FC-E81E-4434-8ECC-AB234EE2238E}" type="datetime1">
              <a:rPr lang="de-DE" smtClean="0"/>
              <a:t>26.01.2023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4FAD08-DD60-9EA0-84C4-CE134CA2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901C27-7C60-1081-F014-40DEA836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46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932400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de-DE" sz="1800" dirty="0"/>
                  <a:t>Für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de-DE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de-DE" sz="1800" dirty="0"/>
                  <a:t> gegebene Stützpunkte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de-DE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de-DE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de-DE" sz="1800" dirty="0">
                    <a:cs typeface="Arial" panose="020B0604020202020204" pitchFamily="34" charset="0"/>
                  </a:rPr>
                  <a:t> </a:t>
                </a:r>
                <a:r>
                  <a:rPr lang="de-DE" sz="1800" dirty="0"/>
                  <a:t>werden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de-DE" sz="1800" dirty="0"/>
                  <a:t> Lagrange-Polynome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800" dirty="0"/>
                  <a:t> vom </a:t>
                </a:r>
                <a:r>
                  <a:rPr lang="de-DE" sz="1800" dirty="0">
                    <a:cs typeface="Arial" panose="020B0604020202020204" pitchFamily="34" charset="0"/>
                  </a:rPr>
                  <a:t>Grad ≤ n</a:t>
                </a:r>
                <a:r>
                  <a:rPr lang="de-DE" sz="1800" dirty="0"/>
                  <a:t> konstruiert, welche das gesuchte Polynom als Linearkombination zusammensetzen</a:t>
                </a:r>
              </a:p>
              <a:p>
                <a:pPr marL="0" indent="0">
                  <a:buNone/>
                </a:pPr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800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8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  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1,  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&amp;0,  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 ≠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:r>
                  <a:rPr lang="de-DE" sz="1800" dirty="0"/>
                  <a:t>Das Interpolationspolynom wird dann mit der Formel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:r>
                  <a:rPr lang="de-DE" sz="1800" dirty="0"/>
                  <a:t>berechnet</a:t>
                </a:r>
              </a:p>
              <a:p>
                <a:pPr marL="0" indent="0">
                  <a:buNone/>
                </a:pPr>
                <a:endParaRPr lang="de-DE" sz="18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31F-69EA-41D8-B55C-A04B70DAC9B6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792028-47CD-6D65-7CDC-CABE5ADA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105247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2692</Words>
  <Application>Microsoft Office PowerPoint</Application>
  <PresentationFormat>Breitbild</PresentationFormat>
  <Paragraphs>407</Paragraphs>
  <Slides>52</Slides>
  <Notes>2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52</vt:i4>
      </vt:variant>
    </vt:vector>
  </HeadingPairs>
  <TitlesOfParts>
    <vt:vector size="59" baseType="lpstr">
      <vt:lpstr>Arial</vt:lpstr>
      <vt:lpstr>Bahnschrift</vt:lpstr>
      <vt:lpstr>Calibri</vt:lpstr>
      <vt:lpstr>Calibri Light</vt:lpstr>
      <vt:lpstr>Cambria Math</vt:lpstr>
      <vt:lpstr>Courier New</vt:lpstr>
      <vt:lpstr>Rückblick</vt:lpstr>
      <vt:lpstr>Polynominterpolation</vt:lpstr>
      <vt:lpstr>Themen</vt:lpstr>
      <vt:lpstr>Polynominterpolation</vt:lpstr>
      <vt:lpstr>Polynominterpolation</vt:lpstr>
      <vt:lpstr>Polynominterpolation</vt:lpstr>
      <vt:lpstr>Polynominterpolation</vt:lpstr>
      <vt:lpstr>Polynominterpolation</vt:lpstr>
      <vt:lpstr>Polynominterpolation</vt:lpstr>
      <vt:lpstr>Lösungsverfahren nach Lagrange</vt:lpstr>
      <vt:lpstr>Lösungsverfahren nach Lagrange</vt:lpstr>
      <vt:lpstr>Lösungsverfahren nach Lagrange</vt:lpstr>
      <vt:lpstr>Lösungsverfahren nach Lagrange</vt:lpstr>
      <vt:lpstr>Lösungsverfahren nach Lagrange</vt:lpstr>
      <vt:lpstr>Lösungsverfahren nach Lagrange</vt:lpstr>
      <vt:lpstr>Lösungsverfahren nach Lagrange</vt:lpstr>
      <vt:lpstr>Lösungsverfahren nach Lagrange</vt:lpstr>
      <vt:lpstr>Lösungsverfahren nach Lagrange</vt:lpstr>
      <vt:lpstr>Lösungsverfahren nach Lagrange</vt:lpstr>
      <vt:lpstr>Lösungsverfahren nach Lagrange</vt:lpstr>
      <vt:lpstr>Lösungsverfahren nach Lagrange</vt:lpstr>
      <vt:lpstr>Lösungsverfahren nach Lagrange</vt:lpstr>
      <vt:lpstr>Lösungsverfahren nach Lagrange</vt:lpstr>
      <vt:lpstr>Lösungsverfahren nach Lagrange</vt:lpstr>
      <vt:lpstr>Lösungsverfahren nach Lagrange</vt:lpstr>
      <vt:lpstr>Lösungsverfahren nach Lagrange</vt:lpstr>
      <vt:lpstr>Lösungsverfahren nach Lagrange</vt:lpstr>
      <vt:lpstr>Lösungsverfahren nach Lagrange</vt:lpstr>
      <vt:lpstr>Lösungsverfahren nach Lagrange</vt:lpstr>
      <vt:lpstr>Lösungsverfahren nach Newton</vt:lpstr>
      <vt:lpstr>Lösungsverfahren nach Newton</vt:lpstr>
      <vt:lpstr>Lösungsverfahren nach Newton</vt:lpstr>
      <vt:lpstr>Lösungsverfahren nach Newton</vt:lpstr>
      <vt:lpstr>Lösungsverfahren nach Newton</vt:lpstr>
      <vt:lpstr>Lösungsverfahren nach Newton</vt:lpstr>
      <vt:lpstr>Lösungsverfahren nach Newton</vt:lpstr>
      <vt:lpstr>Lösungsverfahren nach Newton</vt:lpstr>
      <vt:lpstr>Lösungsverfahren nach Newton</vt:lpstr>
      <vt:lpstr>Lösungsverfahren nach Newton</vt:lpstr>
      <vt:lpstr>Lösungsverfahren nach Newton</vt:lpstr>
      <vt:lpstr>Lösungsverfahren nach Newton</vt:lpstr>
      <vt:lpstr>Lösungsverfahren nach Newton</vt:lpstr>
      <vt:lpstr>Lösungsverfahren nach Newton</vt:lpstr>
      <vt:lpstr>Lösungsverfahren nach Newton</vt:lpstr>
      <vt:lpstr>Lösungsverfahren nach Newton</vt:lpstr>
      <vt:lpstr>Lösungsverfahren nach Newton</vt:lpstr>
      <vt:lpstr>Lösungsverfahren nach Newton</vt:lpstr>
      <vt:lpstr>Lösungsverfahren nach Newton</vt:lpstr>
      <vt:lpstr>Lösungsverfahren nach Newton</vt:lpstr>
      <vt:lpstr>Lösungsverfahren nach Newton</vt:lpstr>
      <vt:lpstr>Lösungsverfahren nach Newton</vt:lpstr>
      <vt:lpstr>Lösungsverfahren nach Newton</vt:lpstr>
      <vt:lpstr>Lösungsverfahren nach Newton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Polynominterpolation</dc:title>
  <dc:creator>Cedric Borkowski</dc:creator>
  <cp:lastModifiedBy>Cedric Borkowski</cp:lastModifiedBy>
  <cp:revision>18</cp:revision>
  <dcterms:created xsi:type="dcterms:W3CDTF">2023-01-20T08:30:39Z</dcterms:created>
  <dcterms:modified xsi:type="dcterms:W3CDTF">2023-01-26T19:50:30Z</dcterms:modified>
</cp:coreProperties>
</file>