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84" r:id="rId5"/>
    <p:sldId id="259" r:id="rId6"/>
    <p:sldId id="286" r:id="rId7"/>
    <p:sldId id="277" r:id="rId8"/>
    <p:sldId id="278" r:id="rId9"/>
    <p:sldId id="279" r:id="rId10"/>
    <p:sldId id="281" r:id="rId11"/>
    <p:sldId id="283" r:id="rId12"/>
    <p:sldId id="287" r:id="rId13"/>
    <p:sldId id="288" r:id="rId14"/>
    <p:sldId id="302" r:id="rId15"/>
    <p:sldId id="289" r:id="rId16"/>
    <p:sldId id="303" r:id="rId17"/>
    <p:sldId id="290" r:id="rId18"/>
    <p:sldId id="291" r:id="rId19"/>
    <p:sldId id="292" r:id="rId20"/>
    <p:sldId id="293" r:id="rId21"/>
    <p:sldId id="295" r:id="rId22"/>
    <p:sldId id="296" r:id="rId23"/>
    <p:sldId id="297" r:id="rId24"/>
    <p:sldId id="300" r:id="rId25"/>
    <p:sldId id="294" r:id="rId26"/>
    <p:sldId id="301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114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62902C-3C36-6CF5-60C2-B4DD54874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BDF5AB-10E0-4DBF-432D-FF01FA0EF8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D77E6-9A1D-434F-B1F0-3EB6F04F3A86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53F514-9ED1-7F28-7197-4FBDBF92EA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CBD94A-4810-6504-0882-559A563268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6250D-5AF3-4031-987A-F7FDD1D9F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197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F2C1-F3B6-4EA6-8FCA-3877BBFED7EA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C68B9-0D19-4720-B0BD-C233D3B8B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9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72DB-7840-4239-8B8C-B3733936B306}" type="datetime1">
              <a:rPr lang="de-DE" smtClean="0"/>
              <a:t>25.01.2023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08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68A7-325D-42C8-A94E-19271E7915BF}" type="datetime1">
              <a:rPr lang="de-DE" smtClean="0"/>
              <a:t>25.01.2023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68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2FBE-7610-425C-AB1D-8C47303741E6}" type="datetime1">
              <a:rPr lang="de-DE" smtClean="0"/>
              <a:t>25.01.2023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7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4FE2-E518-451B-B881-0B48554E8690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G. Wittum, </a:t>
            </a:r>
            <a:r>
              <a:rPr lang="de-DE" i="1" dirty="0"/>
              <a:t>Einführung in die Numerische Mathematik</a:t>
            </a:r>
            <a:r>
              <a:rPr lang="de-DE" dirty="0"/>
              <a:t>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pPr/>
              <a:t>‹Nr.›</a:t>
            </a:fld>
            <a:r>
              <a:rPr lang="de-DE"/>
              <a:t> von 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70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63C4-645B-4D8D-937C-FE79E39BC3E8}" type="datetime1">
              <a:rPr lang="de-DE" smtClean="0"/>
              <a:t>25.01.2023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1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B2B0-2706-40C2-A3EA-EBA4A39C0A4A}" type="datetime1">
              <a:rPr lang="de-DE" smtClean="0"/>
              <a:t>25.01.2023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60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0361-705C-4ACA-8347-EC7FAD3800A2}" type="datetime1">
              <a:rPr lang="de-DE" smtClean="0"/>
              <a:t>25.01.2023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19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E14D-011A-44E9-8549-0561935BBD2E}" type="datetime1">
              <a:rPr lang="de-DE" smtClean="0"/>
              <a:t>25.01.2023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75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01E0-25E6-4753-B028-1B375039394B}" type="datetime1">
              <a:rPr lang="de-DE" smtClean="0"/>
              <a:t>25.01.2023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3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380170-44E7-40A8-8A0A-5F742E825F6F}" type="datetime1">
              <a:rPr lang="de-DE" smtClean="0"/>
              <a:t>25.01.2023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9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AA6B-61C1-4630-BD65-55E73A44D8F4}" type="datetime1">
              <a:rPr lang="de-DE" smtClean="0"/>
              <a:t>25.01.2023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9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DD7309-5A96-446D-AE6A-8B8FAD047278}" type="datetime1">
              <a:rPr lang="de-DE" smtClean="0"/>
              <a:t>25.01.2023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G. Wittum, Einführung in die Numerische Mathematik, WS 98/99.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CEBAF5-D2B4-4238-BCB6-CB2B2A1F5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16F03-10D3-A954-414C-61102E23D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Bahnschrift" panose="020B0502040204020203" pitchFamily="34" charset="0"/>
              </a:rPr>
              <a:t>Polynominterpolation</a:t>
            </a:r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338102-60EE-7057-7823-6EBF719C0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Cedric Borkowski, Marius Kurth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89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AF45628E-28AC-A1FB-EA15-1ED317B4ED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0331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1, 2, 3</m:t>
                          </m:r>
                        </m:e>
                      </m:d>
                      <m:r>
                        <a:rPr lang="en-US" sz="22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a:rPr lang="en-US" sz="22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𝐿𝑖</m:t>
                      </m:r>
                      <m:d>
                        <m:dPr>
                          <m:ctrlPr>
                            <a:rPr lang="en-US" sz="22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2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lang="en-US" sz="2200" b="0" i="1" kern="1200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lang="en-US" sz="22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lang="en-US" sz="22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1,  </m:t>
                              </m:r>
                              <m:r>
                                <a:rPr lang="en-US" sz="22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US" sz="22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22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2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&amp;0,  </m:t>
                              </m:r>
                              <m:r>
                                <a:rPr lang="en-US" sz="22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US" sz="22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≠</m:t>
                              </m:r>
                              <m:r>
                                <a:rPr lang="en-US" sz="22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AF45628E-28AC-A1FB-EA15-1ED317B4E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0331"/>
                <a:ext cx="10515599" cy="420624"/>
              </a:xfrm>
              <a:blipFill>
                <a:blip r:embed="rId2"/>
                <a:stretch>
                  <a:fillRect t="-37681" b="-318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0463E20-A6F4-4B29-A1FA-553A6CC2430A}" type="datetime1">
              <a:rPr lang="de-DE" smtClean="0"/>
              <a:t>25.01.2023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73505-63A3-5206-8F8E-14C875F9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6ADC50-2815-B6F6-7EDB-71A7F96E9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2135746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4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Stützstellen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1, 3</m:t>
                        </m:r>
                      </m:e>
                    </m:d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2, 1</m:t>
                        </m:r>
                      </m:e>
                    </m:d>
                    <m:r>
                      <a:rPr lang="en-US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3,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4</m:t>
                        </m:r>
                      </m:e>
                    </m:d>
                    <m:r>
                      <a:rPr lang="en-US" sz="2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2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lang="en-US" sz="2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r>
                          <a:rPr lang="en-US" sz="2400" i="1" kern="120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  <m:r>
                          <a:rPr lang="en-US" sz="2400" i="1" kern="120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  <m:r>
                      <a:rPr lang="en-US" sz="2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num>
                      <m:den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400" i="1" kern="1200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19</m:t>
                        </m:r>
                      </m:num>
                      <m:den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+10</m:t>
                    </m:r>
                  </m:oMath>
                </a14:m>
                <a:endParaRPr lang="en-US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E39ACB-30A0-42FC-9B9E-DBF77274B01A}" type="datetime1">
              <a:rPr lang="de-DE" smtClean="0"/>
              <a:t>25.01.2023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41E4F3-4EB2-7FAC-A496-2546AC0A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16A831-3772-989A-60D0-78D48773F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2153443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4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4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Stützstellen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1, 3</m:t>
                        </m:r>
                      </m:e>
                    </m:d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2, 1</m:t>
                        </m:r>
                      </m:e>
                    </m:d>
                    <m:r>
                      <a:rPr lang="en-US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3,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4</m:t>
                        </m:r>
                      </m:e>
                    </m:d>
                    <m:r>
                      <a:rPr lang="en-US" sz="2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2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lang="en-US" sz="2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r>
                          <a:rPr lang="en-US" sz="2400" i="1" kern="120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  <m:r>
                          <a:rPr lang="en-US" sz="2400" i="1" kern="120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  <m:r>
                      <a:rPr lang="en-US" sz="2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num>
                      <m:den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400" i="1" kern="1200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19</m:t>
                        </m:r>
                      </m:num>
                      <m:den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+10</m:t>
                    </m:r>
                  </m:oMath>
                </a14:m>
                <a:endParaRPr lang="en-US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E22E29-A417-4194-B711-5D13A85D6D89}" type="datetime1">
              <a:rPr lang="de-DE" smtClean="0"/>
              <a:t>25.01.2023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7E8D23-212E-AE03-B021-D671A635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89C109-02C4-6B48-B34E-08EFEF908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2153443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8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4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Stützstellen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1, 3</m:t>
                        </m:r>
                      </m:e>
                    </m:d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2, 1</m:t>
                        </m:r>
                      </m:e>
                    </m:d>
                    <m:r>
                      <a:rPr lang="en-US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3,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4</m:t>
                        </m:r>
                      </m:e>
                    </m:d>
                    <m:r>
                      <a:rPr lang="en-US" sz="2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2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lang="en-US" sz="2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r>
                          <a:rPr lang="en-US" sz="2400" i="1" kern="120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  <m:r>
                          <a:rPr lang="en-US" sz="2400" i="1" kern="120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  <m:r>
                      <a:rPr lang="en-US" sz="2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num>
                      <m:den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400" i="1" kern="1200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19</m:t>
                        </m:r>
                      </m:num>
                      <m:den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+10</m:t>
                    </m:r>
                  </m:oMath>
                </a14:m>
                <a:endParaRPr lang="en-US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C596DA-7563-4ACE-B8C0-45E96BBB7B75}" type="datetime1">
              <a:rPr lang="de-DE" smtClean="0"/>
              <a:t>25.01.2023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7D8260-A62B-EC18-FB04-73FEDDE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BFDCBFA-70A8-75C1-2706-9E01B1CA4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98" y="2153443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97F0-0CE1-7971-38F4-51CC9127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Interpolation nach Lagrange dient eher dem theoretischen Zweck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Fügt man neue Stützpunkte hinzu muss das ganze Verfahren von vorne begonnen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E4DD-F900-483E-AA4D-040E17B77907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57C3C-9E19-FEB2-94FD-AD8969A1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35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Der Unterschied zur Interpolation nach Lagrange sind die Basisfunktionen im Newtonverfahren definiert als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𝑁𝑖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:endParaRPr lang="de-DE" sz="18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 r="-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8318-104D-4F5B-8B64-B925FE1CFC85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748C85-6B3F-4CBA-EFDC-EE4BC5E8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3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Der Unterschied zur Interpolation nach Lagrange sind die Basisfunktionen im Newtonverfahren definiert als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𝑁𝑖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:r>
                  <a:rPr lang="de-DE" sz="1800" dirty="0"/>
                  <a:t>Das Ergebnispolynom ergibt sich dann aus folgender Formel</a:t>
                </a:r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𝑁𝑖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∗…∗(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:endParaRPr lang="de-DE" sz="18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 r="-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8318-104D-4F5B-8B64-B925FE1CFC85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748C85-6B3F-4CBA-EFDC-EE4BC5E8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1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b="0" dirty="0"/>
                  <a:t>Aus dieser Formel lassen sich alle Koeffizienten c</a:t>
                </a:r>
                <a:r>
                  <a:rPr lang="de-DE" sz="1800" b="0" baseline="-25000" dirty="0"/>
                  <a:t>i</a:t>
                </a:r>
                <a:r>
                  <a:rPr lang="de-DE" sz="1800" b="0" dirty="0"/>
                  <a:t> rekursiv bestimmen, denn</a:t>
                </a:r>
              </a:p>
              <a:p>
                <a:pPr marL="0" indent="0">
                  <a:buNone/>
                </a:pPr>
                <a:endParaRPr lang="de-DE" sz="1800" baseline="-25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de-DE" sz="180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de-DE" sz="1800" b="0" i="1" dirty="0"/>
              </a:p>
              <a:p>
                <a:pPr marL="0" indent="0">
                  <a:buNone/>
                </a:pPr>
                <a:endParaRPr lang="de-DE" sz="1800" b="0" baseline="-25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3996-AF7B-4801-A624-16BC1C257A47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17</a:t>
            </a:fld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D5F991C-0B65-62DF-1FEF-013105E3C5FC}"/>
              </a:ext>
            </a:extLst>
          </p:cNvPr>
          <p:cNvGrpSpPr/>
          <p:nvPr/>
        </p:nvGrpSpPr>
        <p:grpSpPr>
          <a:xfrm>
            <a:off x="3791943" y="2244230"/>
            <a:ext cx="1764658" cy="475103"/>
            <a:chOff x="4783538" y="3851932"/>
            <a:chExt cx="1801505" cy="475103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194C3FF-95F3-29A6-9F88-1CB37B1EB917}"/>
                </a:ext>
              </a:extLst>
            </p:cNvPr>
            <p:cNvSpPr txBox="1"/>
            <p:nvPr/>
          </p:nvSpPr>
          <p:spPr>
            <a:xfrm>
              <a:off x="5329449" y="3851932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= 0</a:t>
              </a:r>
            </a:p>
          </p:txBody>
        </p:sp>
        <p:sp>
          <p:nvSpPr>
            <p:cNvPr id="7" name="Geschweifte Klammer rechts 6">
              <a:extLst>
                <a:ext uri="{FF2B5EF4-FFF2-40B4-BE49-F238E27FC236}">
                  <a16:creationId xmlns:a16="http://schemas.microsoft.com/office/drawing/2014/main" id="{A4816813-8845-5DA7-80B2-D1BB3B17DDEA}"/>
                </a:ext>
              </a:extLst>
            </p:cNvPr>
            <p:cNvSpPr/>
            <p:nvPr/>
          </p:nvSpPr>
          <p:spPr>
            <a:xfrm rot="5400000" flipH="1">
              <a:off x="5578521" y="3320512"/>
              <a:ext cx="211540" cy="18015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8D0BF2-92A3-FE05-5481-5DE0A1986164}"/>
              </a:ext>
            </a:extLst>
          </p:cNvPr>
          <p:cNvGrpSpPr/>
          <p:nvPr/>
        </p:nvGrpSpPr>
        <p:grpSpPr>
          <a:xfrm>
            <a:off x="5342085" y="2825103"/>
            <a:ext cx="2870127" cy="475103"/>
            <a:chOff x="4783538" y="3851932"/>
            <a:chExt cx="1801505" cy="475103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26673AD-2108-8DC9-7232-461458C3C8C9}"/>
                </a:ext>
              </a:extLst>
            </p:cNvPr>
            <p:cNvSpPr txBox="1"/>
            <p:nvPr/>
          </p:nvSpPr>
          <p:spPr>
            <a:xfrm>
              <a:off x="5329449" y="3851932"/>
              <a:ext cx="709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= 0</a:t>
              </a:r>
            </a:p>
          </p:txBody>
        </p: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3BD80DDE-4EFF-3FA1-324A-3AE892E6E4F1}"/>
                </a:ext>
              </a:extLst>
            </p:cNvPr>
            <p:cNvSpPr/>
            <p:nvPr/>
          </p:nvSpPr>
          <p:spPr>
            <a:xfrm rot="5400000" flipH="1">
              <a:off x="5578521" y="3320512"/>
              <a:ext cx="211540" cy="18015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D4556A-8A52-4550-605D-77CE4C69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65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b="0" dirty="0"/>
                  <a:t>Zum rekursiven Lösen dieser Gleichungen verwendet man die „Dividierten Differenzen“</a:t>
                </a:r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8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Wobei der Basisfall als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de-DE" sz="1800" dirty="0"/>
                  <a:t> definiert ist</a:t>
                </a:r>
                <a:endParaRPr lang="de-DE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6A5-C571-484C-9EB1-EB7CC1D4D314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22F4B-0A41-0644-B3F0-C56107D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68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ctr"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de-DE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21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r>
                              <a:rPr lang="de-DE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DE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de-DE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de-DE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r>
                              <a:rPr lang="de-D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2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05-F559-4088-A2E8-E4496AA6B67F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0AE2B6-23B1-BC47-D082-82E10B4A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06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1484B-EF48-5174-B2D4-98BE79C9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ahnschrift" panose="020B0502040204020203" pitchFamily="34" charset="0"/>
              </a:rPr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5444A-DF84-2D60-DAC8-27145F82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5" y="1825625"/>
            <a:ext cx="11115805" cy="4351338"/>
          </a:xfrm>
        </p:spPr>
        <p:txBody>
          <a:bodyPr>
            <a:normAutofit/>
          </a:bodyPr>
          <a:lstStyle/>
          <a:p>
            <a:r>
              <a:rPr lang="de-DE" dirty="0"/>
              <a:t>Polynominterpolation</a:t>
            </a:r>
          </a:p>
          <a:p>
            <a:pPr lvl="1"/>
            <a:r>
              <a:rPr lang="de-DE" dirty="0"/>
              <a:t>Problemstellung</a:t>
            </a:r>
          </a:p>
          <a:p>
            <a:pPr lvl="1"/>
            <a:r>
              <a:rPr lang="de-DE" dirty="0"/>
              <a:t>Definition &amp; Eigenschaften</a:t>
            </a:r>
          </a:p>
          <a:p>
            <a:r>
              <a:rPr lang="de-DE" dirty="0"/>
              <a:t>Lösungsverfahren</a:t>
            </a:r>
          </a:p>
          <a:p>
            <a:pPr marL="457200" lvl="1" indent="0">
              <a:buNone/>
            </a:pPr>
            <a:r>
              <a:rPr lang="de-DE" dirty="0"/>
              <a:t>Lagrange</a:t>
            </a:r>
          </a:p>
          <a:p>
            <a:pPr marL="457200" lvl="1" indent="0">
              <a:buNone/>
            </a:pPr>
            <a:r>
              <a:rPr lang="de-DE" dirty="0"/>
              <a:t>Newton</a:t>
            </a:r>
          </a:p>
          <a:p>
            <a:pPr marL="457200" lvl="1" indent="0">
              <a:buNone/>
            </a:pPr>
            <a:r>
              <a:rPr lang="de-DE" dirty="0"/>
              <a:t>Neville</a:t>
            </a:r>
          </a:p>
          <a:p>
            <a:pPr marL="457200" lvl="1" indent="0">
              <a:buNone/>
            </a:pPr>
            <a:r>
              <a:rPr lang="de-DE" dirty="0" err="1"/>
              <a:t>Hermite</a:t>
            </a:r>
            <a:endParaRPr lang="de-DE" dirty="0"/>
          </a:p>
          <a:p>
            <a:r>
              <a:rPr lang="de-DE" dirty="0"/>
              <a:t>Interpolationsfehler</a:t>
            </a:r>
          </a:p>
          <a:p>
            <a:r>
              <a:rPr lang="de-DE" dirty="0"/>
              <a:t>Probleme &amp; Mögliche Lösungen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814167E-715A-20EA-4242-489CA559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10C9-D4D2-48F0-BDC8-A137767F7E5F}" type="datetime1">
              <a:rPr lang="de-DE" smtClean="0"/>
              <a:t>25.01.2023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CFD390-2D65-E761-8A5E-D2B7B9DA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B5940E-2C39-7DAD-C7FE-01F90327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70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t">
                <a:normAutofit/>
              </a:bodyPr>
              <a:lstStyle/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Die Koeffizienten c</a:t>
                </a:r>
                <a:r>
                  <a:rPr lang="de-DE" sz="1800" baseline="-250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 entsprechen dann der obersten Zeile des „Newton-</a:t>
                </a:r>
                <a:r>
                  <a:rPr lang="de-DE" sz="1800" dirty="0" err="1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Tableus</a:t>
                </a: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“: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−2,</m:t>
                        </m:r>
                        <m: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DE" sz="1800" dirty="0">
                  <a:solidFill>
                    <a:schemeClr val="tx1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de-DE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1−3</m:t>
                                </m:r>
                              </m:num>
                              <m:den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2−1</m:t>
                                </m:r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−2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2,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3,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6C5A-D9B2-4508-9ED1-50820A8CD107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53DBC-D00C-24C3-1534-9764210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37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t">
                <a:normAutofit/>
              </a:bodyPr>
              <a:lstStyle/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Die Koeffizienten c</a:t>
                </a:r>
                <a:r>
                  <a:rPr lang="de-DE" sz="1800" baseline="-250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 entsprechen dann der obersten Zeile des „Newton-</a:t>
                </a:r>
                <a:r>
                  <a:rPr lang="de-DE" sz="1800" dirty="0" err="1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Tableus</a:t>
                </a: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“: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−2,</m:t>
                        </m:r>
                        <m: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DE" sz="1800" dirty="0">
                  <a:solidFill>
                    <a:schemeClr val="tx1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de-DE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1−3</m:t>
                                </m:r>
                              </m:num>
                              <m:den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2−1</m:t>
                                </m:r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−2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2,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4−1</m:t>
                                </m:r>
                              </m:num>
                              <m:den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3−2</m:t>
                                </m:r>
                              </m:den>
                            </m:f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3,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6C5A-D9B2-4508-9ED1-50820A8CD107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53DBC-D00C-24C3-1534-9764210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87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t">
                <a:normAutofit fontScale="85000" lnSpcReduction="10000"/>
              </a:bodyPr>
              <a:lstStyle/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Die Koeffizienten c</a:t>
                </a:r>
                <a:r>
                  <a:rPr lang="de-DE" sz="1800" baseline="-250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 entsprechen dann der obersten Zeile des „Newton-</a:t>
                </a:r>
                <a:r>
                  <a:rPr lang="de-DE" sz="1800" dirty="0" err="1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Tableus</a:t>
                </a: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“: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−2,</m:t>
                        </m:r>
                        <m: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DE" sz="1800" dirty="0">
                  <a:solidFill>
                    <a:schemeClr val="tx1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sz="19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19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9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de-DE" sz="19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1−3</m:t>
                                </m:r>
                              </m:num>
                              <m:den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2−1</m:t>
                                </m:r>
                              </m:den>
                            </m:f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9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−2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2,</m:t>
                                </m:r>
                                <m:r>
                                  <a:rPr lang="de-DE" sz="19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9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num>
                              <m:den>
                                <m:sSub>
                                  <m:sSub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de-DE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de-DE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de-DE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9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/>
                        </m:mr>
                        <m:mr>
                          <m:e/>
                          <m:e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9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4−1</m:t>
                                </m:r>
                              </m:num>
                              <m:den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3−2</m:t>
                                </m:r>
                              </m:den>
                            </m:f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3,</m:t>
                                </m:r>
                                <m:r>
                                  <a:rPr lang="de-DE" sz="19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6C5A-D9B2-4508-9ED1-50820A8CD107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53DBC-D00C-24C3-1534-9764210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55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t">
                <a:normAutofit fontScale="77500" lnSpcReduction="20000"/>
              </a:bodyPr>
              <a:lstStyle/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Die Koeffizienten c</a:t>
                </a:r>
                <a:r>
                  <a:rPr lang="de-DE" sz="1800" baseline="-250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 entsprechen dann der obersten Zeile des „Newton-</a:t>
                </a:r>
                <a:r>
                  <a:rPr lang="de-DE" sz="1800" dirty="0" err="1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Tableus</a:t>
                </a:r>
                <a:r>
                  <a:rPr lang="de-DE" sz="1800" dirty="0">
                    <a:solidFill>
                      <a:schemeClr val="tx1"/>
                    </a:solidFill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“: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−2,</m:t>
                        </m:r>
                        <m: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DE" sz="1800" dirty="0">
                  <a:solidFill>
                    <a:schemeClr val="tx1"/>
                  </a:solidFill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de-DE" sz="18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1−3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2−1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−2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2,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4−1</m:t>
                                </m:r>
                              </m:num>
                              <m:den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3−2</m:t>
                                </m:r>
                              </m:den>
                            </m:f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3,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6576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de-DE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de-DE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=3+(−2)</m:t>
                    </m:r>
                    <m:d>
                      <m:d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de-DE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de-DE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(vgl. Lagrange)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6C5A-D9B2-4508-9ED1-50820A8CD107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53DBC-D00C-24C3-1534-9764210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69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4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Stützstellen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1, 3</m:t>
                        </m:r>
                      </m:e>
                    </m:d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2, 1</m:t>
                        </m:r>
                      </m:e>
                    </m:d>
                    <m:r>
                      <a:rPr lang="en-US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3,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4</m:t>
                        </m:r>
                      </m:e>
                    </m:d>
                  </m:oMath>
                </a14:m>
                <a:endParaRPr lang="en-US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C596DA-7563-4ACE-B8C0-45E96BBB7B75}" type="datetime1">
              <a:rPr lang="de-DE" smtClean="0"/>
              <a:t>25.01.2023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7D8260-A62B-EC18-FB04-73FEDDE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0257E76-9B66-091C-5B88-7FD559409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2153443"/>
            <a:ext cx="7610400" cy="39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2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</p:spPr>
            <p:txBody>
              <a:bodyPr anchor="ctr">
                <a:noAutofit/>
              </a:bodyPr>
              <a:lstStyle/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⇒</m:t>
                                </m:r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1−3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2−1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=−2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2,</m:t>
                                </m:r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num>
                              <m:den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3−(−2)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3−1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4−1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3−2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4−1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>
                            <m:r>
                              <a:rPr lang="de-DE" sz="1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3,</m:t>
                                </m:r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2−3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4−2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>
                            <m:r>
                              <a:rPr lang="de-DE" sz="1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f>
                              <m:fPr>
                                <m:ctrlPr>
                                  <a:rPr lang="de-DE" sz="1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4−6</m:t>
                                </m:r>
                              </m:num>
                              <m:den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4−3</m:t>
                                </m:r>
                              </m:den>
                            </m:f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=2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de-DE" sz="1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↗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4,</m:t>
                                </m:r>
                                <m:r>
                                  <a:rPr lang="de-DE" sz="1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=6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36576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de-DE" sz="1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0682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1D8B-C5CC-4C31-A344-1C221BF1A41F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52DCF-D24D-D90A-A83F-6E51ADBA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427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Newton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4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Stützstellen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1, 3</m:t>
                        </m:r>
                      </m:e>
                    </m:d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2, 1</m:t>
                        </m:r>
                      </m:e>
                    </m:d>
                    <m:r>
                      <a:rPr lang="en-US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d>
                      <m:d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3,</m:t>
                        </m:r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4</m:t>
                        </m:r>
                      </m:e>
                    </m:d>
                    <m:r>
                      <a:rPr lang="de-DE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(4, 6)</m:t>
                    </m:r>
                  </m:oMath>
                </a14:m>
                <a:endParaRPr lang="en-US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15834145-D072-5583-518B-F14F0BC65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C596DA-7563-4ACE-B8C0-45E96BBB7B75}" type="datetime1">
              <a:rPr lang="de-DE" smtClean="0"/>
              <a:t>25.01.2023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7D8260-A62B-EC18-FB04-73FEDDE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2E1D72-03A2-5639-9624-3946FA458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2153443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3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1325563"/>
          </a:xfrm>
        </p:spPr>
        <p:txBody>
          <a:bodyPr anchor="ctr"/>
          <a:lstStyle/>
          <a:p>
            <a:pPr algn="ctr"/>
            <a:r>
              <a:rPr lang="de-DE" dirty="0">
                <a:latin typeface="Bahnschrift" panose="020B0502040204020203" pitchFamily="34" charset="0"/>
              </a:rPr>
              <a:t>Lösungsverfahren nach Newton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de-DE" sz="1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de-DE" sz="1400" b="0" dirty="0"/>
              </a:p>
              <a:p>
                <a:pPr marL="0" indent="0" algn="ctr">
                  <a:buNone/>
                </a:pPr>
                <a:br>
                  <a:rPr lang="de-DE" sz="1400" b="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de-DE" sz="1400" baseline="-25000" dirty="0"/>
              </a:p>
              <a:p>
                <a:pPr marL="0" indent="0" algn="ctr">
                  <a:buNone/>
                </a:pPr>
                <a:endParaRPr lang="de-DE" sz="1400" baseline="-25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de-DE" sz="1400" dirty="0"/>
              </a:p>
              <a:p>
                <a:pPr marL="0" indent="0" algn="ctr">
                  <a:buNone/>
                </a:pPr>
                <a:endParaRPr lang="de-DE" sz="1400" dirty="0"/>
              </a:p>
              <a:p>
                <a:pPr marL="0" indent="0" algn="ctr">
                  <a:buNone/>
                </a:pPr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e/>
                        </m:mr>
                        <m:m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e/>
                          <m:e/>
                        </m:mr>
                        <m:m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de-DE" sz="1400" b="0" dirty="0"/>
              </a:p>
              <a:p>
                <a:pPr marL="0" indent="0">
                  <a:buNone/>
                </a:pPr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4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de-DE" sz="1400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BDA13-E413-5680-980F-15A94683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B863-F879-4768-BF50-1A1B36CFD26C}" type="datetime1">
              <a:rPr lang="de-DE" smtClean="0"/>
              <a:t>25.01.2023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84776-BE11-6B78-435B-B42CC556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27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A8BBB-1DB2-8153-97A0-DEC1CF97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84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4FA6-792A-2D52-850C-0E9DB855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Polynominterpolation allgemein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Suche nach einem Polynom vom Grad ≤ n, das exakt durch eine vorgegebene Menge an</a:t>
                </a:r>
                <a:r>
                  <a:rPr lang="de-DE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n+1 </a:t>
                </a:r>
                <a:r>
                  <a:rPr lang="de-DE" sz="1800" dirty="0">
                    <a:cs typeface="Arial" panose="020B0604020202020204" pitchFamily="34" charset="0"/>
                  </a:rPr>
                  <a:t>paarweise verschiedenen Stützpunkten (x</a:t>
                </a:r>
                <a:r>
                  <a:rPr lang="de-DE" sz="1800" baseline="-25000" dirty="0">
                    <a:cs typeface="Arial" panose="020B0604020202020204" pitchFamily="34" charset="0"/>
                  </a:rPr>
                  <a:t>i</a:t>
                </a:r>
                <a:r>
                  <a:rPr lang="de-DE" sz="1800" dirty="0">
                    <a:cs typeface="Arial" panose="020B0604020202020204" pitchFamily="34" charset="0"/>
                  </a:rPr>
                  <a:t>, </a:t>
                </a:r>
                <a:r>
                  <a:rPr lang="de-DE" sz="1800" dirty="0" err="1">
                    <a:cs typeface="Arial" panose="020B0604020202020204" pitchFamily="34" charset="0"/>
                  </a:rPr>
                  <a:t>y</a:t>
                </a:r>
                <a:r>
                  <a:rPr lang="de-DE" sz="1800" baseline="-25000" dirty="0" err="1">
                    <a:cs typeface="Arial" panose="020B0604020202020204" pitchFamily="34" charset="0"/>
                  </a:rPr>
                  <a:t>i</a:t>
                </a:r>
                <a:r>
                  <a:rPr lang="de-DE" sz="1800" dirty="0">
                    <a:cs typeface="Arial" panose="020B0604020202020204" pitchFamily="34" charset="0"/>
                  </a:rPr>
                  <a:t>) verläuft und</a:t>
                </a:r>
              </a:p>
              <a:p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𝑓𝑖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=0,…,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erfüllt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9C72A-C3DB-00A8-A6EA-C0550A3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3C01-6A31-423A-83C7-47A6F7C189FD}" type="datetime1">
              <a:rPr lang="de-DE" smtClean="0"/>
              <a:t>25.01.2023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AD08-DD60-9EA0-84C4-CE134CA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AE94A-3F8C-ACA6-4583-595BCC5F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19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4FA6-792A-2D52-850C-0E9DB855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Polynominterpolation allgemein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Ein Polynom P(x) ist allgemein definiert als</a:t>
                </a:r>
                <a:endParaRPr lang="de-DE" sz="1800" dirty="0"/>
              </a:p>
              <a:p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𝑎𝑛𝑥𝑛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1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800" b="0" i="1" baseline="30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de-DE" sz="1800" baseline="30000" dirty="0"/>
              </a:p>
              <a:p>
                <a:pPr marL="0" indent="0">
                  <a:buNone/>
                </a:pPr>
                <a:endParaRPr lang="de-DE" sz="1800" baseline="30000" dirty="0"/>
              </a:p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Ein Polynom P vom Grad n hat höchstens n Nullstellen und kann auch als Produkt in der Form</a:t>
                </a:r>
              </a:p>
              <a:p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de-DE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1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 dirty="0">
                    <a:cs typeface="Arial" panose="020B0604020202020204" pitchFamily="34" charset="0"/>
                  </a:rPr>
                  <a:t>dargestellt werden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1E70738-1CFA-3398-0FC6-ACBC39B8E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9C72A-C3DB-00A8-A6EA-C0550A3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D8FC-E81E-4434-8ECC-AB234EE2238E}" type="datetime1">
              <a:rPr lang="de-DE" smtClean="0"/>
              <a:t>25.01.2023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AD08-DD60-9EA0-84C4-CE134CA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01C27-7C60-1081-F014-40DEA836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36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1800" dirty="0"/>
                  <a:t>Für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n+1</a:t>
                </a:r>
                <a:r>
                  <a:rPr lang="de-DE" sz="1800" dirty="0"/>
                  <a:t> gegebene Stützstellen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</a:t>
                </a:r>
                <a:r>
                  <a:rPr lang="de-DE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de-DE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de-DE" sz="18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de-DE" sz="1800" dirty="0"/>
                  <a:t>werden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n+1</a:t>
                </a:r>
                <a:r>
                  <a:rPr lang="de-DE" sz="1800" dirty="0"/>
                  <a:t> Lagrange-Polynome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de-DE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de-DE" sz="1800" dirty="0"/>
                  <a:t> vom </a:t>
                </a:r>
                <a:r>
                  <a:rPr lang="de-DE" sz="1800" dirty="0">
                    <a:cs typeface="Arial" panose="020B0604020202020204" pitchFamily="34" charset="0"/>
                  </a:rPr>
                  <a:t>Grad ≤ n</a:t>
                </a:r>
                <a:r>
                  <a:rPr lang="de-DE" sz="1800" dirty="0"/>
                  <a:t> konstruiert, welche das gesuchte Polynom als Linearkombination zusammensetzen</a:t>
                </a:r>
              </a:p>
              <a:p>
                <a:pPr marL="0" indent="0">
                  <a:buNone/>
                </a:pP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𝑥𝑗</m:t>
                              </m:r>
                            </m:num>
                            <m:den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𝑥𝑗</m:t>
                              </m:r>
                            </m:den>
                          </m:f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𝐿𝑖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1,  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&amp;0,  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 ≠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Das Interpolationspolynom wird dann mit der Formel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/>
                  <a:t>berechnet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818" r="-10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31F-69EA-41D8-B55C-A04B70DAC9B6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92028-47CD-6D65-7CDC-CABE5ADA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12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2400" u="sng" dirty="0"/>
                  <a:t>Existenz</a:t>
                </a:r>
              </a:p>
              <a:p>
                <a:r>
                  <a:rPr lang="de-DE" sz="1800" dirty="0"/>
                  <a:t>Durch die Art der Konstruktion des Interpolationspolynoms nach Lagrange ist stets die Existenz von P(x) gewährleistet</a:t>
                </a:r>
              </a:p>
              <a:p>
                <a:r>
                  <a:rPr lang="de-DE" sz="1800" dirty="0"/>
                  <a:t>Da alle L</a:t>
                </a:r>
                <a:r>
                  <a:rPr lang="de-DE" sz="1800" baseline="-25000" dirty="0"/>
                  <a:t>i</a:t>
                </a:r>
                <a:r>
                  <a:rPr lang="de-DE" sz="1800" dirty="0"/>
                  <a:t>(x) vom Grad höchstens n sind, ist auch P(x) höchstens vom Grad n</a:t>
                </a:r>
              </a:p>
              <a:p>
                <a:pPr marL="0" indent="0" algn="ctr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2400" u="sng" dirty="0"/>
                  <a:t>Eindeutigkeit</a:t>
                </a:r>
              </a:p>
              <a:p>
                <a:r>
                  <a:rPr lang="de-DE" sz="1800" dirty="0"/>
                  <a:t>Seien P(x) und Q(x) unterschiedliche Polynome, die jedoch beide die Bedingung f(x</a:t>
                </a:r>
                <a:r>
                  <a:rPr lang="de-DE" sz="1800" baseline="-25000" dirty="0"/>
                  <a:t>i</a:t>
                </a:r>
                <a:r>
                  <a:rPr lang="de-DE" sz="1800" dirty="0"/>
                  <a:t>) = </a:t>
                </a:r>
                <a:r>
                  <a:rPr lang="de-DE" sz="1800" dirty="0" err="1"/>
                  <a:t>y</a:t>
                </a:r>
                <a:r>
                  <a:rPr lang="de-DE" sz="1800" baseline="-25000" dirty="0" err="1"/>
                  <a:t>i</a:t>
                </a:r>
                <a:r>
                  <a:rPr lang="de-DE" sz="1800" baseline="-25000" dirty="0"/>
                  <a:t> </a:t>
                </a:r>
                <a:r>
                  <a:rPr lang="de-DE" sz="1800" dirty="0"/>
                  <a:t>erfüllen</a:t>
                </a:r>
              </a:p>
              <a:p>
                <a:r>
                  <a:rPr lang="de-DE" sz="1800" dirty="0"/>
                  <a:t>So gilt R(x</a:t>
                </a:r>
                <a:r>
                  <a:rPr lang="de-DE" sz="1800" baseline="-25000" dirty="0"/>
                  <a:t>i</a:t>
                </a:r>
                <a:r>
                  <a:rPr lang="de-DE" sz="1800" dirty="0"/>
                  <a:t>) = P(x</a:t>
                </a:r>
                <a:r>
                  <a:rPr lang="de-DE" sz="1800" baseline="-25000" dirty="0"/>
                  <a:t>i</a:t>
                </a:r>
                <a:r>
                  <a:rPr lang="de-DE" sz="1800" dirty="0"/>
                  <a:t>) – Q(x</a:t>
                </a:r>
                <a:r>
                  <a:rPr lang="de-DE" sz="1800" baseline="-25000" dirty="0"/>
                  <a:t>i</a:t>
                </a:r>
                <a:r>
                  <a:rPr lang="de-DE" sz="1800" dirty="0"/>
                  <a:t>) = 0 für i = 0, …, n</a:t>
                </a:r>
              </a:p>
              <a:p>
                <a:r>
                  <a:rPr lang="de-DE" sz="1800" dirty="0"/>
                  <a:t>R(x) ist vom Grad höchstens n, aber hat n + 1 Nullstellen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800" dirty="0"/>
                  <a:t> P(x) = Q(x) und R(x) = 0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E4DD-F900-483E-AA4D-040E17B77907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57C3C-9E19-FEB2-94FD-AD8969A1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42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0"/>
            <a:ext cx="10515600" cy="932400"/>
          </a:xfrm>
        </p:spPr>
        <p:txBody>
          <a:bodyPr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r>
                  <a:rPr lang="de-DE" sz="2200" dirty="0"/>
                  <a:t>Stützstellen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0" smtClean="0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endParaRPr lang="de-DE" sz="2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1)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6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6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16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=3∗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−1∗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+4∗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C97F0-0CE1-7971-38F4-51CC9127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3788" b="-3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B3-90B9-4EBA-B754-05F68133D57E}" type="datetime1">
              <a:rPr lang="de-DE" smtClean="0"/>
              <a:t>25.01.2023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BAF5-D2B4-4238-BCB6-CB2B2A1F5824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BD92-2098-28C3-2C02-60DD0169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17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4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1, 2</m:t>
                          </m:r>
                          <m:r>
                            <a:rPr lang="en-US" sz="24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Content Placeholder 30">
                <a:extLst>
                  <a:ext uri="{FF2B5EF4-FFF2-40B4-BE49-F238E27FC236}">
                    <a16:creationId xmlns:a16="http://schemas.microsoft.com/office/drawing/2014/main" id="{C59F3866-297E-DB41-FD68-7ACB3BBDB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70CE05-A005-4CE6-9A03-F86DB9871171}" type="datetime1">
              <a:rPr lang="de-DE" smtClean="0"/>
              <a:t>25.01.2023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C3DAE9-55D6-118A-8454-5A4AF2AC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DDBBB8-3398-EEB0-30BB-4641476D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2153443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2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984E-25DF-856F-8467-300FBEE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000"/>
            <a:ext cx="10515599" cy="932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Lösungsverfahren nach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37">
                <a:extLst>
                  <a:ext uri="{FF2B5EF4-FFF2-40B4-BE49-F238E27FC236}">
                    <a16:creationId xmlns:a16="http://schemas.microsoft.com/office/drawing/2014/main" id="{2B597657-E116-E55C-D8BC-1E6D0D7CA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lang="en-US" sz="24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4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1, 2, 3</m:t>
                          </m:r>
                        </m:e>
                      </m:d>
                    </m:oMath>
                  </m:oMathPara>
                </a14:m>
                <a:endPara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8" name="Content Placeholder 37">
                <a:extLst>
                  <a:ext uri="{FF2B5EF4-FFF2-40B4-BE49-F238E27FC236}">
                    <a16:creationId xmlns:a16="http://schemas.microsoft.com/office/drawing/2014/main" id="{2B597657-E116-E55C-D8BC-1E6D0D7CA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5726"/>
                <a:ext cx="10515599" cy="4206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A9914-9CB2-9B5B-D49C-205040D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756653A-DE17-46F4-8D8D-174165E61F62}" type="datetime1">
              <a:rPr lang="de-DE" smtClean="0"/>
              <a:t>25.01.2023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CE268-50C8-F051-5496-DE47607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CEBAF5-D2B4-4238-BCB6-CB2B2A1F582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DAB67C-684A-D645-7D8F-B77A0C79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G. Wittum, </a:t>
            </a:r>
            <a:r>
              <a:rPr lang="de-DE" i="1"/>
              <a:t>Einführung in die Numerische Mathematik</a:t>
            </a:r>
            <a:r>
              <a:rPr lang="de-DE"/>
              <a:t>, WS 98/99.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8407C3-E5BD-CAD0-E5F4-94688BAC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58" y="2153443"/>
            <a:ext cx="7610400" cy="3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266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1212</Words>
  <Application>Microsoft Office PowerPoint</Application>
  <PresentationFormat>Breitbild</PresentationFormat>
  <Paragraphs>204</Paragraphs>
  <Slides>27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Bahnschrift</vt:lpstr>
      <vt:lpstr>Calibri</vt:lpstr>
      <vt:lpstr>Calibri Light</vt:lpstr>
      <vt:lpstr>Cambria Math</vt:lpstr>
      <vt:lpstr>Rückblick</vt:lpstr>
      <vt:lpstr>Polynominterpolation</vt:lpstr>
      <vt:lpstr>Themen</vt:lpstr>
      <vt:lpstr>Polynominterpolation allgemein</vt:lpstr>
      <vt:lpstr>Polynominterpolation allgemein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Lagrange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  <vt:lpstr>Lösungsverfahren nach Newton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Polynominterpolation</dc:title>
  <dc:creator>Cedric Borkowski</dc:creator>
  <cp:lastModifiedBy>Cedric Borkowski</cp:lastModifiedBy>
  <cp:revision>13</cp:revision>
  <dcterms:created xsi:type="dcterms:W3CDTF">2023-01-20T08:30:39Z</dcterms:created>
  <dcterms:modified xsi:type="dcterms:W3CDTF">2023-01-25T22:02:32Z</dcterms:modified>
</cp:coreProperties>
</file>