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Libre Franklin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iZxcrf2JJGcR8PgyzTjxm5c3go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2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grpSp>
        <p:nvGrpSpPr>
          <p:cNvPr id="18" name="Google Shape;18;p22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22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22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3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2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2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3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33" name="Google Shape;33;p24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6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6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9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9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9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9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9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7" name="Google Shape;67;p29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0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0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0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0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6" name="Google Shape;76;p30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" name="Google Shape;11;p21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</a:pPr>
            <a:r>
              <a:rPr lang="fr-FR"/>
              <a:t>CALCULABILITÉ</a:t>
            </a:r>
            <a:br>
              <a:rPr lang="fr-FR"/>
            </a:br>
            <a:r>
              <a:rPr lang="fr-FR"/>
              <a:t>DECIDABILITÉ</a:t>
            </a:r>
            <a:endParaRPr/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comparaison_entier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valA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'''Renvoie True si valA est strictement plus petit que valB et False sinon'''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valA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valB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comparaison_lexicographique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valA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'‘’Renvoie True si valA est strictement plus petit que valB et False sinon'''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valA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valB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b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comparaison_taille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valA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'''Renvoie True si valA est strictement moins grand que valB et False sinon'''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valA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&lt;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valB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-285623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54" name="Google Shape;154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Programme en tant que données :</a:t>
            </a:r>
            <a:br>
              <a:rPr lang="fr-FR"/>
            </a:br>
            <a:r>
              <a:rPr lang="fr-FR"/>
              <a:t>Application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Problème de l’arrêt</a:t>
            </a:r>
            <a:endParaRPr/>
          </a:p>
        </p:txBody>
      </p:sp>
      <p:sp>
        <p:nvSpPr>
          <p:cNvPr id="160" name="Google Shape;160;p11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fr-FR"/>
              <a:t>Considérons le programme suivant :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countdown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"fini"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fr-FR"/>
              <a:t>S’arrète-t-il dans tous les cas 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Problème de l’arrêt</a:t>
            </a:r>
            <a:endParaRPr/>
          </a:p>
        </p:txBody>
      </p:sp>
      <p:sp>
        <p:nvSpPr>
          <p:cNvPr id="166" name="Google Shape;166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■"/>
            </a:pPr>
            <a:r>
              <a:rPr lang="fr-FR"/>
              <a:t>Considérons le programme suivant : 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 b="0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ct val="100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countdown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!= 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"fini"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fr-FR"/>
              <a:t>S’arrète-t-il dans tous les cas ?</a:t>
            </a:r>
            <a:endParaRPr/>
          </a:p>
          <a:p>
            <a:pPr indent="0" lvl="0" marL="0" rtl="0" algn="ctr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b="1" lang="fr-FR"/>
              <a:t>Existe-t-il un programme permettant de déterminer si un programme s’arrète dans tous les cas ?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Problème de l’arrêt</a:t>
            </a:r>
            <a:endParaRPr/>
          </a:p>
        </p:txBody>
      </p:sp>
      <p:sp>
        <p:nvSpPr>
          <p:cNvPr id="172" name="Google Shape;172;p1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Supposons que ce programme existe 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halt(prog, x) </a:t>
            </a:r>
            <a:r>
              <a:rPr b="0" lang="fr-FR">
                <a:solidFill>
                  <a:srgbClr val="000000"/>
                </a:solidFill>
              </a:rPr>
              <a:t>renverrai True </a:t>
            </a:r>
            <a:r>
              <a:rPr lang="fr-FR"/>
              <a:t>si l’instruction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prog(x) </a:t>
            </a:r>
            <a:r>
              <a:rPr lang="fr-FR">
                <a:solidFill>
                  <a:srgbClr val="000000"/>
                </a:solidFill>
              </a:rPr>
              <a:t>s’arrête et False sinon</a:t>
            </a:r>
            <a:r>
              <a:rPr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fr-FR"/>
              <a:t> 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9050" y="2171700"/>
            <a:ext cx="33337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Problème de l’arrêt</a:t>
            </a:r>
            <a:endParaRPr/>
          </a:p>
        </p:txBody>
      </p:sp>
      <p:pic>
        <p:nvPicPr>
          <p:cNvPr id="179" name="Google Shape;17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2171700"/>
            <a:ext cx="60960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Problème de l’arrêt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371600" y="2286000"/>
            <a:ext cx="5103628" cy="29664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halt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... : </a:t>
            </a:r>
            <a:r>
              <a:rPr b="0" lang="fr-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#Si </a:t>
            </a:r>
            <a:r>
              <a:rPr lang="fr-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b="0" lang="fr-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(x) s'arrête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Problème de l’arrêt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Supposons le programme suivant 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sym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halt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"vers l'infini et au-delà !"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Problème de l’arrêt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Supposons le programme suivant 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sym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halt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prog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== </a:t>
            </a: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"vers l'infini et au-delà !"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8025" y="1428750"/>
            <a:ext cx="3367587" cy="4565602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3047114" y="5636567"/>
            <a:ext cx="60977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Que donne l’appel de </a:t>
            </a:r>
            <a:r>
              <a:rPr b="1" lang="fr-FR" sz="2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sym(sym) </a:t>
            </a:r>
            <a:r>
              <a:rPr b="1" lang="fr-FR" sz="24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Problème de l’arrêt</a:t>
            </a:r>
            <a:endParaRPr/>
          </a:p>
        </p:txBody>
      </p:sp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812" y="1643617"/>
            <a:ext cx="8334375" cy="49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Problème de l’arrêt</a:t>
            </a:r>
            <a:endParaRPr/>
          </a:p>
        </p:txBody>
      </p:sp>
      <p:sp>
        <p:nvSpPr>
          <p:cNvPr id="211" name="Google Shape;211;p19"/>
          <p:cNvSpPr txBox="1"/>
          <p:nvPr>
            <p:ph idx="1" type="body"/>
          </p:nvPr>
        </p:nvSpPr>
        <p:spPr>
          <a:xfrm>
            <a:off x="1295400" y="1937132"/>
            <a:ext cx="9601200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Nous venons de prouver que notre programme halt, censé prédire si un programme prog peut s'arrêter sur une entrée x, 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 PEUT PAS EXISTER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212" name="Google Shape;212;p19"/>
          <p:cNvSpPr txBox="1"/>
          <p:nvPr/>
        </p:nvSpPr>
        <p:spPr>
          <a:xfrm>
            <a:off x="1295400" y="2995227"/>
            <a:ext cx="960119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Ce résultat a été démontré par Alan Turing en 1936, dans un article intitulé </a:t>
            </a:r>
            <a:r>
              <a:rPr b="0" i="1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«On computable numbers, with an application to the Entscheidungsproblem»</a:t>
            </a:r>
            <a:r>
              <a:rPr b="0" i="0" lang="fr-FR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En utilisant un modèle de machine théorique appelée Machine de turing</a:t>
            </a:r>
            <a:endParaRPr b="0" i="0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mathématicien démontre également ce théorème de l’arrêt par un moyen totalement différent : le lambda-calcul.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1928, David Hillberg avait posé la question de l’existence d’un algorithme capable de répondre « oui » ou « non »à n’importe quel énoncé mathématique posé sous forme décisionnelle « un triangle rectangle peut-il être isocèle ? », « existe-t-il un nombre premier pair ? »)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Cette question, appelée «problème de la décision», ou </a:t>
            </a:r>
            <a:r>
              <a:rPr b="0" i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Entscheidungsproblem</a:t>
            </a: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en allemand, est définitivement tranchée par le problème de l'arrêt : un tel théorème ne peut pas exister, puisque par exemple, aucun algorithme ne peut répondre «oui» ou «non» à la question «ce programme va-t-il s'arrêter ?».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Programme en tant que données</a:t>
            </a:r>
            <a:endParaRPr/>
          </a:p>
        </p:txBody>
      </p:sp>
      <p:sp>
        <p:nvSpPr>
          <p:cNvPr id="100" name="Google Shape;100;p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On considère le programme simple suivant :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accueil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"bonjour"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Calculabilité</a:t>
            </a:r>
            <a:endParaRPr/>
          </a:p>
        </p:txBody>
      </p:sp>
      <p:sp>
        <p:nvSpPr>
          <p:cNvPr id="218" name="Google Shape;218;p20"/>
          <p:cNvSpPr txBox="1"/>
          <p:nvPr>
            <p:ph idx="1" type="body"/>
          </p:nvPr>
        </p:nvSpPr>
        <p:spPr>
          <a:xfrm>
            <a:off x="1371599" y="1525369"/>
            <a:ext cx="9601199" cy="64633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problème de l'arrêt est dit 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indécidable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car la fonction qui le résout (notre brave programme halt) n'est pas </a:t>
            </a:r>
            <a:r>
              <a:rPr b="1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calculable</a:t>
            </a:r>
            <a:r>
              <a:rPr b="0" i="0" lang="fr-F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828675" y="2171700"/>
            <a:ext cx="1117282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Qu'y a-t-il derrière cette notion de calculabilité ?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 </a:t>
            </a:r>
            <a:r>
              <a:rPr b="0" i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calcul</a:t>
            </a: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mathématique peut se réduire à une succession d'opérations.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 nombres calculables sont les nombres qui sont générables en un nombre fini d'opérations élémentaires.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la même manière, une fonction mathématique sera dite calculable s'il existe une suite finie d'opérations élémentaires permettant de passer d'un nombre x à son image f(x).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 retrouve cette notion d'opérations élémentaires dans les machines de Turing.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Cette machine (théorique) permet de simuler tout ce qu'un programme informatique (une suite d'instructions) est capable d'exécuter.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algorithme peut se réduire à une suite d'opérations élémentaires, comme une fonction mathématique peut se réduire à une suite de calculs.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Turing a démontré que l'ensemble des fonctions calculables était équivalent à l'ensemble des fonctions programmables sur sa machine. Certaines fonctions peuvent être calculables, </a:t>
            </a:r>
            <a:r>
              <a:rPr b="0" i="1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 ne pas l'être</a:t>
            </a:r>
            <a:r>
              <a:rPr b="0" i="0" lang="fr-F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: c'est notamment le cas de notre fonction du problème de l'arrêt.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Programme en tant que données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On considère le programme simple suivant :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accueil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"bonjour"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98758" y="2613945"/>
            <a:ext cx="4074042" cy="292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Programme en tant que données</a:t>
            </a:r>
            <a:endParaRPr/>
          </a:p>
        </p:txBody>
      </p:sp>
      <p:sp>
        <p:nvSpPr>
          <p:cNvPr id="113" name="Google Shape;113;p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On enregistre le programme et on le lance dans le terminal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accueil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"bonjour"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b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accueil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Programme en tant que données</a:t>
            </a:r>
            <a:endParaRPr/>
          </a:p>
        </p:txBody>
      </p:sp>
      <p:sp>
        <p:nvSpPr>
          <p:cNvPr id="119" name="Google Shape;119;p5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On enregistre le programme et on le lance dans le terminal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accueil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"bonjour"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b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accueil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6614" y="2966343"/>
            <a:ext cx="4153786" cy="29010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Programme en tant que données</a:t>
            </a:r>
            <a:endParaRPr/>
          </a:p>
        </p:txBody>
      </p:sp>
      <p:sp>
        <p:nvSpPr>
          <p:cNvPr id="126" name="Google Shape;126;p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On enregistre le programme et on le lance dans le terminal </a:t>
            </a:r>
            <a:endParaRPr/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accueil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k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"bonjour"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b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accueil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64325" y="3311181"/>
            <a:ext cx="3763926" cy="28610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fr-FR"/>
              <a:t>Programme en tant que données</a:t>
            </a:r>
            <a:endParaRPr/>
          </a:p>
        </p:txBody>
      </p:sp>
      <p:sp>
        <p:nvSpPr>
          <p:cNvPr id="133" name="Google Shape;133;p7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</a:pPr>
            <a:r>
              <a:rPr lang="fr-FR"/>
              <a:t>On peut donc considérer qu’un programme est une données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fr-FR"/>
              <a:t>Exemple 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34" name="Google Shape;134;p7"/>
          <p:cNvSpPr txBox="1"/>
          <p:nvPr/>
        </p:nvSpPr>
        <p:spPr>
          <a:xfrm>
            <a:off x="1371600" y="3115915"/>
            <a:ext cx="60977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fr-FR" sz="18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say_hello</a:t>
            </a:r>
            <a:r>
              <a:rPr b="0" i="0" lang="fr-F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"Hello World"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6094228" y="3069748"/>
            <a:ext cx="609777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say_bonjour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"Bonjour Monde"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  <p:sp>
        <p:nvSpPr>
          <p:cNvPr id="136" name="Google Shape;136;p7"/>
          <p:cNvSpPr txBox="1"/>
          <p:nvPr/>
        </p:nvSpPr>
        <p:spPr>
          <a:xfrm>
            <a:off x="1371600" y="4362411"/>
            <a:ext cx="609777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hello_world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lang="fr-FR" sz="1800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lang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fr-FR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hello_world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 sz="1800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say_hello</a:t>
            </a:r>
            <a:r>
              <a:rPr b="0" lang="fr-FR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1371600" y="685800"/>
            <a:ext cx="9452344" cy="118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fr-FR"/>
              <a:t>Programme en tant que données :</a:t>
            </a:r>
            <a:br>
              <a:rPr lang="fr-FR"/>
            </a:br>
            <a:r>
              <a:rPr lang="fr-FR"/>
              <a:t>Application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1371600" y="1988288"/>
            <a:ext cx="6124353" cy="486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tri_selection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fr-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Trouver le min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&gt;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 txBox="1"/>
          <p:nvPr>
            <p:ph type="title"/>
          </p:nvPr>
        </p:nvSpPr>
        <p:spPr>
          <a:xfrm>
            <a:off x="1371600" y="685800"/>
            <a:ext cx="9452344" cy="118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ibre Franklin"/>
              <a:buNone/>
            </a:pPr>
            <a:r>
              <a:rPr lang="fr-FR"/>
              <a:t>Programme en tant que données :</a:t>
            </a:r>
            <a:br>
              <a:rPr lang="fr-FR"/>
            </a:br>
            <a:r>
              <a:rPr lang="fr-FR"/>
              <a:t>Application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1371600" y="1988288"/>
            <a:ext cx="7442791" cy="486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000"/>
              <a:buNone/>
            </a:pPr>
            <a:r>
              <a:rPr b="0" lang="fr-FR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tri_selection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tab, fonct_comparaison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0" lang="fr-FR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# Trouver le min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lang="fr-FR">
                <a:solidFill>
                  <a:srgbClr val="09865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lang="fr-FR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fonct_comparaison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],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]):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j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  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/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   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min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 =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tmp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</a:t>
            </a:r>
            <a:r>
              <a:rPr b="0" lang="fr-FR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lang="fr-FR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lang="fr-FR">
                <a:solidFill>
                  <a:srgbClr val="001080"/>
                </a:solidFill>
                <a:latin typeface="Consolas"/>
                <a:ea typeface="Consolas"/>
                <a:cs typeface="Consolas"/>
                <a:sym typeface="Consolas"/>
              </a:rPr>
              <a:t>tab</a:t>
            </a:r>
            <a:endParaRPr b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57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adrage">
  <a:themeElements>
    <a:clrScheme name="Crop">
      <a:dk1>
        <a:srgbClr val="000000"/>
      </a:dk1>
      <a:lt1>
        <a:srgbClr val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2023-05-23T16:44:56Z</dcterms:created>
  <dc:creator>Cédric Brassart</dc:creator>
</cp:coreProperties>
</file>