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4A47-1669-4F6E-B450-144D6517EE56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89920-120D-4C37-ACB2-9CFF136F6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54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Demander le principe de l’algorithme de recherche dichotomique,</a:t>
            </a:r>
          </a:p>
          <a:p>
            <a:endParaRPr lang="fr-FR" dirty="0"/>
          </a:p>
          <a:p>
            <a:r>
              <a:rPr lang="fr-FR" dirty="0"/>
              <a:t>Demander de réaliser la fonction recherche dichotomique vu en première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89920-120D-4C37-ACB2-9CFF136F6A2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50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89920-120D-4C37-ACB2-9CFF136F6A2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20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Ecrire l’algorithme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89920-120D-4C37-ACB2-9CFF136F6A2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38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va-t-on résoudre les sous-problème ?</a:t>
            </a:r>
          </a:p>
          <a:p>
            <a:r>
              <a:rPr lang="fr-FR" dirty="0"/>
              <a:t>Qu’est ce que cela implique généralement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89920-120D-4C37-ACB2-9CFF136F6A2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6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8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43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4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79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485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209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50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179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92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2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4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0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37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2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15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4384D5-06FB-4059-84DC-316521ADCF0E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695253-85E7-4760-9C4E-954D93E4D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5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26621-95D4-3D55-8B12-4CC5D692A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Diviser pour régner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A6F243-05D2-04A3-BF99-51B7DDEB8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012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01E8F-30E4-A0E2-0486-8F448B8C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I. La méthode diviser pour régner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DEFF91-1D4F-9FEC-499E-A36C15EB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Pour résoudre les sous-problèmes, on les divise à nouveau en sous-problème. Ce qui implique l’utilisation </a:t>
            </a:r>
            <a:r>
              <a:rPr lang="fr-FR"/>
              <a:t>de fonctions </a:t>
            </a:r>
            <a:r>
              <a:rPr lang="fr-FR" dirty="0"/>
              <a:t>……………………………</a:t>
            </a:r>
          </a:p>
          <a:p>
            <a:pPr marL="0" indent="0" algn="just">
              <a:buNone/>
            </a:pPr>
            <a:r>
              <a:rPr lang="fr-FR" dirty="0"/>
              <a:t>Par conséquent, il est important de bien traiter le 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164155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D7368-6CE0-6D5E-39EB-BEDCBC95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II. Le tri-fusion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ADB6E-18E6-901F-EAAA-9F0FF609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Au cours de l’année de première, deux algorithmes de tri ont été étudiés : 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  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dirty="0"/>
              <a:t>Nous allons étudier cette année un nouvel algorithme de tri basé sur la méthode diviser pour régner : le tri-fusion.</a:t>
            </a:r>
          </a:p>
        </p:txBody>
      </p:sp>
    </p:spTree>
    <p:extLst>
      <p:ext uri="{BB962C8B-B14F-4D97-AF65-F5344CB8AC3E}">
        <p14:creationId xmlns:p14="http://schemas.microsoft.com/office/powerpoint/2010/main" val="125374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D7368-6CE0-6D5E-39EB-BEDCBC95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II. Le tri-fusion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ADB6E-18E6-901F-EAAA-9F0FF609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étapes du tri-fusion sont : </a:t>
            </a:r>
          </a:p>
          <a:p>
            <a:pPr marL="0" indent="0">
              <a:buNone/>
            </a:pPr>
            <a:r>
              <a:rPr lang="fr-FR" b="1" u="sng" dirty="0"/>
              <a:t>DIVISER</a:t>
            </a:r>
            <a:r>
              <a:rPr lang="fr-FR" b="1" dirty="0"/>
              <a:t> :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REGNER</a:t>
            </a:r>
            <a:r>
              <a:rPr lang="fr-FR" b="1" dirty="0"/>
              <a:t>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COMBINER</a:t>
            </a:r>
            <a:r>
              <a:rPr lang="fr-FR" b="1" dirty="0"/>
              <a:t> :</a:t>
            </a:r>
          </a:p>
          <a:p>
            <a:pPr marL="0" indent="0">
              <a:buNone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82945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D7368-6CE0-6D5E-39EB-BEDCBC95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II. Le tri-fusion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ADB6E-18E6-901F-EAAA-9F0FF609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étapes du tri-fusion sont : </a:t>
            </a:r>
          </a:p>
          <a:p>
            <a:pPr marL="0" indent="0">
              <a:buNone/>
            </a:pPr>
            <a:r>
              <a:rPr lang="fr-FR" b="1" u="sng" dirty="0"/>
              <a:t>DIVISER</a:t>
            </a:r>
            <a:r>
              <a:rPr lang="fr-FR" b="1" dirty="0"/>
              <a:t> : </a:t>
            </a:r>
            <a:r>
              <a:rPr lang="fr-FR" dirty="0"/>
              <a:t>Découper le tableau à trié en deux sous-tableaux de taille (environ) égale.</a:t>
            </a: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REGNER</a:t>
            </a:r>
            <a:r>
              <a:rPr lang="fr-FR" b="1" dirty="0"/>
              <a:t> : </a:t>
            </a:r>
            <a:r>
              <a:rPr lang="fr-FR" dirty="0"/>
              <a:t>Trier les deux sous-tableaux en suivant le même principe.</a:t>
            </a:r>
          </a:p>
          <a:p>
            <a:pPr marL="0" indent="0">
              <a:buNone/>
            </a:pPr>
            <a:r>
              <a:rPr lang="fr-FR" dirty="0"/>
              <a:t>Cas de base : un tableau de taille 1 est déjà trié.</a:t>
            </a:r>
            <a:endParaRPr lang="fr-FR" b="1" dirty="0"/>
          </a:p>
          <a:p>
            <a:pPr marL="0" indent="0">
              <a:buNone/>
            </a:pPr>
            <a:r>
              <a:rPr lang="fr-FR" b="1" u="sng" dirty="0"/>
              <a:t>COMBINER</a:t>
            </a:r>
            <a:r>
              <a:rPr lang="fr-FR" b="1" dirty="0"/>
              <a:t> : </a:t>
            </a:r>
            <a:r>
              <a:rPr lang="fr-FR" dirty="0"/>
              <a:t>Fusionner les deux sous-tableaux triés pour produire le tableau trié complet.	</a:t>
            </a:r>
            <a:endParaRPr lang="fr-FR" b="1" dirty="0"/>
          </a:p>
          <a:p>
            <a:pPr marL="0" indent="0">
              <a:buNone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85266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823A8-1F62-2AC9-C032-C6E77518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II. Le tri-fusion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C05449-4984-7EB4-9430-E89E04F6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l’algorithme de tri-fusion sur le tableau A = [5, 4, 8, 9, 5, 4, 7]</a:t>
            </a:r>
          </a:p>
        </p:txBody>
      </p:sp>
    </p:spTree>
    <p:extLst>
      <p:ext uri="{BB962C8B-B14F-4D97-AF65-F5344CB8AC3E}">
        <p14:creationId xmlns:p14="http://schemas.microsoft.com/office/powerpoint/2010/main" val="331334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71DFFB1-29A8-78DD-D358-30C7E0AB91E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28127740"/>
              </p:ext>
            </p:extLst>
          </p:nvPr>
        </p:nvGraphicFramePr>
        <p:xfrm>
          <a:off x="1295400" y="632355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92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71DFFB1-29A8-78DD-D358-30C7E0AB91E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8017252"/>
              </p:ext>
            </p:extLst>
          </p:nvPr>
        </p:nvGraphicFramePr>
        <p:xfrm>
          <a:off x="1295393" y="612800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8E4701-A62B-7161-1BC0-5FE08C27F523}"/>
              </a:ext>
            </a:extLst>
          </p:cNvPr>
          <p:cNvSpPr txBox="1"/>
          <p:nvPr/>
        </p:nvSpPr>
        <p:spPr>
          <a:xfrm>
            <a:off x="1295398" y="5875868"/>
            <a:ext cx="9601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DIVISER :</a:t>
            </a:r>
            <a:r>
              <a:rPr lang="fr-FR" dirty="0"/>
              <a:t> On divise le tableau en deux sous-tableaux de taille environ égale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53535A55-D9A9-E259-9DDB-8F79A5EBF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6605"/>
              </p:ext>
            </p:extLst>
          </p:nvPr>
        </p:nvGraphicFramePr>
        <p:xfrm>
          <a:off x="1295398" y="13042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CDF53D5-D550-748F-4836-0E5EB88A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26676"/>
              </p:ext>
            </p:extLst>
          </p:nvPr>
        </p:nvGraphicFramePr>
        <p:xfrm>
          <a:off x="6231467" y="1304244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6D8AC5F-8DC1-E6C8-4526-363A510A1D59}"/>
              </a:ext>
            </a:extLst>
          </p:cNvPr>
          <p:cNvCxnSpPr>
            <a:endCxn id="3" idx="0"/>
          </p:cNvCxnSpPr>
          <p:nvPr/>
        </p:nvCxnSpPr>
        <p:spPr>
          <a:xfrm flipH="1">
            <a:off x="3469922" y="978560"/>
            <a:ext cx="560211" cy="32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D67B576-28DB-F3EE-FFC8-41C2EACCDBAA}"/>
              </a:ext>
            </a:extLst>
          </p:cNvPr>
          <p:cNvCxnSpPr>
            <a:endCxn id="4" idx="0"/>
          </p:cNvCxnSpPr>
          <p:nvPr/>
        </p:nvCxnSpPr>
        <p:spPr>
          <a:xfrm flipH="1">
            <a:off x="8564033" y="978560"/>
            <a:ext cx="207434" cy="32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9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20583418"/>
              </p:ext>
            </p:extLst>
          </p:nvPr>
        </p:nvGraphicFramePr>
        <p:xfrm>
          <a:off x="1295398" y="612800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8E4701-A62B-7161-1BC0-5FE08C27F523}"/>
              </a:ext>
            </a:extLst>
          </p:cNvPr>
          <p:cNvSpPr txBox="1"/>
          <p:nvPr/>
        </p:nvSpPr>
        <p:spPr>
          <a:xfrm>
            <a:off x="1295398" y="5875868"/>
            <a:ext cx="9601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REGNER :</a:t>
            </a:r>
            <a:r>
              <a:rPr lang="fr-FR" dirty="0"/>
              <a:t> On tri les deux sous-tableaux en utilisant la méthode du tri-fusion</a:t>
            </a:r>
          </a:p>
        </p:txBody>
      </p:sp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39345"/>
              </p:ext>
            </p:extLst>
          </p:nvPr>
        </p:nvGraphicFramePr>
        <p:xfrm>
          <a:off x="1295398" y="1319953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00630"/>
              </p:ext>
            </p:extLst>
          </p:nvPr>
        </p:nvGraphicFramePr>
        <p:xfrm>
          <a:off x="6231461" y="1319953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</p:cNvCxnSpPr>
          <p:nvPr/>
        </p:nvCxnSpPr>
        <p:spPr>
          <a:xfrm flipH="1">
            <a:off x="3469922" y="978560"/>
            <a:ext cx="560211" cy="32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</p:cNvCxnSpPr>
          <p:nvPr/>
        </p:nvCxnSpPr>
        <p:spPr>
          <a:xfrm flipH="1">
            <a:off x="8564033" y="978560"/>
            <a:ext cx="207434" cy="32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5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21614988"/>
              </p:ext>
            </p:extLst>
          </p:nvPr>
        </p:nvGraphicFramePr>
        <p:xfrm>
          <a:off x="1295390" y="612800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8E4701-A62B-7161-1BC0-5FE08C27F523}"/>
              </a:ext>
            </a:extLst>
          </p:cNvPr>
          <p:cNvSpPr txBox="1"/>
          <p:nvPr/>
        </p:nvSpPr>
        <p:spPr>
          <a:xfrm>
            <a:off x="1295393" y="5875868"/>
            <a:ext cx="9601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DIVISER : </a:t>
            </a:r>
            <a:r>
              <a:rPr lang="fr-FR" dirty="0"/>
              <a:t>On divise le tableau en deux sous-tableaux de taille environ égale</a:t>
            </a:r>
            <a:r>
              <a:rPr lang="fr-FR" b="1" dirty="0"/>
              <a:t> </a:t>
            </a:r>
            <a:endParaRPr lang="fr-FR" dirty="0"/>
          </a:p>
        </p:txBody>
      </p:sp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55287"/>
              </p:ext>
            </p:extLst>
          </p:nvPr>
        </p:nvGraphicFramePr>
        <p:xfrm>
          <a:off x="1295395" y="1166520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68265"/>
              </p:ext>
            </p:extLst>
          </p:nvPr>
        </p:nvGraphicFramePr>
        <p:xfrm>
          <a:off x="6231455" y="1157304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94462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94462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44387"/>
              </p:ext>
            </p:extLst>
          </p:nvPr>
        </p:nvGraphicFramePr>
        <p:xfrm>
          <a:off x="1295390" y="1749809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37360"/>
            <a:ext cx="148170" cy="21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516547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99664"/>
              </p:ext>
            </p:extLst>
          </p:nvPr>
        </p:nvGraphicFramePr>
        <p:xfrm>
          <a:off x="3615257" y="1749809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9DE3D0A-8FBB-C3F2-D84E-13718D7A567F}"/>
              </a:ext>
            </a:extLst>
          </p:cNvPr>
          <p:cNvSpPr/>
          <p:nvPr/>
        </p:nvSpPr>
        <p:spPr>
          <a:xfrm>
            <a:off x="1244593" y="1095651"/>
            <a:ext cx="4450651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78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08E4701-A62B-7161-1BC0-5FE08C27F523}"/>
              </a:ext>
            </a:extLst>
          </p:cNvPr>
          <p:cNvSpPr txBox="1"/>
          <p:nvPr/>
        </p:nvSpPr>
        <p:spPr>
          <a:xfrm>
            <a:off x="1295393" y="5600943"/>
            <a:ext cx="9601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REGNER : </a:t>
            </a:r>
            <a:r>
              <a:rPr lang="fr-FR" dirty="0"/>
              <a:t>On trie les deux sous-tableaux en utilisant la méthode du tri-fusion</a:t>
            </a:r>
          </a:p>
        </p:txBody>
      </p: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81917879"/>
              </p:ext>
            </p:extLst>
          </p:nvPr>
        </p:nvGraphicFramePr>
        <p:xfrm>
          <a:off x="1244596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51902"/>
              </p:ext>
            </p:extLst>
          </p:nvPr>
        </p:nvGraphicFramePr>
        <p:xfrm>
          <a:off x="1295398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5021"/>
              </p:ext>
            </p:extLst>
          </p:nvPr>
        </p:nvGraphicFramePr>
        <p:xfrm>
          <a:off x="6231458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22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4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86020"/>
              </p:ext>
            </p:extLst>
          </p:nvPr>
        </p:nvGraphicFramePr>
        <p:xfrm>
          <a:off x="1295393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6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90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2521"/>
              </p:ext>
            </p:extLst>
          </p:nvPr>
        </p:nvGraphicFramePr>
        <p:xfrm>
          <a:off x="361526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384671D-6ED3-5F2F-9999-1E03B97E5326}"/>
              </a:ext>
            </a:extLst>
          </p:cNvPr>
          <p:cNvSpPr/>
          <p:nvPr/>
        </p:nvSpPr>
        <p:spPr>
          <a:xfrm>
            <a:off x="1244596" y="1076862"/>
            <a:ext cx="4450651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18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77D45-1A47-0DD7-6097-06046402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recherche dichotomique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E6DDB-F2E7-B5A8-CBBA-8DAB84B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40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08E4701-A62B-7161-1BC0-5FE08C27F523}"/>
              </a:ext>
            </a:extLst>
          </p:cNvPr>
          <p:cNvSpPr txBox="1"/>
          <p:nvPr/>
        </p:nvSpPr>
        <p:spPr>
          <a:xfrm>
            <a:off x="1295393" y="5600943"/>
            <a:ext cx="9601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DIVISER : </a:t>
            </a:r>
            <a:r>
              <a:rPr lang="fr-FR" dirty="0"/>
              <a:t>On divise le tableau en deux sous-tableaux de taille (environ) égales.</a:t>
            </a:r>
          </a:p>
        </p:txBody>
      </p: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89823119"/>
              </p:ext>
            </p:extLst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52495"/>
              </p:ext>
            </p:extLst>
          </p:nvPr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48080"/>
              </p:ext>
            </p:extLst>
          </p:nvPr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68855"/>
              </p:ext>
            </p:extLst>
          </p:nvPr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0421"/>
              </p:ext>
            </p:extLst>
          </p:nvPr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1203698" y="1669367"/>
            <a:ext cx="2060170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61590"/>
              </p:ext>
            </p:extLst>
          </p:nvPr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185"/>
              </p:ext>
            </p:extLst>
          </p:nvPr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9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08E4701-A62B-7161-1BC0-5FE08C27F523}"/>
              </a:ext>
            </a:extLst>
          </p:cNvPr>
          <p:cNvSpPr txBox="1"/>
          <p:nvPr/>
        </p:nvSpPr>
        <p:spPr>
          <a:xfrm>
            <a:off x="1295393" y="5600943"/>
            <a:ext cx="9601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REGNER : </a:t>
            </a:r>
            <a:r>
              <a:rPr lang="fr-FR" dirty="0"/>
              <a:t>On trie les deux sous-tableaux en utilisant la méthode du tri-fusion.</a:t>
            </a:r>
          </a:p>
        </p:txBody>
      </p: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1203698" y="1669367"/>
            <a:ext cx="2060170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2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08E4701-A62B-7161-1BC0-5FE08C27F523}"/>
              </a:ext>
            </a:extLst>
          </p:cNvPr>
          <p:cNvSpPr txBox="1"/>
          <p:nvPr/>
        </p:nvSpPr>
        <p:spPr>
          <a:xfrm>
            <a:off x="1295393" y="5600943"/>
            <a:ext cx="9601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REGNER : </a:t>
            </a:r>
            <a:r>
              <a:rPr lang="fr-FR" dirty="0"/>
              <a:t>Un tableau contenant une unique valeur est déjà triée.</a:t>
            </a:r>
          </a:p>
        </p:txBody>
      </p: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1176871" y="2229849"/>
            <a:ext cx="918613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07519"/>
              </p:ext>
            </p:extLst>
          </p:nvPr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66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08E4701-A62B-7161-1BC0-5FE08C27F523}"/>
              </a:ext>
            </a:extLst>
          </p:cNvPr>
          <p:cNvSpPr txBox="1"/>
          <p:nvPr/>
        </p:nvSpPr>
        <p:spPr>
          <a:xfrm>
            <a:off x="1295393" y="5600943"/>
            <a:ext cx="9601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REGNER : </a:t>
            </a:r>
            <a:r>
              <a:rPr lang="fr-FR" dirty="0"/>
              <a:t>Un tableau contenant une unique valeur est déjà triée.</a:t>
            </a:r>
          </a:p>
        </p:txBody>
      </p: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2253528" y="2219799"/>
            <a:ext cx="918613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812"/>
              </p:ext>
            </p:extLst>
          </p:nvPr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165831"/>
              </p:ext>
            </p:extLst>
          </p:nvPr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933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08E4701-A62B-7161-1BC0-5FE08C27F523}"/>
              </a:ext>
            </a:extLst>
          </p:cNvPr>
          <p:cNvSpPr txBox="1"/>
          <p:nvPr/>
        </p:nvSpPr>
        <p:spPr>
          <a:xfrm>
            <a:off x="1295393" y="5600943"/>
            <a:ext cx="9601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COMBINER : </a:t>
            </a:r>
            <a:r>
              <a:rPr lang="fr-FR" dirty="0"/>
              <a:t>On fusionne les deux sous-tableaux triés.</a:t>
            </a:r>
          </a:p>
        </p:txBody>
      </p: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1176871" y="1668749"/>
            <a:ext cx="2119302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42347"/>
              </p:ext>
            </p:extLst>
          </p:nvPr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9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08E4701-A62B-7161-1BC0-5FE08C27F523}"/>
              </a:ext>
            </a:extLst>
          </p:cNvPr>
          <p:cNvSpPr txBox="1"/>
          <p:nvPr/>
        </p:nvSpPr>
        <p:spPr>
          <a:xfrm>
            <a:off x="1295393" y="5600943"/>
            <a:ext cx="9601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DIVISER : </a:t>
            </a:r>
            <a:r>
              <a:rPr lang="fr-FR" dirty="0"/>
              <a:t>On divise le tableau à trier en deux sous-tableaux de taille environ égales.</a:t>
            </a:r>
          </a:p>
        </p:txBody>
      </p: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3513852" y="1674000"/>
            <a:ext cx="2119302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46103"/>
              </p:ext>
            </p:extLst>
          </p:nvPr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64039"/>
              </p:ext>
            </p:extLst>
          </p:nvPr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93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3573731" y="2217643"/>
            <a:ext cx="863392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2568"/>
              </p:ext>
            </p:extLst>
          </p:nvPr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8EC0E43-8A03-18FE-EE8B-78F91F750B65}"/>
              </a:ext>
            </a:extLst>
          </p:cNvPr>
          <p:cNvSpPr txBox="1"/>
          <p:nvPr/>
        </p:nvSpPr>
        <p:spPr>
          <a:xfrm>
            <a:off x="1295390" y="5600943"/>
            <a:ext cx="6112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REGNER : </a:t>
            </a:r>
            <a:r>
              <a:rPr lang="fr-FR" dirty="0"/>
              <a:t>Un tableau contenant une unique valeur est déjà triée.</a:t>
            </a:r>
          </a:p>
        </p:txBody>
      </p:sp>
    </p:spTree>
    <p:extLst>
      <p:ext uri="{BB962C8B-B14F-4D97-AF65-F5344CB8AC3E}">
        <p14:creationId xmlns:p14="http://schemas.microsoft.com/office/powerpoint/2010/main" val="3125620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4645460" y="2228842"/>
            <a:ext cx="863392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8EC0E43-8A03-18FE-EE8B-78F91F750B65}"/>
              </a:ext>
            </a:extLst>
          </p:cNvPr>
          <p:cNvSpPr txBox="1"/>
          <p:nvPr/>
        </p:nvSpPr>
        <p:spPr>
          <a:xfrm>
            <a:off x="1295390" y="5600943"/>
            <a:ext cx="6112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REGNER : </a:t>
            </a:r>
            <a:r>
              <a:rPr lang="fr-FR" dirty="0"/>
              <a:t>Un tableau contenant une unique valeur est déjà triée.</a:t>
            </a:r>
          </a:p>
        </p:txBody>
      </p:sp>
    </p:spTree>
    <p:extLst>
      <p:ext uri="{BB962C8B-B14F-4D97-AF65-F5344CB8AC3E}">
        <p14:creationId xmlns:p14="http://schemas.microsoft.com/office/powerpoint/2010/main" val="3317803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3518176" y="1664930"/>
            <a:ext cx="2126267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0600"/>
              </p:ext>
            </p:extLst>
          </p:nvPr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8EC0E43-8A03-18FE-EE8B-78F91F750B65}"/>
              </a:ext>
            </a:extLst>
          </p:cNvPr>
          <p:cNvSpPr txBox="1"/>
          <p:nvPr/>
        </p:nvSpPr>
        <p:spPr>
          <a:xfrm>
            <a:off x="1295389" y="5600943"/>
            <a:ext cx="994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COMBINER : </a:t>
            </a:r>
            <a:r>
              <a:rPr lang="fr-FR" dirty="0"/>
              <a:t>On fusionne les deux sous-tableaux triés.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C2A8A5A5-13D5-DABC-7D44-D125A6086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87533"/>
              </p:ext>
            </p:extLst>
          </p:nvPr>
        </p:nvGraphicFramePr>
        <p:xfrm>
          <a:off x="3653346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143159-803E-9D7B-751C-2E8650DD2B5F}"/>
              </a:ext>
            </a:extLst>
          </p:cNvPr>
          <p:cNvCxnSpPr>
            <a:cxnSpLocks/>
          </p:cNvCxnSpPr>
          <p:nvPr/>
        </p:nvCxnSpPr>
        <p:spPr>
          <a:xfrm>
            <a:off x="3994134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11C898-8A86-7417-6E48-AB90CA5A49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91739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35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1134236" y="1090015"/>
            <a:ext cx="4665132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8EC0E43-8A03-18FE-EE8B-78F91F750B65}"/>
              </a:ext>
            </a:extLst>
          </p:cNvPr>
          <p:cNvSpPr txBox="1"/>
          <p:nvPr/>
        </p:nvSpPr>
        <p:spPr>
          <a:xfrm>
            <a:off x="1295389" y="5600943"/>
            <a:ext cx="994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COMBINER : </a:t>
            </a:r>
            <a:r>
              <a:rPr lang="fr-FR" dirty="0"/>
              <a:t>On fusionne les deux sous-tableaux triés.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C2A8A5A5-13D5-DABC-7D44-D125A6086918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143159-803E-9D7B-751C-2E8650DD2B5F}"/>
              </a:ext>
            </a:extLst>
          </p:cNvPr>
          <p:cNvCxnSpPr>
            <a:cxnSpLocks/>
          </p:cNvCxnSpPr>
          <p:nvPr/>
        </p:nvCxnSpPr>
        <p:spPr>
          <a:xfrm>
            <a:off x="3994134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11C898-8A86-7417-6E48-AB90CA5A49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91739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45928AC1-722B-62BD-1164-473F7FB17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18973"/>
              </p:ext>
            </p:extLst>
          </p:nvPr>
        </p:nvGraphicFramePr>
        <p:xfrm>
          <a:off x="1327833" y="3511603"/>
          <a:ext cx="434904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13BC38E-9E6A-997E-CF14-F510AD542CC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33783" y="3244693"/>
            <a:ext cx="1268574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306A86-0FBA-B405-4566-8CA9E73947B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02357" y="3203768"/>
            <a:ext cx="1082319" cy="3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9DA49-E9E9-0065-AFA4-7A6B3D9E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6EB5A6-B17D-B074-0052-F1636F60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recherche_dichotomique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fr-F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fr-F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fr-F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 = (a + b) // </a:t>
            </a:r>
            <a:r>
              <a:rPr lang="fr-F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fr-F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&lt; b: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[m] == </a:t>
            </a:r>
            <a:r>
              <a:rPr lang="fr-F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[m] &gt; </a:t>
            </a:r>
            <a:r>
              <a:rPr lang="fr-F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b = m - </a:t>
            </a:r>
            <a:r>
              <a:rPr lang="fr-F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 = m + </a:t>
            </a:r>
            <a:r>
              <a:rPr lang="fr-F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 = (a + b) // </a:t>
            </a:r>
            <a:r>
              <a:rPr lang="fr-F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fr-F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fr-F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91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6178928" y="1076862"/>
            <a:ext cx="4812185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8EC0E43-8A03-18FE-EE8B-78F91F750B65}"/>
              </a:ext>
            </a:extLst>
          </p:cNvPr>
          <p:cNvSpPr txBox="1"/>
          <p:nvPr/>
        </p:nvSpPr>
        <p:spPr>
          <a:xfrm>
            <a:off x="1295389" y="5600943"/>
            <a:ext cx="994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DIVISER : </a:t>
            </a:r>
            <a:r>
              <a:rPr lang="fr-FR" dirty="0"/>
              <a:t>On divise le tableau à trier en deux sous-tableaux de taille environ égales.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C2A8A5A5-13D5-DABC-7D44-D125A6086918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143159-803E-9D7B-751C-2E8650DD2B5F}"/>
              </a:ext>
            </a:extLst>
          </p:cNvPr>
          <p:cNvCxnSpPr>
            <a:cxnSpLocks/>
          </p:cNvCxnSpPr>
          <p:nvPr/>
        </p:nvCxnSpPr>
        <p:spPr>
          <a:xfrm>
            <a:off x="3994134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11C898-8A86-7417-6E48-AB90CA5A49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91739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45928AC1-722B-62BD-1164-473F7FB17DA4}"/>
              </a:ext>
            </a:extLst>
          </p:cNvPr>
          <p:cNvGraphicFramePr>
            <a:graphicFrameLocks noGrp="1"/>
          </p:cNvGraphicFramePr>
          <p:nvPr/>
        </p:nvGraphicFramePr>
        <p:xfrm>
          <a:off x="1327833" y="3511603"/>
          <a:ext cx="434904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13BC38E-9E6A-997E-CF14-F510AD542CC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33783" y="3244693"/>
            <a:ext cx="1268574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306A86-0FBA-B405-4566-8CA9E73947B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02357" y="3203768"/>
            <a:ext cx="1082319" cy="3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3">
            <a:extLst>
              <a:ext uri="{FF2B5EF4-FFF2-40B4-BE49-F238E27FC236}">
                <a16:creationId xmlns:a16="http://schemas.microsoft.com/office/drawing/2014/main" id="{C29AA63E-7D5A-4EC5-1A32-FBCBA1B63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85720"/>
              </p:ext>
            </p:extLst>
          </p:nvPr>
        </p:nvGraphicFramePr>
        <p:xfrm>
          <a:off x="6687235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graphicFrame>
        <p:nvGraphicFramePr>
          <p:cNvPr id="28" name="Tableau 8">
            <a:extLst>
              <a:ext uri="{FF2B5EF4-FFF2-40B4-BE49-F238E27FC236}">
                <a16:creationId xmlns:a16="http://schemas.microsoft.com/office/drawing/2014/main" id="{D47345D3-8C5D-065C-212E-CE1D1EC9A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85795"/>
              </p:ext>
            </p:extLst>
          </p:nvPr>
        </p:nvGraphicFramePr>
        <p:xfrm>
          <a:off x="9677390" y="1743151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6F9AA80-EEA4-A946-08AC-117F5F2004EF}"/>
              </a:ext>
            </a:extLst>
          </p:cNvPr>
          <p:cNvCxnSpPr>
            <a:cxnSpLocks/>
          </p:cNvCxnSpPr>
          <p:nvPr/>
        </p:nvCxnSpPr>
        <p:spPr>
          <a:xfrm flipH="1">
            <a:off x="7622105" y="1540164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F95E912-9E6A-D63A-4401-51C97D338E97}"/>
              </a:ext>
            </a:extLst>
          </p:cNvPr>
          <p:cNvCxnSpPr>
            <a:cxnSpLocks/>
          </p:cNvCxnSpPr>
          <p:nvPr/>
        </p:nvCxnSpPr>
        <p:spPr>
          <a:xfrm>
            <a:off x="10029795" y="1489886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66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6178928" y="1076862"/>
            <a:ext cx="4812185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8EC0E43-8A03-18FE-EE8B-78F91F750B65}"/>
              </a:ext>
            </a:extLst>
          </p:cNvPr>
          <p:cNvSpPr txBox="1"/>
          <p:nvPr/>
        </p:nvSpPr>
        <p:spPr>
          <a:xfrm>
            <a:off x="1295389" y="5600943"/>
            <a:ext cx="994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DIVISER : </a:t>
            </a:r>
            <a:r>
              <a:rPr lang="fr-FR" dirty="0"/>
              <a:t>On divise le tableau à trier en deux sous-tableaux de taille environ égales.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C2A8A5A5-13D5-DABC-7D44-D125A6086918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143159-803E-9D7B-751C-2E8650DD2B5F}"/>
              </a:ext>
            </a:extLst>
          </p:cNvPr>
          <p:cNvCxnSpPr>
            <a:cxnSpLocks/>
          </p:cNvCxnSpPr>
          <p:nvPr/>
        </p:nvCxnSpPr>
        <p:spPr>
          <a:xfrm>
            <a:off x="3994134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11C898-8A86-7417-6E48-AB90CA5A49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91739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45928AC1-722B-62BD-1164-473F7FB17DA4}"/>
              </a:ext>
            </a:extLst>
          </p:cNvPr>
          <p:cNvGraphicFramePr>
            <a:graphicFrameLocks noGrp="1"/>
          </p:cNvGraphicFramePr>
          <p:nvPr/>
        </p:nvGraphicFramePr>
        <p:xfrm>
          <a:off x="1327833" y="3511603"/>
          <a:ext cx="434904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13BC38E-9E6A-997E-CF14-F510AD542CC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33783" y="3244693"/>
            <a:ext cx="1268574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306A86-0FBA-B405-4566-8CA9E73947B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02357" y="3203768"/>
            <a:ext cx="1082319" cy="3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3">
            <a:extLst>
              <a:ext uri="{FF2B5EF4-FFF2-40B4-BE49-F238E27FC236}">
                <a16:creationId xmlns:a16="http://schemas.microsoft.com/office/drawing/2014/main" id="{C29AA63E-7D5A-4EC5-1A32-FBCBA1B63991}"/>
              </a:ext>
            </a:extLst>
          </p:cNvPr>
          <p:cNvGraphicFramePr>
            <a:graphicFrameLocks noGrp="1"/>
          </p:cNvGraphicFramePr>
          <p:nvPr/>
        </p:nvGraphicFramePr>
        <p:xfrm>
          <a:off x="6687235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graphicFrame>
        <p:nvGraphicFramePr>
          <p:cNvPr id="28" name="Tableau 8">
            <a:extLst>
              <a:ext uri="{FF2B5EF4-FFF2-40B4-BE49-F238E27FC236}">
                <a16:creationId xmlns:a16="http://schemas.microsoft.com/office/drawing/2014/main" id="{D47345D3-8C5D-065C-212E-CE1D1EC9AA76}"/>
              </a:ext>
            </a:extLst>
          </p:cNvPr>
          <p:cNvGraphicFramePr>
            <a:graphicFrameLocks noGrp="1"/>
          </p:cNvGraphicFramePr>
          <p:nvPr/>
        </p:nvGraphicFramePr>
        <p:xfrm>
          <a:off x="9677390" y="1743151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6F9AA80-EEA4-A946-08AC-117F5F2004EF}"/>
              </a:ext>
            </a:extLst>
          </p:cNvPr>
          <p:cNvCxnSpPr>
            <a:cxnSpLocks/>
          </p:cNvCxnSpPr>
          <p:nvPr/>
        </p:nvCxnSpPr>
        <p:spPr>
          <a:xfrm flipH="1">
            <a:off x="7622105" y="1540164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F95E912-9E6A-D63A-4401-51C97D338E97}"/>
              </a:ext>
            </a:extLst>
          </p:cNvPr>
          <p:cNvCxnSpPr>
            <a:cxnSpLocks/>
          </p:cNvCxnSpPr>
          <p:nvPr/>
        </p:nvCxnSpPr>
        <p:spPr>
          <a:xfrm>
            <a:off x="10029795" y="1489886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17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6605412" y="1669367"/>
            <a:ext cx="2072704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8EC0E43-8A03-18FE-EE8B-78F91F750B65}"/>
              </a:ext>
            </a:extLst>
          </p:cNvPr>
          <p:cNvSpPr txBox="1"/>
          <p:nvPr/>
        </p:nvSpPr>
        <p:spPr>
          <a:xfrm>
            <a:off x="1295389" y="5600943"/>
            <a:ext cx="994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REGNER : </a:t>
            </a:r>
            <a:r>
              <a:rPr lang="fr-FR" dirty="0"/>
              <a:t>On tri les deux sous-tableau en utilisant la méthode du tri fusion.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C2A8A5A5-13D5-DABC-7D44-D125A6086918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143159-803E-9D7B-751C-2E8650DD2B5F}"/>
              </a:ext>
            </a:extLst>
          </p:cNvPr>
          <p:cNvCxnSpPr>
            <a:cxnSpLocks/>
          </p:cNvCxnSpPr>
          <p:nvPr/>
        </p:nvCxnSpPr>
        <p:spPr>
          <a:xfrm>
            <a:off x="3994134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11C898-8A86-7417-6E48-AB90CA5A49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91739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45928AC1-722B-62BD-1164-473F7FB17DA4}"/>
              </a:ext>
            </a:extLst>
          </p:cNvPr>
          <p:cNvGraphicFramePr>
            <a:graphicFrameLocks noGrp="1"/>
          </p:cNvGraphicFramePr>
          <p:nvPr/>
        </p:nvGraphicFramePr>
        <p:xfrm>
          <a:off x="1327833" y="3511603"/>
          <a:ext cx="434904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13BC38E-9E6A-997E-CF14-F510AD542CC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33783" y="3244693"/>
            <a:ext cx="1268574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306A86-0FBA-B405-4566-8CA9E73947B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02357" y="3203768"/>
            <a:ext cx="1082319" cy="3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3">
            <a:extLst>
              <a:ext uri="{FF2B5EF4-FFF2-40B4-BE49-F238E27FC236}">
                <a16:creationId xmlns:a16="http://schemas.microsoft.com/office/drawing/2014/main" id="{C29AA63E-7D5A-4EC5-1A32-FBCBA1B63991}"/>
              </a:ext>
            </a:extLst>
          </p:cNvPr>
          <p:cNvGraphicFramePr>
            <a:graphicFrameLocks noGrp="1"/>
          </p:cNvGraphicFramePr>
          <p:nvPr/>
        </p:nvGraphicFramePr>
        <p:xfrm>
          <a:off x="6687235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graphicFrame>
        <p:nvGraphicFramePr>
          <p:cNvPr id="28" name="Tableau 8">
            <a:extLst>
              <a:ext uri="{FF2B5EF4-FFF2-40B4-BE49-F238E27FC236}">
                <a16:creationId xmlns:a16="http://schemas.microsoft.com/office/drawing/2014/main" id="{D47345D3-8C5D-065C-212E-CE1D1EC9AA76}"/>
              </a:ext>
            </a:extLst>
          </p:cNvPr>
          <p:cNvGraphicFramePr>
            <a:graphicFrameLocks noGrp="1"/>
          </p:cNvGraphicFramePr>
          <p:nvPr/>
        </p:nvGraphicFramePr>
        <p:xfrm>
          <a:off x="9677390" y="1743151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6F9AA80-EEA4-A946-08AC-117F5F2004EF}"/>
              </a:ext>
            </a:extLst>
          </p:cNvPr>
          <p:cNvCxnSpPr>
            <a:cxnSpLocks/>
          </p:cNvCxnSpPr>
          <p:nvPr/>
        </p:nvCxnSpPr>
        <p:spPr>
          <a:xfrm flipH="1">
            <a:off x="7622105" y="1540164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F95E912-9E6A-D63A-4401-51C97D338E97}"/>
              </a:ext>
            </a:extLst>
          </p:cNvPr>
          <p:cNvCxnSpPr>
            <a:cxnSpLocks/>
          </p:cNvCxnSpPr>
          <p:nvPr/>
        </p:nvCxnSpPr>
        <p:spPr>
          <a:xfrm>
            <a:off x="10029795" y="1489886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438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6605412" y="1669367"/>
            <a:ext cx="2072704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8EC0E43-8A03-18FE-EE8B-78F91F750B65}"/>
              </a:ext>
            </a:extLst>
          </p:cNvPr>
          <p:cNvSpPr txBox="1"/>
          <p:nvPr/>
        </p:nvSpPr>
        <p:spPr>
          <a:xfrm>
            <a:off x="1295389" y="5600943"/>
            <a:ext cx="994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DIVISER : </a:t>
            </a:r>
            <a:r>
              <a:rPr lang="fr-FR" dirty="0"/>
              <a:t>On divise le tableau à trier en deux sous-tableaux de taille environ égales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C2A8A5A5-13D5-DABC-7D44-D125A6086918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143159-803E-9D7B-751C-2E8650DD2B5F}"/>
              </a:ext>
            </a:extLst>
          </p:cNvPr>
          <p:cNvCxnSpPr>
            <a:cxnSpLocks/>
          </p:cNvCxnSpPr>
          <p:nvPr/>
        </p:nvCxnSpPr>
        <p:spPr>
          <a:xfrm>
            <a:off x="3994134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11C898-8A86-7417-6E48-AB90CA5A49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91739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45928AC1-722B-62BD-1164-473F7FB17DA4}"/>
              </a:ext>
            </a:extLst>
          </p:cNvPr>
          <p:cNvGraphicFramePr>
            <a:graphicFrameLocks noGrp="1"/>
          </p:cNvGraphicFramePr>
          <p:nvPr/>
        </p:nvGraphicFramePr>
        <p:xfrm>
          <a:off x="1327833" y="3511603"/>
          <a:ext cx="434904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13BC38E-9E6A-997E-CF14-F510AD542CC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33783" y="3244693"/>
            <a:ext cx="1268574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306A86-0FBA-B405-4566-8CA9E73947B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02357" y="3203768"/>
            <a:ext cx="1082319" cy="3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3">
            <a:extLst>
              <a:ext uri="{FF2B5EF4-FFF2-40B4-BE49-F238E27FC236}">
                <a16:creationId xmlns:a16="http://schemas.microsoft.com/office/drawing/2014/main" id="{C29AA63E-7D5A-4EC5-1A32-FBCBA1B63991}"/>
              </a:ext>
            </a:extLst>
          </p:cNvPr>
          <p:cNvGraphicFramePr>
            <a:graphicFrameLocks noGrp="1"/>
          </p:cNvGraphicFramePr>
          <p:nvPr/>
        </p:nvGraphicFramePr>
        <p:xfrm>
          <a:off x="6687235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graphicFrame>
        <p:nvGraphicFramePr>
          <p:cNvPr id="28" name="Tableau 8">
            <a:extLst>
              <a:ext uri="{FF2B5EF4-FFF2-40B4-BE49-F238E27FC236}">
                <a16:creationId xmlns:a16="http://schemas.microsoft.com/office/drawing/2014/main" id="{D47345D3-8C5D-065C-212E-CE1D1EC9AA76}"/>
              </a:ext>
            </a:extLst>
          </p:cNvPr>
          <p:cNvGraphicFramePr>
            <a:graphicFrameLocks noGrp="1"/>
          </p:cNvGraphicFramePr>
          <p:nvPr/>
        </p:nvGraphicFramePr>
        <p:xfrm>
          <a:off x="9677390" y="1743151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6F9AA80-EEA4-A946-08AC-117F5F2004EF}"/>
              </a:ext>
            </a:extLst>
          </p:cNvPr>
          <p:cNvCxnSpPr>
            <a:cxnSpLocks/>
          </p:cNvCxnSpPr>
          <p:nvPr/>
        </p:nvCxnSpPr>
        <p:spPr>
          <a:xfrm flipH="1">
            <a:off x="7622105" y="1540164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F95E912-9E6A-D63A-4401-51C97D338E97}"/>
              </a:ext>
            </a:extLst>
          </p:cNvPr>
          <p:cNvCxnSpPr>
            <a:cxnSpLocks/>
          </p:cNvCxnSpPr>
          <p:nvPr/>
        </p:nvCxnSpPr>
        <p:spPr>
          <a:xfrm>
            <a:off x="10029795" y="1489886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8">
            <a:extLst>
              <a:ext uri="{FF2B5EF4-FFF2-40B4-BE49-F238E27FC236}">
                <a16:creationId xmlns:a16="http://schemas.microsoft.com/office/drawing/2014/main" id="{54AB4666-A288-26C2-6BF4-753BC4EA1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44707"/>
              </p:ext>
            </p:extLst>
          </p:nvPr>
        </p:nvGraphicFramePr>
        <p:xfrm>
          <a:off x="6681590" y="2286039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65C2E3A-5EE5-7591-681B-3C07D0DC17DA}"/>
              </a:ext>
            </a:extLst>
          </p:cNvPr>
          <p:cNvCxnSpPr>
            <a:cxnSpLocks/>
          </p:cNvCxnSpPr>
          <p:nvPr/>
        </p:nvCxnSpPr>
        <p:spPr>
          <a:xfrm flipH="1">
            <a:off x="7022378" y="2105211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8">
            <a:extLst>
              <a:ext uri="{FF2B5EF4-FFF2-40B4-BE49-F238E27FC236}">
                <a16:creationId xmlns:a16="http://schemas.microsoft.com/office/drawing/2014/main" id="{01F39F09-F01F-B601-B597-5CD491B0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18707"/>
              </p:ext>
            </p:extLst>
          </p:nvPr>
        </p:nvGraphicFramePr>
        <p:xfrm>
          <a:off x="7761089" y="2301760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37A9FDD-7478-8AB4-7F02-184F3533832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05400" y="2105211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3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6563911" y="2223626"/>
            <a:ext cx="895246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8EC0E43-8A03-18FE-EE8B-78F91F750B65}"/>
              </a:ext>
            </a:extLst>
          </p:cNvPr>
          <p:cNvSpPr txBox="1"/>
          <p:nvPr/>
        </p:nvSpPr>
        <p:spPr>
          <a:xfrm>
            <a:off x="1295389" y="5600943"/>
            <a:ext cx="994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REGNER : </a:t>
            </a:r>
            <a:r>
              <a:rPr lang="fr-FR" dirty="0"/>
              <a:t>Un tableau contenant une seule valeur est déjà trié.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C2A8A5A5-13D5-DABC-7D44-D125A6086918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143159-803E-9D7B-751C-2E8650DD2B5F}"/>
              </a:ext>
            </a:extLst>
          </p:cNvPr>
          <p:cNvCxnSpPr>
            <a:cxnSpLocks/>
          </p:cNvCxnSpPr>
          <p:nvPr/>
        </p:nvCxnSpPr>
        <p:spPr>
          <a:xfrm>
            <a:off x="3994134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11C898-8A86-7417-6E48-AB90CA5A49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91739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45928AC1-722B-62BD-1164-473F7FB17DA4}"/>
              </a:ext>
            </a:extLst>
          </p:cNvPr>
          <p:cNvGraphicFramePr>
            <a:graphicFrameLocks noGrp="1"/>
          </p:cNvGraphicFramePr>
          <p:nvPr/>
        </p:nvGraphicFramePr>
        <p:xfrm>
          <a:off x="1327833" y="3511603"/>
          <a:ext cx="434904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13BC38E-9E6A-997E-CF14-F510AD542CC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33783" y="3244693"/>
            <a:ext cx="1268574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306A86-0FBA-B405-4566-8CA9E73947B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02357" y="3203768"/>
            <a:ext cx="1082319" cy="3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3">
            <a:extLst>
              <a:ext uri="{FF2B5EF4-FFF2-40B4-BE49-F238E27FC236}">
                <a16:creationId xmlns:a16="http://schemas.microsoft.com/office/drawing/2014/main" id="{C29AA63E-7D5A-4EC5-1A32-FBCBA1B63991}"/>
              </a:ext>
            </a:extLst>
          </p:cNvPr>
          <p:cNvGraphicFramePr>
            <a:graphicFrameLocks noGrp="1"/>
          </p:cNvGraphicFramePr>
          <p:nvPr/>
        </p:nvGraphicFramePr>
        <p:xfrm>
          <a:off x="6687235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graphicFrame>
        <p:nvGraphicFramePr>
          <p:cNvPr id="28" name="Tableau 8">
            <a:extLst>
              <a:ext uri="{FF2B5EF4-FFF2-40B4-BE49-F238E27FC236}">
                <a16:creationId xmlns:a16="http://schemas.microsoft.com/office/drawing/2014/main" id="{D47345D3-8C5D-065C-212E-CE1D1EC9AA76}"/>
              </a:ext>
            </a:extLst>
          </p:cNvPr>
          <p:cNvGraphicFramePr>
            <a:graphicFrameLocks noGrp="1"/>
          </p:cNvGraphicFramePr>
          <p:nvPr/>
        </p:nvGraphicFramePr>
        <p:xfrm>
          <a:off x="9677390" y="1743151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6F9AA80-EEA4-A946-08AC-117F5F2004EF}"/>
              </a:ext>
            </a:extLst>
          </p:cNvPr>
          <p:cNvCxnSpPr>
            <a:cxnSpLocks/>
          </p:cNvCxnSpPr>
          <p:nvPr/>
        </p:nvCxnSpPr>
        <p:spPr>
          <a:xfrm flipH="1">
            <a:off x="7622105" y="1540164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F95E912-9E6A-D63A-4401-51C97D338E97}"/>
              </a:ext>
            </a:extLst>
          </p:cNvPr>
          <p:cNvCxnSpPr>
            <a:cxnSpLocks/>
          </p:cNvCxnSpPr>
          <p:nvPr/>
        </p:nvCxnSpPr>
        <p:spPr>
          <a:xfrm>
            <a:off x="10029795" y="1489886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8">
            <a:extLst>
              <a:ext uri="{FF2B5EF4-FFF2-40B4-BE49-F238E27FC236}">
                <a16:creationId xmlns:a16="http://schemas.microsoft.com/office/drawing/2014/main" id="{54AB4666-A288-26C2-6BF4-753BC4EA1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31066"/>
              </p:ext>
            </p:extLst>
          </p:nvPr>
        </p:nvGraphicFramePr>
        <p:xfrm>
          <a:off x="6681590" y="2286039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65C2E3A-5EE5-7591-681B-3C07D0DC17DA}"/>
              </a:ext>
            </a:extLst>
          </p:cNvPr>
          <p:cNvCxnSpPr>
            <a:cxnSpLocks/>
          </p:cNvCxnSpPr>
          <p:nvPr/>
        </p:nvCxnSpPr>
        <p:spPr>
          <a:xfrm flipH="1">
            <a:off x="7022378" y="2105211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8">
            <a:extLst>
              <a:ext uri="{FF2B5EF4-FFF2-40B4-BE49-F238E27FC236}">
                <a16:creationId xmlns:a16="http://schemas.microsoft.com/office/drawing/2014/main" id="{01F39F09-F01F-B601-B597-5CD491B0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04376"/>
              </p:ext>
            </p:extLst>
          </p:nvPr>
        </p:nvGraphicFramePr>
        <p:xfrm>
          <a:off x="7761089" y="2301760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37A9FDD-7478-8AB4-7F02-184F3533832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05400" y="2105211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217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7692658" y="2220873"/>
            <a:ext cx="895246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8EC0E43-8A03-18FE-EE8B-78F91F750B65}"/>
              </a:ext>
            </a:extLst>
          </p:cNvPr>
          <p:cNvSpPr txBox="1"/>
          <p:nvPr/>
        </p:nvSpPr>
        <p:spPr>
          <a:xfrm>
            <a:off x="1295389" y="5600943"/>
            <a:ext cx="994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REGNER : </a:t>
            </a:r>
            <a:r>
              <a:rPr lang="fr-FR" dirty="0"/>
              <a:t>Un tableau contenant une seule valeur est déjà trié.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C2A8A5A5-13D5-DABC-7D44-D125A6086918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143159-803E-9D7B-751C-2E8650DD2B5F}"/>
              </a:ext>
            </a:extLst>
          </p:cNvPr>
          <p:cNvCxnSpPr>
            <a:cxnSpLocks/>
          </p:cNvCxnSpPr>
          <p:nvPr/>
        </p:nvCxnSpPr>
        <p:spPr>
          <a:xfrm>
            <a:off x="3994134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11C898-8A86-7417-6E48-AB90CA5A49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91739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45928AC1-722B-62BD-1164-473F7FB17DA4}"/>
              </a:ext>
            </a:extLst>
          </p:cNvPr>
          <p:cNvGraphicFramePr>
            <a:graphicFrameLocks noGrp="1"/>
          </p:cNvGraphicFramePr>
          <p:nvPr/>
        </p:nvGraphicFramePr>
        <p:xfrm>
          <a:off x="1327833" y="3511603"/>
          <a:ext cx="434904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13BC38E-9E6A-997E-CF14-F510AD542CC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33783" y="3244693"/>
            <a:ext cx="1268574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306A86-0FBA-B405-4566-8CA9E73947B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02357" y="3203768"/>
            <a:ext cx="1082319" cy="3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3">
            <a:extLst>
              <a:ext uri="{FF2B5EF4-FFF2-40B4-BE49-F238E27FC236}">
                <a16:creationId xmlns:a16="http://schemas.microsoft.com/office/drawing/2014/main" id="{C29AA63E-7D5A-4EC5-1A32-FBCBA1B63991}"/>
              </a:ext>
            </a:extLst>
          </p:cNvPr>
          <p:cNvGraphicFramePr>
            <a:graphicFrameLocks noGrp="1"/>
          </p:cNvGraphicFramePr>
          <p:nvPr/>
        </p:nvGraphicFramePr>
        <p:xfrm>
          <a:off x="6687235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graphicFrame>
        <p:nvGraphicFramePr>
          <p:cNvPr id="28" name="Tableau 8">
            <a:extLst>
              <a:ext uri="{FF2B5EF4-FFF2-40B4-BE49-F238E27FC236}">
                <a16:creationId xmlns:a16="http://schemas.microsoft.com/office/drawing/2014/main" id="{D47345D3-8C5D-065C-212E-CE1D1EC9AA76}"/>
              </a:ext>
            </a:extLst>
          </p:cNvPr>
          <p:cNvGraphicFramePr>
            <a:graphicFrameLocks noGrp="1"/>
          </p:cNvGraphicFramePr>
          <p:nvPr/>
        </p:nvGraphicFramePr>
        <p:xfrm>
          <a:off x="9677390" y="1743151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6F9AA80-EEA4-A946-08AC-117F5F2004EF}"/>
              </a:ext>
            </a:extLst>
          </p:cNvPr>
          <p:cNvCxnSpPr>
            <a:cxnSpLocks/>
          </p:cNvCxnSpPr>
          <p:nvPr/>
        </p:nvCxnSpPr>
        <p:spPr>
          <a:xfrm flipH="1">
            <a:off x="7622105" y="1540164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F95E912-9E6A-D63A-4401-51C97D338E97}"/>
              </a:ext>
            </a:extLst>
          </p:cNvPr>
          <p:cNvCxnSpPr>
            <a:cxnSpLocks/>
          </p:cNvCxnSpPr>
          <p:nvPr/>
        </p:nvCxnSpPr>
        <p:spPr>
          <a:xfrm>
            <a:off x="10029795" y="1489886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8">
            <a:extLst>
              <a:ext uri="{FF2B5EF4-FFF2-40B4-BE49-F238E27FC236}">
                <a16:creationId xmlns:a16="http://schemas.microsoft.com/office/drawing/2014/main" id="{54AB4666-A288-26C2-6BF4-753BC4EA1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352"/>
              </p:ext>
            </p:extLst>
          </p:nvPr>
        </p:nvGraphicFramePr>
        <p:xfrm>
          <a:off x="6681590" y="2286039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65C2E3A-5EE5-7591-681B-3C07D0DC17DA}"/>
              </a:ext>
            </a:extLst>
          </p:cNvPr>
          <p:cNvCxnSpPr>
            <a:cxnSpLocks/>
          </p:cNvCxnSpPr>
          <p:nvPr/>
        </p:nvCxnSpPr>
        <p:spPr>
          <a:xfrm flipH="1">
            <a:off x="7022378" y="2105211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8">
            <a:extLst>
              <a:ext uri="{FF2B5EF4-FFF2-40B4-BE49-F238E27FC236}">
                <a16:creationId xmlns:a16="http://schemas.microsoft.com/office/drawing/2014/main" id="{01F39F09-F01F-B601-B597-5CD491B0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8558"/>
              </p:ext>
            </p:extLst>
          </p:nvPr>
        </p:nvGraphicFramePr>
        <p:xfrm>
          <a:off x="7761089" y="2301760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37A9FDD-7478-8AB4-7F02-184F3533832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05400" y="2105211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47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6624169" y="1655108"/>
            <a:ext cx="2015623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8EC0E43-8A03-18FE-EE8B-78F91F750B65}"/>
              </a:ext>
            </a:extLst>
          </p:cNvPr>
          <p:cNvSpPr txBox="1"/>
          <p:nvPr/>
        </p:nvSpPr>
        <p:spPr>
          <a:xfrm>
            <a:off x="1295389" y="5600943"/>
            <a:ext cx="994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COMBINER : </a:t>
            </a:r>
            <a:r>
              <a:rPr lang="fr-FR" dirty="0"/>
              <a:t>On fusionne les deux sous-tableaux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C2A8A5A5-13D5-DABC-7D44-D125A6086918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143159-803E-9D7B-751C-2E8650DD2B5F}"/>
              </a:ext>
            </a:extLst>
          </p:cNvPr>
          <p:cNvCxnSpPr>
            <a:cxnSpLocks/>
          </p:cNvCxnSpPr>
          <p:nvPr/>
        </p:nvCxnSpPr>
        <p:spPr>
          <a:xfrm>
            <a:off x="3994134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11C898-8A86-7417-6E48-AB90CA5A49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91739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45928AC1-722B-62BD-1164-473F7FB17DA4}"/>
              </a:ext>
            </a:extLst>
          </p:cNvPr>
          <p:cNvGraphicFramePr>
            <a:graphicFrameLocks noGrp="1"/>
          </p:cNvGraphicFramePr>
          <p:nvPr/>
        </p:nvGraphicFramePr>
        <p:xfrm>
          <a:off x="1327833" y="3511603"/>
          <a:ext cx="434904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13BC38E-9E6A-997E-CF14-F510AD542CC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33783" y="3244693"/>
            <a:ext cx="1268574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306A86-0FBA-B405-4566-8CA9E73947B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02357" y="3203768"/>
            <a:ext cx="1082319" cy="3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3">
            <a:extLst>
              <a:ext uri="{FF2B5EF4-FFF2-40B4-BE49-F238E27FC236}">
                <a16:creationId xmlns:a16="http://schemas.microsoft.com/office/drawing/2014/main" id="{C29AA63E-7D5A-4EC5-1A32-FBCBA1B63991}"/>
              </a:ext>
            </a:extLst>
          </p:cNvPr>
          <p:cNvGraphicFramePr>
            <a:graphicFrameLocks noGrp="1"/>
          </p:cNvGraphicFramePr>
          <p:nvPr/>
        </p:nvGraphicFramePr>
        <p:xfrm>
          <a:off x="6687235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graphicFrame>
        <p:nvGraphicFramePr>
          <p:cNvPr id="28" name="Tableau 8">
            <a:extLst>
              <a:ext uri="{FF2B5EF4-FFF2-40B4-BE49-F238E27FC236}">
                <a16:creationId xmlns:a16="http://schemas.microsoft.com/office/drawing/2014/main" id="{D47345D3-8C5D-065C-212E-CE1D1EC9A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408"/>
              </p:ext>
            </p:extLst>
          </p:nvPr>
        </p:nvGraphicFramePr>
        <p:xfrm>
          <a:off x="9677390" y="1743151"/>
          <a:ext cx="6886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6F9AA80-EEA4-A946-08AC-117F5F2004EF}"/>
              </a:ext>
            </a:extLst>
          </p:cNvPr>
          <p:cNvCxnSpPr>
            <a:cxnSpLocks/>
          </p:cNvCxnSpPr>
          <p:nvPr/>
        </p:nvCxnSpPr>
        <p:spPr>
          <a:xfrm flipH="1">
            <a:off x="7622105" y="1540164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F95E912-9E6A-D63A-4401-51C97D338E97}"/>
              </a:ext>
            </a:extLst>
          </p:cNvPr>
          <p:cNvCxnSpPr>
            <a:cxnSpLocks/>
          </p:cNvCxnSpPr>
          <p:nvPr/>
        </p:nvCxnSpPr>
        <p:spPr>
          <a:xfrm>
            <a:off x="10029795" y="1489886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8">
            <a:extLst>
              <a:ext uri="{FF2B5EF4-FFF2-40B4-BE49-F238E27FC236}">
                <a16:creationId xmlns:a16="http://schemas.microsoft.com/office/drawing/2014/main" id="{54AB4666-A288-26C2-6BF4-753BC4EA1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07814"/>
              </p:ext>
            </p:extLst>
          </p:nvPr>
        </p:nvGraphicFramePr>
        <p:xfrm>
          <a:off x="6681590" y="2286039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65C2E3A-5EE5-7591-681B-3C07D0DC17DA}"/>
              </a:ext>
            </a:extLst>
          </p:cNvPr>
          <p:cNvCxnSpPr>
            <a:cxnSpLocks/>
          </p:cNvCxnSpPr>
          <p:nvPr/>
        </p:nvCxnSpPr>
        <p:spPr>
          <a:xfrm flipH="1">
            <a:off x="7022378" y="2105211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8">
            <a:extLst>
              <a:ext uri="{FF2B5EF4-FFF2-40B4-BE49-F238E27FC236}">
                <a16:creationId xmlns:a16="http://schemas.microsoft.com/office/drawing/2014/main" id="{01F39F09-F01F-B601-B597-5CD491B0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08211"/>
              </p:ext>
            </p:extLst>
          </p:nvPr>
        </p:nvGraphicFramePr>
        <p:xfrm>
          <a:off x="7761089" y="2301760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37A9FDD-7478-8AB4-7F02-184F3533832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05400" y="2105211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au 3">
            <a:extLst>
              <a:ext uri="{FF2B5EF4-FFF2-40B4-BE49-F238E27FC236}">
                <a16:creationId xmlns:a16="http://schemas.microsoft.com/office/drawing/2014/main" id="{9C639828-93CA-16AF-E065-1C1DA8CA3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51807"/>
              </p:ext>
            </p:extLst>
          </p:nvPr>
        </p:nvGraphicFramePr>
        <p:xfrm>
          <a:off x="6687235" y="2860640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165771E-1477-AC37-3A04-EC525CB4F91A}"/>
              </a:ext>
            </a:extLst>
          </p:cNvPr>
          <p:cNvCxnSpPr>
            <a:cxnSpLocks/>
          </p:cNvCxnSpPr>
          <p:nvPr/>
        </p:nvCxnSpPr>
        <p:spPr>
          <a:xfrm>
            <a:off x="7028023" y="2663870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D366AEF-7BC8-5FD0-AC15-4A5DF1DFE0BE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7625628" y="2672682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72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8EC0E43-8A03-18FE-EE8B-78F91F750B65}"/>
              </a:ext>
            </a:extLst>
          </p:cNvPr>
          <p:cNvSpPr txBox="1"/>
          <p:nvPr/>
        </p:nvSpPr>
        <p:spPr>
          <a:xfrm>
            <a:off x="1295389" y="5600943"/>
            <a:ext cx="994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REGNER : </a:t>
            </a:r>
            <a:r>
              <a:rPr lang="fr-FR" dirty="0"/>
              <a:t>Un tableau ne contenant qu’une valeur est déjà triée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C2A8A5A5-13D5-DABC-7D44-D125A6086918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143159-803E-9D7B-751C-2E8650DD2B5F}"/>
              </a:ext>
            </a:extLst>
          </p:cNvPr>
          <p:cNvCxnSpPr>
            <a:cxnSpLocks/>
          </p:cNvCxnSpPr>
          <p:nvPr/>
        </p:nvCxnSpPr>
        <p:spPr>
          <a:xfrm>
            <a:off x="3994134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11C898-8A86-7417-6E48-AB90CA5A49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91739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45928AC1-722B-62BD-1164-473F7FB17DA4}"/>
              </a:ext>
            </a:extLst>
          </p:cNvPr>
          <p:cNvGraphicFramePr>
            <a:graphicFrameLocks noGrp="1"/>
          </p:cNvGraphicFramePr>
          <p:nvPr/>
        </p:nvGraphicFramePr>
        <p:xfrm>
          <a:off x="1327833" y="3511603"/>
          <a:ext cx="434904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13BC38E-9E6A-997E-CF14-F510AD542CC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33783" y="3244693"/>
            <a:ext cx="1268574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306A86-0FBA-B405-4566-8CA9E73947B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02357" y="3203768"/>
            <a:ext cx="1082319" cy="3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3">
            <a:extLst>
              <a:ext uri="{FF2B5EF4-FFF2-40B4-BE49-F238E27FC236}">
                <a16:creationId xmlns:a16="http://schemas.microsoft.com/office/drawing/2014/main" id="{C29AA63E-7D5A-4EC5-1A32-FBCBA1B63991}"/>
              </a:ext>
            </a:extLst>
          </p:cNvPr>
          <p:cNvGraphicFramePr>
            <a:graphicFrameLocks noGrp="1"/>
          </p:cNvGraphicFramePr>
          <p:nvPr/>
        </p:nvGraphicFramePr>
        <p:xfrm>
          <a:off x="6687235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graphicFrame>
        <p:nvGraphicFramePr>
          <p:cNvPr id="28" name="Tableau 8">
            <a:extLst>
              <a:ext uri="{FF2B5EF4-FFF2-40B4-BE49-F238E27FC236}">
                <a16:creationId xmlns:a16="http://schemas.microsoft.com/office/drawing/2014/main" id="{D47345D3-8C5D-065C-212E-CE1D1EC9A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39904"/>
              </p:ext>
            </p:extLst>
          </p:nvPr>
        </p:nvGraphicFramePr>
        <p:xfrm>
          <a:off x="9677390" y="1743151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6F9AA80-EEA4-A946-08AC-117F5F2004EF}"/>
              </a:ext>
            </a:extLst>
          </p:cNvPr>
          <p:cNvCxnSpPr>
            <a:cxnSpLocks/>
          </p:cNvCxnSpPr>
          <p:nvPr/>
        </p:nvCxnSpPr>
        <p:spPr>
          <a:xfrm flipH="1">
            <a:off x="7622105" y="1540164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F95E912-9E6A-D63A-4401-51C97D338E97}"/>
              </a:ext>
            </a:extLst>
          </p:cNvPr>
          <p:cNvCxnSpPr>
            <a:cxnSpLocks/>
          </p:cNvCxnSpPr>
          <p:nvPr/>
        </p:nvCxnSpPr>
        <p:spPr>
          <a:xfrm>
            <a:off x="10029795" y="1489886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8">
            <a:extLst>
              <a:ext uri="{FF2B5EF4-FFF2-40B4-BE49-F238E27FC236}">
                <a16:creationId xmlns:a16="http://schemas.microsoft.com/office/drawing/2014/main" id="{54AB4666-A288-26C2-6BF4-753BC4EA1B84}"/>
              </a:ext>
            </a:extLst>
          </p:cNvPr>
          <p:cNvGraphicFramePr>
            <a:graphicFrameLocks noGrp="1"/>
          </p:cNvGraphicFramePr>
          <p:nvPr/>
        </p:nvGraphicFramePr>
        <p:xfrm>
          <a:off x="6681590" y="2286039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65C2E3A-5EE5-7591-681B-3C07D0DC17DA}"/>
              </a:ext>
            </a:extLst>
          </p:cNvPr>
          <p:cNvCxnSpPr>
            <a:cxnSpLocks/>
          </p:cNvCxnSpPr>
          <p:nvPr/>
        </p:nvCxnSpPr>
        <p:spPr>
          <a:xfrm flipH="1">
            <a:off x="7022378" y="2105211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8">
            <a:extLst>
              <a:ext uri="{FF2B5EF4-FFF2-40B4-BE49-F238E27FC236}">
                <a16:creationId xmlns:a16="http://schemas.microsoft.com/office/drawing/2014/main" id="{01F39F09-F01F-B601-B597-5CD491B02154}"/>
              </a:ext>
            </a:extLst>
          </p:cNvPr>
          <p:cNvGraphicFramePr>
            <a:graphicFrameLocks noGrp="1"/>
          </p:cNvGraphicFramePr>
          <p:nvPr/>
        </p:nvGraphicFramePr>
        <p:xfrm>
          <a:off x="7761089" y="2301760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37A9FDD-7478-8AB4-7F02-184F3533832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05400" y="2105211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au 3">
            <a:extLst>
              <a:ext uri="{FF2B5EF4-FFF2-40B4-BE49-F238E27FC236}">
                <a16:creationId xmlns:a16="http://schemas.microsoft.com/office/drawing/2014/main" id="{9C639828-93CA-16AF-E065-1C1DA8CA3197}"/>
              </a:ext>
            </a:extLst>
          </p:cNvPr>
          <p:cNvGraphicFramePr>
            <a:graphicFrameLocks noGrp="1"/>
          </p:cNvGraphicFramePr>
          <p:nvPr/>
        </p:nvGraphicFramePr>
        <p:xfrm>
          <a:off x="6687235" y="2860640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165771E-1477-AC37-3A04-EC525CB4F91A}"/>
              </a:ext>
            </a:extLst>
          </p:cNvPr>
          <p:cNvCxnSpPr>
            <a:cxnSpLocks/>
          </p:cNvCxnSpPr>
          <p:nvPr/>
        </p:nvCxnSpPr>
        <p:spPr>
          <a:xfrm>
            <a:off x="7028023" y="2663870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D366AEF-7BC8-5FD0-AC15-4A5DF1DFE0BE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7625628" y="2672682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30AC1B4-86AE-9F75-9879-A0171627BFF5}"/>
              </a:ext>
            </a:extLst>
          </p:cNvPr>
          <p:cNvSpPr/>
          <p:nvPr/>
        </p:nvSpPr>
        <p:spPr>
          <a:xfrm>
            <a:off x="9524270" y="1680685"/>
            <a:ext cx="984972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090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6135281" y="1068532"/>
            <a:ext cx="4833256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C2A8A5A5-13D5-DABC-7D44-D125A6086918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143159-803E-9D7B-751C-2E8650DD2B5F}"/>
              </a:ext>
            </a:extLst>
          </p:cNvPr>
          <p:cNvCxnSpPr>
            <a:cxnSpLocks/>
          </p:cNvCxnSpPr>
          <p:nvPr/>
        </p:nvCxnSpPr>
        <p:spPr>
          <a:xfrm>
            <a:off x="3994134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11C898-8A86-7417-6E48-AB90CA5A49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91739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45928AC1-722B-62BD-1164-473F7FB17DA4}"/>
              </a:ext>
            </a:extLst>
          </p:cNvPr>
          <p:cNvGraphicFramePr>
            <a:graphicFrameLocks noGrp="1"/>
          </p:cNvGraphicFramePr>
          <p:nvPr/>
        </p:nvGraphicFramePr>
        <p:xfrm>
          <a:off x="1327833" y="3511603"/>
          <a:ext cx="434904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13BC38E-9E6A-997E-CF14-F510AD542CC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33783" y="3244693"/>
            <a:ext cx="1268574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306A86-0FBA-B405-4566-8CA9E73947B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02357" y="3203768"/>
            <a:ext cx="1082319" cy="3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3">
            <a:extLst>
              <a:ext uri="{FF2B5EF4-FFF2-40B4-BE49-F238E27FC236}">
                <a16:creationId xmlns:a16="http://schemas.microsoft.com/office/drawing/2014/main" id="{C29AA63E-7D5A-4EC5-1A32-FBCBA1B63991}"/>
              </a:ext>
            </a:extLst>
          </p:cNvPr>
          <p:cNvGraphicFramePr>
            <a:graphicFrameLocks noGrp="1"/>
          </p:cNvGraphicFramePr>
          <p:nvPr/>
        </p:nvGraphicFramePr>
        <p:xfrm>
          <a:off x="6687235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graphicFrame>
        <p:nvGraphicFramePr>
          <p:cNvPr id="28" name="Tableau 8">
            <a:extLst>
              <a:ext uri="{FF2B5EF4-FFF2-40B4-BE49-F238E27FC236}">
                <a16:creationId xmlns:a16="http://schemas.microsoft.com/office/drawing/2014/main" id="{D47345D3-8C5D-065C-212E-CE1D1EC9AA76}"/>
              </a:ext>
            </a:extLst>
          </p:cNvPr>
          <p:cNvGraphicFramePr>
            <a:graphicFrameLocks noGrp="1"/>
          </p:cNvGraphicFramePr>
          <p:nvPr/>
        </p:nvGraphicFramePr>
        <p:xfrm>
          <a:off x="9677390" y="1743151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6F9AA80-EEA4-A946-08AC-117F5F2004EF}"/>
              </a:ext>
            </a:extLst>
          </p:cNvPr>
          <p:cNvCxnSpPr>
            <a:cxnSpLocks/>
          </p:cNvCxnSpPr>
          <p:nvPr/>
        </p:nvCxnSpPr>
        <p:spPr>
          <a:xfrm flipH="1">
            <a:off x="7622105" y="1540164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F95E912-9E6A-D63A-4401-51C97D338E97}"/>
              </a:ext>
            </a:extLst>
          </p:cNvPr>
          <p:cNvCxnSpPr>
            <a:cxnSpLocks/>
          </p:cNvCxnSpPr>
          <p:nvPr/>
        </p:nvCxnSpPr>
        <p:spPr>
          <a:xfrm>
            <a:off x="10029795" y="1489886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8">
            <a:extLst>
              <a:ext uri="{FF2B5EF4-FFF2-40B4-BE49-F238E27FC236}">
                <a16:creationId xmlns:a16="http://schemas.microsoft.com/office/drawing/2014/main" id="{54AB4666-A288-26C2-6BF4-753BC4EA1B84}"/>
              </a:ext>
            </a:extLst>
          </p:cNvPr>
          <p:cNvGraphicFramePr>
            <a:graphicFrameLocks noGrp="1"/>
          </p:cNvGraphicFramePr>
          <p:nvPr/>
        </p:nvGraphicFramePr>
        <p:xfrm>
          <a:off x="6681590" y="2286039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65C2E3A-5EE5-7591-681B-3C07D0DC17DA}"/>
              </a:ext>
            </a:extLst>
          </p:cNvPr>
          <p:cNvCxnSpPr>
            <a:cxnSpLocks/>
          </p:cNvCxnSpPr>
          <p:nvPr/>
        </p:nvCxnSpPr>
        <p:spPr>
          <a:xfrm flipH="1">
            <a:off x="7022378" y="2105211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8">
            <a:extLst>
              <a:ext uri="{FF2B5EF4-FFF2-40B4-BE49-F238E27FC236}">
                <a16:creationId xmlns:a16="http://schemas.microsoft.com/office/drawing/2014/main" id="{01F39F09-F01F-B601-B597-5CD491B02154}"/>
              </a:ext>
            </a:extLst>
          </p:cNvPr>
          <p:cNvGraphicFramePr>
            <a:graphicFrameLocks noGrp="1"/>
          </p:cNvGraphicFramePr>
          <p:nvPr/>
        </p:nvGraphicFramePr>
        <p:xfrm>
          <a:off x="7761089" y="2301760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37A9FDD-7478-8AB4-7F02-184F3533832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05400" y="2105211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au 3">
            <a:extLst>
              <a:ext uri="{FF2B5EF4-FFF2-40B4-BE49-F238E27FC236}">
                <a16:creationId xmlns:a16="http://schemas.microsoft.com/office/drawing/2014/main" id="{9C639828-93CA-16AF-E065-1C1DA8CA3197}"/>
              </a:ext>
            </a:extLst>
          </p:cNvPr>
          <p:cNvGraphicFramePr>
            <a:graphicFrameLocks noGrp="1"/>
          </p:cNvGraphicFramePr>
          <p:nvPr/>
        </p:nvGraphicFramePr>
        <p:xfrm>
          <a:off x="6687235" y="2860640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165771E-1477-AC37-3A04-EC525CB4F91A}"/>
              </a:ext>
            </a:extLst>
          </p:cNvPr>
          <p:cNvCxnSpPr>
            <a:cxnSpLocks/>
          </p:cNvCxnSpPr>
          <p:nvPr/>
        </p:nvCxnSpPr>
        <p:spPr>
          <a:xfrm>
            <a:off x="7028023" y="2663870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D366AEF-7BC8-5FD0-AC15-4A5DF1DFE0BE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7625628" y="2672682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8A5BB45-918B-6659-23E2-D26348D706E8}"/>
              </a:ext>
            </a:extLst>
          </p:cNvPr>
          <p:cNvSpPr txBox="1"/>
          <p:nvPr/>
        </p:nvSpPr>
        <p:spPr>
          <a:xfrm>
            <a:off x="1295389" y="5600943"/>
            <a:ext cx="994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COMBINER : </a:t>
            </a:r>
            <a:r>
              <a:rPr lang="fr-FR" dirty="0"/>
              <a:t>On fusionne les deux sous-tableaux</a:t>
            </a:r>
          </a:p>
        </p:txBody>
      </p:sp>
      <p:graphicFrame>
        <p:nvGraphicFramePr>
          <p:cNvPr id="44" name="Tableau 44">
            <a:extLst>
              <a:ext uri="{FF2B5EF4-FFF2-40B4-BE49-F238E27FC236}">
                <a16:creationId xmlns:a16="http://schemas.microsoft.com/office/drawing/2014/main" id="{61FEB9A3-3E9A-DB9C-73A4-750D1B647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07323"/>
              </p:ext>
            </p:extLst>
          </p:nvPr>
        </p:nvGraphicFramePr>
        <p:xfrm>
          <a:off x="6869154" y="3516333"/>
          <a:ext cx="3496857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5619">
                  <a:extLst>
                    <a:ext uri="{9D8B030D-6E8A-4147-A177-3AD203B41FA5}">
                      <a16:colId xmlns:a16="http://schemas.microsoft.com/office/drawing/2014/main" val="1923052186"/>
                    </a:ext>
                  </a:extLst>
                </a:gridCol>
                <a:gridCol w="1165619">
                  <a:extLst>
                    <a:ext uri="{9D8B030D-6E8A-4147-A177-3AD203B41FA5}">
                      <a16:colId xmlns:a16="http://schemas.microsoft.com/office/drawing/2014/main" val="963235322"/>
                    </a:ext>
                  </a:extLst>
                </a:gridCol>
                <a:gridCol w="1165619">
                  <a:extLst>
                    <a:ext uri="{9D8B030D-6E8A-4147-A177-3AD203B41FA5}">
                      <a16:colId xmlns:a16="http://schemas.microsoft.com/office/drawing/2014/main" val="393571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77652"/>
                  </a:ext>
                </a:extLst>
              </a:tr>
            </a:tbl>
          </a:graphicData>
        </a:graphic>
      </p:graphicFrame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3946172-19D2-3F14-C9AB-3A188ECF94AF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092931" y="3240451"/>
            <a:ext cx="1524651" cy="27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5892F01-6D7A-726F-2D23-E5A68BDEB594}"/>
              </a:ext>
            </a:extLst>
          </p:cNvPr>
          <p:cNvCxnSpPr>
            <a:cxnSpLocks/>
            <a:stCxn id="28" idx="2"/>
            <a:endCxn id="44" idx="0"/>
          </p:cNvCxnSpPr>
          <p:nvPr/>
        </p:nvCxnSpPr>
        <p:spPr>
          <a:xfrm flipH="1">
            <a:off x="8617582" y="2113991"/>
            <a:ext cx="1404119" cy="140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07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C4B5C592-E32D-0F01-EF85-1FE7936FC8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95390" y="610726"/>
          <a:ext cx="96012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F3032BA7-8D65-C2C7-68CD-5E64DC09B31E}"/>
              </a:ext>
            </a:extLst>
          </p:cNvPr>
          <p:cNvGraphicFramePr>
            <a:graphicFrameLocks noGrp="1"/>
          </p:cNvGraphicFramePr>
          <p:nvPr/>
        </p:nvGraphicFramePr>
        <p:xfrm>
          <a:off x="1295395" y="1148544"/>
          <a:ext cx="43490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79BE4006-874E-D8A1-51FE-4C679CA09D44}"/>
              </a:ext>
            </a:extLst>
          </p:cNvPr>
          <p:cNvGraphicFramePr>
            <a:graphicFrameLocks noGrp="1"/>
          </p:cNvGraphicFramePr>
          <p:nvPr/>
        </p:nvGraphicFramePr>
        <p:xfrm>
          <a:off x="6231455" y="1139328"/>
          <a:ext cx="466513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483282322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786328779"/>
                    </a:ext>
                  </a:extLst>
                </a:gridCol>
                <a:gridCol w="1555044">
                  <a:extLst>
                    <a:ext uri="{9D8B030D-6E8A-4147-A177-3AD203B41FA5}">
                      <a16:colId xmlns:a16="http://schemas.microsoft.com/office/drawing/2014/main" val="18015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4906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B8E486-AA2E-F201-2526-DEDA2DB001B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469919" y="976486"/>
            <a:ext cx="560211" cy="1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19B5C2-ECDD-951D-AEE0-F022A8DD4E0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564021" y="976486"/>
            <a:ext cx="207443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7A56F02-988E-BCA6-60B6-4EBCB86866E6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589CF2-2FDC-BA9A-8123-A5B5D8C50E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33783" y="1541962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36710FF-CB57-38CD-6C17-3D4BDF2F34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49387" y="1498571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7E11FD77-78F3-B9B6-20F5-477E0FE39A07}"/>
              </a:ext>
            </a:extLst>
          </p:cNvPr>
          <p:cNvGraphicFramePr>
            <a:graphicFrameLocks noGrp="1"/>
          </p:cNvGraphicFramePr>
          <p:nvPr/>
        </p:nvGraphicFramePr>
        <p:xfrm>
          <a:off x="3615257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2E7FD7-BB20-9825-61B0-D99A4AF6E4AB}"/>
              </a:ext>
            </a:extLst>
          </p:cNvPr>
          <p:cNvSpPr/>
          <p:nvPr/>
        </p:nvSpPr>
        <p:spPr>
          <a:xfrm>
            <a:off x="1243624" y="549008"/>
            <a:ext cx="9774332" cy="4957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FBFD1980-6015-5108-80B0-AA1FF1A28DD9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282265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AB8FE9-0403-9121-9903-15F647114B09}"/>
              </a:ext>
            </a:extLst>
          </p:cNvPr>
          <p:cNvCxnSpPr>
            <a:cxnSpLocks/>
          </p:cNvCxnSpPr>
          <p:nvPr/>
        </p:nvCxnSpPr>
        <p:spPr>
          <a:xfrm flipH="1">
            <a:off x="1636178" y="2101437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DF3B079B-D1E0-FED1-DFC5-6FEFC8F17C09}"/>
              </a:ext>
            </a:extLst>
          </p:cNvPr>
          <p:cNvGraphicFramePr>
            <a:graphicFrameLocks noGrp="1"/>
          </p:cNvGraphicFramePr>
          <p:nvPr/>
        </p:nvGraphicFramePr>
        <p:xfrm>
          <a:off x="2374889" y="2297986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C647D1-0276-6F68-D9DA-0B31DAF67D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19200" y="2101437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74E5D79-CAEC-8E67-9196-08C4F688219C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226B02-A418-B669-E757-4F2F7A3E87A9}"/>
              </a:ext>
            </a:extLst>
          </p:cNvPr>
          <p:cNvCxnSpPr>
            <a:cxnSpLocks/>
          </p:cNvCxnSpPr>
          <p:nvPr/>
        </p:nvCxnSpPr>
        <p:spPr>
          <a:xfrm>
            <a:off x="1636178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219AFB-98D4-8EC3-CF98-B56D53CDA5B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2233783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F21CFC20-2D10-7F73-5F81-214A679FE411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275587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02529D4-3C42-ECF8-6D1D-BF7FE64D58C4}"/>
              </a:ext>
            </a:extLst>
          </p:cNvPr>
          <p:cNvCxnSpPr>
            <a:cxnSpLocks/>
          </p:cNvCxnSpPr>
          <p:nvPr/>
        </p:nvCxnSpPr>
        <p:spPr>
          <a:xfrm flipH="1">
            <a:off x="3994134" y="2094759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8">
            <a:extLst>
              <a:ext uri="{FF2B5EF4-FFF2-40B4-BE49-F238E27FC236}">
                <a16:creationId xmlns:a16="http://schemas.microsoft.com/office/drawing/2014/main" id="{CEEE9A99-A4B4-9FF9-4E62-A520D62FBDF0}"/>
              </a:ext>
            </a:extLst>
          </p:cNvPr>
          <p:cNvGraphicFramePr>
            <a:graphicFrameLocks noGrp="1"/>
          </p:cNvGraphicFramePr>
          <p:nvPr/>
        </p:nvGraphicFramePr>
        <p:xfrm>
          <a:off x="4732845" y="2291308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2DFB87-B611-15D3-9002-27BE1EDF48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77156" y="2094759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C2A8A5A5-13D5-DABC-7D44-D125A6086918}"/>
              </a:ext>
            </a:extLst>
          </p:cNvPr>
          <p:cNvGraphicFramePr>
            <a:graphicFrameLocks noGrp="1"/>
          </p:cNvGraphicFramePr>
          <p:nvPr/>
        </p:nvGraphicFramePr>
        <p:xfrm>
          <a:off x="3653346" y="2856784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143159-803E-9D7B-751C-2E8650DD2B5F}"/>
              </a:ext>
            </a:extLst>
          </p:cNvPr>
          <p:cNvCxnSpPr>
            <a:cxnSpLocks/>
          </p:cNvCxnSpPr>
          <p:nvPr/>
        </p:nvCxnSpPr>
        <p:spPr>
          <a:xfrm>
            <a:off x="3994134" y="2660014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11C898-8A86-7417-6E48-AB90CA5A49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91739" y="2668826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45928AC1-722B-62BD-1164-473F7FB17DA4}"/>
              </a:ext>
            </a:extLst>
          </p:cNvPr>
          <p:cNvGraphicFramePr>
            <a:graphicFrameLocks noGrp="1"/>
          </p:cNvGraphicFramePr>
          <p:nvPr/>
        </p:nvGraphicFramePr>
        <p:xfrm>
          <a:off x="1327833" y="3511603"/>
          <a:ext cx="434904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1844866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84420117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24808110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0823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063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13BC38E-9E6A-997E-CF14-F510AD542CC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33783" y="3244693"/>
            <a:ext cx="1268574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306A86-0FBA-B405-4566-8CA9E73947B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02357" y="3203768"/>
            <a:ext cx="1082319" cy="3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3">
            <a:extLst>
              <a:ext uri="{FF2B5EF4-FFF2-40B4-BE49-F238E27FC236}">
                <a16:creationId xmlns:a16="http://schemas.microsoft.com/office/drawing/2014/main" id="{C29AA63E-7D5A-4EC5-1A32-FBCBA1B63991}"/>
              </a:ext>
            </a:extLst>
          </p:cNvPr>
          <p:cNvGraphicFramePr>
            <a:graphicFrameLocks noGrp="1"/>
          </p:cNvGraphicFramePr>
          <p:nvPr/>
        </p:nvGraphicFramePr>
        <p:xfrm>
          <a:off x="6687235" y="1731833"/>
          <a:ext cx="187678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graphicFrame>
        <p:nvGraphicFramePr>
          <p:cNvPr id="28" name="Tableau 8">
            <a:extLst>
              <a:ext uri="{FF2B5EF4-FFF2-40B4-BE49-F238E27FC236}">
                <a16:creationId xmlns:a16="http://schemas.microsoft.com/office/drawing/2014/main" id="{D47345D3-8C5D-065C-212E-CE1D1EC9AA76}"/>
              </a:ext>
            </a:extLst>
          </p:cNvPr>
          <p:cNvGraphicFramePr>
            <a:graphicFrameLocks noGrp="1"/>
          </p:cNvGraphicFramePr>
          <p:nvPr/>
        </p:nvGraphicFramePr>
        <p:xfrm>
          <a:off x="9677390" y="1743151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6F9AA80-EEA4-A946-08AC-117F5F2004EF}"/>
              </a:ext>
            </a:extLst>
          </p:cNvPr>
          <p:cNvCxnSpPr>
            <a:cxnSpLocks/>
          </p:cNvCxnSpPr>
          <p:nvPr/>
        </p:nvCxnSpPr>
        <p:spPr>
          <a:xfrm flipH="1">
            <a:off x="7622105" y="1540164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F95E912-9E6A-D63A-4401-51C97D338E97}"/>
              </a:ext>
            </a:extLst>
          </p:cNvPr>
          <p:cNvCxnSpPr>
            <a:cxnSpLocks/>
          </p:cNvCxnSpPr>
          <p:nvPr/>
        </p:nvCxnSpPr>
        <p:spPr>
          <a:xfrm>
            <a:off x="10029795" y="1489886"/>
            <a:ext cx="4263" cy="2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8">
            <a:extLst>
              <a:ext uri="{FF2B5EF4-FFF2-40B4-BE49-F238E27FC236}">
                <a16:creationId xmlns:a16="http://schemas.microsoft.com/office/drawing/2014/main" id="{54AB4666-A288-26C2-6BF4-753BC4EA1B84}"/>
              </a:ext>
            </a:extLst>
          </p:cNvPr>
          <p:cNvGraphicFramePr>
            <a:graphicFrameLocks noGrp="1"/>
          </p:cNvGraphicFramePr>
          <p:nvPr/>
        </p:nvGraphicFramePr>
        <p:xfrm>
          <a:off x="6681590" y="2286039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65C2E3A-5EE5-7591-681B-3C07D0DC17DA}"/>
              </a:ext>
            </a:extLst>
          </p:cNvPr>
          <p:cNvCxnSpPr>
            <a:cxnSpLocks/>
          </p:cNvCxnSpPr>
          <p:nvPr/>
        </p:nvCxnSpPr>
        <p:spPr>
          <a:xfrm flipH="1">
            <a:off x="7022378" y="2105211"/>
            <a:ext cx="141106" cy="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8">
            <a:extLst>
              <a:ext uri="{FF2B5EF4-FFF2-40B4-BE49-F238E27FC236}">
                <a16:creationId xmlns:a16="http://schemas.microsoft.com/office/drawing/2014/main" id="{01F39F09-F01F-B601-B597-5CD491B02154}"/>
              </a:ext>
            </a:extLst>
          </p:cNvPr>
          <p:cNvGraphicFramePr>
            <a:graphicFrameLocks noGrp="1"/>
          </p:cNvGraphicFramePr>
          <p:nvPr/>
        </p:nvGraphicFramePr>
        <p:xfrm>
          <a:off x="7761089" y="2301760"/>
          <a:ext cx="68862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622">
                  <a:extLst>
                    <a:ext uri="{9D8B030D-6E8A-4147-A177-3AD203B41FA5}">
                      <a16:colId xmlns:a16="http://schemas.microsoft.com/office/drawing/2014/main" val="289131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1454"/>
                  </a:ext>
                </a:extLst>
              </a:tr>
            </a:tbl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37A9FDD-7478-8AB4-7F02-184F3533832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05400" y="2105211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au 3">
            <a:extLst>
              <a:ext uri="{FF2B5EF4-FFF2-40B4-BE49-F238E27FC236}">
                <a16:creationId xmlns:a16="http://schemas.microsoft.com/office/drawing/2014/main" id="{9C639828-93CA-16AF-E065-1C1DA8CA3197}"/>
              </a:ext>
            </a:extLst>
          </p:cNvPr>
          <p:cNvGraphicFramePr>
            <a:graphicFrameLocks noGrp="1"/>
          </p:cNvGraphicFramePr>
          <p:nvPr/>
        </p:nvGraphicFramePr>
        <p:xfrm>
          <a:off x="6687235" y="2860640"/>
          <a:ext cx="187678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393">
                  <a:extLst>
                    <a:ext uri="{9D8B030D-6E8A-4147-A177-3AD203B41FA5}">
                      <a16:colId xmlns:a16="http://schemas.microsoft.com/office/drawing/2014/main" val="306015256"/>
                    </a:ext>
                  </a:extLst>
                </a:gridCol>
                <a:gridCol w="938393">
                  <a:extLst>
                    <a:ext uri="{9D8B030D-6E8A-4147-A177-3AD203B41FA5}">
                      <a16:colId xmlns:a16="http://schemas.microsoft.com/office/drawing/2014/main" val="12953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61343"/>
                  </a:ext>
                </a:extLst>
              </a:tr>
            </a:tbl>
          </a:graphicData>
        </a:graphic>
      </p:graphicFrame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165771E-1477-AC37-3A04-EC525CB4F91A}"/>
              </a:ext>
            </a:extLst>
          </p:cNvPr>
          <p:cNvCxnSpPr>
            <a:cxnSpLocks/>
          </p:cNvCxnSpPr>
          <p:nvPr/>
        </p:nvCxnSpPr>
        <p:spPr>
          <a:xfrm>
            <a:off x="7028023" y="2663870"/>
            <a:ext cx="597605" cy="1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D366AEF-7BC8-5FD0-AC15-4A5DF1DFE0BE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7625628" y="2672682"/>
            <a:ext cx="485417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8A5BB45-918B-6659-23E2-D26348D706E8}"/>
              </a:ext>
            </a:extLst>
          </p:cNvPr>
          <p:cNvSpPr txBox="1"/>
          <p:nvPr/>
        </p:nvSpPr>
        <p:spPr>
          <a:xfrm>
            <a:off x="1295389" y="5600943"/>
            <a:ext cx="994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COMBINER : </a:t>
            </a:r>
            <a:r>
              <a:rPr lang="fr-FR" dirty="0"/>
              <a:t>On fusionne les deux sous-tableaux</a:t>
            </a:r>
          </a:p>
        </p:txBody>
      </p:sp>
      <p:graphicFrame>
        <p:nvGraphicFramePr>
          <p:cNvPr id="44" name="Tableau 44">
            <a:extLst>
              <a:ext uri="{FF2B5EF4-FFF2-40B4-BE49-F238E27FC236}">
                <a16:creationId xmlns:a16="http://schemas.microsoft.com/office/drawing/2014/main" id="{61FEB9A3-3E9A-DB9C-73A4-750D1B6471FC}"/>
              </a:ext>
            </a:extLst>
          </p:cNvPr>
          <p:cNvGraphicFramePr>
            <a:graphicFrameLocks noGrp="1"/>
          </p:cNvGraphicFramePr>
          <p:nvPr/>
        </p:nvGraphicFramePr>
        <p:xfrm>
          <a:off x="6869154" y="3516333"/>
          <a:ext cx="3496857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5619">
                  <a:extLst>
                    <a:ext uri="{9D8B030D-6E8A-4147-A177-3AD203B41FA5}">
                      <a16:colId xmlns:a16="http://schemas.microsoft.com/office/drawing/2014/main" val="1923052186"/>
                    </a:ext>
                  </a:extLst>
                </a:gridCol>
                <a:gridCol w="1165619">
                  <a:extLst>
                    <a:ext uri="{9D8B030D-6E8A-4147-A177-3AD203B41FA5}">
                      <a16:colId xmlns:a16="http://schemas.microsoft.com/office/drawing/2014/main" val="963235322"/>
                    </a:ext>
                  </a:extLst>
                </a:gridCol>
                <a:gridCol w="1165619">
                  <a:extLst>
                    <a:ext uri="{9D8B030D-6E8A-4147-A177-3AD203B41FA5}">
                      <a16:colId xmlns:a16="http://schemas.microsoft.com/office/drawing/2014/main" val="393571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77652"/>
                  </a:ext>
                </a:extLst>
              </a:tr>
            </a:tbl>
          </a:graphicData>
        </a:graphic>
      </p:graphicFrame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3946172-19D2-3F14-C9AB-3A188ECF94AF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092931" y="3240451"/>
            <a:ext cx="1524651" cy="27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5892F01-6D7A-726F-2D23-E5A68BDEB594}"/>
              </a:ext>
            </a:extLst>
          </p:cNvPr>
          <p:cNvCxnSpPr>
            <a:cxnSpLocks/>
            <a:stCxn id="28" idx="2"/>
            <a:endCxn id="44" idx="0"/>
          </p:cNvCxnSpPr>
          <p:nvPr/>
        </p:nvCxnSpPr>
        <p:spPr>
          <a:xfrm flipH="1">
            <a:off x="8617582" y="2113991"/>
            <a:ext cx="1404119" cy="140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6">
            <a:extLst>
              <a:ext uri="{FF2B5EF4-FFF2-40B4-BE49-F238E27FC236}">
                <a16:creationId xmlns:a16="http://schemas.microsoft.com/office/drawing/2014/main" id="{DBB338F6-46D5-D14A-B0C9-B33D09880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439879"/>
              </p:ext>
            </p:extLst>
          </p:nvPr>
        </p:nvGraphicFramePr>
        <p:xfrm>
          <a:off x="1295387" y="4238662"/>
          <a:ext cx="9601200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77983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0375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3923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377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0400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64498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6816632"/>
                    </a:ext>
                  </a:extLst>
                </a:gridCol>
              </a:tblGrid>
              <a:tr h="297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37035"/>
                  </a:ext>
                </a:extLst>
              </a:tr>
            </a:tbl>
          </a:graphicData>
        </a:graphic>
      </p:graphicFrame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058AE00-09A0-BE8F-9541-D19B6DE4E8E4}"/>
              </a:ext>
            </a:extLst>
          </p:cNvPr>
          <p:cNvCxnSpPr>
            <a:cxnSpLocks/>
            <a:stCxn id="30" idx="2"/>
            <a:endCxn id="25" idx="0"/>
          </p:cNvCxnSpPr>
          <p:nvPr/>
        </p:nvCxnSpPr>
        <p:spPr>
          <a:xfrm>
            <a:off x="3502357" y="3882443"/>
            <a:ext cx="2593630" cy="35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C283BD4-7D64-218A-955E-B47B543BFE45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76880" y="3887173"/>
            <a:ext cx="2540702" cy="36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3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7FF6C-F6DC-179A-CF61-A63017DE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récursive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F26C7-7C74-8C0A-DE8A-A9D3618A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Le(s) cas de base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autres cas :</a:t>
            </a:r>
          </a:p>
        </p:txBody>
      </p:sp>
    </p:spTree>
    <p:extLst>
      <p:ext uri="{BB962C8B-B14F-4D97-AF65-F5344CB8AC3E}">
        <p14:creationId xmlns:p14="http://schemas.microsoft.com/office/powerpoint/2010/main" val="146407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3B4D5-C355-1162-DA5F-DF09A1FA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BEEF8-FFB8-2177-517A-0EFD7BDA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recherche_dichotomique_r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fr-FR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fr-FR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fr-FR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r-FR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)//</a:t>
            </a:r>
            <a:r>
              <a:rPr lang="fr-FR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fr-FR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fr-FR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endParaRPr lang="fr-FR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fr-FR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recherche_dichotomique_r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recherche_dichotomique_r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41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D53E1-D70A-68ED-7EA1-08C8AC20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FDA617-9EFF-17FE-E232-EE3C60E6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10" y="2556932"/>
            <a:ext cx="10780889" cy="33189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recherche_dichotomique_r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//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recherche_dichotomique_recursive2(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recherche_dichotomique_recursive2(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liste_triee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,b)</a:t>
            </a:r>
          </a:p>
        </p:txBody>
      </p:sp>
    </p:spTree>
    <p:extLst>
      <p:ext uri="{BB962C8B-B14F-4D97-AF65-F5344CB8AC3E}">
        <p14:creationId xmlns:p14="http://schemas.microsoft.com/office/powerpoint/2010/main" val="305348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A0E68-9431-802E-0469-C5B88C38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Diviser pour régner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C88F50-CD3D-0A01-6E7F-8594DE16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L’algorithme de recherche dichotomique, présenté en première, permet la recherche d’un élément dans un tableau trié avec une complexité logarithmique. Il consiste à séparer le tableau en deux à chaque étape et à cherche l’élément dans l’un des deux sous-tableau.</a:t>
            </a:r>
          </a:p>
          <a:p>
            <a:pPr marL="0" indent="0" algn="just">
              <a:buNone/>
            </a:pPr>
            <a:r>
              <a:rPr lang="fr-FR" dirty="0"/>
              <a:t> </a:t>
            </a:r>
          </a:p>
          <a:p>
            <a:pPr marL="0" indent="0" algn="just">
              <a:buNone/>
            </a:pPr>
            <a:r>
              <a:rPr lang="fr-FR" dirty="0"/>
              <a:t>L’approche algorithmique diviser pour régner est une généralisation de la méthode dichotomique.</a:t>
            </a:r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48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8A454-2FBC-27FB-275A-C06B2052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I. La méthode diviser pour régner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B96E7-B77C-60E7-279F-64701AB3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grandes étapes d’un algorithme suivants une méthode diviser pour régner sont :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901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8A454-2FBC-27FB-275A-C06B2052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I. La méthode diviser pour régner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B96E7-B77C-60E7-279F-64701AB3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grandes étapes d’un algorithme suivants une méthode diviser pour régner sont : </a:t>
            </a:r>
          </a:p>
          <a:p>
            <a:r>
              <a:rPr lang="fr-FR" dirty="0"/>
              <a:t> </a:t>
            </a:r>
            <a:r>
              <a:rPr lang="fr-FR" b="1" u="sng" dirty="0"/>
              <a:t>DIVISER :</a:t>
            </a:r>
            <a:r>
              <a:rPr lang="fr-FR" dirty="0"/>
              <a:t> On découpe le problème à résoudre en plusieurs sous-problème.</a:t>
            </a:r>
          </a:p>
          <a:p>
            <a:r>
              <a:rPr lang="fr-FR" b="1" u="sng" dirty="0"/>
              <a:t>REGNER :</a:t>
            </a:r>
            <a:r>
              <a:rPr lang="fr-FR" dirty="0"/>
              <a:t> On résout chacun des sous-problème.</a:t>
            </a:r>
          </a:p>
          <a:p>
            <a:r>
              <a:rPr lang="fr-FR" b="1" u="sng" dirty="0"/>
              <a:t>COMBINER : </a:t>
            </a:r>
            <a:r>
              <a:rPr lang="fr-FR" dirty="0"/>
              <a:t>On construit la solution du problème de départ à partir des résultat de chaque sous-problème. </a:t>
            </a:r>
          </a:p>
        </p:txBody>
      </p:sp>
    </p:spTree>
    <p:extLst>
      <p:ext uri="{BB962C8B-B14F-4D97-AF65-F5344CB8AC3E}">
        <p14:creationId xmlns:p14="http://schemas.microsoft.com/office/powerpoint/2010/main" val="3251550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923</TotalTime>
  <Words>1670</Words>
  <Application>Microsoft Office PowerPoint</Application>
  <PresentationFormat>Grand écran</PresentationFormat>
  <Paragraphs>802</Paragraphs>
  <Slides>39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Garamond</vt:lpstr>
      <vt:lpstr>Organique</vt:lpstr>
      <vt:lpstr>Diviser pour régner</vt:lpstr>
      <vt:lpstr>Algorithme de recherche dichotomique</vt:lpstr>
      <vt:lpstr>L’algorithme</vt:lpstr>
      <vt:lpstr>Version récursive</vt:lpstr>
      <vt:lpstr>L’algorithme</vt:lpstr>
      <vt:lpstr>L’algorithme</vt:lpstr>
      <vt:lpstr>Diviser pour régner ?</vt:lpstr>
      <vt:lpstr>I. La méthode diviser pour régner</vt:lpstr>
      <vt:lpstr>I. La méthode diviser pour régner</vt:lpstr>
      <vt:lpstr>I. La méthode diviser pour régner</vt:lpstr>
      <vt:lpstr>II. Le tri-fusion</vt:lpstr>
      <vt:lpstr>II. Le tri-fusion</vt:lpstr>
      <vt:lpstr>II. Le tri-fusion</vt:lpstr>
      <vt:lpstr>II. Le tri-fusion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Diviser pour regner</dc:title>
  <dc:creator>Cédric Brassart</dc:creator>
  <cp:lastModifiedBy>Cédric Brassart</cp:lastModifiedBy>
  <cp:revision>12</cp:revision>
  <dcterms:created xsi:type="dcterms:W3CDTF">2022-12-30T10:07:21Z</dcterms:created>
  <dcterms:modified xsi:type="dcterms:W3CDTF">2023-01-02T18:48:17Z</dcterms:modified>
</cp:coreProperties>
</file>