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61" r:id="rId11"/>
    <p:sldId id="259" r:id="rId12"/>
    <p:sldId id="267" r:id="rId13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Montserrat" panose="020B0604020202020204" charset="0"/>
      <p:regular r:id="rId18"/>
    </p:embeddedFont>
    <p:embeddedFont>
      <p:font typeface="Montserrat Bold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8" d="100"/>
          <a:sy n="68" d="100"/>
        </p:scale>
        <p:origin x="4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898322">
            <a:off x="12872211" y="-2776467"/>
            <a:ext cx="8774178" cy="8796169"/>
          </a:xfrm>
          <a:custGeom>
            <a:avLst/>
            <a:gdLst/>
            <a:ahLst/>
            <a:cxnLst/>
            <a:rect l="l" t="t" r="r" b="b"/>
            <a:pathLst>
              <a:path w="8774178" h="8796169">
                <a:moveTo>
                  <a:pt x="0" y="0"/>
                </a:moveTo>
                <a:lnTo>
                  <a:pt x="8774178" y="0"/>
                </a:lnTo>
                <a:lnTo>
                  <a:pt x="8774178" y="8796168"/>
                </a:lnTo>
                <a:lnTo>
                  <a:pt x="0" y="87961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463626" y="1621617"/>
            <a:ext cx="753561" cy="753561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778711" y="7667323"/>
            <a:ext cx="1578921" cy="1578921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581815" y="1861463"/>
            <a:ext cx="551786" cy="1106638"/>
          </a:xfrm>
          <a:custGeom>
            <a:avLst/>
            <a:gdLst/>
            <a:ahLst/>
            <a:cxnLst/>
            <a:rect l="l" t="t" r="r" b="b"/>
            <a:pathLst>
              <a:path w="671377" h="1346484">
                <a:moveTo>
                  <a:pt x="0" y="0"/>
                </a:moveTo>
                <a:lnTo>
                  <a:pt x="671377" y="0"/>
                </a:lnTo>
                <a:lnTo>
                  <a:pt x="671377" y="1346484"/>
                </a:lnTo>
                <a:lnTo>
                  <a:pt x="0" y="13464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581814" y="3569762"/>
            <a:ext cx="10072534" cy="1650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868"/>
              </a:lnSpc>
            </a:pPr>
            <a:r>
              <a:rPr lang="en-US" sz="9905" dirty="0">
                <a:solidFill>
                  <a:srgbClr val="000000"/>
                </a:solidFill>
                <a:latin typeface="Montserrat Bold"/>
              </a:rPr>
              <a:t>Pageantry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339554" y="1886789"/>
            <a:ext cx="2757872" cy="987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83"/>
              </a:lnSpc>
              <a:spcBef>
                <a:spcPct val="0"/>
              </a:spcBef>
            </a:pPr>
            <a:r>
              <a:rPr lang="en-US" sz="2845" dirty="0">
                <a:solidFill>
                  <a:srgbClr val="000000"/>
                </a:solidFill>
                <a:latin typeface="Montserrat"/>
              </a:rPr>
              <a:t>Pitch Presentation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581814" y="6914566"/>
            <a:ext cx="7173539" cy="554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32"/>
              </a:lnSpc>
              <a:spcBef>
                <a:spcPct val="0"/>
              </a:spcBef>
            </a:pPr>
            <a:r>
              <a:rPr lang="en-US" sz="3308">
                <a:solidFill>
                  <a:srgbClr val="000000"/>
                </a:solidFill>
                <a:latin typeface="Montserrat"/>
              </a:rPr>
              <a:t>By Araneta, Vaughn Cedric L.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81814" y="7688275"/>
            <a:ext cx="1515481" cy="4750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83"/>
              </a:lnSpc>
              <a:spcBef>
                <a:spcPct val="0"/>
              </a:spcBef>
            </a:pPr>
            <a:r>
              <a:rPr lang="en-US" sz="2845">
                <a:solidFill>
                  <a:srgbClr val="000000"/>
                </a:solidFill>
                <a:latin typeface="Montserrat"/>
              </a:rPr>
              <a:t>BSCS-2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051465" y="-2544328"/>
            <a:ext cx="9898854" cy="8599630"/>
          </a:xfrm>
          <a:custGeom>
            <a:avLst/>
            <a:gdLst/>
            <a:ahLst/>
            <a:cxnLst/>
            <a:rect l="l" t="t" r="r" b="b"/>
            <a:pathLst>
              <a:path w="9898854" h="8599630">
                <a:moveTo>
                  <a:pt x="0" y="0"/>
                </a:moveTo>
                <a:lnTo>
                  <a:pt x="9898854" y="0"/>
                </a:lnTo>
                <a:lnTo>
                  <a:pt x="9898854" y="8599629"/>
                </a:lnTo>
                <a:lnTo>
                  <a:pt x="0" y="85996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217519" y="3808578"/>
            <a:ext cx="1398495" cy="1398495"/>
          </a:xfrm>
          <a:custGeom>
            <a:avLst/>
            <a:gdLst/>
            <a:ahLst/>
            <a:cxnLst/>
            <a:rect l="l" t="t" r="r" b="b"/>
            <a:pathLst>
              <a:path w="1398495" h="1398495">
                <a:moveTo>
                  <a:pt x="0" y="0"/>
                </a:moveTo>
                <a:lnTo>
                  <a:pt x="1398494" y="0"/>
                </a:lnTo>
                <a:lnTo>
                  <a:pt x="1398494" y="1398495"/>
                </a:lnTo>
                <a:lnTo>
                  <a:pt x="0" y="13984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259952" y="6352194"/>
            <a:ext cx="1398495" cy="1398495"/>
          </a:xfrm>
          <a:custGeom>
            <a:avLst/>
            <a:gdLst/>
            <a:ahLst/>
            <a:cxnLst/>
            <a:rect l="l" t="t" r="r" b="b"/>
            <a:pathLst>
              <a:path w="1398495" h="1398495">
                <a:moveTo>
                  <a:pt x="0" y="0"/>
                </a:moveTo>
                <a:lnTo>
                  <a:pt x="1398495" y="0"/>
                </a:lnTo>
                <a:lnTo>
                  <a:pt x="1398495" y="1398494"/>
                </a:lnTo>
                <a:lnTo>
                  <a:pt x="0" y="13984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6572553" y="3808578"/>
            <a:ext cx="1198417" cy="1198417"/>
          </a:xfrm>
          <a:custGeom>
            <a:avLst/>
            <a:gdLst/>
            <a:ahLst/>
            <a:cxnLst/>
            <a:rect l="l" t="t" r="r" b="b"/>
            <a:pathLst>
              <a:path w="1198417" h="1198417">
                <a:moveTo>
                  <a:pt x="0" y="0"/>
                </a:moveTo>
                <a:lnTo>
                  <a:pt x="1198417" y="0"/>
                </a:lnTo>
                <a:lnTo>
                  <a:pt x="1198417" y="1198417"/>
                </a:lnTo>
                <a:lnTo>
                  <a:pt x="0" y="119841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6521068" y="6352194"/>
            <a:ext cx="1198417" cy="1398495"/>
          </a:xfrm>
          <a:custGeom>
            <a:avLst/>
            <a:gdLst/>
            <a:ahLst/>
            <a:cxnLst/>
            <a:rect l="l" t="t" r="r" b="b"/>
            <a:pathLst>
              <a:path w="1198417" h="1398495">
                <a:moveTo>
                  <a:pt x="0" y="0"/>
                </a:moveTo>
                <a:lnTo>
                  <a:pt x="1198417" y="0"/>
                </a:lnTo>
                <a:lnTo>
                  <a:pt x="1198417" y="1398494"/>
                </a:lnTo>
                <a:lnTo>
                  <a:pt x="0" y="139849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3923108" y="6352194"/>
            <a:ext cx="1398495" cy="1398495"/>
          </a:xfrm>
          <a:custGeom>
            <a:avLst/>
            <a:gdLst/>
            <a:ahLst/>
            <a:cxnLst/>
            <a:rect l="l" t="t" r="r" b="b"/>
            <a:pathLst>
              <a:path w="1398495" h="1398495">
                <a:moveTo>
                  <a:pt x="0" y="0"/>
                </a:moveTo>
                <a:lnTo>
                  <a:pt x="1398495" y="0"/>
                </a:lnTo>
                <a:lnTo>
                  <a:pt x="1398495" y="1398494"/>
                </a:lnTo>
                <a:lnTo>
                  <a:pt x="0" y="139849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8122327" y="3708539"/>
            <a:ext cx="1398495" cy="1398495"/>
          </a:xfrm>
          <a:custGeom>
            <a:avLst/>
            <a:gdLst/>
            <a:ahLst/>
            <a:cxnLst/>
            <a:rect l="l" t="t" r="r" b="b"/>
            <a:pathLst>
              <a:path w="1398495" h="1398495">
                <a:moveTo>
                  <a:pt x="0" y="0"/>
                </a:moveTo>
                <a:lnTo>
                  <a:pt x="1398494" y="0"/>
                </a:lnTo>
                <a:lnTo>
                  <a:pt x="1398494" y="1398495"/>
                </a:lnTo>
                <a:lnTo>
                  <a:pt x="0" y="139849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689018" y="1505023"/>
            <a:ext cx="8525731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841"/>
              </a:lnSpc>
              <a:spcBef>
                <a:spcPct val="0"/>
              </a:spcBef>
            </a:pPr>
            <a:r>
              <a:rPr lang="en-US" sz="7368">
                <a:solidFill>
                  <a:srgbClr val="101010"/>
                </a:solidFill>
                <a:latin typeface="Montserrat Bold"/>
              </a:rPr>
              <a:t>Technologies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689018" y="3151031"/>
            <a:ext cx="1926995" cy="3527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1962" lvl="1" indent="-225981" algn="l">
              <a:lnSpc>
                <a:spcPts val="2930"/>
              </a:lnSpc>
              <a:spcBef>
                <a:spcPct val="0"/>
              </a:spcBef>
              <a:buFont typeface="Arial"/>
              <a:buChar char="•"/>
            </a:pPr>
            <a:r>
              <a:rPr lang="en-US" sz="2093">
                <a:solidFill>
                  <a:srgbClr val="101010"/>
                </a:solidFill>
                <a:latin typeface="Montserrat"/>
              </a:rPr>
              <a:t>Database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803223" y="5694646"/>
            <a:ext cx="2311952" cy="3527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1962" lvl="1" indent="-225981" algn="l">
              <a:lnSpc>
                <a:spcPts val="2930"/>
              </a:lnSpc>
              <a:spcBef>
                <a:spcPct val="0"/>
              </a:spcBef>
              <a:buFont typeface="Arial"/>
              <a:buChar char="•"/>
            </a:pPr>
            <a:r>
              <a:rPr lang="en-US" sz="2093">
                <a:solidFill>
                  <a:srgbClr val="101010"/>
                </a:solidFill>
                <a:latin typeface="Montserrat"/>
              </a:rPr>
              <a:t>Frameworks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069672" y="3151031"/>
            <a:ext cx="2751902" cy="3527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1962" lvl="1" indent="-225981" algn="l">
              <a:lnSpc>
                <a:spcPts val="2930"/>
              </a:lnSpc>
              <a:spcBef>
                <a:spcPct val="0"/>
              </a:spcBef>
              <a:buFont typeface="Arial"/>
              <a:buChar char="•"/>
            </a:pPr>
            <a:r>
              <a:rPr lang="en-US" sz="2093">
                <a:solidFill>
                  <a:srgbClr val="101010"/>
                </a:solidFill>
                <a:latin typeface="Montserrat"/>
              </a:rPr>
              <a:t>Editors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069672" y="5694646"/>
            <a:ext cx="4145077" cy="3527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1962" lvl="1" indent="-225981" algn="l">
              <a:lnSpc>
                <a:spcPts val="2930"/>
              </a:lnSpc>
              <a:spcBef>
                <a:spcPct val="0"/>
              </a:spcBef>
              <a:buFont typeface="Arial"/>
              <a:buChar char="•"/>
            </a:pPr>
            <a:r>
              <a:rPr lang="en-US" sz="2093">
                <a:solidFill>
                  <a:srgbClr val="101010"/>
                </a:solidFill>
                <a:latin typeface="Montserrat"/>
              </a:rPr>
              <a:t>Programming Language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898322">
            <a:off x="13299669" y="5075791"/>
            <a:ext cx="8700980" cy="8722787"/>
          </a:xfrm>
          <a:custGeom>
            <a:avLst/>
            <a:gdLst/>
            <a:ahLst/>
            <a:cxnLst/>
            <a:rect l="l" t="t" r="r" b="b"/>
            <a:pathLst>
              <a:path w="8700980" h="8722787">
                <a:moveTo>
                  <a:pt x="0" y="0"/>
                </a:moveTo>
                <a:lnTo>
                  <a:pt x="8700980" y="0"/>
                </a:lnTo>
                <a:lnTo>
                  <a:pt x="8700980" y="8722787"/>
                </a:lnTo>
                <a:lnTo>
                  <a:pt x="0" y="8722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898322">
            <a:off x="-3784911" y="-3899454"/>
            <a:ext cx="8700980" cy="8722787"/>
          </a:xfrm>
          <a:custGeom>
            <a:avLst/>
            <a:gdLst/>
            <a:ahLst/>
            <a:cxnLst/>
            <a:rect l="l" t="t" r="r" b="b"/>
            <a:pathLst>
              <a:path w="8700980" h="8722787">
                <a:moveTo>
                  <a:pt x="0" y="0"/>
                </a:moveTo>
                <a:lnTo>
                  <a:pt x="8700980" y="0"/>
                </a:lnTo>
                <a:lnTo>
                  <a:pt x="8700980" y="8722787"/>
                </a:lnTo>
                <a:lnTo>
                  <a:pt x="0" y="8722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449149" y="2567722"/>
            <a:ext cx="9389702" cy="3162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08"/>
              </a:lnSpc>
            </a:pPr>
            <a:r>
              <a:rPr lang="en-US" sz="10424">
                <a:solidFill>
                  <a:srgbClr val="000000"/>
                </a:solidFill>
                <a:latin typeface="Montserrat Bold"/>
              </a:rPr>
              <a:t>Demo Presentation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914699" y="5342283"/>
            <a:ext cx="4458601" cy="7097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26"/>
              </a:lnSpc>
            </a:pPr>
            <a:r>
              <a:rPr lang="en-US" sz="4688">
                <a:solidFill>
                  <a:srgbClr val="000000"/>
                </a:solidFill>
                <a:latin typeface="Montserrat Bold"/>
              </a:rPr>
              <a:t>For Listening!</a:t>
            </a:r>
          </a:p>
        </p:txBody>
      </p:sp>
      <p:sp>
        <p:nvSpPr>
          <p:cNvPr id="3" name="Freeform 3"/>
          <p:cNvSpPr/>
          <p:nvPr/>
        </p:nvSpPr>
        <p:spPr>
          <a:xfrm rot="-1898322">
            <a:off x="13299669" y="5075791"/>
            <a:ext cx="8700980" cy="8722787"/>
          </a:xfrm>
          <a:custGeom>
            <a:avLst/>
            <a:gdLst/>
            <a:ahLst/>
            <a:cxnLst/>
            <a:rect l="l" t="t" r="r" b="b"/>
            <a:pathLst>
              <a:path w="8700980" h="8722787">
                <a:moveTo>
                  <a:pt x="0" y="0"/>
                </a:moveTo>
                <a:lnTo>
                  <a:pt x="8700980" y="0"/>
                </a:lnTo>
                <a:lnTo>
                  <a:pt x="8700980" y="8722787"/>
                </a:lnTo>
                <a:lnTo>
                  <a:pt x="0" y="8722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898322">
            <a:off x="-3784911" y="-3899454"/>
            <a:ext cx="8700980" cy="8722787"/>
          </a:xfrm>
          <a:custGeom>
            <a:avLst/>
            <a:gdLst/>
            <a:ahLst/>
            <a:cxnLst/>
            <a:rect l="l" t="t" r="r" b="b"/>
            <a:pathLst>
              <a:path w="8700980" h="8722787">
                <a:moveTo>
                  <a:pt x="0" y="0"/>
                </a:moveTo>
                <a:lnTo>
                  <a:pt x="8700980" y="0"/>
                </a:lnTo>
                <a:lnTo>
                  <a:pt x="8700980" y="8722787"/>
                </a:lnTo>
                <a:lnTo>
                  <a:pt x="0" y="8722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459947" y="3441914"/>
            <a:ext cx="7368107" cy="15779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08"/>
              </a:lnSpc>
            </a:pPr>
            <a:r>
              <a:rPr lang="en-US" sz="10424">
                <a:solidFill>
                  <a:srgbClr val="000000"/>
                </a:solidFill>
                <a:latin typeface="Montserrat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898322">
            <a:off x="13299669" y="5075791"/>
            <a:ext cx="8700980" cy="8722787"/>
          </a:xfrm>
          <a:custGeom>
            <a:avLst/>
            <a:gdLst/>
            <a:ahLst/>
            <a:cxnLst/>
            <a:rect l="l" t="t" r="r" b="b"/>
            <a:pathLst>
              <a:path w="8700980" h="8722787">
                <a:moveTo>
                  <a:pt x="0" y="0"/>
                </a:moveTo>
                <a:lnTo>
                  <a:pt x="8700980" y="0"/>
                </a:lnTo>
                <a:lnTo>
                  <a:pt x="8700980" y="8722787"/>
                </a:lnTo>
                <a:lnTo>
                  <a:pt x="0" y="8722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898322">
            <a:off x="-3784911" y="-3899454"/>
            <a:ext cx="8700980" cy="8722787"/>
          </a:xfrm>
          <a:custGeom>
            <a:avLst/>
            <a:gdLst/>
            <a:ahLst/>
            <a:cxnLst/>
            <a:rect l="l" t="t" r="r" b="b"/>
            <a:pathLst>
              <a:path w="8700980" h="8722787">
                <a:moveTo>
                  <a:pt x="0" y="0"/>
                </a:moveTo>
                <a:lnTo>
                  <a:pt x="8700980" y="0"/>
                </a:lnTo>
                <a:lnTo>
                  <a:pt x="8700980" y="8722787"/>
                </a:lnTo>
                <a:lnTo>
                  <a:pt x="0" y="8722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8898499" y="2342561"/>
            <a:ext cx="6650014" cy="10993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1962" lvl="1" indent="-225981" algn="l">
              <a:lnSpc>
                <a:spcPts val="2930"/>
              </a:lnSpc>
              <a:spcBef>
                <a:spcPct val="0"/>
              </a:spcBef>
              <a:buFont typeface="Arial"/>
              <a:buChar char="•"/>
            </a:pPr>
            <a:r>
              <a:rPr lang="en-US" sz="2093" dirty="0">
                <a:solidFill>
                  <a:srgbClr val="101010"/>
                </a:solidFill>
                <a:latin typeface="Montserrat Bold"/>
              </a:rPr>
              <a:t>Pageantry</a:t>
            </a:r>
            <a:r>
              <a:rPr lang="en-US" sz="2093" dirty="0">
                <a:solidFill>
                  <a:srgbClr val="101010"/>
                </a:solidFill>
                <a:latin typeface="Montserrat"/>
              </a:rPr>
              <a:t> is a desktop productivity application that is built to streamline several aspects of a pageant.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898499" y="1224439"/>
            <a:ext cx="7921837" cy="97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644"/>
              </a:lnSpc>
              <a:spcBef>
                <a:spcPct val="0"/>
              </a:spcBef>
            </a:pPr>
            <a:r>
              <a:rPr lang="en-US" sz="6370">
                <a:solidFill>
                  <a:srgbClr val="101010"/>
                </a:solidFill>
                <a:latin typeface="Montserrat Bold"/>
              </a:rPr>
              <a:t>What Is It?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388369" y="6301572"/>
            <a:ext cx="5505040" cy="29567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1962" lvl="1" indent="-225981" algn="l">
              <a:lnSpc>
                <a:spcPts val="2930"/>
              </a:lnSpc>
              <a:buFont typeface="Arial"/>
              <a:buChar char="•"/>
            </a:pPr>
            <a:r>
              <a:rPr lang="en-US" sz="2093" dirty="0">
                <a:solidFill>
                  <a:srgbClr val="101010"/>
                </a:solidFill>
                <a:latin typeface="Montserrat"/>
              </a:rPr>
              <a:t>To provide a platform for pageant management and voting.</a:t>
            </a:r>
          </a:p>
          <a:p>
            <a:pPr algn="l">
              <a:lnSpc>
                <a:spcPts val="2930"/>
              </a:lnSpc>
            </a:pPr>
            <a:endParaRPr lang="en-US" sz="2093" dirty="0">
              <a:solidFill>
                <a:srgbClr val="101010"/>
              </a:solidFill>
              <a:latin typeface="Montserrat"/>
            </a:endParaRPr>
          </a:p>
          <a:p>
            <a:pPr marL="451962" lvl="1" indent="-225981" algn="l">
              <a:lnSpc>
                <a:spcPts val="2930"/>
              </a:lnSpc>
              <a:buFont typeface="Arial"/>
              <a:buChar char="•"/>
            </a:pPr>
            <a:r>
              <a:rPr lang="en-US" sz="2093" dirty="0">
                <a:solidFill>
                  <a:srgbClr val="101010"/>
                </a:solidFill>
                <a:latin typeface="Montserrat"/>
              </a:rPr>
              <a:t>To provide automatic event contestant result calculations.</a:t>
            </a:r>
          </a:p>
          <a:p>
            <a:pPr algn="l">
              <a:lnSpc>
                <a:spcPts val="2930"/>
              </a:lnSpc>
            </a:pPr>
            <a:endParaRPr lang="en-US" sz="2093" dirty="0">
              <a:solidFill>
                <a:srgbClr val="101010"/>
              </a:solidFill>
              <a:latin typeface="Montserrat"/>
            </a:endParaRPr>
          </a:p>
          <a:p>
            <a:pPr marL="451962" lvl="1" indent="-225981" algn="l">
              <a:lnSpc>
                <a:spcPts val="2930"/>
              </a:lnSpc>
              <a:buFont typeface="Arial"/>
              <a:buChar char="•"/>
            </a:pPr>
            <a:r>
              <a:rPr lang="en-US" sz="2093" dirty="0">
                <a:solidFill>
                  <a:srgbClr val="101010"/>
                </a:solidFill>
                <a:latin typeface="Montserrat"/>
              </a:rPr>
              <a:t>To store and view pageant-related information.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388369" y="5185647"/>
            <a:ext cx="7657936" cy="97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644"/>
              </a:lnSpc>
              <a:spcBef>
                <a:spcPct val="0"/>
              </a:spcBef>
            </a:pPr>
            <a:r>
              <a:rPr lang="en-US" sz="6370" dirty="0">
                <a:solidFill>
                  <a:srgbClr val="101010"/>
                </a:solidFill>
                <a:latin typeface="Montserrat Bold"/>
              </a:rPr>
              <a:t>What Can It Do?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051465" y="-2544328"/>
            <a:ext cx="9898854" cy="8599630"/>
          </a:xfrm>
          <a:custGeom>
            <a:avLst/>
            <a:gdLst/>
            <a:ahLst/>
            <a:cxnLst/>
            <a:rect l="l" t="t" r="r" b="b"/>
            <a:pathLst>
              <a:path w="9898854" h="8599630">
                <a:moveTo>
                  <a:pt x="0" y="0"/>
                </a:moveTo>
                <a:lnTo>
                  <a:pt x="9898854" y="0"/>
                </a:lnTo>
                <a:lnTo>
                  <a:pt x="9898854" y="8599629"/>
                </a:lnTo>
                <a:lnTo>
                  <a:pt x="0" y="85996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674788" y="1495498"/>
            <a:ext cx="7921837" cy="97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644"/>
              </a:lnSpc>
              <a:spcBef>
                <a:spcPct val="0"/>
              </a:spcBef>
            </a:pPr>
            <a:r>
              <a:rPr lang="en-US" sz="6370">
                <a:solidFill>
                  <a:srgbClr val="101010"/>
                </a:solidFill>
                <a:latin typeface="Montserrat Bold"/>
              </a:rPr>
              <a:t>Who Will Benefit?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398153" y="7276788"/>
            <a:ext cx="6399551" cy="720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1962" lvl="1" indent="-225981" algn="l">
              <a:lnSpc>
                <a:spcPts val="2930"/>
              </a:lnSpc>
              <a:spcBef>
                <a:spcPct val="0"/>
              </a:spcBef>
              <a:buFont typeface="Arial"/>
              <a:buChar char="•"/>
            </a:pPr>
            <a:r>
              <a:rPr lang="en-US" sz="2093" dirty="0">
                <a:solidFill>
                  <a:srgbClr val="101010"/>
                </a:solidFill>
                <a:latin typeface="Montserrat"/>
              </a:rPr>
              <a:t>To vote once, per contestant, to ensure result information integrity.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398153" y="3242292"/>
            <a:ext cx="4061072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Montserrat Bold"/>
              </a:rPr>
              <a:t>Pageant Managers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674788" y="3242292"/>
            <a:ext cx="373881" cy="373881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398153" y="6650705"/>
            <a:ext cx="4061072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Montserrat Bold"/>
              </a:rPr>
              <a:t>Pageant Judges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674788" y="6650705"/>
            <a:ext cx="373881" cy="373881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2398153" y="3962491"/>
            <a:ext cx="7043599" cy="2191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1962" lvl="1" indent="-225981" algn="l">
              <a:lnSpc>
                <a:spcPts val="2930"/>
              </a:lnSpc>
              <a:buFont typeface="Arial"/>
              <a:buChar char="•"/>
            </a:pPr>
            <a:r>
              <a:rPr lang="en-US" sz="2093" dirty="0">
                <a:solidFill>
                  <a:srgbClr val="101010"/>
                </a:solidFill>
                <a:latin typeface="Montserrat"/>
              </a:rPr>
              <a:t>To create events and register judges and contestants based on customized specifications.</a:t>
            </a:r>
          </a:p>
          <a:p>
            <a:pPr algn="l">
              <a:lnSpc>
                <a:spcPts val="2930"/>
              </a:lnSpc>
            </a:pPr>
            <a:endParaRPr lang="en-US" sz="2093" dirty="0">
              <a:solidFill>
                <a:srgbClr val="101010"/>
              </a:solidFill>
              <a:latin typeface="Montserrat"/>
            </a:endParaRPr>
          </a:p>
          <a:p>
            <a:pPr marL="451962" lvl="1" indent="-225981" algn="l">
              <a:lnSpc>
                <a:spcPts val="2930"/>
              </a:lnSpc>
              <a:buFont typeface="Arial"/>
              <a:buChar char="•"/>
            </a:pPr>
            <a:r>
              <a:rPr lang="en-US" sz="2093" dirty="0">
                <a:solidFill>
                  <a:srgbClr val="101010"/>
                </a:solidFill>
                <a:latin typeface="Montserrat"/>
              </a:rPr>
              <a:t>To save time, and money regarding event contestant result calculations.</a:t>
            </a:r>
          </a:p>
          <a:p>
            <a:pPr algn="l">
              <a:lnSpc>
                <a:spcPts val="2930"/>
              </a:lnSpc>
              <a:spcBef>
                <a:spcPct val="0"/>
              </a:spcBef>
            </a:pPr>
            <a:endParaRPr lang="en-US" sz="2093" dirty="0">
              <a:solidFill>
                <a:srgbClr val="101010"/>
              </a:solidFill>
              <a:latin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7336107">
            <a:off x="-7320947" y="-238151"/>
            <a:ext cx="12389411" cy="10763301"/>
          </a:xfrm>
          <a:custGeom>
            <a:avLst/>
            <a:gdLst/>
            <a:ahLst/>
            <a:cxnLst/>
            <a:rect l="l" t="t" r="r" b="b"/>
            <a:pathLst>
              <a:path w="12389411" h="10763301">
                <a:moveTo>
                  <a:pt x="0" y="0"/>
                </a:moveTo>
                <a:lnTo>
                  <a:pt x="12389411" y="0"/>
                </a:lnTo>
                <a:lnTo>
                  <a:pt x="12389411" y="10763302"/>
                </a:lnTo>
                <a:lnTo>
                  <a:pt x="0" y="107633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712466" y="1495696"/>
            <a:ext cx="6951391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841"/>
              </a:lnSpc>
              <a:spcBef>
                <a:spcPct val="0"/>
              </a:spcBef>
            </a:pPr>
            <a:r>
              <a:rPr lang="en-US" sz="7368">
                <a:solidFill>
                  <a:srgbClr val="101010"/>
                </a:solidFill>
                <a:latin typeface="Montserrat Bold"/>
              </a:rPr>
              <a:t>Project Scope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712466" y="3022872"/>
            <a:ext cx="5361918" cy="29485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1962" lvl="1" indent="-225981" algn="l">
              <a:lnSpc>
                <a:spcPts val="2930"/>
              </a:lnSpc>
              <a:buFont typeface="Arial"/>
              <a:buChar char="•"/>
            </a:pPr>
            <a:r>
              <a:rPr lang="en-US" sz="2093" dirty="0">
                <a:solidFill>
                  <a:srgbClr val="101010"/>
                </a:solidFill>
                <a:latin typeface="Montserrat"/>
              </a:rPr>
              <a:t>Must be developed in 3 months or less (Since February 15, 2024).</a:t>
            </a:r>
          </a:p>
          <a:p>
            <a:pPr algn="l">
              <a:lnSpc>
                <a:spcPts val="2930"/>
              </a:lnSpc>
            </a:pPr>
            <a:endParaRPr lang="en-US" sz="2093" dirty="0">
              <a:solidFill>
                <a:srgbClr val="101010"/>
              </a:solidFill>
              <a:latin typeface="Montserrat"/>
            </a:endParaRPr>
          </a:p>
          <a:p>
            <a:pPr marL="451962" lvl="1" indent="-225981" algn="l">
              <a:lnSpc>
                <a:spcPts val="2930"/>
              </a:lnSpc>
              <a:buFont typeface="Arial"/>
              <a:buChar char="•"/>
            </a:pPr>
            <a:r>
              <a:rPr lang="en-US" sz="2093" dirty="0">
                <a:solidFill>
                  <a:srgbClr val="101010"/>
                </a:solidFill>
                <a:latin typeface="Montserrat"/>
              </a:rPr>
              <a:t>Must possess a local database connection.</a:t>
            </a:r>
          </a:p>
          <a:p>
            <a:pPr algn="l">
              <a:lnSpc>
                <a:spcPts val="2930"/>
              </a:lnSpc>
            </a:pPr>
            <a:endParaRPr lang="en-US" sz="2093" dirty="0">
              <a:solidFill>
                <a:srgbClr val="101010"/>
              </a:solidFill>
              <a:latin typeface="Montserrat"/>
            </a:endParaRPr>
          </a:p>
          <a:p>
            <a:pPr marL="451962" lvl="1" indent="-225981" algn="l">
              <a:lnSpc>
                <a:spcPts val="2930"/>
              </a:lnSpc>
              <a:spcBef>
                <a:spcPct val="0"/>
              </a:spcBef>
              <a:buFont typeface="Arial"/>
              <a:buChar char="•"/>
            </a:pPr>
            <a:r>
              <a:rPr lang="en-US" sz="2093" dirty="0">
                <a:solidFill>
                  <a:srgbClr val="101010"/>
                </a:solidFill>
                <a:latin typeface="Montserrat"/>
              </a:rPr>
              <a:t>Must be deployed as a desktop application.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898322">
            <a:off x="12872211" y="-2776467"/>
            <a:ext cx="8774178" cy="8796169"/>
          </a:xfrm>
          <a:custGeom>
            <a:avLst/>
            <a:gdLst/>
            <a:ahLst/>
            <a:cxnLst/>
            <a:rect l="l" t="t" r="r" b="b"/>
            <a:pathLst>
              <a:path w="8774178" h="8796169">
                <a:moveTo>
                  <a:pt x="0" y="0"/>
                </a:moveTo>
                <a:lnTo>
                  <a:pt x="8774178" y="0"/>
                </a:lnTo>
                <a:lnTo>
                  <a:pt x="8774178" y="8796168"/>
                </a:lnTo>
                <a:lnTo>
                  <a:pt x="0" y="87961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463626" y="1621617"/>
            <a:ext cx="753561" cy="753561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778711" y="7667323"/>
            <a:ext cx="1578921" cy="1578921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547516" y="1350724"/>
            <a:ext cx="6913145" cy="22272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41"/>
              </a:lnSpc>
            </a:pPr>
            <a:r>
              <a:rPr lang="en-US" sz="7368">
                <a:solidFill>
                  <a:srgbClr val="101010"/>
                </a:solidFill>
                <a:latin typeface="Montserrat Bold"/>
              </a:rPr>
              <a:t>Development Methodology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794264" y="5103671"/>
            <a:ext cx="6068257" cy="2204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30"/>
              </a:lnSpc>
            </a:pPr>
            <a:endParaRPr lang="en-US" sz="2093" dirty="0">
              <a:solidFill>
                <a:srgbClr val="101010"/>
              </a:solidFill>
              <a:latin typeface="Montserrat Bold"/>
            </a:endParaRPr>
          </a:p>
          <a:p>
            <a:pPr marL="451962" lvl="1" indent="-225981" algn="l">
              <a:lnSpc>
                <a:spcPts val="2930"/>
              </a:lnSpc>
              <a:buFont typeface="Arial"/>
              <a:buChar char="•"/>
            </a:pPr>
            <a:r>
              <a:rPr lang="en-US" sz="2093" dirty="0">
                <a:solidFill>
                  <a:srgbClr val="101010"/>
                </a:solidFill>
                <a:latin typeface="Montserrat"/>
              </a:rPr>
              <a:t>Individual development of modules  and packages before overall integration.</a:t>
            </a:r>
          </a:p>
          <a:p>
            <a:pPr algn="l">
              <a:lnSpc>
                <a:spcPts val="2930"/>
              </a:lnSpc>
            </a:pPr>
            <a:endParaRPr lang="en-US" sz="2093" dirty="0">
              <a:solidFill>
                <a:srgbClr val="101010"/>
              </a:solidFill>
              <a:latin typeface="Montserrat"/>
            </a:endParaRPr>
          </a:p>
          <a:p>
            <a:pPr marL="451962" lvl="1" indent="-225981" algn="l">
              <a:lnSpc>
                <a:spcPts val="2930"/>
              </a:lnSpc>
              <a:spcBef>
                <a:spcPct val="0"/>
              </a:spcBef>
              <a:buFont typeface="Arial"/>
              <a:buChar char="•"/>
            </a:pPr>
            <a:r>
              <a:rPr lang="en-US" sz="2093" dirty="0">
                <a:solidFill>
                  <a:srgbClr val="101010"/>
                </a:solidFill>
                <a:latin typeface="Montserrat"/>
              </a:rPr>
              <a:t>Must be developed in under a 3-month long timeframe.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794264" y="3951146"/>
            <a:ext cx="4061072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Montserrat Bold"/>
              </a:rPr>
              <a:t>Rapid Application Development (RAD)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2070898" y="3951146"/>
            <a:ext cx="373881" cy="373881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7336107">
            <a:off x="-7320947" y="-238151"/>
            <a:ext cx="12389411" cy="10763301"/>
          </a:xfrm>
          <a:custGeom>
            <a:avLst/>
            <a:gdLst/>
            <a:ahLst/>
            <a:cxnLst/>
            <a:rect l="l" t="t" r="r" b="b"/>
            <a:pathLst>
              <a:path w="12389411" h="10763301">
                <a:moveTo>
                  <a:pt x="0" y="0"/>
                </a:moveTo>
                <a:lnTo>
                  <a:pt x="12389411" y="0"/>
                </a:lnTo>
                <a:lnTo>
                  <a:pt x="12389411" y="10763302"/>
                </a:lnTo>
                <a:lnTo>
                  <a:pt x="0" y="107633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712466" y="1495696"/>
            <a:ext cx="10314130" cy="2228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841"/>
              </a:lnSpc>
              <a:spcBef>
                <a:spcPct val="0"/>
              </a:spcBef>
            </a:pPr>
            <a:r>
              <a:rPr lang="en-US" sz="7368">
                <a:solidFill>
                  <a:srgbClr val="101010"/>
                </a:solidFill>
                <a:latin typeface="Montserrat Bold"/>
              </a:rPr>
              <a:t>User and Functional Requirements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408205" y="3836126"/>
            <a:ext cx="10640257" cy="29485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30"/>
              </a:lnSpc>
            </a:pPr>
            <a:endParaRPr dirty="0"/>
          </a:p>
          <a:p>
            <a:pPr algn="l">
              <a:lnSpc>
                <a:spcPts val="2930"/>
              </a:lnSpc>
            </a:pPr>
            <a:r>
              <a:rPr lang="en-US" sz="2093" dirty="0">
                <a:solidFill>
                  <a:srgbClr val="101010"/>
                </a:solidFill>
                <a:latin typeface="Montserrat Bold"/>
              </a:rPr>
              <a:t>Users (Managers and Judges)</a:t>
            </a:r>
          </a:p>
          <a:p>
            <a:pPr algn="l">
              <a:lnSpc>
                <a:spcPts val="2930"/>
              </a:lnSpc>
            </a:pPr>
            <a:endParaRPr lang="en-US" sz="2093" dirty="0">
              <a:solidFill>
                <a:srgbClr val="101010"/>
              </a:solidFill>
              <a:latin typeface="Montserrat Bold"/>
            </a:endParaRPr>
          </a:p>
          <a:p>
            <a:pPr algn="l">
              <a:lnSpc>
                <a:spcPts val="2930"/>
              </a:lnSpc>
            </a:pPr>
            <a:r>
              <a:rPr lang="en-US" sz="2093" dirty="0">
                <a:solidFill>
                  <a:srgbClr val="101010"/>
                </a:solidFill>
                <a:latin typeface="Montserrat"/>
              </a:rPr>
              <a:t>1. Authentication and Authorization</a:t>
            </a:r>
          </a:p>
          <a:p>
            <a:pPr marL="451962" lvl="1" indent="-225981" algn="l">
              <a:lnSpc>
                <a:spcPts val="2930"/>
              </a:lnSpc>
              <a:buFont typeface="Arial"/>
              <a:buChar char="•"/>
            </a:pPr>
            <a:r>
              <a:rPr lang="en-US" sz="2093" dirty="0">
                <a:solidFill>
                  <a:srgbClr val="101010"/>
                </a:solidFill>
                <a:latin typeface="Montserrat"/>
              </a:rPr>
              <a:t>User information cannot be deleted for recording purposes.</a:t>
            </a:r>
          </a:p>
          <a:p>
            <a:pPr algn="l">
              <a:lnSpc>
                <a:spcPts val="2930"/>
              </a:lnSpc>
            </a:pPr>
            <a:endParaRPr lang="en-US" sz="2093" dirty="0">
              <a:solidFill>
                <a:srgbClr val="101010"/>
              </a:solidFill>
              <a:latin typeface="Montserrat"/>
            </a:endParaRPr>
          </a:p>
          <a:p>
            <a:pPr algn="l">
              <a:lnSpc>
                <a:spcPts val="2930"/>
              </a:lnSpc>
            </a:pPr>
            <a:r>
              <a:rPr lang="en-US" sz="2093" dirty="0">
                <a:solidFill>
                  <a:srgbClr val="101010"/>
                </a:solidFill>
                <a:latin typeface="Montserrat"/>
              </a:rPr>
              <a:t>2. Role Types</a:t>
            </a:r>
          </a:p>
          <a:p>
            <a:pPr marL="451962" lvl="1" indent="-225981" algn="l">
              <a:lnSpc>
                <a:spcPts val="2930"/>
              </a:lnSpc>
              <a:spcBef>
                <a:spcPct val="0"/>
              </a:spcBef>
              <a:buFont typeface="Arial"/>
              <a:buChar char="•"/>
            </a:pPr>
            <a:r>
              <a:rPr lang="en-US" sz="2093" dirty="0">
                <a:solidFill>
                  <a:srgbClr val="101010"/>
                </a:solidFill>
                <a:latin typeface="Montserrat"/>
              </a:rPr>
              <a:t>User roles can either represent as a Manager or a Judge.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4712466" y="4199624"/>
            <a:ext cx="373881" cy="373881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898322">
            <a:off x="12872211" y="-2776467"/>
            <a:ext cx="8774178" cy="8796169"/>
          </a:xfrm>
          <a:custGeom>
            <a:avLst/>
            <a:gdLst/>
            <a:ahLst/>
            <a:cxnLst/>
            <a:rect l="l" t="t" r="r" b="b"/>
            <a:pathLst>
              <a:path w="8774178" h="8796169">
                <a:moveTo>
                  <a:pt x="0" y="0"/>
                </a:moveTo>
                <a:lnTo>
                  <a:pt x="8774178" y="0"/>
                </a:lnTo>
                <a:lnTo>
                  <a:pt x="8774178" y="8796168"/>
                </a:lnTo>
                <a:lnTo>
                  <a:pt x="0" y="87961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4778711" y="7667323"/>
            <a:ext cx="1578921" cy="1578921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283466" y="1028700"/>
            <a:ext cx="10314130" cy="2228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841"/>
              </a:lnSpc>
              <a:spcBef>
                <a:spcPct val="0"/>
              </a:spcBef>
            </a:pPr>
            <a:r>
              <a:rPr lang="en-US" sz="7368">
                <a:solidFill>
                  <a:srgbClr val="101010"/>
                </a:solidFill>
                <a:latin typeface="Montserrat Bold"/>
              </a:rPr>
              <a:t>User and Functional Requirements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000493" y="3460348"/>
            <a:ext cx="10954996" cy="29485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30"/>
              </a:lnSpc>
            </a:pPr>
            <a:endParaRPr dirty="0"/>
          </a:p>
          <a:p>
            <a:pPr algn="l">
              <a:lnSpc>
                <a:spcPts val="2930"/>
              </a:lnSpc>
            </a:pPr>
            <a:r>
              <a:rPr lang="en-US" sz="2093" dirty="0">
                <a:solidFill>
                  <a:srgbClr val="101010"/>
                </a:solidFill>
                <a:latin typeface="Montserrat Bold"/>
              </a:rPr>
              <a:t>Judges</a:t>
            </a:r>
          </a:p>
          <a:p>
            <a:pPr algn="l">
              <a:lnSpc>
                <a:spcPts val="2930"/>
              </a:lnSpc>
            </a:pPr>
            <a:endParaRPr lang="en-US" sz="2093" dirty="0">
              <a:solidFill>
                <a:srgbClr val="101010"/>
              </a:solidFill>
              <a:latin typeface="Montserrat Bold"/>
            </a:endParaRPr>
          </a:p>
          <a:p>
            <a:pPr algn="l">
              <a:lnSpc>
                <a:spcPts val="2930"/>
              </a:lnSpc>
            </a:pPr>
            <a:r>
              <a:rPr lang="en-US" sz="2093" dirty="0">
                <a:solidFill>
                  <a:srgbClr val="101010"/>
                </a:solidFill>
                <a:latin typeface="Montserrat"/>
              </a:rPr>
              <a:t>Event contestant judging.</a:t>
            </a:r>
          </a:p>
          <a:p>
            <a:pPr marL="451962" lvl="1" indent="-225981" algn="l">
              <a:lnSpc>
                <a:spcPts val="2930"/>
              </a:lnSpc>
              <a:buFont typeface="Arial"/>
              <a:buChar char="•"/>
            </a:pPr>
            <a:r>
              <a:rPr lang="en-US" sz="2093" dirty="0">
                <a:solidFill>
                  <a:srgbClr val="101010"/>
                </a:solidFill>
                <a:latin typeface="Montserrat"/>
              </a:rPr>
              <a:t>Exactly one pageant event contestant can be judged at any given time.</a:t>
            </a:r>
          </a:p>
          <a:p>
            <a:pPr algn="l">
              <a:lnSpc>
                <a:spcPts val="2930"/>
              </a:lnSpc>
            </a:pPr>
            <a:endParaRPr lang="en-US" sz="2093" dirty="0">
              <a:solidFill>
                <a:srgbClr val="101010"/>
              </a:solidFill>
              <a:latin typeface="Montserrat"/>
            </a:endParaRPr>
          </a:p>
          <a:p>
            <a:pPr algn="l">
              <a:lnSpc>
                <a:spcPts val="2930"/>
              </a:lnSpc>
            </a:pPr>
            <a:r>
              <a:rPr lang="en-US" sz="2093" dirty="0">
                <a:solidFill>
                  <a:srgbClr val="101010"/>
                </a:solidFill>
                <a:latin typeface="Montserrat"/>
              </a:rPr>
              <a:t>View contestant profiles.</a:t>
            </a:r>
          </a:p>
          <a:p>
            <a:pPr marL="451962" lvl="1" indent="-225981" algn="l">
              <a:lnSpc>
                <a:spcPts val="2930"/>
              </a:lnSpc>
              <a:spcBef>
                <a:spcPct val="0"/>
              </a:spcBef>
              <a:buFont typeface="Arial"/>
              <a:buChar char="•"/>
            </a:pPr>
            <a:r>
              <a:rPr lang="en-US" sz="2093" dirty="0">
                <a:solidFill>
                  <a:srgbClr val="101010"/>
                </a:solidFill>
                <a:latin typeface="Montserrat"/>
              </a:rPr>
              <a:t>Must retrieve every necessary profile information in under 2 seconds.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283466" y="3818624"/>
            <a:ext cx="373881" cy="373881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7336107">
            <a:off x="-7320947" y="-238151"/>
            <a:ext cx="12389411" cy="10763301"/>
          </a:xfrm>
          <a:custGeom>
            <a:avLst/>
            <a:gdLst/>
            <a:ahLst/>
            <a:cxnLst/>
            <a:rect l="l" t="t" r="r" b="b"/>
            <a:pathLst>
              <a:path w="12389411" h="10763301">
                <a:moveTo>
                  <a:pt x="0" y="0"/>
                </a:moveTo>
                <a:lnTo>
                  <a:pt x="12389411" y="0"/>
                </a:lnTo>
                <a:lnTo>
                  <a:pt x="12389411" y="10763302"/>
                </a:lnTo>
                <a:lnTo>
                  <a:pt x="0" y="107633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325379" y="3404027"/>
            <a:ext cx="10231304" cy="4436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30"/>
              </a:lnSpc>
            </a:pPr>
            <a:endParaRPr dirty="0"/>
          </a:p>
          <a:p>
            <a:pPr algn="l">
              <a:lnSpc>
                <a:spcPts val="2930"/>
              </a:lnSpc>
            </a:pPr>
            <a:r>
              <a:rPr lang="en-US" sz="2093" dirty="0">
                <a:solidFill>
                  <a:srgbClr val="101010"/>
                </a:solidFill>
                <a:latin typeface="Montserrat Bold"/>
              </a:rPr>
              <a:t>Managers</a:t>
            </a:r>
          </a:p>
          <a:p>
            <a:pPr algn="l">
              <a:lnSpc>
                <a:spcPts val="2930"/>
              </a:lnSpc>
            </a:pPr>
            <a:endParaRPr lang="en-US" sz="2093" dirty="0">
              <a:solidFill>
                <a:srgbClr val="101010"/>
              </a:solidFill>
              <a:latin typeface="Montserrat Bold"/>
            </a:endParaRPr>
          </a:p>
          <a:p>
            <a:pPr algn="l">
              <a:lnSpc>
                <a:spcPts val="2930"/>
              </a:lnSpc>
            </a:pPr>
            <a:r>
              <a:rPr lang="en-US" sz="2093" dirty="0">
                <a:solidFill>
                  <a:srgbClr val="101010"/>
                </a:solidFill>
                <a:latin typeface="Montserrat"/>
              </a:rPr>
              <a:t>1. Create and modify pageant event layout and profile.</a:t>
            </a:r>
          </a:p>
          <a:p>
            <a:pPr marL="451962" lvl="1" indent="-225981" algn="l">
              <a:lnSpc>
                <a:spcPts val="2930"/>
              </a:lnSpc>
              <a:buFont typeface="Arial"/>
              <a:buChar char="•"/>
            </a:pPr>
            <a:r>
              <a:rPr lang="en-US" sz="2093" dirty="0">
                <a:solidFill>
                  <a:srgbClr val="101010"/>
                </a:solidFill>
                <a:latin typeface="Montserrat"/>
              </a:rPr>
              <a:t>Strictly adheres to the layout sequence (Event -&gt; Segment -&gt; Round -&gt; Criterium).</a:t>
            </a:r>
          </a:p>
          <a:p>
            <a:pPr algn="l">
              <a:lnSpc>
                <a:spcPts val="2930"/>
              </a:lnSpc>
            </a:pPr>
            <a:endParaRPr lang="en-US" sz="2093" dirty="0">
              <a:solidFill>
                <a:srgbClr val="101010"/>
              </a:solidFill>
              <a:latin typeface="Montserrat"/>
            </a:endParaRPr>
          </a:p>
          <a:p>
            <a:pPr algn="l">
              <a:lnSpc>
                <a:spcPts val="2930"/>
              </a:lnSpc>
            </a:pPr>
            <a:r>
              <a:rPr lang="en-US" sz="2093" dirty="0">
                <a:solidFill>
                  <a:srgbClr val="101010"/>
                </a:solidFill>
                <a:latin typeface="Montserrat"/>
              </a:rPr>
              <a:t>2. Can register, modify and remove pageant event judges and contestants.</a:t>
            </a:r>
          </a:p>
          <a:p>
            <a:pPr marL="451962" lvl="1" indent="-225981" algn="l">
              <a:lnSpc>
                <a:spcPts val="2930"/>
              </a:lnSpc>
              <a:buFont typeface="Arial"/>
              <a:buChar char="•"/>
            </a:pPr>
            <a:r>
              <a:rPr lang="en-US" sz="2093" dirty="0">
                <a:solidFill>
                  <a:srgbClr val="101010"/>
                </a:solidFill>
                <a:latin typeface="Montserrat"/>
              </a:rPr>
              <a:t>Pageant events must contain at least 1 judge and 10 judges at most and .</a:t>
            </a:r>
          </a:p>
          <a:p>
            <a:pPr marL="451962" lvl="1" indent="-225981" algn="l">
              <a:lnSpc>
                <a:spcPts val="2930"/>
              </a:lnSpc>
              <a:buFont typeface="Arial"/>
              <a:buChar char="•"/>
            </a:pPr>
            <a:r>
              <a:rPr lang="en-US" sz="2093" dirty="0">
                <a:solidFill>
                  <a:srgbClr val="101010"/>
                </a:solidFill>
                <a:latin typeface="Montserrat"/>
              </a:rPr>
              <a:t>Pageant events must contain at least 2 contestants and 100 contestants at most.</a:t>
            </a:r>
          </a:p>
          <a:p>
            <a:pPr algn="l">
              <a:lnSpc>
                <a:spcPts val="2930"/>
              </a:lnSpc>
              <a:spcBef>
                <a:spcPct val="0"/>
              </a:spcBef>
            </a:pPr>
            <a:r>
              <a:rPr lang="en-US" sz="2093" dirty="0">
                <a:solidFill>
                  <a:srgbClr val="101010"/>
                </a:solidFill>
                <a:latin typeface="Montserrat"/>
              </a:rPr>
              <a:t>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596509" y="1028700"/>
            <a:ext cx="10314130" cy="2228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841"/>
              </a:lnSpc>
              <a:spcBef>
                <a:spcPct val="0"/>
              </a:spcBef>
            </a:pPr>
            <a:r>
              <a:rPr lang="en-US" sz="7368">
                <a:solidFill>
                  <a:srgbClr val="101010"/>
                </a:solidFill>
                <a:latin typeface="Montserrat Bold"/>
              </a:rPr>
              <a:t>User and Functional Requirements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4596509" y="3768928"/>
            <a:ext cx="373881" cy="373881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898322">
            <a:off x="12872211" y="-2776467"/>
            <a:ext cx="8774178" cy="8796169"/>
          </a:xfrm>
          <a:custGeom>
            <a:avLst/>
            <a:gdLst/>
            <a:ahLst/>
            <a:cxnLst/>
            <a:rect l="l" t="t" r="r" b="b"/>
            <a:pathLst>
              <a:path w="8774178" h="8796169">
                <a:moveTo>
                  <a:pt x="0" y="0"/>
                </a:moveTo>
                <a:lnTo>
                  <a:pt x="8774178" y="0"/>
                </a:lnTo>
                <a:lnTo>
                  <a:pt x="8774178" y="8796168"/>
                </a:lnTo>
                <a:lnTo>
                  <a:pt x="0" y="87961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4778711" y="7667323"/>
            <a:ext cx="1578921" cy="1578921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283466" y="1028700"/>
            <a:ext cx="10314130" cy="2228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841"/>
              </a:lnSpc>
              <a:spcBef>
                <a:spcPct val="0"/>
              </a:spcBef>
            </a:pPr>
            <a:r>
              <a:rPr lang="en-US" sz="7368">
                <a:solidFill>
                  <a:srgbClr val="101010"/>
                </a:solidFill>
                <a:latin typeface="Montserrat Bold"/>
              </a:rPr>
              <a:t>User and Functional Requirements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95770" y="3324756"/>
            <a:ext cx="10176431" cy="5179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30"/>
              </a:lnSpc>
            </a:pPr>
            <a:endParaRPr dirty="0"/>
          </a:p>
          <a:p>
            <a:pPr algn="l">
              <a:lnSpc>
                <a:spcPts val="2930"/>
              </a:lnSpc>
            </a:pPr>
            <a:r>
              <a:rPr lang="en-US" sz="2093" dirty="0">
                <a:solidFill>
                  <a:srgbClr val="101010"/>
                </a:solidFill>
                <a:latin typeface="Montserrat Bold"/>
              </a:rPr>
              <a:t>Managers</a:t>
            </a:r>
          </a:p>
          <a:p>
            <a:pPr algn="l">
              <a:lnSpc>
                <a:spcPts val="2930"/>
              </a:lnSpc>
            </a:pPr>
            <a:endParaRPr lang="en-US" sz="2093" dirty="0">
              <a:solidFill>
                <a:srgbClr val="101010"/>
              </a:solidFill>
              <a:latin typeface="Montserrat Bold"/>
            </a:endParaRPr>
          </a:p>
          <a:p>
            <a:pPr algn="l">
              <a:lnSpc>
                <a:spcPts val="2930"/>
              </a:lnSpc>
            </a:pPr>
            <a:r>
              <a:rPr lang="en-US" sz="2093" dirty="0">
                <a:solidFill>
                  <a:srgbClr val="101010"/>
                </a:solidFill>
                <a:latin typeface="Montserrat"/>
              </a:rPr>
              <a:t>3. Administering pageant events</a:t>
            </a:r>
          </a:p>
          <a:p>
            <a:pPr marL="451962" lvl="1" indent="-225981" algn="l">
              <a:lnSpc>
                <a:spcPts val="2930"/>
              </a:lnSpc>
              <a:buFont typeface="Arial"/>
              <a:buChar char="•"/>
            </a:pPr>
            <a:r>
              <a:rPr lang="en-US" sz="2093" dirty="0">
                <a:solidFill>
                  <a:srgbClr val="101010"/>
                </a:solidFill>
                <a:latin typeface="Montserrat"/>
              </a:rPr>
              <a:t>Rounds and contestants will be administered one at a time.</a:t>
            </a:r>
          </a:p>
          <a:p>
            <a:pPr marL="451962" lvl="1" indent="-225981" algn="l">
              <a:lnSpc>
                <a:spcPts val="2930"/>
              </a:lnSpc>
              <a:buFont typeface="Arial"/>
              <a:buChar char="•"/>
            </a:pPr>
            <a:r>
              <a:rPr lang="en-US" sz="2093" dirty="0">
                <a:solidFill>
                  <a:srgbClr val="101010"/>
                </a:solidFill>
                <a:latin typeface="Montserrat"/>
              </a:rPr>
              <a:t>An administered event will be handled by a single event manager.</a:t>
            </a:r>
          </a:p>
          <a:p>
            <a:pPr marL="451962" lvl="1" indent="-225981" algn="l">
              <a:lnSpc>
                <a:spcPts val="2930"/>
              </a:lnSpc>
              <a:buFont typeface="Arial"/>
              <a:buChar char="•"/>
            </a:pPr>
            <a:r>
              <a:rPr lang="en-US" sz="2093" dirty="0">
                <a:solidFill>
                  <a:srgbClr val="101010"/>
                </a:solidFill>
                <a:latin typeface="Montserrat"/>
              </a:rPr>
              <a:t>During a voting session, managers can wait until every event judge has submitted their votes or force judge vote submissions.</a:t>
            </a:r>
          </a:p>
          <a:p>
            <a:pPr marL="451962" lvl="1" indent="-225981" algn="l">
              <a:lnSpc>
                <a:spcPts val="2930"/>
              </a:lnSpc>
              <a:buFont typeface="Arial"/>
              <a:buChar char="•"/>
            </a:pPr>
            <a:r>
              <a:rPr lang="en-US" sz="2093" dirty="0">
                <a:solidFill>
                  <a:srgbClr val="101010"/>
                </a:solidFill>
                <a:latin typeface="Montserrat"/>
              </a:rPr>
              <a:t>After every segment, contestants will be manually selected to either move on to the next segment or not.</a:t>
            </a:r>
          </a:p>
          <a:p>
            <a:pPr algn="l">
              <a:lnSpc>
                <a:spcPts val="2930"/>
              </a:lnSpc>
            </a:pPr>
            <a:endParaRPr lang="en-US" sz="2093" dirty="0">
              <a:solidFill>
                <a:srgbClr val="101010"/>
              </a:solidFill>
              <a:latin typeface="Montserrat"/>
            </a:endParaRPr>
          </a:p>
          <a:p>
            <a:pPr algn="l">
              <a:lnSpc>
                <a:spcPts val="2930"/>
              </a:lnSpc>
            </a:pPr>
            <a:r>
              <a:rPr lang="en-US" sz="2093" dirty="0">
                <a:solidFill>
                  <a:srgbClr val="101010"/>
                </a:solidFill>
                <a:latin typeface="Montserrat"/>
              </a:rPr>
              <a:t>4. View pageant event results</a:t>
            </a:r>
          </a:p>
          <a:p>
            <a:pPr marL="451962" lvl="1" indent="-225981" algn="l">
              <a:lnSpc>
                <a:spcPts val="2930"/>
              </a:lnSpc>
              <a:buFont typeface="Arial"/>
              <a:buChar char="•"/>
            </a:pPr>
            <a:r>
              <a:rPr lang="en-US" sz="2093" dirty="0">
                <a:solidFill>
                  <a:srgbClr val="101010"/>
                </a:solidFill>
                <a:latin typeface="Montserrat"/>
              </a:rPr>
              <a:t>Can only view event contestant results based on his/her own events.</a:t>
            </a:r>
          </a:p>
          <a:p>
            <a:pPr algn="l">
              <a:lnSpc>
                <a:spcPts val="2930"/>
              </a:lnSpc>
              <a:spcBef>
                <a:spcPct val="0"/>
              </a:spcBef>
            </a:pPr>
            <a:endParaRPr lang="en-US" sz="2093" dirty="0">
              <a:solidFill>
                <a:srgbClr val="101010"/>
              </a:solidFill>
              <a:latin typeface="Montserrat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283466" y="3727291"/>
            <a:ext cx="373881" cy="373881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428</Words>
  <Application>Microsoft Office PowerPoint</Application>
  <PresentationFormat>Custom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Montserrat Bold</vt:lpstr>
      <vt:lpstr>Montserrat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Pageant Voting System - Pitch Presentation</dc:title>
  <cp:lastModifiedBy>devrickone@gmail.com</cp:lastModifiedBy>
  <cp:revision>22</cp:revision>
  <dcterms:created xsi:type="dcterms:W3CDTF">2006-08-16T00:00:00Z</dcterms:created>
  <dcterms:modified xsi:type="dcterms:W3CDTF">2024-05-10T01:27:08Z</dcterms:modified>
  <dc:identifier>DAGERETo_HM</dc:identifier>
</cp:coreProperties>
</file>