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julLEx3j5KoI4qvfzWHaI9fLfv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62c62412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6c62c6241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94c8f8b5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7094c8f8b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62c62412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6c62c6241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94c8f8b5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g7094c8f8b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62c62412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8" name="Google Shape;228;g6c62c6241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62c62412_0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6c62c62412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62c62412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6c62c62412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94c8f8b5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7094c8f8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94c8f8b5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7094c8f8b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62c624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6c62c62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94c8f8b5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7094c8f8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4218" y="569375"/>
            <a:ext cx="70587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E6893 Big Data Analytics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None/>
            </a:pPr>
            <a:endParaRPr sz="19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Times New Roman"/>
              <a:buNone/>
            </a:pPr>
            <a:r>
              <a:rPr lang="en" sz="19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Arbitrary Aspect Identification, Extraction, and Ranking</a:t>
            </a:r>
            <a:endParaRPr sz="1100"/>
          </a:p>
        </p:txBody>
      </p:sp>
      <p:sp>
        <p:nvSpPr>
          <p:cNvPr id="85" name="Google Shape;85;p1"/>
          <p:cNvSpPr/>
          <p:nvPr/>
        </p:nvSpPr>
        <p:spPr>
          <a:xfrm>
            <a:off x="1143000" y="1925375"/>
            <a:ext cx="70077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5100" rIns="34275" bIns="35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ID: </a:t>
            </a: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201912-36</a:t>
            </a:r>
            <a:b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(with UNI): Cedric Jouan (cj2567) and Austin Bell (alb2307)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906130"/>
            <a:ext cx="7007773" cy="175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62c62412_0_89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and Assign Names to Aspects - Resu</a:t>
            </a:r>
            <a:r>
              <a:rPr lang="en" sz="2100" b="1">
                <a:solidFill>
                  <a:srgbClr val="0000FF"/>
                </a:solidFill>
              </a:rPr>
              <a:t>lts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6c62c62412_0_89"/>
          <p:cNvSpPr txBox="1"/>
          <p:nvPr/>
        </p:nvSpPr>
        <p:spPr>
          <a:xfrm>
            <a:off x="351600" y="744350"/>
            <a:ext cx="76650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Initial clustering algorithm implemented: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names to aspects by main category (e.g., “Electronics”, “Toys &amp; Games”, or “Sports”)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Glove 100 Dimension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 Means random initialization, euclidean distance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TF-IDF weighting to select most representative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6c62c62412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2264499"/>
            <a:ext cx="3821325" cy="20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6c62c62412_0_89"/>
          <p:cNvSpPr txBox="1"/>
          <p:nvPr/>
        </p:nvSpPr>
        <p:spPr>
          <a:xfrm>
            <a:off x="2412575" y="1960375"/>
            <a:ext cx="39477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Extracted Aspect		     Clustered Result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6c62c62412_0_89"/>
          <p:cNvSpPr txBox="1"/>
          <p:nvPr/>
        </p:nvSpPr>
        <p:spPr>
          <a:xfrm>
            <a:off x="351600" y="4402100"/>
            <a:ext cx="766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consideration: identify and exclude intra-cluster 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94c8f8b5_0_143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Compute Sentiment of each Aspect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7094c8f8b5_0_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75" y="1405288"/>
            <a:ext cx="5046151" cy="27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7094c8f8b5_0_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3826" y="3692488"/>
            <a:ext cx="3537774" cy="4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7094c8f8b5_0_143"/>
          <p:cNvSpPr txBox="1"/>
          <p:nvPr/>
        </p:nvSpPr>
        <p:spPr>
          <a:xfrm>
            <a:off x="198125" y="983588"/>
            <a:ext cx="36651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: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094c8f8b5_0_143"/>
          <p:cNvSpPr txBox="1"/>
          <p:nvPr/>
        </p:nvSpPr>
        <p:spPr>
          <a:xfrm>
            <a:off x="5453813" y="1086688"/>
            <a:ext cx="3665100" cy="23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dataset,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one training set and one test set for each aspect,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 Deep learning sentiment analyzer for each aspect,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sentiment analyzers.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4;g6c62c62412_0_178">
            <a:extLst>
              <a:ext uri="{FF2B5EF4-FFF2-40B4-BE49-F238E27FC236}">
                <a16:creationId xmlns:a16="http://schemas.microsoft.com/office/drawing/2014/main" id="{F0EDF526-D30F-4CB6-8633-161289461723}"/>
              </a:ext>
            </a:extLst>
          </p:cNvPr>
          <p:cNvSpPr/>
          <p:nvPr/>
        </p:nvSpPr>
        <p:spPr>
          <a:xfrm>
            <a:off x="3340429" y="1472761"/>
            <a:ext cx="2143560" cy="163014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6c62c62412_0_178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Compute Sentiment of each Aspect </a:t>
            </a: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Results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6c62c62412_0_178"/>
          <p:cNvSpPr/>
          <p:nvPr/>
        </p:nvSpPr>
        <p:spPr>
          <a:xfrm>
            <a:off x="597467" y="765538"/>
            <a:ext cx="7794900" cy="66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6c62c62412_0_178"/>
          <p:cNvSpPr txBox="1"/>
          <p:nvPr/>
        </p:nvSpPr>
        <p:spPr>
          <a:xfrm>
            <a:off x="1761077" y="765538"/>
            <a:ext cx="1953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CNN_BiLSTM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Tensorflow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6c62c62412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08" y="787873"/>
            <a:ext cx="556695" cy="5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6c62c62412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930" y="841613"/>
            <a:ext cx="254763" cy="25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6c62c62412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842" y="827020"/>
            <a:ext cx="254750" cy="2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c62c62412_0_178"/>
          <p:cNvSpPr txBox="1"/>
          <p:nvPr/>
        </p:nvSpPr>
        <p:spPr>
          <a:xfrm>
            <a:off x="192300" y="406933"/>
            <a:ext cx="89517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b="1" dirty="0">
                <a:solidFill>
                  <a:srgbClr val="0000FF"/>
                </a:solidFill>
                <a:sym typeface="Calibri"/>
              </a:rPr>
              <a:t>Model selection and Training</a:t>
            </a:r>
          </a:p>
        </p:txBody>
      </p:sp>
      <p:sp>
        <p:nvSpPr>
          <p:cNvPr id="201" name="Google Shape;201;g6c62c62412_0_178"/>
          <p:cNvSpPr txBox="1"/>
          <p:nvPr/>
        </p:nvSpPr>
        <p:spPr>
          <a:xfrm>
            <a:off x="4085242" y="742138"/>
            <a:ext cx="20826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Takes advantage to the large number of sample.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Good performance.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6c62c62412_0_178"/>
          <p:cNvSpPr txBox="1"/>
          <p:nvPr/>
        </p:nvSpPr>
        <p:spPr>
          <a:xfrm>
            <a:off x="6294242" y="742138"/>
            <a:ext cx="2082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Prediction is slow.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100" dirty="0">
                <a:latin typeface="Calibri"/>
                <a:ea typeface="Calibri"/>
                <a:cs typeface="Calibri"/>
                <a:sym typeface="Calibri"/>
              </a:rPr>
              <a:t>Difficult to integrate in the pipeline.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6c62c62412_0_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944" y="3503353"/>
            <a:ext cx="7389135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c62c62412_0_178" title="2"/>
          <p:cNvSpPr txBox="1"/>
          <p:nvPr/>
        </p:nvSpPr>
        <p:spPr>
          <a:xfrm>
            <a:off x="537094" y="3158706"/>
            <a:ext cx="89517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Split the reviews to isolate each aspect.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6c62c62412_0_178"/>
          <p:cNvSpPr/>
          <p:nvPr/>
        </p:nvSpPr>
        <p:spPr>
          <a:xfrm>
            <a:off x="995544" y="3536110"/>
            <a:ext cx="16158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6c62c62412_0_178"/>
          <p:cNvSpPr/>
          <p:nvPr/>
        </p:nvSpPr>
        <p:spPr>
          <a:xfrm>
            <a:off x="2595744" y="3536110"/>
            <a:ext cx="16158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8;g6c62c62412_0_178">
            <a:extLst>
              <a:ext uri="{FF2B5EF4-FFF2-40B4-BE49-F238E27FC236}">
                <a16:creationId xmlns:a16="http://schemas.microsoft.com/office/drawing/2014/main" id="{D87CAAC7-61DB-4546-A8E1-1A2FE62F3ECE}"/>
              </a:ext>
            </a:extLst>
          </p:cNvPr>
          <p:cNvSpPr txBox="1"/>
          <p:nvPr/>
        </p:nvSpPr>
        <p:spPr>
          <a:xfrm>
            <a:off x="358489" y="2898692"/>
            <a:ext cx="89517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b="1" dirty="0">
                <a:solidFill>
                  <a:srgbClr val="0000FF"/>
                </a:solidFill>
                <a:sym typeface="Calibri"/>
              </a:rPr>
              <a:t>Integration in the pipeline</a:t>
            </a:r>
          </a:p>
        </p:txBody>
      </p:sp>
      <p:sp>
        <p:nvSpPr>
          <p:cNvPr id="31" name="Google Shape;206;g6c62c62412_0_178" title="2">
            <a:extLst>
              <a:ext uri="{FF2B5EF4-FFF2-40B4-BE49-F238E27FC236}">
                <a16:creationId xmlns:a16="http://schemas.microsoft.com/office/drawing/2014/main" id="{987380F5-559C-4C22-9020-DAF4368A5305}"/>
              </a:ext>
            </a:extLst>
          </p:cNvPr>
          <p:cNvSpPr txBox="1"/>
          <p:nvPr/>
        </p:nvSpPr>
        <p:spPr>
          <a:xfrm>
            <a:off x="487088" y="4056980"/>
            <a:ext cx="89517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Prediction.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For each simple sentence that discuss an aspect we predict the sentiment.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Then we aggregate the sentiments in one “opinion vector” per review.     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 o</a:t>
            </a:r>
            <a:r>
              <a:rPr lang="en-GB" sz="105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= [ 0, 0, +0.9, 0, 0, -0.4]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BD8A5B-EA9F-49E1-8C68-272EDAED56DB}"/>
              </a:ext>
            </a:extLst>
          </p:cNvPr>
          <p:cNvSpPr/>
          <p:nvPr/>
        </p:nvSpPr>
        <p:spPr>
          <a:xfrm>
            <a:off x="3377621" y="1531644"/>
            <a:ext cx="2082600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F22001-D5FA-43E6-B1AE-125E4FD87B6F}"/>
              </a:ext>
            </a:extLst>
          </p:cNvPr>
          <p:cNvSpPr/>
          <p:nvPr/>
        </p:nvSpPr>
        <p:spPr>
          <a:xfrm>
            <a:off x="3388552" y="1849473"/>
            <a:ext cx="2071669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73F90D-BF65-4B46-9F06-976A2993662D}"/>
              </a:ext>
            </a:extLst>
          </p:cNvPr>
          <p:cNvSpPr/>
          <p:nvPr/>
        </p:nvSpPr>
        <p:spPr>
          <a:xfrm>
            <a:off x="3388552" y="2171442"/>
            <a:ext cx="2071669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6661CE-30F0-4708-B7BF-62C084C66771}"/>
              </a:ext>
            </a:extLst>
          </p:cNvPr>
          <p:cNvSpPr txBox="1"/>
          <p:nvPr/>
        </p:nvSpPr>
        <p:spPr>
          <a:xfrm>
            <a:off x="3645986" y="1543426"/>
            <a:ext cx="1726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Glove 100 Embedding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D9CE8-3127-441C-B51D-A3B7E05F170A}"/>
              </a:ext>
            </a:extLst>
          </p:cNvPr>
          <p:cNvSpPr txBox="1"/>
          <p:nvPr/>
        </p:nvSpPr>
        <p:spPr>
          <a:xfrm>
            <a:off x="3652309" y="1834942"/>
            <a:ext cx="186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Convolution_1D(128)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2F6510D-12E2-4AB3-BA17-D45D58153094}"/>
              </a:ext>
            </a:extLst>
          </p:cNvPr>
          <p:cNvSpPr txBox="1"/>
          <p:nvPr/>
        </p:nvSpPr>
        <p:spPr>
          <a:xfrm>
            <a:off x="3549131" y="2163005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Bidirectional_LSTM</a:t>
            </a:r>
            <a:r>
              <a:rPr lang="fr-FR" sz="1100" dirty="0"/>
              <a:t>(100)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DCC02F-68ED-4642-9CFA-0FBE64BC4C8B}"/>
              </a:ext>
            </a:extLst>
          </p:cNvPr>
          <p:cNvSpPr/>
          <p:nvPr/>
        </p:nvSpPr>
        <p:spPr>
          <a:xfrm>
            <a:off x="3931445" y="2488177"/>
            <a:ext cx="974947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FB69206-BD0A-4EC7-A842-8653F9F55C92}"/>
              </a:ext>
            </a:extLst>
          </p:cNvPr>
          <p:cNvSpPr txBox="1"/>
          <p:nvPr/>
        </p:nvSpPr>
        <p:spPr>
          <a:xfrm>
            <a:off x="3931445" y="2484722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Dropout(0,2)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2C2BB9-29FE-4E11-B9C9-3738F15B118E}"/>
              </a:ext>
            </a:extLst>
          </p:cNvPr>
          <p:cNvSpPr/>
          <p:nvPr/>
        </p:nvSpPr>
        <p:spPr>
          <a:xfrm>
            <a:off x="4106572" y="2784811"/>
            <a:ext cx="621506" cy="25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1755E17-7180-4543-9E20-5D61BFF93D52}"/>
              </a:ext>
            </a:extLst>
          </p:cNvPr>
          <p:cNvSpPr txBox="1"/>
          <p:nvPr/>
        </p:nvSpPr>
        <p:spPr>
          <a:xfrm>
            <a:off x="4034848" y="2768665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Dense(1)</a:t>
            </a: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4E566B14-45A1-46AB-ADB1-D714A94DD81D}"/>
              </a:ext>
            </a:extLst>
          </p:cNvPr>
          <p:cNvSpPr/>
          <p:nvPr/>
        </p:nvSpPr>
        <p:spPr>
          <a:xfrm rot="5400000">
            <a:off x="2739068" y="2036214"/>
            <a:ext cx="530384" cy="498726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B2B7952C-BA7B-46ED-963B-00CA71FBFF7B}"/>
              </a:ext>
            </a:extLst>
          </p:cNvPr>
          <p:cNvSpPr/>
          <p:nvPr/>
        </p:nvSpPr>
        <p:spPr>
          <a:xfrm rot="5400000">
            <a:off x="5560450" y="2036251"/>
            <a:ext cx="530384" cy="498726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78C696-5AE8-4DBD-A4DC-4D36D5A9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33" y="1544968"/>
            <a:ext cx="2256682" cy="159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5943BC-24B2-49FE-9461-B5C16A79E134}"/>
              </a:ext>
            </a:extLst>
          </p:cNvPr>
          <p:cNvSpPr txBox="1"/>
          <p:nvPr/>
        </p:nvSpPr>
        <p:spPr>
          <a:xfrm>
            <a:off x="172714" y="1553297"/>
            <a:ext cx="26452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Training Data </a:t>
            </a:r>
            <a:r>
              <a:rPr lang="fr-FR" dirty="0"/>
              <a:t>:</a:t>
            </a:r>
          </a:p>
          <a:p>
            <a:r>
              <a:rPr lang="en-GB" sz="1200" dirty="0"/>
              <a:t>Texts = 500 000 unused reviews from the original dataset.</a:t>
            </a:r>
          </a:p>
          <a:p>
            <a:r>
              <a:rPr lang="en-GB" sz="1200" dirty="0"/>
              <a:t>Labels = 0 if the review’s score is 1 or 2, and 1 if the review’s score is 4 or 5.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94c8f8b5_0_152"/>
          <p:cNvSpPr txBox="1"/>
          <p:nvPr/>
        </p:nvSpPr>
        <p:spPr>
          <a:xfrm>
            <a:off x="224706" y="142267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Assign Value and Rank Aspects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094c8f8b5_0_152"/>
          <p:cNvSpPr txBox="1"/>
          <p:nvPr/>
        </p:nvSpPr>
        <p:spPr>
          <a:xfrm>
            <a:off x="224706" y="499318"/>
            <a:ext cx="7407584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The objective is to compute the importance weights of each aspect from the opinion vectors and the overall score of the review.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The weights should represent the influence of the aspect on the overall score.</a:t>
            </a:r>
          </a:p>
        </p:txBody>
      </p:sp>
      <p:sp>
        <p:nvSpPr>
          <p:cNvPr id="6" name="Google Shape;184;g6c62c62412_0_178">
            <a:extLst>
              <a:ext uri="{FF2B5EF4-FFF2-40B4-BE49-F238E27FC236}">
                <a16:creationId xmlns:a16="http://schemas.microsoft.com/office/drawing/2014/main" id="{0FB1BB15-13F7-4C5D-BDB2-EB4F030216C6}"/>
              </a:ext>
            </a:extLst>
          </p:cNvPr>
          <p:cNvSpPr/>
          <p:nvPr/>
        </p:nvSpPr>
        <p:spPr>
          <a:xfrm>
            <a:off x="246831" y="1375369"/>
            <a:ext cx="3019938" cy="26066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84;g6c62c62412_0_178">
            <a:extLst>
              <a:ext uri="{FF2B5EF4-FFF2-40B4-BE49-F238E27FC236}">
                <a16:creationId xmlns:a16="http://schemas.microsoft.com/office/drawing/2014/main" id="{C23A4255-F8CF-4375-8958-06086BA8F927}"/>
              </a:ext>
            </a:extLst>
          </p:cNvPr>
          <p:cNvSpPr/>
          <p:nvPr/>
        </p:nvSpPr>
        <p:spPr>
          <a:xfrm>
            <a:off x="3524865" y="1375369"/>
            <a:ext cx="2153264" cy="26066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4;g6c62c62412_0_178">
            <a:extLst>
              <a:ext uri="{FF2B5EF4-FFF2-40B4-BE49-F238E27FC236}">
                <a16:creationId xmlns:a16="http://schemas.microsoft.com/office/drawing/2014/main" id="{D693BBF5-F60C-4AE3-A166-CA9C820DECAA}"/>
              </a:ext>
            </a:extLst>
          </p:cNvPr>
          <p:cNvSpPr/>
          <p:nvPr/>
        </p:nvSpPr>
        <p:spPr>
          <a:xfrm>
            <a:off x="5884608" y="1375369"/>
            <a:ext cx="2470354" cy="26066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0D85D1-8438-47AF-8225-4D89BE8FD357}"/>
              </a:ext>
            </a:extLst>
          </p:cNvPr>
          <p:cNvSpPr txBox="1"/>
          <p:nvPr/>
        </p:nvSpPr>
        <p:spPr>
          <a:xfrm>
            <a:off x="280728" y="1361932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Inputs</a:t>
            </a:r>
            <a:r>
              <a:rPr lang="fr-FR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3B7945-F8C3-4176-B5F8-06371174C73F}"/>
              </a:ext>
            </a:extLst>
          </p:cNvPr>
          <p:cNvSpPr txBox="1"/>
          <p:nvPr/>
        </p:nvSpPr>
        <p:spPr>
          <a:xfrm>
            <a:off x="5872634" y="1361932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Outputs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E14A62-064E-4D98-A4EC-CEA96D591E7B}"/>
              </a:ext>
            </a:extLst>
          </p:cNvPr>
          <p:cNvSpPr txBox="1"/>
          <p:nvPr/>
        </p:nvSpPr>
        <p:spPr>
          <a:xfrm>
            <a:off x="3524865" y="136193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Model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D2AE07D3-BEF5-4922-A3EE-0A436AEC1285}"/>
              </a:ext>
            </a:extLst>
          </p:cNvPr>
          <p:cNvSpPr/>
          <p:nvPr/>
        </p:nvSpPr>
        <p:spPr>
          <a:xfrm rot="5400000">
            <a:off x="5564073" y="2837359"/>
            <a:ext cx="434590" cy="206478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BC1010AB-E4C0-4A03-BE18-5A9DDD64A0F5}"/>
              </a:ext>
            </a:extLst>
          </p:cNvPr>
          <p:cNvSpPr/>
          <p:nvPr/>
        </p:nvSpPr>
        <p:spPr>
          <a:xfrm rot="5400000">
            <a:off x="3156259" y="2858412"/>
            <a:ext cx="434590" cy="213571"/>
          </a:xfrm>
          <a:prstGeom prst="triangle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enthèses 2">
            <a:extLst>
              <a:ext uri="{FF2B5EF4-FFF2-40B4-BE49-F238E27FC236}">
                <a16:creationId xmlns:a16="http://schemas.microsoft.com/office/drawing/2014/main" id="{668FF252-0165-44B8-B07D-F3279C1ED69C}"/>
              </a:ext>
            </a:extLst>
          </p:cNvPr>
          <p:cNvSpPr/>
          <p:nvPr/>
        </p:nvSpPr>
        <p:spPr>
          <a:xfrm>
            <a:off x="604142" y="1681319"/>
            <a:ext cx="1489587" cy="15478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s 15">
            <a:extLst>
              <a:ext uri="{FF2B5EF4-FFF2-40B4-BE49-F238E27FC236}">
                <a16:creationId xmlns:a16="http://schemas.microsoft.com/office/drawing/2014/main" id="{F02A0EA6-7271-44FB-8FB4-BD905EDB4EB7}"/>
              </a:ext>
            </a:extLst>
          </p:cNvPr>
          <p:cNvSpPr/>
          <p:nvPr/>
        </p:nvSpPr>
        <p:spPr>
          <a:xfrm>
            <a:off x="2598523" y="1681320"/>
            <a:ext cx="569478" cy="154784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F4B625-12C4-44FB-995F-636C042BB420}"/>
              </a:ext>
            </a:extLst>
          </p:cNvPr>
          <p:cNvSpPr txBox="1"/>
          <p:nvPr/>
        </p:nvSpPr>
        <p:spPr>
          <a:xfrm>
            <a:off x="198396" y="226320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X</a:t>
            </a:r>
            <a:r>
              <a:rPr lang="fr-FR" sz="1050" dirty="0"/>
              <a:t>=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8A9EC1-D0FF-4C24-B5A5-08D3BFEE82E4}"/>
              </a:ext>
            </a:extLst>
          </p:cNvPr>
          <p:cNvSpPr txBox="1"/>
          <p:nvPr/>
        </p:nvSpPr>
        <p:spPr>
          <a:xfrm>
            <a:off x="2091704" y="227057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;</a:t>
            </a:r>
            <a:r>
              <a:rPr lang="fr-FR" sz="1800" b="1" dirty="0"/>
              <a:t> y</a:t>
            </a:r>
            <a:r>
              <a:rPr lang="fr-FR" sz="1050" dirty="0"/>
              <a:t>=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4B9D9B-F6F4-4EB3-B785-8CDBCA37DDF8}"/>
              </a:ext>
            </a:extLst>
          </p:cNvPr>
          <p:cNvSpPr txBox="1"/>
          <p:nvPr/>
        </p:nvSpPr>
        <p:spPr>
          <a:xfrm>
            <a:off x="647558" y="2301353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 vectors</a:t>
            </a:r>
          </a:p>
          <a:p>
            <a:pPr algn="ctr"/>
            <a:r>
              <a:rPr lang="en-GB" dirty="0"/>
              <a:t>o</a:t>
            </a:r>
            <a:r>
              <a:rPr lang="en-GB" sz="1100" dirty="0"/>
              <a:t>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852BEEC-CCC9-4C41-84D8-EA8B7361898B}"/>
              </a:ext>
            </a:extLst>
          </p:cNvPr>
          <p:cNvSpPr txBox="1"/>
          <p:nvPr/>
        </p:nvSpPr>
        <p:spPr>
          <a:xfrm>
            <a:off x="2542641" y="2263203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scores</a:t>
            </a:r>
          </a:p>
          <a:p>
            <a:pPr algn="ctr"/>
            <a:r>
              <a:rPr lang="fr-FR" dirty="0"/>
              <a:t>O</a:t>
            </a:r>
            <a:r>
              <a:rPr lang="fr-FR" sz="1100" dirty="0"/>
              <a:t>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ACAB74-FB09-486F-B085-EF56C9885DFF}"/>
              </a:ext>
            </a:extLst>
          </p:cNvPr>
          <p:cNvSpPr txBox="1"/>
          <p:nvPr/>
        </p:nvSpPr>
        <p:spPr>
          <a:xfrm>
            <a:off x="246830" y="3260169"/>
            <a:ext cx="3019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features are the sentiment score for each aspect.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target is the score review.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B12E0A-7ECB-494E-BA86-3FDC2A91274C}"/>
              </a:ext>
            </a:extLst>
          </p:cNvPr>
          <p:cNvSpPr txBox="1"/>
          <p:nvPr/>
        </p:nvSpPr>
        <p:spPr>
          <a:xfrm>
            <a:off x="5936225" y="1650906"/>
            <a:ext cx="2418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Coefficients </a:t>
            </a:r>
            <a:r>
              <a:rPr lang="en-GB" dirty="0"/>
              <a:t>:</a:t>
            </a:r>
          </a:p>
          <a:p>
            <a:r>
              <a:rPr lang="en-GB" dirty="0"/>
              <a:t>The coefficients are the weights that represent the importance of each aspects.</a:t>
            </a:r>
          </a:p>
          <a:p>
            <a:endParaRPr lang="en-GB" dirty="0"/>
          </a:p>
          <a:p>
            <a:r>
              <a:rPr lang="en-GB" u="sng" dirty="0"/>
              <a:t>Statistics</a:t>
            </a:r>
            <a:r>
              <a:rPr lang="en-GB" dirty="0"/>
              <a:t> :</a:t>
            </a:r>
          </a:p>
          <a:p>
            <a:r>
              <a:rPr lang="en-GB" dirty="0"/>
              <a:t>We are also interested by the standard deviation of the coefficients.</a:t>
            </a:r>
          </a:p>
        </p:txBody>
      </p:sp>
      <p:sp>
        <p:nvSpPr>
          <p:cNvPr id="24" name="Google Shape;215;g7094c8f8b5_0_152">
            <a:extLst>
              <a:ext uri="{FF2B5EF4-FFF2-40B4-BE49-F238E27FC236}">
                <a16:creationId xmlns:a16="http://schemas.microsoft.com/office/drawing/2014/main" id="{D28A13FE-C179-49A6-BA97-1F657CE2B285}"/>
              </a:ext>
            </a:extLst>
          </p:cNvPr>
          <p:cNvSpPr txBox="1"/>
          <p:nvPr/>
        </p:nvSpPr>
        <p:spPr>
          <a:xfrm>
            <a:off x="280728" y="4029835"/>
            <a:ext cx="7407584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This model is applied at a sub category level. Therefore we output one set of weights per sub category.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/>
              <a:t>Remark : We are still developing a more robust model for the ranking.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B4D8D3-AFB5-4A0B-BFE1-75FCE3659599}"/>
              </a:ext>
            </a:extLst>
          </p:cNvPr>
          <p:cNvSpPr txBox="1"/>
          <p:nvPr/>
        </p:nvSpPr>
        <p:spPr>
          <a:xfrm>
            <a:off x="3590183" y="1648168"/>
            <a:ext cx="207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want the weight vector w such that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F8197E1-D084-4CA0-B59D-59D2B4A1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56" y="2219158"/>
            <a:ext cx="2153263" cy="59055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11B5BDC-6EC5-4FA1-B9EA-175707B45418}"/>
              </a:ext>
            </a:extLst>
          </p:cNvPr>
          <p:cNvSpPr txBox="1"/>
          <p:nvPr/>
        </p:nvSpPr>
        <p:spPr>
          <a:xfrm>
            <a:off x="3607319" y="2948655"/>
            <a:ext cx="2070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Therefore we fit a linear regression between X and 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62c62412_0_173"/>
          <p:cNvSpPr txBox="1"/>
          <p:nvPr/>
        </p:nvSpPr>
        <p:spPr>
          <a:xfrm>
            <a:off x="266804" y="234340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rgbClr val="0000FF"/>
                </a:solidFill>
              </a:rPr>
              <a:t>Overview </a:t>
            </a:r>
            <a:r>
              <a:rPr lang="fr-FR" sz="2100" b="1" dirty="0">
                <a:solidFill>
                  <a:srgbClr val="0000FF"/>
                </a:solidFill>
              </a:rPr>
              <a:t>and Output description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772848F-5342-494C-8702-E0838573F5A1}"/>
              </a:ext>
            </a:extLst>
          </p:cNvPr>
          <p:cNvSpPr/>
          <p:nvPr/>
        </p:nvSpPr>
        <p:spPr>
          <a:xfrm>
            <a:off x="2259977" y="907249"/>
            <a:ext cx="1878807" cy="256269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B57AD18D-A74E-40F9-9A38-E3B849B833F2}"/>
              </a:ext>
            </a:extLst>
          </p:cNvPr>
          <p:cNvSpPr/>
          <p:nvPr/>
        </p:nvSpPr>
        <p:spPr>
          <a:xfrm>
            <a:off x="2336825" y="952621"/>
            <a:ext cx="1878807" cy="256269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A8E69A5-89E9-4DC5-A849-506B6DE0BB54}"/>
              </a:ext>
            </a:extLst>
          </p:cNvPr>
          <p:cNvSpPr/>
          <p:nvPr/>
        </p:nvSpPr>
        <p:spPr>
          <a:xfrm>
            <a:off x="2413673" y="997993"/>
            <a:ext cx="1878807" cy="256269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773472B0-FBC8-4F2A-A0ED-8F4D126A8FCD}"/>
              </a:ext>
            </a:extLst>
          </p:cNvPr>
          <p:cNvSpPr/>
          <p:nvPr/>
        </p:nvSpPr>
        <p:spPr>
          <a:xfrm>
            <a:off x="202510" y="892961"/>
            <a:ext cx="1878807" cy="2615450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D45F03C1-0563-4D28-A587-1F9FD4D18F53}"/>
              </a:ext>
            </a:extLst>
          </p:cNvPr>
          <p:cNvSpPr/>
          <p:nvPr/>
        </p:nvSpPr>
        <p:spPr>
          <a:xfrm>
            <a:off x="4414221" y="861877"/>
            <a:ext cx="1878807" cy="260281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C3AA0BB5-1056-4986-9535-852B69DD01F3}"/>
              </a:ext>
            </a:extLst>
          </p:cNvPr>
          <p:cNvSpPr/>
          <p:nvPr/>
        </p:nvSpPr>
        <p:spPr>
          <a:xfrm>
            <a:off x="4491069" y="907249"/>
            <a:ext cx="1878807" cy="260281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57307B4F-DDEF-4A9C-9816-C80121746E1C}"/>
              </a:ext>
            </a:extLst>
          </p:cNvPr>
          <p:cNvSpPr/>
          <p:nvPr/>
        </p:nvSpPr>
        <p:spPr>
          <a:xfrm>
            <a:off x="4567917" y="952621"/>
            <a:ext cx="1878807" cy="260281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B196CC6C-5846-45DD-AEEE-13DD31E4A752}"/>
              </a:ext>
            </a:extLst>
          </p:cNvPr>
          <p:cNvSpPr/>
          <p:nvPr/>
        </p:nvSpPr>
        <p:spPr>
          <a:xfrm>
            <a:off x="6600713" y="754719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12414C22-DDC6-4E62-B87A-3C2D79141476}"/>
              </a:ext>
            </a:extLst>
          </p:cNvPr>
          <p:cNvSpPr/>
          <p:nvPr/>
        </p:nvSpPr>
        <p:spPr>
          <a:xfrm>
            <a:off x="6677561" y="800091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2703EFB-9356-45B8-9ABE-95F58B71FE73}"/>
              </a:ext>
            </a:extLst>
          </p:cNvPr>
          <p:cNvSpPr/>
          <p:nvPr/>
        </p:nvSpPr>
        <p:spPr>
          <a:xfrm>
            <a:off x="6754409" y="845463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3AE21BD-8C38-482B-BC86-614F76B5B07A}"/>
              </a:ext>
            </a:extLst>
          </p:cNvPr>
          <p:cNvSpPr/>
          <p:nvPr/>
        </p:nvSpPr>
        <p:spPr>
          <a:xfrm>
            <a:off x="6799302" y="890835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CBAB87CD-427C-4EEC-8CA2-BE9E27B780BD}"/>
              </a:ext>
            </a:extLst>
          </p:cNvPr>
          <p:cNvSpPr/>
          <p:nvPr/>
        </p:nvSpPr>
        <p:spPr>
          <a:xfrm>
            <a:off x="6876150" y="936207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041810F-2BDB-4F33-AF9E-5C3BCBA6F9F3}"/>
              </a:ext>
            </a:extLst>
          </p:cNvPr>
          <p:cNvSpPr/>
          <p:nvPr/>
        </p:nvSpPr>
        <p:spPr>
          <a:xfrm>
            <a:off x="6952998" y="981579"/>
            <a:ext cx="1878807" cy="257720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Triangle isocèle 251">
            <a:extLst>
              <a:ext uri="{FF2B5EF4-FFF2-40B4-BE49-F238E27FC236}">
                <a16:creationId xmlns:a16="http://schemas.microsoft.com/office/drawing/2014/main" id="{47AE7663-2693-44F6-86FA-549AA5AD1835}"/>
              </a:ext>
            </a:extLst>
          </p:cNvPr>
          <p:cNvSpPr/>
          <p:nvPr/>
        </p:nvSpPr>
        <p:spPr>
          <a:xfrm rot="5400000">
            <a:off x="1994336" y="2403093"/>
            <a:ext cx="334363" cy="167276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5FBF0953-F698-498D-AB8E-F921DA824328}"/>
              </a:ext>
            </a:extLst>
          </p:cNvPr>
          <p:cNvSpPr/>
          <p:nvPr/>
        </p:nvSpPr>
        <p:spPr>
          <a:xfrm rot="5400000">
            <a:off x="2032758" y="2446768"/>
            <a:ext cx="334366" cy="244125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riangle isocèle 90">
            <a:extLst>
              <a:ext uri="{FF2B5EF4-FFF2-40B4-BE49-F238E27FC236}">
                <a16:creationId xmlns:a16="http://schemas.microsoft.com/office/drawing/2014/main" id="{DA22F880-1334-4DFE-A0A6-995C14117A25}"/>
              </a:ext>
            </a:extLst>
          </p:cNvPr>
          <p:cNvSpPr/>
          <p:nvPr/>
        </p:nvSpPr>
        <p:spPr>
          <a:xfrm rot="5400000">
            <a:off x="2032955" y="2534862"/>
            <a:ext cx="386441" cy="29659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E5C37186-92AB-44D0-BCA1-4033DE537EBF}"/>
              </a:ext>
            </a:extLst>
          </p:cNvPr>
          <p:cNvSpPr/>
          <p:nvPr/>
        </p:nvSpPr>
        <p:spPr>
          <a:xfrm rot="5400000">
            <a:off x="4222240" y="2065836"/>
            <a:ext cx="339600" cy="167276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riangle isocèle 92">
            <a:extLst>
              <a:ext uri="{FF2B5EF4-FFF2-40B4-BE49-F238E27FC236}">
                <a16:creationId xmlns:a16="http://schemas.microsoft.com/office/drawing/2014/main" id="{12CB2536-EA2E-4530-A283-4D8389978CF7}"/>
              </a:ext>
            </a:extLst>
          </p:cNvPr>
          <p:cNvSpPr/>
          <p:nvPr/>
        </p:nvSpPr>
        <p:spPr>
          <a:xfrm rot="5400000">
            <a:off x="4260661" y="2109510"/>
            <a:ext cx="339603" cy="244125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riangle isocèle 93">
            <a:extLst>
              <a:ext uri="{FF2B5EF4-FFF2-40B4-BE49-F238E27FC236}">
                <a16:creationId xmlns:a16="http://schemas.microsoft.com/office/drawing/2014/main" id="{1C1193FE-B28A-4FC4-9148-721C38C4F00B}"/>
              </a:ext>
            </a:extLst>
          </p:cNvPr>
          <p:cNvSpPr/>
          <p:nvPr/>
        </p:nvSpPr>
        <p:spPr>
          <a:xfrm rot="5400000">
            <a:off x="4260452" y="2198010"/>
            <a:ext cx="392492" cy="29659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159B68-5F44-4FC2-9FAC-DCB814864DB0}"/>
              </a:ext>
            </a:extLst>
          </p:cNvPr>
          <p:cNvSpPr txBox="1"/>
          <p:nvPr/>
        </p:nvSpPr>
        <p:spPr>
          <a:xfrm>
            <a:off x="391131" y="1051843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Input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C184C92F-5884-4E91-86DC-9E7C024E933D}"/>
              </a:ext>
            </a:extLst>
          </p:cNvPr>
          <p:cNvSpPr txBox="1"/>
          <p:nvPr/>
        </p:nvSpPr>
        <p:spPr>
          <a:xfrm>
            <a:off x="2530709" y="1322593"/>
            <a:ext cx="172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/>
              <a:t> : Global  </a:t>
            </a:r>
            <a:r>
              <a:rPr lang="fr-FR" sz="1100" dirty="0" err="1"/>
              <a:t>Category</a:t>
            </a:r>
            <a:endParaRPr lang="fr-FR" sz="1100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FF1DBF5-A6C1-4091-AFD5-E907D418E8E0}"/>
              </a:ext>
            </a:extLst>
          </p:cNvPr>
          <p:cNvSpPr txBox="1"/>
          <p:nvPr/>
        </p:nvSpPr>
        <p:spPr>
          <a:xfrm>
            <a:off x="2549827" y="1051842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Aspects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384E862-C5CA-4D95-BAD2-41EE7F0F281B}"/>
              </a:ext>
            </a:extLst>
          </p:cNvPr>
          <p:cNvSpPr txBox="1"/>
          <p:nvPr/>
        </p:nvSpPr>
        <p:spPr>
          <a:xfrm>
            <a:off x="4591711" y="102852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Sentiments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969E8EA-AE34-4CF1-8289-70607007389C}"/>
              </a:ext>
            </a:extLst>
          </p:cNvPr>
          <p:cNvSpPr txBox="1"/>
          <p:nvPr/>
        </p:nvSpPr>
        <p:spPr>
          <a:xfrm>
            <a:off x="7173377" y="100941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Ranks</a:t>
            </a:r>
            <a:r>
              <a:rPr lang="fr-FR" b="1" u="sng" dirty="0"/>
              <a:t> </a:t>
            </a:r>
            <a:r>
              <a:rPr lang="fr-FR" b="1" u="sng" dirty="0" err="1"/>
              <a:t>dataset</a:t>
            </a:r>
            <a:endParaRPr lang="fr-FR" b="1" u="sng" dirty="0"/>
          </a:p>
        </p:txBody>
      </p:sp>
      <p:sp>
        <p:nvSpPr>
          <p:cNvPr id="113" name="Triangle isocèle 112">
            <a:extLst>
              <a:ext uri="{FF2B5EF4-FFF2-40B4-BE49-F238E27FC236}">
                <a16:creationId xmlns:a16="http://schemas.microsoft.com/office/drawing/2014/main" id="{68E34CD5-DE04-4515-9CCA-C828A500E59D}"/>
              </a:ext>
            </a:extLst>
          </p:cNvPr>
          <p:cNvSpPr/>
          <p:nvPr/>
        </p:nvSpPr>
        <p:spPr>
          <a:xfrm rot="5400000">
            <a:off x="6382190" y="1558703"/>
            <a:ext cx="339600" cy="167276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Triangle isocèle 113">
            <a:extLst>
              <a:ext uri="{FF2B5EF4-FFF2-40B4-BE49-F238E27FC236}">
                <a16:creationId xmlns:a16="http://schemas.microsoft.com/office/drawing/2014/main" id="{97A7FF74-38CB-4F8A-B529-C85BEE1FCDA8}"/>
              </a:ext>
            </a:extLst>
          </p:cNvPr>
          <p:cNvSpPr/>
          <p:nvPr/>
        </p:nvSpPr>
        <p:spPr>
          <a:xfrm rot="5400000">
            <a:off x="6420611" y="1602377"/>
            <a:ext cx="339603" cy="244125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riangle isocèle 114">
            <a:extLst>
              <a:ext uri="{FF2B5EF4-FFF2-40B4-BE49-F238E27FC236}">
                <a16:creationId xmlns:a16="http://schemas.microsoft.com/office/drawing/2014/main" id="{32DDFF3A-9A42-4F4F-BF05-0B8BDA55DF9D}"/>
              </a:ext>
            </a:extLst>
          </p:cNvPr>
          <p:cNvSpPr/>
          <p:nvPr/>
        </p:nvSpPr>
        <p:spPr>
          <a:xfrm rot="5400000">
            <a:off x="6423427" y="1687852"/>
            <a:ext cx="386441" cy="29659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Triangle isocèle 115">
            <a:extLst>
              <a:ext uri="{FF2B5EF4-FFF2-40B4-BE49-F238E27FC236}">
                <a16:creationId xmlns:a16="http://schemas.microsoft.com/office/drawing/2014/main" id="{2BD70F76-4318-4094-8148-0AC4965971E2}"/>
              </a:ext>
            </a:extLst>
          </p:cNvPr>
          <p:cNvSpPr/>
          <p:nvPr/>
        </p:nvSpPr>
        <p:spPr>
          <a:xfrm rot="5400000">
            <a:off x="6467491" y="1751756"/>
            <a:ext cx="334363" cy="318220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riangle isocèle 116">
            <a:extLst>
              <a:ext uri="{FF2B5EF4-FFF2-40B4-BE49-F238E27FC236}">
                <a16:creationId xmlns:a16="http://schemas.microsoft.com/office/drawing/2014/main" id="{60566A18-30CF-4C7C-A226-16AC7327D7DE}"/>
              </a:ext>
            </a:extLst>
          </p:cNvPr>
          <p:cNvSpPr/>
          <p:nvPr/>
        </p:nvSpPr>
        <p:spPr>
          <a:xfrm rot="5400000">
            <a:off x="6470497" y="1814742"/>
            <a:ext cx="349632" cy="360154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riangle isocèle 117">
            <a:extLst>
              <a:ext uri="{FF2B5EF4-FFF2-40B4-BE49-F238E27FC236}">
                <a16:creationId xmlns:a16="http://schemas.microsoft.com/office/drawing/2014/main" id="{186D0B6D-7FE4-4EC6-97E6-4588D9CF5818}"/>
              </a:ext>
            </a:extLst>
          </p:cNvPr>
          <p:cNvSpPr/>
          <p:nvPr/>
        </p:nvSpPr>
        <p:spPr>
          <a:xfrm rot="5400000">
            <a:off x="6494184" y="1894326"/>
            <a:ext cx="385241" cy="437001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63F2CD35-7CA1-4A33-A3B0-4ED53DA618E7}"/>
              </a:ext>
            </a:extLst>
          </p:cNvPr>
          <p:cNvSpPr txBox="1"/>
          <p:nvPr/>
        </p:nvSpPr>
        <p:spPr>
          <a:xfrm>
            <a:off x="4610837" y="1276877"/>
            <a:ext cx="1724124" cy="26161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/>
              <a:t> : Global  </a:t>
            </a:r>
            <a:r>
              <a:rPr lang="fr-FR" sz="1100" dirty="0" err="1"/>
              <a:t>Category</a:t>
            </a:r>
            <a:endParaRPr lang="fr-FR" sz="1100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4026232-E4DD-48C2-9B53-642E3A44B147}"/>
              </a:ext>
            </a:extLst>
          </p:cNvPr>
          <p:cNvSpPr txBox="1"/>
          <p:nvPr/>
        </p:nvSpPr>
        <p:spPr>
          <a:xfrm>
            <a:off x="7155373" y="1268034"/>
            <a:ext cx="172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  <a:r>
              <a:rPr lang="fr-FR" sz="1100" dirty="0"/>
              <a:t>: </a:t>
            </a:r>
            <a:r>
              <a:rPr lang="fr-FR" sz="1100" dirty="0" err="1"/>
              <a:t>Category</a:t>
            </a:r>
            <a:r>
              <a:rPr lang="fr-FR" sz="1100" dirty="0"/>
              <a:t> </a:t>
            </a:r>
            <a:r>
              <a:rPr lang="fr-FR" sz="1100" dirty="0" err="1"/>
              <a:t>level</a:t>
            </a:r>
            <a:r>
              <a:rPr lang="fr-FR" sz="1100" dirty="0"/>
              <a:t> 1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29F9BD2A-825B-4587-9E05-5FD4EB84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4" y="1595481"/>
            <a:ext cx="1785403" cy="70839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004D186A-C2B8-4C3F-B281-A036DC030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69" y="1579778"/>
            <a:ext cx="1778329" cy="743569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49E95E6-C693-425A-AC9F-4B79E3B73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59" y="1678029"/>
            <a:ext cx="1776258" cy="87221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34A8E73-904F-4051-B40D-89EA87B287AB}"/>
              </a:ext>
            </a:extLst>
          </p:cNvPr>
          <p:cNvSpPr/>
          <p:nvPr/>
        </p:nvSpPr>
        <p:spPr>
          <a:xfrm>
            <a:off x="2520855" y="2089343"/>
            <a:ext cx="1694484" cy="1838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699616C-ED9D-49C7-8D4F-B40B320B7C21}"/>
              </a:ext>
            </a:extLst>
          </p:cNvPr>
          <p:cNvSpPr/>
          <p:nvPr/>
        </p:nvSpPr>
        <p:spPr>
          <a:xfrm>
            <a:off x="4691516" y="2400013"/>
            <a:ext cx="1694484" cy="18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7464385-11B2-493E-BB1D-51BDBF658352}"/>
              </a:ext>
            </a:extLst>
          </p:cNvPr>
          <p:cNvSpPr txBox="1"/>
          <p:nvPr/>
        </p:nvSpPr>
        <p:spPr>
          <a:xfrm>
            <a:off x="2299342" y="2317146"/>
            <a:ext cx="194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Create set of key Aspects for every global category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Identify aspects discussed in each reviews 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FB29646A-43C5-43DD-A727-3F4B44B960A6}"/>
              </a:ext>
            </a:extLst>
          </p:cNvPr>
          <p:cNvSpPr txBox="1"/>
          <p:nvPr/>
        </p:nvSpPr>
        <p:spPr>
          <a:xfrm>
            <a:off x="4599682" y="2581329"/>
            <a:ext cx="194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Compute sentiments for each aspects.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>
                <a:solidFill>
                  <a:srgbClr val="595959"/>
                </a:solidFill>
              </a:rPr>
              <a:t>Create Opinion Vectors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16E3318D-4FAC-43F0-A25E-D450E9519B17}"/>
              </a:ext>
            </a:extLst>
          </p:cNvPr>
          <p:cNvSpPr txBox="1"/>
          <p:nvPr/>
        </p:nvSpPr>
        <p:spPr>
          <a:xfrm>
            <a:off x="181801" y="2319274"/>
            <a:ext cx="1946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200" dirty="0"/>
              <a:t>1- </a:t>
            </a:r>
            <a:r>
              <a:rPr lang="en-US" sz="1200" dirty="0">
                <a:solidFill>
                  <a:srgbClr val="595959"/>
                </a:solidFill>
              </a:rPr>
              <a:t>142.8 million observations</a:t>
            </a:r>
          </a:p>
          <a:p>
            <a:pPr marL="457200" lvl="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US" sz="1200" dirty="0">
                <a:solidFill>
                  <a:srgbClr val="595959"/>
                </a:solidFill>
              </a:rPr>
              <a:t>24 broad product categories with many more subcategories</a:t>
            </a:r>
          </a:p>
          <a:p>
            <a:endParaRPr lang="en-GB" sz="12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2B0009D1-D87A-49C1-8929-A63638FB0653}"/>
              </a:ext>
            </a:extLst>
          </p:cNvPr>
          <p:cNvSpPr txBox="1"/>
          <p:nvPr/>
        </p:nvSpPr>
        <p:spPr>
          <a:xfrm>
            <a:off x="321140" y="1323113"/>
            <a:ext cx="172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Level</a:t>
            </a:r>
            <a:r>
              <a:rPr lang="fr-FR" sz="1100" dirty="0"/>
              <a:t> : Full Data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E23B10F-4075-4B52-BABE-60E7084EA0D7}"/>
              </a:ext>
            </a:extLst>
          </p:cNvPr>
          <p:cNvSpPr txBox="1"/>
          <p:nvPr/>
        </p:nvSpPr>
        <p:spPr>
          <a:xfrm>
            <a:off x="7023484" y="1432186"/>
            <a:ext cx="17378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600" b="1" dirty="0">
                <a:solidFill>
                  <a:srgbClr val="FF0000"/>
                </a:solidFill>
              </a:rPr>
              <a:t>W</a:t>
            </a:r>
            <a:r>
              <a:rPr lang="en-GB" sz="1200" dirty="0">
                <a:solidFill>
                  <a:srgbClr val="595959"/>
                </a:solidFill>
              </a:rPr>
              <a:t> </a:t>
            </a:r>
            <a:r>
              <a:rPr lang="en-GB" sz="1200" dirty="0">
                <a:solidFill>
                  <a:srgbClr val="595959"/>
                </a:solidFill>
                <a:sym typeface="Wingdings" panose="05000000000000000000" pitchFamily="2" charset="2"/>
              </a:rPr>
              <a:t> Coefficients of the regression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600" b="1" dirty="0">
                <a:solidFill>
                  <a:srgbClr val="FF0000"/>
                </a:solidFill>
              </a:rPr>
              <a:t>S</a:t>
            </a:r>
            <a:r>
              <a:rPr lang="en-GB" sz="1200" dirty="0">
                <a:solidFill>
                  <a:srgbClr val="595959"/>
                </a:solidFill>
              </a:rPr>
              <a:t> </a:t>
            </a:r>
            <a:r>
              <a:rPr lang="en-GB" sz="1200" dirty="0">
                <a:solidFill>
                  <a:srgbClr val="595959"/>
                </a:solidFill>
                <a:sym typeface="Wingdings" panose="05000000000000000000" pitchFamily="2" charset="2"/>
              </a:rPr>
              <a:t>     standard deviation of the coefficients</a:t>
            </a:r>
          </a:p>
          <a:p>
            <a:pPr marL="457200" indent="-323850">
              <a:buClr>
                <a:srgbClr val="595959"/>
              </a:buClr>
              <a:buSzPts val="1500"/>
              <a:buFont typeface="Arial"/>
              <a:buChar char="●"/>
            </a:pPr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GB" sz="1200" dirty="0">
                <a:solidFill>
                  <a:srgbClr val="595959"/>
                </a:solidFill>
                <a:sym typeface="Wingdings" panose="05000000000000000000" pitchFamily="2" charset="2"/>
              </a:rPr>
              <a:t>        Aspects Frequencies</a:t>
            </a: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595325A-71AE-4EEA-977F-3A73C571FBFF}"/>
              </a:ext>
            </a:extLst>
          </p:cNvPr>
          <p:cNvSpPr txBox="1"/>
          <p:nvPr/>
        </p:nvSpPr>
        <p:spPr>
          <a:xfrm>
            <a:off x="421970" y="3590784"/>
            <a:ext cx="642836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</a:rPr>
              <a:t>Outputs 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One list of aspect per main Category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The frequencies of these aspects in each sub categories (level 1 category)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The importance weights of these aspects in each sub categories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The standard deviation of these weights in each sub categories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rgbClr val="0000FF"/>
                </a:solidFill>
              </a:rPr>
              <a:t>In-depth Analysis of “</a:t>
            </a:r>
            <a:r>
              <a:rPr lang="fr-FR" sz="2100" b="1" dirty="0" err="1">
                <a:solidFill>
                  <a:srgbClr val="0000FF"/>
                </a:solidFill>
              </a:rPr>
              <a:t>Cell</a:t>
            </a:r>
            <a:r>
              <a:rPr lang="fr-FR" sz="2100" b="1" dirty="0">
                <a:solidFill>
                  <a:srgbClr val="0000FF"/>
                </a:solidFill>
              </a:rPr>
              <a:t> Phones &amp; Accessories</a:t>
            </a:r>
            <a:r>
              <a:rPr lang="en" sz="2100" b="1" dirty="0">
                <a:solidFill>
                  <a:srgbClr val="0000FF"/>
                </a:solidFill>
              </a:rPr>
              <a:t>”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6DB46B-09A6-4656-BF81-679A872A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69" y="557842"/>
            <a:ext cx="2340768" cy="15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386815C-DC12-4597-9A04-021237E0CC02}"/>
              </a:ext>
            </a:extLst>
          </p:cNvPr>
          <p:cNvCxnSpPr>
            <a:cxnSpLocks/>
          </p:cNvCxnSpPr>
          <p:nvPr/>
        </p:nvCxnSpPr>
        <p:spPr>
          <a:xfrm flipV="1">
            <a:off x="4889090" y="664368"/>
            <a:ext cx="1083580" cy="293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BA47FA-1833-4021-A446-75795D640F04}"/>
              </a:ext>
            </a:extLst>
          </p:cNvPr>
          <p:cNvCxnSpPr>
            <a:cxnSpLocks/>
          </p:cNvCxnSpPr>
          <p:nvPr/>
        </p:nvCxnSpPr>
        <p:spPr>
          <a:xfrm flipV="1">
            <a:off x="5972670" y="668000"/>
            <a:ext cx="229134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D0F1D4-DA73-487D-B705-948333AEEBE7}"/>
              </a:ext>
            </a:extLst>
          </p:cNvPr>
          <p:cNvCxnSpPr>
            <a:cxnSpLocks/>
          </p:cNvCxnSpPr>
          <p:nvPr/>
        </p:nvCxnSpPr>
        <p:spPr>
          <a:xfrm>
            <a:off x="2971800" y="711793"/>
            <a:ext cx="830930" cy="246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9949906-7208-439E-9CE3-A8B947C982AA}"/>
              </a:ext>
            </a:extLst>
          </p:cNvPr>
          <p:cNvCxnSpPr>
            <a:cxnSpLocks/>
          </p:cNvCxnSpPr>
          <p:nvPr/>
        </p:nvCxnSpPr>
        <p:spPr>
          <a:xfrm>
            <a:off x="568273" y="711793"/>
            <a:ext cx="2432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3C462E8-E8EA-447E-85A5-EED764FD49CC}"/>
              </a:ext>
            </a:extLst>
          </p:cNvPr>
          <p:cNvSpPr txBox="1"/>
          <p:nvPr/>
        </p:nvSpPr>
        <p:spPr>
          <a:xfrm>
            <a:off x="5938883" y="367023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Cases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8F122-13B0-4B33-B27C-DE935BF49978}"/>
              </a:ext>
            </a:extLst>
          </p:cNvPr>
          <p:cNvSpPr txBox="1"/>
          <p:nvPr/>
        </p:nvSpPr>
        <p:spPr>
          <a:xfrm>
            <a:off x="553448" y="403953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Batteries</a:t>
            </a:r>
          </a:p>
        </p:txBody>
      </p:sp>
      <p:sp>
        <p:nvSpPr>
          <p:cNvPr id="33" name="Rectangle 1028">
            <a:extLst>
              <a:ext uri="{FF2B5EF4-FFF2-40B4-BE49-F238E27FC236}">
                <a16:creationId xmlns:a16="http://schemas.microsoft.com/office/drawing/2014/main" id="{711918A6-83A3-4DBE-92BE-7BB900CD813E}"/>
              </a:ext>
            </a:extLst>
          </p:cNvPr>
          <p:cNvSpPr/>
          <p:nvPr/>
        </p:nvSpPr>
        <p:spPr>
          <a:xfrm>
            <a:off x="2810559" y="2200443"/>
            <a:ext cx="3465024" cy="2369282"/>
          </a:xfrm>
          <a:prstGeom prst="rect">
            <a:avLst/>
          </a:prstGeom>
          <a:solidFill>
            <a:srgbClr val="BDD7E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ADDE013-262D-4542-A6A7-036A1DE5A0E3}"/>
              </a:ext>
            </a:extLst>
          </p:cNvPr>
          <p:cNvSpPr txBox="1"/>
          <p:nvPr/>
        </p:nvSpPr>
        <p:spPr>
          <a:xfrm>
            <a:off x="2917157" y="2220498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Insights :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B673F-4787-4E54-B01C-DB0F7EEDED65}"/>
              </a:ext>
            </a:extLst>
          </p:cNvPr>
          <p:cNvSpPr txBox="1"/>
          <p:nvPr/>
        </p:nvSpPr>
        <p:spPr>
          <a:xfrm>
            <a:off x="2876977" y="2560045"/>
            <a:ext cx="3391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Compatibility</a:t>
            </a:r>
            <a:r>
              <a:rPr lang="en-GB" dirty="0"/>
              <a:t>: Most negative aspect of Cell Phones</a:t>
            </a:r>
          </a:p>
          <a:p>
            <a:r>
              <a:rPr lang="en-GB" u="sng" dirty="0"/>
              <a:t>Batterie life time</a:t>
            </a:r>
            <a:r>
              <a:rPr lang="en-GB" dirty="0"/>
              <a:t>: well discussed in Cell phones but seems not very important. Might be surprising.</a:t>
            </a:r>
          </a:p>
          <a:p>
            <a:r>
              <a:rPr lang="en-GB" dirty="0"/>
              <a:t>Much less discussed in Cases category but is still important !</a:t>
            </a:r>
          </a:p>
          <a:p>
            <a:r>
              <a:rPr lang="en-GB" u="sng" dirty="0"/>
              <a:t>Price</a:t>
            </a:r>
            <a:r>
              <a:rPr lang="en-GB" dirty="0"/>
              <a:t> : Much more sensitive for Cases.</a:t>
            </a:r>
          </a:p>
        </p:txBody>
      </p:sp>
      <p:pic>
        <p:nvPicPr>
          <p:cNvPr id="27" name="Image 26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BD6BABD2-9F3E-42BF-B723-F323AE0B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6" y="711730"/>
            <a:ext cx="2483437" cy="1430023"/>
          </a:xfrm>
          <a:prstGeom prst="rect">
            <a:avLst/>
          </a:prstGeom>
        </p:spPr>
      </p:pic>
      <p:pic>
        <p:nvPicPr>
          <p:cNvPr id="29" name="Image 28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C666086E-99FE-4FBF-AC8F-5CE2FBB6D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635" y="683586"/>
            <a:ext cx="2519433" cy="1463617"/>
          </a:xfrm>
          <a:prstGeom prst="rect">
            <a:avLst/>
          </a:prstGeom>
        </p:spPr>
      </p:pic>
      <p:pic>
        <p:nvPicPr>
          <p:cNvPr id="31" name="Image 3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7C622E36-1677-4DB1-955A-3B1EA1EA1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0626" y="2474963"/>
            <a:ext cx="2886335" cy="1903351"/>
          </a:xfrm>
          <a:prstGeom prst="rect">
            <a:avLst/>
          </a:prstGeom>
        </p:spPr>
      </p:pic>
      <p:pic>
        <p:nvPicPr>
          <p:cNvPr id="226" name="Image 225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E7599CC9-5013-4DBD-85D1-FA9729299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297" y="2474963"/>
            <a:ext cx="2919712" cy="1883182"/>
          </a:xfrm>
          <a:prstGeom prst="rect">
            <a:avLst/>
          </a:prstGeom>
        </p:spPr>
      </p:pic>
      <p:pic>
        <p:nvPicPr>
          <p:cNvPr id="228" name="Image 227" descr="Une image contenant périphérique&#10;&#10;Description générée automatiquement">
            <a:extLst>
              <a:ext uri="{FF2B5EF4-FFF2-40B4-BE49-F238E27FC236}">
                <a16:creationId xmlns:a16="http://schemas.microsoft.com/office/drawing/2014/main" id="{C8F5783E-1218-4B3F-A3FC-F8BF7C161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8773" y="922953"/>
            <a:ext cx="1697832" cy="1145525"/>
          </a:xfrm>
          <a:prstGeom prst="rect">
            <a:avLst/>
          </a:prstGeom>
        </p:spPr>
      </p:pic>
      <p:sp>
        <p:nvSpPr>
          <p:cNvPr id="229" name="ZoneTexte 228">
            <a:extLst>
              <a:ext uri="{FF2B5EF4-FFF2-40B4-BE49-F238E27FC236}">
                <a16:creationId xmlns:a16="http://schemas.microsoft.com/office/drawing/2014/main" id="{89F602DA-7702-40C8-8605-943FF359ED77}"/>
              </a:ext>
            </a:extLst>
          </p:cNvPr>
          <p:cNvSpPr txBox="1"/>
          <p:nvPr/>
        </p:nvSpPr>
        <p:spPr>
          <a:xfrm>
            <a:off x="7972985" y="694260"/>
            <a:ext cx="1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Aspects frequencies in the Case category</a:t>
            </a:r>
            <a:endParaRPr lang="en-GB" sz="105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0D441DD-1527-4A0A-A487-28B8D15D6C02}"/>
              </a:ext>
            </a:extLst>
          </p:cNvPr>
          <p:cNvSpPr txBox="1"/>
          <p:nvPr/>
        </p:nvSpPr>
        <p:spPr>
          <a:xfrm>
            <a:off x="235401" y="2286272"/>
            <a:ext cx="2641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Coefficients of the logistic regression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D4D951A-5737-42C7-A9CD-C71BC5EE546B}"/>
              </a:ext>
            </a:extLst>
          </p:cNvPr>
          <p:cNvSpPr txBox="1"/>
          <p:nvPr/>
        </p:nvSpPr>
        <p:spPr>
          <a:xfrm>
            <a:off x="6380433" y="2287057"/>
            <a:ext cx="2641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Coefficients of the logistic regression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62c62412_0_308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Conclusion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6c62c62412_0_308"/>
          <p:cNvSpPr txBox="1">
            <a:spLocks noGrp="1"/>
          </p:cNvSpPr>
          <p:nvPr>
            <p:ph type="body" idx="1"/>
          </p:nvPr>
        </p:nvSpPr>
        <p:spPr>
          <a:xfrm>
            <a:off x="358500" y="832125"/>
            <a:ext cx="84075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Through chaining modern day NLP solutions, we developed a framework that provides substantial insight into consumer’s purchasing reasons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Our framework was developed such that it is independent of the data source and can be applied to any source of open text reviews in a completely unsupervised manner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Intended future work is to understand causal reasons for purchases rather than purely associative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373405" y="109948"/>
            <a:ext cx="64198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 and Goal</a:t>
            </a:r>
            <a:endParaRPr sz="1800" b="1" i="0" u="none" strike="noStrike" cap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729450" y="1151388"/>
            <a:ext cx="7690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Identify, extract, and rank the impor</a:t>
            </a:r>
            <a:r>
              <a:rPr lang="en" sz="1500">
                <a:solidFill>
                  <a:srgbClr val="595959"/>
                </a:solidFill>
              </a:rPr>
              <a:t>tance of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product aspects for each </a:t>
            </a:r>
            <a:r>
              <a:rPr lang="en" sz="1500">
                <a:solidFill>
                  <a:srgbClr val="595959"/>
                </a:solidFill>
              </a:rPr>
              <a:t>category 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Amazon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Aspect refers to a component or attribute of a specific product (e.g., an aspect of a phone may be its battery life)</a:t>
            </a:r>
            <a:b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Leveraging the unstructured text in Amazon Product reviews, we can identify aspects for different categories and measure consumer sentiment towards each aspect.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6571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 identification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449838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Aspects by Category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96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single name to each aspect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18088" y="3850550"/>
            <a:ext cx="15078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consumer sentiment of each aspect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39491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value to each aspect by category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579038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Aspects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3300" y="3271225"/>
            <a:ext cx="8439000" cy="462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Analytical Pipeline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763163" y="3850550"/>
            <a:ext cx="1115100" cy="5766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358489" y="107523"/>
            <a:ext cx="64198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Example: Aspect Identification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291700" y="1652875"/>
            <a:ext cx="2781600" cy="21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Potential aspects: </a:t>
            </a:r>
            <a:endParaRPr sz="15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Charger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2.5mm port 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Ipods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75" y="1652875"/>
            <a:ext cx="5929806" cy="1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280700" y="1360375"/>
            <a:ext cx="233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Review of Iphone 11</a:t>
            </a:r>
            <a:endParaRPr sz="15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62c62412_0_297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Proposed Value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6c62c62412_0_297"/>
          <p:cNvSpPr txBox="1">
            <a:spLocks noGrp="1"/>
          </p:cNvSpPr>
          <p:nvPr>
            <p:ph type="body" idx="1"/>
          </p:nvPr>
        </p:nvSpPr>
        <p:spPr>
          <a:xfrm>
            <a:off x="358500" y="832125"/>
            <a:ext cx="84075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Our analysis looks to better understand reasons for consumer purchases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aspects contribute most to positive opinions towards specific products?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aspects correlate most with likelihood of purchase within a particular product category?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Through leveraging open text product reviews, we seek to: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Reduce potential bias of respondents found in survey analysis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Reduce cost and time compared to controlled experiments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While simultaneously developing a framework that is highly scalable and replicable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94c8f8b5_0_112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094c8f8b5_0_112"/>
          <p:cNvSpPr txBox="1"/>
          <p:nvPr/>
        </p:nvSpPr>
        <p:spPr>
          <a:xfrm>
            <a:off x="729450" y="862463"/>
            <a:ext cx="76902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Amazon Product Reviews </a:t>
            </a:r>
            <a:endParaRPr sz="15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Product reviews from May 1996 - July 2014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Includes: review text, rating, and product ID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142.8 million observations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 broad product categories with many more subcategories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Includes: product </a:t>
            </a:r>
            <a:r>
              <a:rPr lang="en" sz="1500" dirty="0">
                <a:solidFill>
                  <a:srgbClr val="595959"/>
                </a:solidFill>
              </a:rPr>
              <a:t>ID</a:t>
            </a: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category, and price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9.4 million products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●"/>
            </a:pPr>
            <a:r>
              <a:rPr lang="en" sz="15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Links to review data via product ID</a:t>
            </a: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7094c8f8b5_0_112"/>
          <p:cNvSpPr txBox="1"/>
          <p:nvPr/>
        </p:nvSpPr>
        <p:spPr>
          <a:xfrm>
            <a:off x="197025" y="4246613"/>
            <a:ext cx="85242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R. He, J. McAuley. Modeling the visual evolution of fashion trends with one-class collaborative filtering. WWW, 2016</a:t>
            </a:r>
            <a:endParaRPr sz="8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J. McAuley, C. Targett, J. Shi, A. van den Hengel. Image-based recommendations on styles and substitutes. SIGIR, 2015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726900" y="1299075"/>
            <a:ext cx="7690200" cy="2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Four discrete tasks: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Extract aspects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Group and assign names to aspects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Compute sentiment of each aspect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Assign value and rank aspects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SzPts val="1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94c8f8b5_0_123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Extract Aspects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7094c8f8b5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750" y="1092050"/>
            <a:ext cx="77247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7094c8f8b5_0_123"/>
          <p:cNvSpPr txBox="1"/>
          <p:nvPr/>
        </p:nvSpPr>
        <p:spPr>
          <a:xfrm>
            <a:off x="773800" y="759025"/>
            <a:ext cx="24048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Parsing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094c8f8b5_0_123"/>
          <p:cNvSpPr txBox="1"/>
          <p:nvPr/>
        </p:nvSpPr>
        <p:spPr>
          <a:xfrm>
            <a:off x="755750" y="2959725"/>
            <a:ext cx="6192000" cy="1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aspects are discussed in linguistically similar ways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linguistic rules and traversing dependency trees allows us to extract aspects independent of text content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094c8f8b5_0_123"/>
          <p:cNvSpPr txBox="1"/>
          <p:nvPr/>
        </p:nvSpPr>
        <p:spPr>
          <a:xfrm>
            <a:off x="127800" y="4450550"/>
            <a:ext cx="415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 B., “Sentiment Analysis and Subjectivity”., </a:t>
            </a:r>
            <a:r>
              <a:rPr lang="en" sz="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Natural Language Processing, </a:t>
            </a:r>
            <a:r>
              <a:rPr lang="en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</a:t>
            </a:r>
            <a:endParaRPr sz="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62c62412_0_0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Extract Aspects - Results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6c62c62412_0_0"/>
          <p:cNvSpPr txBox="1"/>
          <p:nvPr/>
        </p:nvSpPr>
        <p:spPr>
          <a:xfrm>
            <a:off x="152400" y="974450"/>
            <a:ext cx="5001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 of the Aspect Extraction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6c62c624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50" y="2228800"/>
            <a:ext cx="49434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6c62c6241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850" y="1497822"/>
            <a:ext cx="7389135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6c62c62412_0_0"/>
          <p:cNvSpPr txBox="1"/>
          <p:nvPr/>
        </p:nvSpPr>
        <p:spPr>
          <a:xfrm>
            <a:off x="281275" y="1450875"/>
            <a:ext cx="904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Raw Review: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6c62c62412_0_0"/>
          <p:cNvSpPr txBox="1"/>
          <p:nvPr/>
        </p:nvSpPr>
        <p:spPr>
          <a:xfrm>
            <a:off x="281275" y="2293825"/>
            <a:ext cx="904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Extracted Text: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6c62c6241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850" y="3244700"/>
            <a:ext cx="43053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6c62c62412_0_0"/>
          <p:cNvSpPr txBox="1"/>
          <p:nvPr/>
        </p:nvSpPr>
        <p:spPr>
          <a:xfrm>
            <a:off x="358500" y="3309725"/>
            <a:ext cx="904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Unique Aspects: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6c62c62412_0_0"/>
          <p:cNvSpPr txBox="1"/>
          <p:nvPr/>
        </p:nvSpPr>
        <p:spPr>
          <a:xfrm>
            <a:off x="351600" y="4260600"/>
            <a:ext cx="766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consideration: split noun chunks and descriptors into different aspect groups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6c62c62412_0_0"/>
          <p:cNvSpPr/>
          <p:nvPr/>
        </p:nvSpPr>
        <p:spPr>
          <a:xfrm>
            <a:off x="1350350" y="1509675"/>
            <a:ext cx="16158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c62c62412_0_0"/>
          <p:cNvSpPr/>
          <p:nvPr/>
        </p:nvSpPr>
        <p:spPr>
          <a:xfrm>
            <a:off x="2966150" y="1509675"/>
            <a:ext cx="1540200" cy="197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94c8f8b5_0_132"/>
          <p:cNvSpPr txBox="1"/>
          <p:nvPr/>
        </p:nvSpPr>
        <p:spPr>
          <a:xfrm>
            <a:off x="358489" y="107523"/>
            <a:ext cx="6420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and Assign Names to Aspects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094c8f8b5_0_132"/>
          <p:cNvSpPr txBox="1"/>
          <p:nvPr/>
        </p:nvSpPr>
        <p:spPr>
          <a:xfrm>
            <a:off x="729450" y="1054775"/>
            <a:ext cx="24048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094c8f8b5_0_132"/>
          <p:cNvSpPr txBox="1"/>
          <p:nvPr/>
        </p:nvSpPr>
        <p:spPr>
          <a:xfrm>
            <a:off x="4164875" y="1247750"/>
            <a:ext cx="41040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extracted aspects to word vectors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clustering algorithms to group semantically similar aspects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word(s) most representative of each group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extracted word(s) as common name for each aspect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7094c8f8b5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25" y="1387775"/>
            <a:ext cx="3036863" cy="30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Office PowerPoint</Application>
  <PresentationFormat>On-screen Show (16:9)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 E6893 Big Data Analytics  Arbitrary Aspect Identification, Extraction, and Ranking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E6893 Big Data Analytics  Arbitrary Aspect Identification, Extraction, and Ranking</dc:title>
  <dc:creator>Alu</dc:creator>
  <cp:lastModifiedBy>Austin Bell</cp:lastModifiedBy>
  <cp:revision>33</cp:revision>
  <dcterms:modified xsi:type="dcterms:W3CDTF">2019-12-17T16:25:41Z</dcterms:modified>
</cp:coreProperties>
</file>