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73" r:id="rId13"/>
    <p:sldId id="268" r:id="rId14"/>
    <p:sldId id="274" r:id="rId15"/>
    <p:sldId id="275" r:id="rId16"/>
    <p:sldId id="271" r:id="rId17"/>
    <p:sldId id="272"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3" roundtripDataSignature="AMtx7mjulLEx3j5KoI4qvfzWHaI9fLfv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4" autoAdjust="0"/>
    <p:restoredTop sz="94660"/>
  </p:normalViewPr>
  <p:slideViewPr>
    <p:cSldViewPr snapToGrid="0">
      <p:cViewPr varScale="1">
        <p:scale>
          <a:sx n="140" d="100"/>
          <a:sy n="140" d="100"/>
        </p:scale>
        <p:origin x="13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c62c62412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6c62c62412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c62c62412_0_17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6c62c62412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c62c62412_0_17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6c62c62412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195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094c8f8b5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g7094c8f8b5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635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816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c62c62412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g6c62c62412_0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c62c62412_0_17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8" name="Google Shape;228;g6c62c62412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c62c62412_0_29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6c62c62412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094c8f8b5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7094c8f8b5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094c8f8b5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7094c8f8b5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c62c6241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6c62c6241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094c8f8b5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7094c8f8b5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7"/>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8"/>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1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1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1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1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1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1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1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5"/>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15"/>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6"/>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44218" y="569375"/>
            <a:ext cx="7058700" cy="1109700"/>
          </a:xfrm>
          <a:prstGeom prst="rect">
            <a:avLst/>
          </a:prstGeom>
          <a:noFill/>
          <a:ln>
            <a:noFill/>
          </a:ln>
        </p:spPr>
        <p:txBody>
          <a:bodyPr spcFirstLastPara="1" wrap="square" lIns="35100" tIns="35100" rIns="35100" bIns="35100" anchor="b" anchorCtr="0">
            <a:noAutofit/>
          </a:bodyPr>
          <a:lstStyle/>
          <a:p>
            <a:pPr marL="0" marR="0" lvl="0" indent="0" algn="ctr" rtl="0">
              <a:lnSpc>
                <a:spcPct val="90000"/>
              </a:lnSpc>
              <a:spcBef>
                <a:spcPts val="0"/>
              </a:spcBef>
              <a:spcAft>
                <a:spcPts val="0"/>
              </a:spcAft>
              <a:buClr>
                <a:schemeClr val="lt1"/>
              </a:buClr>
              <a:buSzPts val="1900"/>
              <a:buFont typeface="Times New Roman"/>
              <a:buNone/>
            </a:pPr>
            <a:endParaRPr sz="1900" b="1" i="0" u="none" strike="noStrike" cap="none">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1900"/>
              <a:buFont typeface="Times New Roman"/>
              <a:buNone/>
            </a:pPr>
            <a:r>
              <a:rPr lang="en" sz="1900" b="0" i="0" u="none" strike="noStrike" cap="none">
                <a:solidFill>
                  <a:srgbClr val="000000"/>
                </a:solidFill>
                <a:latin typeface="Arial"/>
                <a:ea typeface="Arial"/>
                <a:cs typeface="Arial"/>
                <a:sym typeface="Arial"/>
              </a:rPr>
              <a:t>E6893 Big Data Analytics</a:t>
            </a:r>
            <a:endParaRPr sz="1100"/>
          </a:p>
          <a:p>
            <a:pPr marL="0" marR="0" lvl="0" indent="0" algn="l" rtl="0">
              <a:lnSpc>
                <a:spcPct val="90000"/>
              </a:lnSpc>
              <a:spcBef>
                <a:spcPts val="0"/>
              </a:spcBef>
              <a:spcAft>
                <a:spcPts val="0"/>
              </a:spcAft>
              <a:buClr>
                <a:schemeClr val="lt1"/>
              </a:buClr>
              <a:buSzPts val="1900"/>
              <a:buFont typeface="Times New Roman"/>
              <a:buNone/>
            </a:pPr>
            <a:endParaRPr sz="1900" b="1" i="1" u="none" strike="noStrike" cap="none">
              <a:solidFill>
                <a:srgbClr val="0000FF"/>
              </a:solidFill>
              <a:latin typeface="Calibri"/>
              <a:ea typeface="Calibri"/>
              <a:cs typeface="Calibri"/>
              <a:sym typeface="Calibri"/>
            </a:endParaRPr>
          </a:p>
          <a:p>
            <a:pPr marL="0" marR="0" lvl="0" indent="0" algn="l" rtl="0">
              <a:lnSpc>
                <a:spcPct val="90000"/>
              </a:lnSpc>
              <a:spcBef>
                <a:spcPts val="0"/>
              </a:spcBef>
              <a:spcAft>
                <a:spcPts val="0"/>
              </a:spcAft>
              <a:buClr>
                <a:srgbClr val="0000FF"/>
              </a:buClr>
              <a:buSzPts val="1900"/>
              <a:buFont typeface="Times New Roman"/>
              <a:buNone/>
            </a:pPr>
            <a:r>
              <a:rPr lang="en" sz="1900" b="1" i="1">
                <a:solidFill>
                  <a:srgbClr val="0000FF"/>
                </a:solidFill>
                <a:latin typeface="Arial"/>
                <a:ea typeface="Arial"/>
                <a:cs typeface="Arial"/>
                <a:sym typeface="Arial"/>
              </a:rPr>
              <a:t>Arbitrary Aspect Identification, Extraction, and Ranking</a:t>
            </a:r>
            <a:endParaRPr sz="1100"/>
          </a:p>
        </p:txBody>
      </p:sp>
      <p:sp>
        <p:nvSpPr>
          <p:cNvPr id="85" name="Google Shape;85;p1"/>
          <p:cNvSpPr/>
          <p:nvPr/>
        </p:nvSpPr>
        <p:spPr>
          <a:xfrm>
            <a:off x="1143000" y="1925375"/>
            <a:ext cx="7007700" cy="549300"/>
          </a:xfrm>
          <a:prstGeom prst="rect">
            <a:avLst/>
          </a:prstGeom>
          <a:noFill/>
          <a:ln>
            <a:noFill/>
          </a:ln>
        </p:spPr>
        <p:txBody>
          <a:bodyPr spcFirstLastPara="1" wrap="square" lIns="34275" tIns="35100" rIns="34275" bIns="351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Project ID: </a:t>
            </a:r>
            <a:r>
              <a:rPr lang="en" sz="1500" b="0" i="0" u="none" strike="noStrike" cap="none">
                <a:solidFill>
                  <a:schemeClr val="dk1"/>
                </a:solidFill>
                <a:highlight>
                  <a:srgbClr val="FFFFFF"/>
                </a:highlight>
                <a:latin typeface="Arial"/>
                <a:ea typeface="Arial"/>
                <a:cs typeface="Arial"/>
                <a:sym typeface="Arial"/>
              </a:rPr>
              <a:t>201912-36</a:t>
            </a:r>
            <a:br>
              <a:rPr lang="en" sz="1500" b="0" i="0" u="none" strike="noStrike" cap="none">
                <a:solidFill>
                  <a:srgbClr val="000000"/>
                </a:solidFill>
                <a:latin typeface="Arial"/>
                <a:ea typeface="Arial"/>
                <a:cs typeface="Arial"/>
                <a:sym typeface="Arial"/>
              </a:rPr>
            </a:br>
            <a:r>
              <a:rPr lang="en" sz="1500" b="0" i="0" u="none" strike="noStrike" cap="none">
                <a:solidFill>
                  <a:srgbClr val="000000"/>
                </a:solidFill>
                <a:latin typeface="Arial"/>
                <a:ea typeface="Arial"/>
                <a:cs typeface="Arial"/>
                <a:sym typeface="Arial"/>
              </a:rPr>
              <a:t>Team Members (with UNI): Cedric Jouan (cj2567) and Austin Bell (alb2307)</a:t>
            </a:r>
            <a:endParaRPr sz="1100" b="0" i="0" u="none" strike="noStrike" cap="none">
              <a:solidFill>
                <a:srgbClr val="000000"/>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1143000" y="2906130"/>
            <a:ext cx="7007773" cy="17570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6c62c62412_0_89"/>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Group and Assign Names to Aspects - Resu</a:t>
            </a:r>
            <a:r>
              <a:rPr lang="en" sz="2100" b="1">
                <a:solidFill>
                  <a:srgbClr val="0000FF"/>
                </a:solidFill>
              </a:rPr>
              <a:t>lts</a:t>
            </a:r>
            <a:endParaRPr sz="1100" b="0" i="0" u="none" strike="noStrike" cap="none">
              <a:solidFill>
                <a:srgbClr val="000000"/>
              </a:solidFill>
              <a:latin typeface="Arial"/>
              <a:ea typeface="Arial"/>
              <a:cs typeface="Arial"/>
              <a:sym typeface="Arial"/>
            </a:endParaRPr>
          </a:p>
        </p:txBody>
      </p:sp>
      <p:sp>
        <p:nvSpPr>
          <p:cNvPr id="165" name="Google Shape;165;g6c62c62412_0_89"/>
          <p:cNvSpPr txBox="1"/>
          <p:nvPr/>
        </p:nvSpPr>
        <p:spPr>
          <a:xfrm>
            <a:off x="351600" y="744350"/>
            <a:ext cx="7665000" cy="11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Initial clustering algorithm implemented:</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Assign names to aspects by main category (e.g., “Electronics”, “Toys &amp; Games”, or “Sports”)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Glove 100 Dimension Embeddings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K Means random initialization, euclidean distance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TF-IDF weighting to select most representative words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66" name="Google Shape;166;g6c62c62412_0_89"/>
          <p:cNvPicPr preferRelativeResize="0"/>
          <p:nvPr/>
        </p:nvPicPr>
        <p:blipFill>
          <a:blip r:embed="rId3">
            <a:alphaModFix/>
          </a:blip>
          <a:stretch>
            <a:fillRect/>
          </a:stretch>
        </p:blipFill>
        <p:spPr>
          <a:xfrm>
            <a:off x="2447925" y="2264499"/>
            <a:ext cx="3821325" cy="2077375"/>
          </a:xfrm>
          <a:prstGeom prst="rect">
            <a:avLst/>
          </a:prstGeom>
          <a:noFill/>
          <a:ln>
            <a:noFill/>
          </a:ln>
        </p:spPr>
      </p:pic>
      <p:sp>
        <p:nvSpPr>
          <p:cNvPr id="167" name="Google Shape;167;g6c62c62412_0_89"/>
          <p:cNvSpPr txBox="1"/>
          <p:nvPr/>
        </p:nvSpPr>
        <p:spPr>
          <a:xfrm>
            <a:off x="2412575" y="1960375"/>
            <a:ext cx="3947700" cy="1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Calibri"/>
                <a:ea typeface="Calibri"/>
                <a:cs typeface="Calibri"/>
                <a:sym typeface="Calibri"/>
              </a:rPr>
              <a:t>Extracted Aspect	     Clustered Result</a:t>
            </a:r>
            <a:endParaRPr sz="1100" b="1" dirty="0">
              <a:latin typeface="Calibri"/>
              <a:ea typeface="Calibri"/>
              <a:cs typeface="Calibri"/>
              <a:sym typeface="Calibri"/>
            </a:endParaRPr>
          </a:p>
        </p:txBody>
      </p:sp>
      <p:sp>
        <p:nvSpPr>
          <p:cNvPr id="168" name="Google Shape;168;g6c62c62412_0_89"/>
          <p:cNvSpPr txBox="1"/>
          <p:nvPr/>
        </p:nvSpPr>
        <p:spPr>
          <a:xfrm>
            <a:off x="351600" y="4402100"/>
            <a:ext cx="76650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Future consideration: identify and exclude intra-cluster outliers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42" name="Google Shape;184;g6c62c62412_0_178">
            <a:extLst>
              <a:ext uri="{FF2B5EF4-FFF2-40B4-BE49-F238E27FC236}">
                <a16:creationId xmlns:a16="http://schemas.microsoft.com/office/drawing/2014/main" id="{F0EDF526-D30F-4CB6-8633-161289461723}"/>
              </a:ext>
            </a:extLst>
          </p:cNvPr>
          <p:cNvSpPr/>
          <p:nvPr/>
        </p:nvSpPr>
        <p:spPr>
          <a:xfrm>
            <a:off x="3340429" y="2571750"/>
            <a:ext cx="2143560" cy="163014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6c62c62412_0_178"/>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dirty="0">
                <a:solidFill>
                  <a:srgbClr val="0000FF"/>
                </a:solidFill>
                <a:latin typeface="Arial"/>
                <a:ea typeface="Arial"/>
                <a:cs typeface="Arial"/>
                <a:sym typeface="Arial"/>
              </a:rPr>
              <a:t>Compute Sentiment of each Aspect</a:t>
            </a:r>
            <a:endParaRPr sz="1100" b="0" i="0" u="none" strike="noStrike" cap="none" dirty="0">
              <a:solidFill>
                <a:srgbClr val="000000"/>
              </a:solidFill>
              <a:latin typeface="Arial"/>
              <a:ea typeface="Arial"/>
              <a:cs typeface="Arial"/>
              <a:sym typeface="Arial"/>
            </a:endParaRPr>
          </a:p>
        </p:txBody>
      </p:sp>
      <p:sp>
        <p:nvSpPr>
          <p:cNvPr id="184" name="Google Shape;184;g6c62c62412_0_178"/>
          <p:cNvSpPr/>
          <p:nvPr/>
        </p:nvSpPr>
        <p:spPr>
          <a:xfrm>
            <a:off x="597467" y="1087614"/>
            <a:ext cx="7794900" cy="6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6c62c62412_0_178"/>
          <p:cNvSpPr txBox="1"/>
          <p:nvPr/>
        </p:nvSpPr>
        <p:spPr>
          <a:xfrm>
            <a:off x="1761077" y="1087614"/>
            <a:ext cx="1953600" cy="669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b="1" u="sng" dirty="0">
                <a:latin typeface="Calibri"/>
                <a:ea typeface="Calibri"/>
                <a:cs typeface="Calibri"/>
                <a:sym typeface="Calibri"/>
              </a:rPr>
              <a:t>CNN_BiLSTM</a:t>
            </a:r>
            <a:r>
              <a:rPr lang="en" b="1" dirty="0">
                <a:latin typeface="Calibri"/>
                <a:ea typeface="Calibri"/>
                <a:cs typeface="Calibri"/>
                <a:sym typeface="Calibri"/>
              </a:rPr>
              <a:t> Tensorflow</a:t>
            </a:r>
            <a:endParaRPr b="1" dirty="0">
              <a:latin typeface="Calibri"/>
              <a:ea typeface="Calibri"/>
              <a:cs typeface="Calibri"/>
              <a:sym typeface="Calibri"/>
            </a:endParaRPr>
          </a:p>
        </p:txBody>
      </p:sp>
      <p:pic>
        <p:nvPicPr>
          <p:cNvPr id="190" name="Google Shape;190;g6c62c62412_0_178"/>
          <p:cNvPicPr preferRelativeResize="0"/>
          <p:nvPr/>
        </p:nvPicPr>
        <p:blipFill>
          <a:blip r:embed="rId3">
            <a:alphaModFix/>
          </a:blip>
          <a:stretch>
            <a:fillRect/>
          </a:stretch>
        </p:blipFill>
        <p:spPr>
          <a:xfrm>
            <a:off x="809908" y="1109949"/>
            <a:ext cx="556695" cy="577313"/>
          </a:xfrm>
          <a:prstGeom prst="rect">
            <a:avLst/>
          </a:prstGeom>
          <a:noFill/>
          <a:ln>
            <a:noFill/>
          </a:ln>
        </p:spPr>
      </p:pic>
      <p:pic>
        <p:nvPicPr>
          <p:cNvPr id="194" name="Google Shape;194;g6c62c62412_0_178"/>
          <p:cNvPicPr preferRelativeResize="0"/>
          <p:nvPr/>
        </p:nvPicPr>
        <p:blipFill>
          <a:blip r:embed="rId4">
            <a:alphaModFix/>
          </a:blip>
          <a:stretch>
            <a:fillRect/>
          </a:stretch>
        </p:blipFill>
        <p:spPr>
          <a:xfrm>
            <a:off x="3946930" y="1163689"/>
            <a:ext cx="254763" cy="254763"/>
          </a:xfrm>
          <a:prstGeom prst="rect">
            <a:avLst/>
          </a:prstGeom>
          <a:noFill/>
          <a:ln>
            <a:noFill/>
          </a:ln>
        </p:spPr>
      </p:pic>
      <p:pic>
        <p:nvPicPr>
          <p:cNvPr id="195" name="Google Shape;195;g6c62c62412_0_178"/>
          <p:cNvPicPr preferRelativeResize="0"/>
          <p:nvPr/>
        </p:nvPicPr>
        <p:blipFill>
          <a:blip r:embed="rId5">
            <a:alphaModFix/>
          </a:blip>
          <a:stretch>
            <a:fillRect/>
          </a:stretch>
        </p:blipFill>
        <p:spPr>
          <a:xfrm>
            <a:off x="6167842" y="1149096"/>
            <a:ext cx="254750" cy="254750"/>
          </a:xfrm>
          <a:prstGeom prst="rect">
            <a:avLst/>
          </a:prstGeom>
          <a:noFill/>
          <a:ln>
            <a:noFill/>
          </a:ln>
        </p:spPr>
      </p:pic>
      <p:sp>
        <p:nvSpPr>
          <p:cNvPr id="198" name="Google Shape;198;g6c62c62412_0_178"/>
          <p:cNvSpPr txBox="1"/>
          <p:nvPr/>
        </p:nvSpPr>
        <p:spPr>
          <a:xfrm>
            <a:off x="192300" y="506160"/>
            <a:ext cx="8951700" cy="2547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GB" b="1" dirty="0">
                <a:solidFill>
                  <a:srgbClr val="0000FF"/>
                </a:solidFill>
                <a:sym typeface="Calibri"/>
              </a:rPr>
              <a:t>Model selection and Training</a:t>
            </a:r>
          </a:p>
        </p:txBody>
      </p:sp>
      <p:sp>
        <p:nvSpPr>
          <p:cNvPr id="201" name="Google Shape;201;g6c62c62412_0_178"/>
          <p:cNvSpPr txBox="1"/>
          <p:nvPr/>
        </p:nvSpPr>
        <p:spPr>
          <a:xfrm>
            <a:off x="4085242" y="1064214"/>
            <a:ext cx="2082600" cy="693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sz="1100" dirty="0">
                <a:latin typeface="Calibri"/>
                <a:ea typeface="Calibri"/>
                <a:cs typeface="Calibri"/>
                <a:sym typeface="Calibri"/>
              </a:rPr>
              <a:t>Takes advantage to the large number of sample.</a:t>
            </a:r>
            <a:endParaRPr sz="1100"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100" dirty="0">
                <a:latin typeface="Calibri"/>
                <a:ea typeface="Calibri"/>
                <a:cs typeface="Calibri"/>
                <a:sym typeface="Calibri"/>
              </a:rPr>
              <a:t>Good performance.</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202" name="Google Shape;202;g6c62c62412_0_178"/>
          <p:cNvSpPr txBox="1"/>
          <p:nvPr/>
        </p:nvSpPr>
        <p:spPr>
          <a:xfrm>
            <a:off x="6294242" y="1064214"/>
            <a:ext cx="2082600" cy="669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sz="1100" dirty="0">
                <a:latin typeface="Calibri"/>
                <a:ea typeface="Calibri"/>
                <a:cs typeface="Calibri"/>
                <a:sym typeface="Calibri"/>
              </a:rPr>
              <a:t>Prediction is slow.</a:t>
            </a:r>
            <a:endParaRPr sz="1100"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100" dirty="0">
                <a:latin typeface="Calibri"/>
                <a:ea typeface="Calibri"/>
                <a:cs typeface="Calibri"/>
                <a:sym typeface="Calibri"/>
              </a:rPr>
              <a:t>Difficult to integrate in the pipeline.</a:t>
            </a:r>
            <a:endParaRPr sz="1100"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2" name="Rectangle 1">
            <a:extLst>
              <a:ext uri="{FF2B5EF4-FFF2-40B4-BE49-F238E27FC236}">
                <a16:creationId xmlns:a16="http://schemas.microsoft.com/office/drawing/2014/main" id="{6DBD8A5B-EA9F-49E1-8C68-272EDAED56DB}"/>
              </a:ext>
            </a:extLst>
          </p:cNvPr>
          <p:cNvSpPr/>
          <p:nvPr/>
        </p:nvSpPr>
        <p:spPr>
          <a:xfrm>
            <a:off x="3377621" y="2630633"/>
            <a:ext cx="2082600" cy="2547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E5F22001-D5FA-43E6-B1AE-125E4FD87B6F}"/>
              </a:ext>
            </a:extLst>
          </p:cNvPr>
          <p:cNvSpPr/>
          <p:nvPr/>
        </p:nvSpPr>
        <p:spPr>
          <a:xfrm>
            <a:off x="3388552" y="2948462"/>
            <a:ext cx="2071669" cy="2547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3A73F90D-BF65-4B46-9F06-976A2993662D}"/>
              </a:ext>
            </a:extLst>
          </p:cNvPr>
          <p:cNvSpPr/>
          <p:nvPr/>
        </p:nvSpPr>
        <p:spPr>
          <a:xfrm>
            <a:off x="3388552" y="3270431"/>
            <a:ext cx="2071669" cy="2547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726661CE-30F0-4708-B7BF-62C084C66771}"/>
              </a:ext>
            </a:extLst>
          </p:cNvPr>
          <p:cNvSpPr txBox="1"/>
          <p:nvPr/>
        </p:nvSpPr>
        <p:spPr>
          <a:xfrm>
            <a:off x="3645986" y="2642415"/>
            <a:ext cx="1726112" cy="261610"/>
          </a:xfrm>
          <a:prstGeom prst="rect">
            <a:avLst/>
          </a:prstGeom>
          <a:noFill/>
        </p:spPr>
        <p:txBody>
          <a:bodyPr wrap="square" rtlCol="0">
            <a:spAutoFit/>
          </a:bodyPr>
          <a:lstStyle/>
          <a:p>
            <a:r>
              <a:rPr lang="en-GB" sz="1100" dirty="0"/>
              <a:t>Glove 100 Embedding</a:t>
            </a:r>
          </a:p>
        </p:txBody>
      </p:sp>
      <p:sp>
        <p:nvSpPr>
          <p:cNvPr id="36" name="ZoneTexte 35">
            <a:extLst>
              <a:ext uri="{FF2B5EF4-FFF2-40B4-BE49-F238E27FC236}">
                <a16:creationId xmlns:a16="http://schemas.microsoft.com/office/drawing/2014/main" id="{A30D9CE8-3127-441C-B51D-A3B7E05F170A}"/>
              </a:ext>
            </a:extLst>
          </p:cNvPr>
          <p:cNvSpPr txBox="1"/>
          <p:nvPr/>
        </p:nvSpPr>
        <p:spPr>
          <a:xfrm>
            <a:off x="3652309" y="2933931"/>
            <a:ext cx="1868872" cy="261610"/>
          </a:xfrm>
          <a:prstGeom prst="rect">
            <a:avLst/>
          </a:prstGeom>
          <a:noFill/>
        </p:spPr>
        <p:txBody>
          <a:bodyPr wrap="square" rtlCol="0">
            <a:spAutoFit/>
          </a:bodyPr>
          <a:lstStyle/>
          <a:p>
            <a:r>
              <a:rPr lang="fr-FR" sz="1100" dirty="0"/>
              <a:t>Convolution_1D(128)</a:t>
            </a:r>
          </a:p>
        </p:txBody>
      </p:sp>
      <p:sp>
        <p:nvSpPr>
          <p:cNvPr id="37" name="ZoneTexte 36">
            <a:extLst>
              <a:ext uri="{FF2B5EF4-FFF2-40B4-BE49-F238E27FC236}">
                <a16:creationId xmlns:a16="http://schemas.microsoft.com/office/drawing/2014/main" id="{92F6510D-12E2-4AB3-BA17-D45D58153094}"/>
              </a:ext>
            </a:extLst>
          </p:cNvPr>
          <p:cNvSpPr txBox="1"/>
          <p:nvPr/>
        </p:nvSpPr>
        <p:spPr>
          <a:xfrm>
            <a:off x="3549131" y="3261994"/>
            <a:ext cx="1739579" cy="261610"/>
          </a:xfrm>
          <a:prstGeom prst="rect">
            <a:avLst/>
          </a:prstGeom>
          <a:noFill/>
        </p:spPr>
        <p:txBody>
          <a:bodyPr wrap="none" rtlCol="0">
            <a:spAutoFit/>
          </a:bodyPr>
          <a:lstStyle/>
          <a:p>
            <a:r>
              <a:rPr lang="fr-FR" sz="1100" dirty="0" err="1"/>
              <a:t>Bidirectional_LSTM</a:t>
            </a:r>
            <a:r>
              <a:rPr lang="fr-FR" sz="1100" dirty="0"/>
              <a:t>(100)</a:t>
            </a:r>
          </a:p>
        </p:txBody>
      </p:sp>
      <p:sp>
        <p:nvSpPr>
          <p:cNvPr id="38" name="Rectangle 37">
            <a:extLst>
              <a:ext uri="{FF2B5EF4-FFF2-40B4-BE49-F238E27FC236}">
                <a16:creationId xmlns:a16="http://schemas.microsoft.com/office/drawing/2014/main" id="{9CDCC02F-68ED-4642-9CFA-0FBE64BC4C8B}"/>
              </a:ext>
            </a:extLst>
          </p:cNvPr>
          <p:cNvSpPr/>
          <p:nvPr/>
        </p:nvSpPr>
        <p:spPr>
          <a:xfrm>
            <a:off x="3931445" y="3587166"/>
            <a:ext cx="974947" cy="2547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0FB69206-BD0A-4EC7-A842-8653F9F55C92}"/>
              </a:ext>
            </a:extLst>
          </p:cNvPr>
          <p:cNvSpPr txBox="1"/>
          <p:nvPr/>
        </p:nvSpPr>
        <p:spPr>
          <a:xfrm>
            <a:off x="3931445" y="3583711"/>
            <a:ext cx="974947" cy="261610"/>
          </a:xfrm>
          <a:prstGeom prst="rect">
            <a:avLst/>
          </a:prstGeom>
          <a:noFill/>
        </p:spPr>
        <p:txBody>
          <a:bodyPr wrap="none" rtlCol="0">
            <a:spAutoFit/>
          </a:bodyPr>
          <a:lstStyle/>
          <a:p>
            <a:r>
              <a:rPr lang="fr-FR" sz="1100" dirty="0"/>
              <a:t>Dropout(0,2)</a:t>
            </a:r>
          </a:p>
        </p:txBody>
      </p:sp>
      <p:sp>
        <p:nvSpPr>
          <p:cNvPr id="40" name="Rectangle 39">
            <a:extLst>
              <a:ext uri="{FF2B5EF4-FFF2-40B4-BE49-F238E27FC236}">
                <a16:creationId xmlns:a16="http://schemas.microsoft.com/office/drawing/2014/main" id="{E22C2BB9-29FE-4E11-B9C9-3738F15B118E}"/>
              </a:ext>
            </a:extLst>
          </p:cNvPr>
          <p:cNvSpPr/>
          <p:nvPr/>
        </p:nvSpPr>
        <p:spPr>
          <a:xfrm>
            <a:off x="4106572" y="3883800"/>
            <a:ext cx="621506" cy="2547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E1755E17-7180-4543-9E20-5D61BFF93D52}"/>
              </a:ext>
            </a:extLst>
          </p:cNvPr>
          <p:cNvSpPr txBox="1"/>
          <p:nvPr/>
        </p:nvSpPr>
        <p:spPr>
          <a:xfrm>
            <a:off x="4034848" y="3867654"/>
            <a:ext cx="764953" cy="261610"/>
          </a:xfrm>
          <a:prstGeom prst="rect">
            <a:avLst/>
          </a:prstGeom>
          <a:noFill/>
        </p:spPr>
        <p:txBody>
          <a:bodyPr wrap="none" rtlCol="0">
            <a:spAutoFit/>
          </a:bodyPr>
          <a:lstStyle/>
          <a:p>
            <a:r>
              <a:rPr lang="fr-FR" sz="1100" dirty="0"/>
              <a:t>Dense(1)</a:t>
            </a:r>
          </a:p>
        </p:txBody>
      </p:sp>
      <p:sp>
        <p:nvSpPr>
          <p:cNvPr id="4" name="Triangle isocèle 3">
            <a:extLst>
              <a:ext uri="{FF2B5EF4-FFF2-40B4-BE49-F238E27FC236}">
                <a16:creationId xmlns:a16="http://schemas.microsoft.com/office/drawing/2014/main" id="{4E566B14-45A1-46AB-ADB1-D714A94DD81D}"/>
              </a:ext>
            </a:extLst>
          </p:cNvPr>
          <p:cNvSpPr/>
          <p:nvPr/>
        </p:nvSpPr>
        <p:spPr>
          <a:xfrm rot="5400000">
            <a:off x="2739068" y="3135203"/>
            <a:ext cx="530384" cy="498726"/>
          </a:xfrm>
          <a:prstGeom prst="triangle">
            <a:avLst/>
          </a:prstGeom>
          <a:solidFill>
            <a:schemeClr val="tx2">
              <a:lumMod val="9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riangle isocèle 44">
            <a:extLst>
              <a:ext uri="{FF2B5EF4-FFF2-40B4-BE49-F238E27FC236}">
                <a16:creationId xmlns:a16="http://schemas.microsoft.com/office/drawing/2014/main" id="{B2B7952C-BA7B-46ED-963B-00CA71FBFF7B}"/>
              </a:ext>
            </a:extLst>
          </p:cNvPr>
          <p:cNvSpPr/>
          <p:nvPr/>
        </p:nvSpPr>
        <p:spPr>
          <a:xfrm rot="5400000">
            <a:off x="5560450" y="3135240"/>
            <a:ext cx="530384" cy="498726"/>
          </a:xfrm>
          <a:prstGeom prst="triangle">
            <a:avLst/>
          </a:prstGeom>
          <a:solidFill>
            <a:schemeClr val="tx2">
              <a:lumMod val="90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a:extLst>
              <a:ext uri="{FF2B5EF4-FFF2-40B4-BE49-F238E27FC236}">
                <a16:creationId xmlns:a16="http://schemas.microsoft.com/office/drawing/2014/main" id="{B378C696-5AE8-4DBD-A4DC-4D36D5A946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733" y="2643957"/>
            <a:ext cx="2256682" cy="159227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65943BC-24B2-49FE-9461-B5C16A79E134}"/>
              </a:ext>
            </a:extLst>
          </p:cNvPr>
          <p:cNvSpPr txBox="1"/>
          <p:nvPr/>
        </p:nvSpPr>
        <p:spPr>
          <a:xfrm>
            <a:off x="172714" y="2948462"/>
            <a:ext cx="2645286" cy="1015663"/>
          </a:xfrm>
          <a:prstGeom prst="rect">
            <a:avLst/>
          </a:prstGeom>
          <a:noFill/>
        </p:spPr>
        <p:txBody>
          <a:bodyPr wrap="square" rtlCol="0">
            <a:spAutoFit/>
          </a:bodyPr>
          <a:lstStyle/>
          <a:p>
            <a:r>
              <a:rPr lang="en-GB" sz="1200" dirty="0"/>
              <a:t>500,000 unused reviews from the original dataset.</a:t>
            </a:r>
          </a:p>
          <a:p>
            <a:endParaRPr lang="en-GB" sz="1200" dirty="0"/>
          </a:p>
          <a:p>
            <a:r>
              <a:rPr lang="en-GB" sz="1200" dirty="0"/>
              <a:t>Binary Labels (Positive = 1, Negative = -1)</a:t>
            </a:r>
          </a:p>
        </p:txBody>
      </p:sp>
      <p:sp>
        <p:nvSpPr>
          <p:cNvPr id="6" name="TextBox 5">
            <a:extLst>
              <a:ext uri="{FF2B5EF4-FFF2-40B4-BE49-F238E27FC236}">
                <a16:creationId xmlns:a16="http://schemas.microsoft.com/office/drawing/2014/main" id="{2CE27645-0391-49AF-9462-82FB92DD4A7A}"/>
              </a:ext>
            </a:extLst>
          </p:cNvPr>
          <p:cNvSpPr txBox="1"/>
          <p:nvPr/>
        </p:nvSpPr>
        <p:spPr>
          <a:xfrm>
            <a:off x="163113" y="2258410"/>
            <a:ext cx="1534069" cy="276999"/>
          </a:xfrm>
          <a:prstGeom prst="rect">
            <a:avLst/>
          </a:prstGeom>
          <a:noFill/>
        </p:spPr>
        <p:txBody>
          <a:bodyPr wrap="square" rtlCol="0">
            <a:spAutoFit/>
          </a:bodyPr>
          <a:lstStyle/>
          <a:p>
            <a:r>
              <a:rPr lang="en-GB" sz="1200" b="1" dirty="0"/>
              <a:t>Training Data</a:t>
            </a:r>
          </a:p>
        </p:txBody>
      </p:sp>
      <p:cxnSp>
        <p:nvCxnSpPr>
          <p:cNvPr id="8" name="Straight Connector 7">
            <a:extLst>
              <a:ext uri="{FF2B5EF4-FFF2-40B4-BE49-F238E27FC236}">
                <a16:creationId xmlns:a16="http://schemas.microsoft.com/office/drawing/2014/main" id="{AF3B61AA-3591-4DF2-AD43-044248BE6E7E}"/>
              </a:ext>
            </a:extLst>
          </p:cNvPr>
          <p:cNvCxnSpPr/>
          <p:nvPr/>
        </p:nvCxnSpPr>
        <p:spPr>
          <a:xfrm>
            <a:off x="255403" y="2516334"/>
            <a:ext cx="2562597"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EC168AF-D51E-4B76-9EE8-751A28D04B9B}"/>
              </a:ext>
            </a:extLst>
          </p:cNvPr>
          <p:cNvSpPr txBox="1"/>
          <p:nvPr/>
        </p:nvSpPr>
        <p:spPr>
          <a:xfrm>
            <a:off x="3245707" y="2261425"/>
            <a:ext cx="2214514" cy="276999"/>
          </a:xfrm>
          <a:prstGeom prst="rect">
            <a:avLst/>
          </a:prstGeom>
          <a:noFill/>
        </p:spPr>
        <p:txBody>
          <a:bodyPr wrap="square" rtlCol="0">
            <a:spAutoFit/>
          </a:bodyPr>
          <a:lstStyle/>
          <a:p>
            <a:r>
              <a:rPr lang="en-GB" sz="1200" b="1" dirty="0"/>
              <a:t>Network Parameters</a:t>
            </a:r>
          </a:p>
        </p:txBody>
      </p:sp>
      <p:cxnSp>
        <p:nvCxnSpPr>
          <p:cNvPr id="44" name="Straight Connector 43">
            <a:extLst>
              <a:ext uri="{FF2B5EF4-FFF2-40B4-BE49-F238E27FC236}">
                <a16:creationId xmlns:a16="http://schemas.microsoft.com/office/drawing/2014/main" id="{C2B4B937-7C6B-442B-9C32-AB425594558E}"/>
              </a:ext>
            </a:extLst>
          </p:cNvPr>
          <p:cNvCxnSpPr/>
          <p:nvPr/>
        </p:nvCxnSpPr>
        <p:spPr>
          <a:xfrm>
            <a:off x="3337997" y="2519349"/>
            <a:ext cx="2562597"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A556409-D908-492F-A4E8-8FACFFFC9444}"/>
              </a:ext>
            </a:extLst>
          </p:cNvPr>
          <p:cNvSpPr txBox="1"/>
          <p:nvPr/>
        </p:nvSpPr>
        <p:spPr>
          <a:xfrm>
            <a:off x="6075005" y="2258410"/>
            <a:ext cx="1534069" cy="276999"/>
          </a:xfrm>
          <a:prstGeom prst="rect">
            <a:avLst/>
          </a:prstGeom>
          <a:noFill/>
        </p:spPr>
        <p:txBody>
          <a:bodyPr wrap="square" rtlCol="0">
            <a:spAutoFit/>
          </a:bodyPr>
          <a:lstStyle/>
          <a:p>
            <a:r>
              <a:rPr lang="en-GB" sz="1200" b="1" dirty="0"/>
              <a:t>Results</a:t>
            </a:r>
          </a:p>
        </p:txBody>
      </p:sp>
      <p:cxnSp>
        <p:nvCxnSpPr>
          <p:cNvPr id="47" name="Straight Connector 46">
            <a:extLst>
              <a:ext uri="{FF2B5EF4-FFF2-40B4-BE49-F238E27FC236}">
                <a16:creationId xmlns:a16="http://schemas.microsoft.com/office/drawing/2014/main" id="{AAA4678F-1F88-44E3-AEEB-9CF9012F81B3}"/>
              </a:ext>
            </a:extLst>
          </p:cNvPr>
          <p:cNvCxnSpPr/>
          <p:nvPr/>
        </p:nvCxnSpPr>
        <p:spPr>
          <a:xfrm>
            <a:off x="6167295" y="2516334"/>
            <a:ext cx="2562597"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6c62c62412_0_178"/>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dirty="0">
                <a:solidFill>
                  <a:srgbClr val="0000FF"/>
                </a:solidFill>
                <a:latin typeface="Arial"/>
                <a:ea typeface="Arial"/>
                <a:cs typeface="Arial"/>
                <a:sym typeface="Arial"/>
              </a:rPr>
              <a:t>Compute Sentiment of each Aspect</a:t>
            </a:r>
            <a:endParaRPr sz="1100" b="0" i="0" u="none" strike="noStrike" cap="none" dirty="0">
              <a:solidFill>
                <a:srgbClr val="000000"/>
              </a:solidFill>
              <a:latin typeface="Arial"/>
              <a:ea typeface="Arial"/>
              <a:cs typeface="Arial"/>
              <a:sym typeface="Arial"/>
            </a:endParaRPr>
          </a:p>
        </p:txBody>
      </p:sp>
      <p:pic>
        <p:nvPicPr>
          <p:cNvPr id="205" name="Google Shape;205;g6c62c62412_0_178"/>
          <p:cNvPicPr preferRelativeResize="0"/>
          <p:nvPr/>
        </p:nvPicPr>
        <p:blipFill>
          <a:blip r:embed="rId3">
            <a:alphaModFix/>
          </a:blip>
          <a:stretch>
            <a:fillRect/>
          </a:stretch>
        </p:blipFill>
        <p:spPr>
          <a:xfrm>
            <a:off x="727387" y="1547200"/>
            <a:ext cx="7389135" cy="519000"/>
          </a:xfrm>
          <a:prstGeom prst="rect">
            <a:avLst/>
          </a:prstGeom>
          <a:noFill/>
          <a:ln>
            <a:noFill/>
          </a:ln>
        </p:spPr>
      </p:pic>
      <p:sp>
        <p:nvSpPr>
          <p:cNvPr id="207" name="Google Shape;207;g6c62c62412_0_178"/>
          <p:cNvSpPr/>
          <p:nvPr/>
        </p:nvSpPr>
        <p:spPr>
          <a:xfrm>
            <a:off x="753987" y="1579957"/>
            <a:ext cx="1615800" cy="19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g6c62c62412_0_178"/>
          <p:cNvSpPr/>
          <p:nvPr/>
        </p:nvSpPr>
        <p:spPr>
          <a:xfrm>
            <a:off x="2354187" y="1579957"/>
            <a:ext cx="1615800" cy="19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g6c62c62412_0_178">
            <a:extLst>
              <a:ext uri="{FF2B5EF4-FFF2-40B4-BE49-F238E27FC236}">
                <a16:creationId xmlns:a16="http://schemas.microsoft.com/office/drawing/2014/main" id="{D87CAAC7-61DB-4546-A8E1-1A2FE62F3ECE}"/>
              </a:ext>
            </a:extLst>
          </p:cNvPr>
          <p:cNvSpPr txBox="1"/>
          <p:nvPr/>
        </p:nvSpPr>
        <p:spPr>
          <a:xfrm>
            <a:off x="96150" y="730455"/>
            <a:ext cx="8951700" cy="2547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GB" b="1" dirty="0">
                <a:solidFill>
                  <a:srgbClr val="0000FF"/>
                </a:solidFill>
                <a:sym typeface="Calibri"/>
              </a:rPr>
              <a:t>Integration in the pipeline</a:t>
            </a:r>
          </a:p>
        </p:txBody>
      </p:sp>
      <p:sp>
        <p:nvSpPr>
          <p:cNvPr id="32" name="Google Shape;158;g7094c8f8b5_0_132">
            <a:extLst>
              <a:ext uri="{FF2B5EF4-FFF2-40B4-BE49-F238E27FC236}">
                <a16:creationId xmlns:a16="http://schemas.microsoft.com/office/drawing/2014/main" id="{DC3D5A4D-D0C1-473F-ADB9-898DBDB7935E}"/>
              </a:ext>
            </a:extLst>
          </p:cNvPr>
          <p:cNvSpPr txBox="1"/>
          <p:nvPr/>
        </p:nvSpPr>
        <p:spPr>
          <a:xfrm>
            <a:off x="224749" y="1203910"/>
            <a:ext cx="7977930" cy="136784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Arial"/>
              <a:buChar char="●"/>
            </a:pPr>
            <a:r>
              <a:rPr lang="en-GB" sz="1200" b="0" i="0" u="none" strike="noStrike" cap="none" dirty="0">
                <a:solidFill>
                  <a:srgbClr val="000000"/>
                </a:solidFill>
                <a:latin typeface="Arial"/>
                <a:ea typeface="Arial"/>
                <a:cs typeface="Arial"/>
                <a:sym typeface="Arial"/>
              </a:rPr>
              <a:t>For each aspect, identify and extract the relevant sentence</a:t>
            </a:r>
          </a:p>
          <a:p>
            <a:pPr marL="457200" marR="0" lvl="0" indent="-323850" algn="l" rtl="0">
              <a:lnSpc>
                <a:spcPct val="100000"/>
              </a:lnSpc>
              <a:spcBef>
                <a:spcPts val="0"/>
              </a:spcBef>
              <a:spcAft>
                <a:spcPts val="0"/>
              </a:spcAft>
              <a:buClr>
                <a:srgbClr val="000000"/>
              </a:buClr>
              <a:buSzPts val="1500"/>
              <a:buFont typeface="Arial"/>
              <a:buChar char="●"/>
            </a:pPr>
            <a:endParaRPr lang="en-GB" sz="1200" dirty="0"/>
          </a:p>
          <a:p>
            <a:pPr marL="457200" marR="0" lvl="0" indent="-323850" algn="l" rtl="0">
              <a:lnSpc>
                <a:spcPct val="100000"/>
              </a:lnSpc>
              <a:spcBef>
                <a:spcPts val="0"/>
              </a:spcBef>
              <a:spcAft>
                <a:spcPts val="0"/>
              </a:spcAft>
              <a:buClr>
                <a:srgbClr val="000000"/>
              </a:buClr>
              <a:buSzPts val="1500"/>
              <a:buFont typeface="Arial"/>
              <a:buChar char="●"/>
            </a:pPr>
            <a:endParaRPr lang="en-GB" sz="1200" b="0" i="0" u="none" strike="noStrike" cap="none" dirty="0">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endParaRPr lang="en-GB" sz="1200" dirty="0"/>
          </a:p>
          <a:p>
            <a:pPr marL="457200" marR="0" lvl="0" indent="-323850" algn="l" rtl="0">
              <a:lnSpc>
                <a:spcPct val="100000"/>
              </a:lnSpc>
              <a:spcBef>
                <a:spcPts val="0"/>
              </a:spcBef>
              <a:spcAft>
                <a:spcPts val="0"/>
              </a:spcAft>
              <a:buClr>
                <a:srgbClr val="000000"/>
              </a:buClr>
              <a:buSzPts val="1500"/>
              <a:buFont typeface="Arial"/>
              <a:buChar char="●"/>
            </a:pPr>
            <a:endParaRPr lang="en-GB" sz="1200" b="0" i="0" u="none" strike="noStrike" cap="none" dirty="0">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200" dirty="0"/>
              <a:t>Apply our sentiment model to each of the extract sentences</a:t>
            </a:r>
          </a:p>
          <a:p>
            <a:pPr marL="457200" lvl="4" indent="-323850">
              <a:buSzPts val="1500"/>
              <a:buFont typeface="Arial"/>
              <a:buChar char="●"/>
            </a:pPr>
            <a:endParaRPr lang="en-GB" sz="1200" dirty="0"/>
          </a:p>
          <a:p>
            <a:pPr marL="457200" lvl="4" indent="-323850">
              <a:buSzPts val="1500"/>
              <a:buFont typeface="Arial"/>
              <a:buChar char="●"/>
            </a:pPr>
            <a:r>
              <a:rPr lang="en-GB" sz="1200" dirty="0"/>
              <a:t>Results in a single opinion per aspect </a:t>
            </a:r>
          </a:p>
          <a:p>
            <a:pPr marL="457200" lvl="4" indent="-323850">
              <a:buSzPts val="1500"/>
              <a:buFont typeface="Arial"/>
              <a:buChar char="●"/>
            </a:pPr>
            <a:endParaRPr lang="en-GB" sz="1200" dirty="0"/>
          </a:p>
          <a:p>
            <a:pPr marL="457200" lvl="4" indent="-323850">
              <a:buSzPts val="1500"/>
              <a:buFont typeface="Arial"/>
              <a:buChar char="●"/>
            </a:pPr>
            <a:r>
              <a:rPr lang="en-GB" sz="1200" dirty="0"/>
              <a:t>Generate an opinion vector for each review. If there are 100 aspects in total then the opinion vector has 100 values where each index correspond to a particular aspect.  Within a single aspect, all values are 0 except for the aspects that appear in this review (e.g., </a:t>
            </a:r>
            <a:r>
              <a:rPr lang="en-GB" sz="1200" dirty="0">
                <a:latin typeface="+mj-lt"/>
                <a:ea typeface="Calibri"/>
                <a:cs typeface="Calibri"/>
                <a:sym typeface="Calibri"/>
              </a:rPr>
              <a:t>[ 0, 0, +0.9, 0, 0, -0.4])</a:t>
            </a:r>
          </a:p>
          <a:p>
            <a:pPr marL="457200" lvl="4" indent="-323850">
              <a:buSzPts val="1500"/>
              <a:buFont typeface="Arial"/>
              <a:buChar char="●"/>
            </a:pPr>
            <a:endParaRPr lang="en-GB" sz="1200" dirty="0">
              <a:latin typeface="+mj-lt"/>
              <a:cs typeface="Calibri"/>
              <a:sym typeface="Calibri"/>
            </a:endParaRPr>
          </a:p>
          <a:p>
            <a:pPr marL="457200" lvl="4" indent="-323850">
              <a:buSzPts val="1500"/>
              <a:buFont typeface="Arial"/>
              <a:buChar char="●"/>
            </a:pPr>
            <a:r>
              <a:rPr lang="en-GB" sz="1200" dirty="0">
                <a:latin typeface="+mj-lt"/>
                <a:cs typeface="Calibri"/>
                <a:sym typeface="Calibri"/>
              </a:rPr>
              <a:t>Opinion vectors are utilized as the input into the ranking algorithm</a:t>
            </a:r>
            <a:endParaRPr lang="en-GB" sz="1200" dirty="0">
              <a:latin typeface="+mj-lt"/>
            </a:endParaRPr>
          </a:p>
        </p:txBody>
      </p:sp>
    </p:spTree>
    <p:extLst>
      <p:ext uri="{BB962C8B-B14F-4D97-AF65-F5344CB8AC3E}">
        <p14:creationId xmlns:p14="http://schemas.microsoft.com/office/powerpoint/2010/main" val="275736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7094c8f8b5_0_152"/>
          <p:cNvSpPr txBox="1"/>
          <p:nvPr/>
        </p:nvSpPr>
        <p:spPr>
          <a:xfrm>
            <a:off x="224706" y="142267"/>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dirty="0">
                <a:solidFill>
                  <a:srgbClr val="0000FF"/>
                </a:solidFill>
                <a:latin typeface="Arial"/>
                <a:ea typeface="Arial"/>
                <a:cs typeface="Arial"/>
                <a:sym typeface="Arial"/>
              </a:rPr>
              <a:t>Assign Value and Rank Aspects</a:t>
            </a:r>
            <a:endParaRPr sz="1100" b="0" i="0" u="none" strike="noStrike" cap="none" dirty="0">
              <a:solidFill>
                <a:srgbClr val="000000"/>
              </a:solidFill>
              <a:latin typeface="Arial"/>
              <a:ea typeface="Arial"/>
              <a:cs typeface="Arial"/>
              <a:sym typeface="Arial"/>
            </a:endParaRPr>
          </a:p>
        </p:txBody>
      </p:sp>
      <p:sp>
        <p:nvSpPr>
          <p:cNvPr id="215" name="Google Shape;215;g7094c8f8b5_0_152"/>
          <p:cNvSpPr txBox="1"/>
          <p:nvPr/>
        </p:nvSpPr>
        <p:spPr>
          <a:xfrm>
            <a:off x="209961" y="735578"/>
            <a:ext cx="8532258" cy="5190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500"/>
            </a:pPr>
            <a:r>
              <a:rPr lang="en-GB" sz="1200" b="1" dirty="0"/>
              <a:t>Objective: </a:t>
            </a:r>
            <a:r>
              <a:rPr lang="en-GB" sz="1200" dirty="0"/>
              <a:t>compute the importance weights of each aspect utilizing the opinion vectors and the overall score of the review.</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GB" sz="1200" dirty="0"/>
              <a:t>The weights represent the contribution of the corresponding aspect to the overall opinion</a:t>
            </a:r>
          </a:p>
        </p:txBody>
      </p:sp>
      <p:sp>
        <p:nvSpPr>
          <p:cNvPr id="6" name="Google Shape;184;g6c62c62412_0_178">
            <a:extLst>
              <a:ext uri="{FF2B5EF4-FFF2-40B4-BE49-F238E27FC236}">
                <a16:creationId xmlns:a16="http://schemas.microsoft.com/office/drawing/2014/main" id="{0FB1BB15-13F7-4C5D-BDB2-EB4F030216C6}"/>
              </a:ext>
            </a:extLst>
          </p:cNvPr>
          <p:cNvSpPr/>
          <p:nvPr/>
        </p:nvSpPr>
        <p:spPr>
          <a:xfrm>
            <a:off x="246831" y="1513914"/>
            <a:ext cx="3019938" cy="260669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84;g6c62c62412_0_178">
            <a:extLst>
              <a:ext uri="{FF2B5EF4-FFF2-40B4-BE49-F238E27FC236}">
                <a16:creationId xmlns:a16="http://schemas.microsoft.com/office/drawing/2014/main" id="{D693BBF5-F60C-4AE3-A166-CA9C820DECAA}"/>
              </a:ext>
            </a:extLst>
          </p:cNvPr>
          <p:cNvSpPr/>
          <p:nvPr/>
        </p:nvSpPr>
        <p:spPr>
          <a:xfrm>
            <a:off x="6286052" y="1513914"/>
            <a:ext cx="2470354" cy="260669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ZoneTexte 1">
            <a:extLst>
              <a:ext uri="{FF2B5EF4-FFF2-40B4-BE49-F238E27FC236}">
                <a16:creationId xmlns:a16="http://schemas.microsoft.com/office/drawing/2014/main" id="{810D85D1-8438-47AF-8225-4D89BE8FD357}"/>
              </a:ext>
            </a:extLst>
          </p:cNvPr>
          <p:cNvSpPr txBox="1"/>
          <p:nvPr/>
        </p:nvSpPr>
        <p:spPr>
          <a:xfrm>
            <a:off x="280728" y="1500477"/>
            <a:ext cx="849913" cy="338554"/>
          </a:xfrm>
          <a:prstGeom prst="rect">
            <a:avLst/>
          </a:prstGeom>
          <a:noFill/>
        </p:spPr>
        <p:txBody>
          <a:bodyPr wrap="none" rtlCol="0">
            <a:spAutoFit/>
          </a:bodyPr>
          <a:lstStyle/>
          <a:p>
            <a:r>
              <a:rPr lang="fr-FR" sz="1600" b="1" dirty="0">
                <a:solidFill>
                  <a:srgbClr val="0000FF"/>
                </a:solidFill>
              </a:rPr>
              <a:t>Inputs</a:t>
            </a:r>
            <a:r>
              <a:rPr lang="fr-FR" dirty="0"/>
              <a:t> </a:t>
            </a:r>
          </a:p>
        </p:txBody>
      </p:sp>
      <p:sp>
        <p:nvSpPr>
          <p:cNvPr id="10" name="ZoneTexte 9">
            <a:extLst>
              <a:ext uri="{FF2B5EF4-FFF2-40B4-BE49-F238E27FC236}">
                <a16:creationId xmlns:a16="http://schemas.microsoft.com/office/drawing/2014/main" id="{583B7945-F8C3-4176-B5F8-06371174C73F}"/>
              </a:ext>
            </a:extLst>
          </p:cNvPr>
          <p:cNvSpPr txBox="1"/>
          <p:nvPr/>
        </p:nvSpPr>
        <p:spPr>
          <a:xfrm>
            <a:off x="6274078" y="1500477"/>
            <a:ext cx="1021433" cy="338554"/>
          </a:xfrm>
          <a:prstGeom prst="rect">
            <a:avLst/>
          </a:prstGeom>
          <a:noFill/>
        </p:spPr>
        <p:txBody>
          <a:bodyPr wrap="none" rtlCol="0">
            <a:spAutoFit/>
          </a:bodyPr>
          <a:lstStyle/>
          <a:p>
            <a:r>
              <a:rPr lang="fr-FR" sz="1600" b="1" dirty="0">
                <a:solidFill>
                  <a:srgbClr val="0000FF"/>
                </a:solidFill>
              </a:rPr>
              <a:t>Outputs</a:t>
            </a:r>
            <a:r>
              <a:rPr lang="fr-FR" dirty="0"/>
              <a:t> </a:t>
            </a:r>
          </a:p>
        </p:txBody>
      </p:sp>
      <p:sp>
        <p:nvSpPr>
          <p:cNvPr id="13" name="Triangle isocèle 12">
            <a:extLst>
              <a:ext uri="{FF2B5EF4-FFF2-40B4-BE49-F238E27FC236}">
                <a16:creationId xmlns:a16="http://schemas.microsoft.com/office/drawing/2014/main" id="{D2AE07D3-BEF5-4922-A3EE-0A436AEC1285}"/>
              </a:ext>
            </a:extLst>
          </p:cNvPr>
          <p:cNvSpPr/>
          <p:nvPr/>
        </p:nvSpPr>
        <p:spPr>
          <a:xfrm rot="5400000">
            <a:off x="5856292" y="2931318"/>
            <a:ext cx="434590" cy="206478"/>
          </a:xfrm>
          <a:prstGeom prst="triangle">
            <a:avLst/>
          </a:prstGeom>
          <a:solidFill>
            <a:schemeClr val="tx2">
              <a:lumMod val="9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isocèle 13">
            <a:extLst>
              <a:ext uri="{FF2B5EF4-FFF2-40B4-BE49-F238E27FC236}">
                <a16:creationId xmlns:a16="http://schemas.microsoft.com/office/drawing/2014/main" id="{BC1010AB-E4C0-4A03-BE18-5A9DDD64A0F5}"/>
              </a:ext>
            </a:extLst>
          </p:cNvPr>
          <p:cNvSpPr/>
          <p:nvPr/>
        </p:nvSpPr>
        <p:spPr>
          <a:xfrm rot="5400000">
            <a:off x="3235515" y="2927772"/>
            <a:ext cx="434590" cy="213571"/>
          </a:xfrm>
          <a:prstGeom prst="triangle">
            <a:avLst/>
          </a:prstGeom>
          <a:solidFill>
            <a:schemeClr val="tx2">
              <a:lumMod val="9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Parenthèses 2">
            <a:extLst>
              <a:ext uri="{FF2B5EF4-FFF2-40B4-BE49-F238E27FC236}">
                <a16:creationId xmlns:a16="http://schemas.microsoft.com/office/drawing/2014/main" id="{668FF252-0165-44B8-B07D-F3279C1ED69C}"/>
              </a:ext>
            </a:extLst>
          </p:cNvPr>
          <p:cNvSpPr/>
          <p:nvPr/>
        </p:nvSpPr>
        <p:spPr>
          <a:xfrm>
            <a:off x="604142" y="1819864"/>
            <a:ext cx="1489587" cy="1547847"/>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Parenthèses 15">
            <a:extLst>
              <a:ext uri="{FF2B5EF4-FFF2-40B4-BE49-F238E27FC236}">
                <a16:creationId xmlns:a16="http://schemas.microsoft.com/office/drawing/2014/main" id="{F02A0EA6-7271-44FB-8FB4-BD905EDB4EB7}"/>
              </a:ext>
            </a:extLst>
          </p:cNvPr>
          <p:cNvSpPr/>
          <p:nvPr/>
        </p:nvSpPr>
        <p:spPr>
          <a:xfrm>
            <a:off x="2598523" y="1819865"/>
            <a:ext cx="569478" cy="1547847"/>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a:extLst>
              <a:ext uri="{FF2B5EF4-FFF2-40B4-BE49-F238E27FC236}">
                <a16:creationId xmlns:a16="http://schemas.microsoft.com/office/drawing/2014/main" id="{B2F4B625-12C4-44FB-995F-636C042BB420}"/>
              </a:ext>
            </a:extLst>
          </p:cNvPr>
          <p:cNvSpPr txBox="1"/>
          <p:nvPr/>
        </p:nvSpPr>
        <p:spPr>
          <a:xfrm>
            <a:off x="198396" y="2401748"/>
            <a:ext cx="417102" cy="369332"/>
          </a:xfrm>
          <a:prstGeom prst="rect">
            <a:avLst/>
          </a:prstGeom>
          <a:noFill/>
        </p:spPr>
        <p:txBody>
          <a:bodyPr wrap="none" rtlCol="0">
            <a:spAutoFit/>
          </a:bodyPr>
          <a:lstStyle/>
          <a:p>
            <a:r>
              <a:rPr lang="fr-FR" sz="1800" b="1" dirty="0"/>
              <a:t>X</a:t>
            </a:r>
            <a:r>
              <a:rPr lang="fr-FR" sz="1050" dirty="0"/>
              <a:t>=</a:t>
            </a:r>
            <a:endParaRPr lang="fr-FR" dirty="0"/>
          </a:p>
        </p:txBody>
      </p:sp>
      <p:sp>
        <p:nvSpPr>
          <p:cNvPr id="18" name="ZoneTexte 17">
            <a:extLst>
              <a:ext uri="{FF2B5EF4-FFF2-40B4-BE49-F238E27FC236}">
                <a16:creationId xmlns:a16="http://schemas.microsoft.com/office/drawing/2014/main" id="{E18A9EC1-D0FF-4C24-B5A5-08D3BFEE82E4}"/>
              </a:ext>
            </a:extLst>
          </p:cNvPr>
          <p:cNvSpPr txBox="1"/>
          <p:nvPr/>
        </p:nvSpPr>
        <p:spPr>
          <a:xfrm>
            <a:off x="2091704" y="2409121"/>
            <a:ext cx="532518" cy="369332"/>
          </a:xfrm>
          <a:prstGeom prst="rect">
            <a:avLst/>
          </a:prstGeom>
          <a:noFill/>
        </p:spPr>
        <p:txBody>
          <a:bodyPr wrap="none" rtlCol="0">
            <a:spAutoFit/>
          </a:bodyPr>
          <a:lstStyle/>
          <a:p>
            <a:r>
              <a:rPr lang="fr-FR" sz="1800" dirty="0"/>
              <a:t>;</a:t>
            </a:r>
            <a:r>
              <a:rPr lang="fr-FR" sz="1800" b="1" dirty="0"/>
              <a:t> y</a:t>
            </a:r>
            <a:r>
              <a:rPr lang="fr-FR" sz="1050" dirty="0"/>
              <a:t>=</a:t>
            </a:r>
            <a:endParaRPr lang="fr-FR" dirty="0"/>
          </a:p>
        </p:txBody>
      </p:sp>
      <p:sp>
        <p:nvSpPr>
          <p:cNvPr id="5" name="ZoneTexte 4">
            <a:extLst>
              <a:ext uri="{FF2B5EF4-FFF2-40B4-BE49-F238E27FC236}">
                <a16:creationId xmlns:a16="http://schemas.microsoft.com/office/drawing/2014/main" id="{C34B9D9B-F6F4-4EB3-B785-8CDBCA37DDF8}"/>
              </a:ext>
            </a:extLst>
          </p:cNvPr>
          <p:cNvSpPr txBox="1"/>
          <p:nvPr/>
        </p:nvSpPr>
        <p:spPr>
          <a:xfrm>
            <a:off x="647558" y="2439898"/>
            <a:ext cx="1428596" cy="523220"/>
          </a:xfrm>
          <a:prstGeom prst="rect">
            <a:avLst/>
          </a:prstGeom>
          <a:noFill/>
        </p:spPr>
        <p:txBody>
          <a:bodyPr wrap="none" rtlCol="0">
            <a:spAutoFit/>
          </a:bodyPr>
          <a:lstStyle/>
          <a:p>
            <a:r>
              <a:rPr lang="en-GB" dirty="0"/>
              <a:t>Opinion vectors</a:t>
            </a:r>
          </a:p>
          <a:p>
            <a:pPr algn="ctr"/>
            <a:r>
              <a:rPr lang="en-GB" dirty="0"/>
              <a:t>o</a:t>
            </a:r>
            <a:r>
              <a:rPr lang="en-GB" sz="1100" dirty="0"/>
              <a:t>r</a:t>
            </a:r>
            <a:endParaRPr lang="en-GB" dirty="0"/>
          </a:p>
        </p:txBody>
      </p:sp>
      <p:sp>
        <p:nvSpPr>
          <p:cNvPr id="20" name="ZoneTexte 19">
            <a:extLst>
              <a:ext uri="{FF2B5EF4-FFF2-40B4-BE49-F238E27FC236}">
                <a16:creationId xmlns:a16="http://schemas.microsoft.com/office/drawing/2014/main" id="{3852BEEC-CCC9-4C41-84D8-EA8B7361898B}"/>
              </a:ext>
            </a:extLst>
          </p:cNvPr>
          <p:cNvSpPr txBox="1"/>
          <p:nvPr/>
        </p:nvSpPr>
        <p:spPr>
          <a:xfrm>
            <a:off x="2542641" y="2401748"/>
            <a:ext cx="712054" cy="523220"/>
          </a:xfrm>
          <a:prstGeom prst="rect">
            <a:avLst/>
          </a:prstGeom>
          <a:noFill/>
        </p:spPr>
        <p:txBody>
          <a:bodyPr wrap="none" rtlCol="0">
            <a:spAutoFit/>
          </a:bodyPr>
          <a:lstStyle/>
          <a:p>
            <a:r>
              <a:rPr lang="fr-FR" dirty="0"/>
              <a:t>scores</a:t>
            </a:r>
          </a:p>
          <a:p>
            <a:pPr algn="ctr"/>
            <a:r>
              <a:rPr lang="fr-FR" dirty="0"/>
              <a:t>O</a:t>
            </a:r>
            <a:r>
              <a:rPr lang="fr-FR" sz="1100" dirty="0"/>
              <a:t>r</a:t>
            </a:r>
            <a:endParaRPr lang="fr-FR" dirty="0"/>
          </a:p>
        </p:txBody>
      </p:sp>
      <p:sp>
        <p:nvSpPr>
          <p:cNvPr id="9" name="ZoneTexte 8">
            <a:extLst>
              <a:ext uri="{FF2B5EF4-FFF2-40B4-BE49-F238E27FC236}">
                <a16:creationId xmlns:a16="http://schemas.microsoft.com/office/drawing/2014/main" id="{3DACAB74-FB09-486F-B085-EF56C9885DFF}"/>
              </a:ext>
            </a:extLst>
          </p:cNvPr>
          <p:cNvSpPr txBox="1"/>
          <p:nvPr/>
        </p:nvSpPr>
        <p:spPr>
          <a:xfrm>
            <a:off x="246830" y="3398714"/>
            <a:ext cx="3019938" cy="738664"/>
          </a:xfrm>
          <a:prstGeom prst="rect">
            <a:avLst/>
          </a:prstGeom>
          <a:noFill/>
        </p:spPr>
        <p:txBody>
          <a:bodyPr wrap="square" rtlCol="0">
            <a:spAutoFit/>
          </a:bodyPr>
          <a:lstStyle/>
          <a:p>
            <a:pPr marL="285750" indent="-285750">
              <a:buFont typeface="Arial" panose="020B0604020202020204" pitchFamily="34" charset="0"/>
              <a:buChar char="•"/>
            </a:pPr>
            <a:r>
              <a:rPr lang="en-GB" dirty="0"/>
              <a:t>The features are the sentiment score for each aspect.</a:t>
            </a:r>
          </a:p>
          <a:p>
            <a:pPr marL="285750" indent="-285750">
              <a:buFont typeface="Arial" panose="020B0604020202020204" pitchFamily="34" charset="0"/>
              <a:buChar char="•"/>
            </a:pPr>
            <a:r>
              <a:rPr lang="en-GB" dirty="0"/>
              <a:t>The target is the score review.</a:t>
            </a:r>
          </a:p>
        </p:txBody>
      </p:sp>
      <p:sp>
        <p:nvSpPr>
          <p:cNvPr id="15" name="ZoneTexte 14">
            <a:extLst>
              <a:ext uri="{FF2B5EF4-FFF2-40B4-BE49-F238E27FC236}">
                <a16:creationId xmlns:a16="http://schemas.microsoft.com/office/drawing/2014/main" id="{AEB12E0A-7ECB-494E-BA86-3FDC2A91274C}"/>
              </a:ext>
            </a:extLst>
          </p:cNvPr>
          <p:cNvSpPr txBox="1"/>
          <p:nvPr/>
        </p:nvSpPr>
        <p:spPr>
          <a:xfrm>
            <a:off x="6337669" y="1789451"/>
            <a:ext cx="2418737" cy="2031325"/>
          </a:xfrm>
          <a:prstGeom prst="rect">
            <a:avLst/>
          </a:prstGeom>
          <a:noFill/>
        </p:spPr>
        <p:txBody>
          <a:bodyPr wrap="square" rtlCol="0">
            <a:spAutoFit/>
          </a:bodyPr>
          <a:lstStyle/>
          <a:p>
            <a:r>
              <a:rPr lang="en-GB" u="sng" dirty="0"/>
              <a:t>Coefficients </a:t>
            </a:r>
            <a:r>
              <a:rPr lang="en-GB" dirty="0"/>
              <a:t>:</a:t>
            </a:r>
          </a:p>
          <a:p>
            <a:r>
              <a:rPr lang="en-GB" dirty="0"/>
              <a:t>The coefficients are the weights that represent the importance of each aspects.</a:t>
            </a:r>
          </a:p>
          <a:p>
            <a:endParaRPr lang="en-GB" dirty="0"/>
          </a:p>
          <a:p>
            <a:r>
              <a:rPr lang="en-GB" u="sng" dirty="0"/>
              <a:t>Statistics</a:t>
            </a:r>
            <a:r>
              <a:rPr lang="en-GB" dirty="0"/>
              <a:t> :</a:t>
            </a:r>
          </a:p>
          <a:p>
            <a:r>
              <a:rPr lang="en-GB" dirty="0"/>
              <a:t>We are also interested by the standard deviation of the coefficients.</a:t>
            </a:r>
          </a:p>
        </p:txBody>
      </p:sp>
      <p:sp>
        <p:nvSpPr>
          <p:cNvPr id="29" name="ZoneTexte 28">
            <a:extLst>
              <a:ext uri="{FF2B5EF4-FFF2-40B4-BE49-F238E27FC236}">
                <a16:creationId xmlns:a16="http://schemas.microsoft.com/office/drawing/2014/main" id="{311B5BDC-6EC5-4FA1-B9EA-175707B45418}"/>
              </a:ext>
            </a:extLst>
          </p:cNvPr>
          <p:cNvSpPr txBox="1"/>
          <p:nvPr/>
        </p:nvSpPr>
        <p:spPr>
          <a:xfrm>
            <a:off x="3823647" y="2880668"/>
            <a:ext cx="2070810" cy="307777"/>
          </a:xfrm>
          <a:prstGeom prst="rect">
            <a:avLst/>
          </a:prstGeom>
          <a:noFill/>
        </p:spPr>
        <p:txBody>
          <a:bodyPr wrap="square" rtlCol="0">
            <a:spAutoFit/>
          </a:bodyPr>
          <a:lstStyle/>
          <a:p>
            <a:r>
              <a:rPr lang="fr-FR" b="1" dirty="0">
                <a:solidFill>
                  <a:srgbClr val="0000FF"/>
                </a:solidFill>
              </a:rPr>
              <a:t>Linear Regression</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p:nvPr/>
        </p:nvSpPr>
        <p:spPr>
          <a:xfrm>
            <a:off x="400349" y="150241"/>
            <a:ext cx="7712745" cy="519000"/>
          </a:xfrm>
          <a:prstGeom prst="rect">
            <a:avLst/>
          </a:prstGeom>
          <a:noFill/>
          <a:ln>
            <a:noFill/>
          </a:ln>
        </p:spPr>
        <p:txBody>
          <a:bodyPr spcFirstLastPara="1" wrap="square" lIns="35100" tIns="35100" rIns="35100" bIns="35100" anchor="t" anchorCtr="0">
            <a:noAutofit/>
          </a:bodyPr>
          <a:lstStyle/>
          <a:p>
            <a:pPr marL="0" marR="0" lvl="0" indent="0" algn="l" rtl="0">
              <a:lnSpc>
                <a:spcPct val="90000"/>
              </a:lnSpc>
              <a:spcBef>
                <a:spcPts val="0"/>
              </a:spcBef>
              <a:spcAft>
                <a:spcPts val="0"/>
              </a:spcAft>
              <a:buClr>
                <a:srgbClr val="000000"/>
              </a:buClr>
              <a:buSzPts val="2100"/>
              <a:buFont typeface="Arial"/>
              <a:buNone/>
            </a:pPr>
            <a:r>
              <a:rPr lang="en-GB" sz="2100" b="1" dirty="0">
                <a:solidFill>
                  <a:srgbClr val="0000FF"/>
                </a:solidFill>
              </a:rPr>
              <a:t>Category breakout of </a:t>
            </a:r>
            <a:r>
              <a:rPr lang="en" sz="2100" b="1" dirty="0">
                <a:solidFill>
                  <a:srgbClr val="0000FF"/>
                </a:solidFill>
              </a:rPr>
              <a:t>“</a:t>
            </a:r>
            <a:r>
              <a:rPr lang="fr-FR" sz="2100" b="1" dirty="0" err="1">
                <a:solidFill>
                  <a:srgbClr val="0000FF"/>
                </a:solidFill>
              </a:rPr>
              <a:t>Cell</a:t>
            </a:r>
            <a:r>
              <a:rPr lang="fr-FR" sz="2100" b="1" dirty="0">
                <a:solidFill>
                  <a:srgbClr val="0000FF"/>
                </a:solidFill>
              </a:rPr>
              <a:t> Phones &amp; Accessories</a:t>
            </a:r>
            <a:r>
              <a:rPr lang="en" sz="2100" b="1" dirty="0">
                <a:solidFill>
                  <a:srgbClr val="0000FF"/>
                </a:solidFill>
              </a:rPr>
              <a:t>”</a:t>
            </a:r>
            <a:endParaRPr sz="11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9C6DB46B-09A6-4656-BF81-679A872AC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10" y="1582536"/>
            <a:ext cx="3383062" cy="2281971"/>
          </a:xfrm>
          <a:prstGeom prst="rect">
            <a:avLst/>
          </a:prstGeom>
          <a:noFill/>
          <a:extLst>
            <a:ext uri="{909E8E84-426E-40DD-AFC4-6F175D3DCCD1}">
              <a14:hiddenFill xmlns:a14="http://schemas.microsoft.com/office/drawing/2010/main">
                <a:solidFill>
                  <a:srgbClr val="FFFFFF"/>
                </a:solidFill>
              </a14:hiddenFill>
            </a:ext>
          </a:extLst>
        </p:spPr>
      </p:pic>
      <p:pic>
        <p:nvPicPr>
          <p:cNvPr id="228" name="Image 227" descr="Une image contenant périphérique&#10;&#10;Description générée automatiquement">
            <a:extLst>
              <a:ext uri="{FF2B5EF4-FFF2-40B4-BE49-F238E27FC236}">
                <a16:creationId xmlns:a16="http://schemas.microsoft.com/office/drawing/2014/main" id="{C8F5783E-1218-4B3F-A3FC-F8BF7C161B3D}"/>
              </a:ext>
            </a:extLst>
          </p:cNvPr>
          <p:cNvPicPr>
            <a:picLocks noChangeAspect="1"/>
          </p:cNvPicPr>
          <p:nvPr/>
        </p:nvPicPr>
        <p:blipFill>
          <a:blip r:embed="rId4"/>
          <a:stretch>
            <a:fillRect/>
          </a:stretch>
        </p:blipFill>
        <p:spPr>
          <a:xfrm>
            <a:off x="4599004" y="1582536"/>
            <a:ext cx="3382206" cy="2281971"/>
          </a:xfrm>
          <a:prstGeom prst="rect">
            <a:avLst/>
          </a:prstGeom>
        </p:spPr>
      </p:pic>
      <p:sp>
        <p:nvSpPr>
          <p:cNvPr id="13" name="TextBox 12">
            <a:extLst>
              <a:ext uri="{FF2B5EF4-FFF2-40B4-BE49-F238E27FC236}">
                <a16:creationId xmlns:a16="http://schemas.microsoft.com/office/drawing/2014/main" id="{5105D2E9-C76C-42CD-BB63-16126794DF99}"/>
              </a:ext>
            </a:extLst>
          </p:cNvPr>
          <p:cNvSpPr txBox="1"/>
          <p:nvPr/>
        </p:nvSpPr>
        <p:spPr>
          <a:xfrm>
            <a:off x="629645" y="987551"/>
            <a:ext cx="3244853" cy="523220"/>
          </a:xfrm>
          <a:prstGeom prst="rect">
            <a:avLst/>
          </a:prstGeom>
          <a:noFill/>
        </p:spPr>
        <p:txBody>
          <a:bodyPr wrap="square" rtlCol="0">
            <a:spAutoFit/>
          </a:bodyPr>
          <a:lstStyle/>
          <a:p>
            <a:pPr algn="ctr"/>
            <a:r>
              <a:rPr lang="en-GB" b="1" dirty="0"/>
              <a:t>“Cell Phone &amp; Accessories” Categories</a:t>
            </a:r>
          </a:p>
        </p:txBody>
      </p:sp>
      <p:sp>
        <p:nvSpPr>
          <p:cNvPr id="35" name="TextBox 34">
            <a:extLst>
              <a:ext uri="{FF2B5EF4-FFF2-40B4-BE49-F238E27FC236}">
                <a16:creationId xmlns:a16="http://schemas.microsoft.com/office/drawing/2014/main" id="{75B6D777-9F61-4531-BA6C-BF72009D6FE8}"/>
              </a:ext>
            </a:extLst>
          </p:cNvPr>
          <p:cNvSpPr txBox="1"/>
          <p:nvPr/>
        </p:nvSpPr>
        <p:spPr>
          <a:xfrm>
            <a:off x="4667680" y="1174703"/>
            <a:ext cx="3244853" cy="307777"/>
          </a:xfrm>
          <a:prstGeom prst="rect">
            <a:avLst/>
          </a:prstGeom>
          <a:noFill/>
        </p:spPr>
        <p:txBody>
          <a:bodyPr wrap="square" rtlCol="0">
            <a:spAutoFit/>
          </a:bodyPr>
          <a:lstStyle/>
          <a:p>
            <a:pPr algn="ctr"/>
            <a:r>
              <a:rPr lang="en-GB" b="1" dirty="0"/>
              <a:t>“Accessories” Expanded</a:t>
            </a:r>
          </a:p>
        </p:txBody>
      </p:sp>
      <p:cxnSp>
        <p:nvCxnSpPr>
          <p:cNvPr id="16" name="Straight Connector 15">
            <a:extLst>
              <a:ext uri="{FF2B5EF4-FFF2-40B4-BE49-F238E27FC236}">
                <a16:creationId xmlns:a16="http://schemas.microsoft.com/office/drawing/2014/main" id="{B6EE1E6C-0963-4052-A8DC-7F62C1FFB7A3}"/>
              </a:ext>
            </a:extLst>
          </p:cNvPr>
          <p:cNvCxnSpPr/>
          <p:nvPr/>
        </p:nvCxnSpPr>
        <p:spPr>
          <a:xfrm>
            <a:off x="560072" y="1482481"/>
            <a:ext cx="338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9B7EE1-7F2B-495B-B59C-F0333EF091FC}"/>
              </a:ext>
            </a:extLst>
          </p:cNvPr>
          <p:cNvCxnSpPr/>
          <p:nvPr/>
        </p:nvCxnSpPr>
        <p:spPr>
          <a:xfrm>
            <a:off x="561010" y="1482481"/>
            <a:ext cx="338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ADB436-FE41-4D88-967D-9EB5A77DA5AF}"/>
              </a:ext>
            </a:extLst>
          </p:cNvPr>
          <p:cNvCxnSpPr/>
          <p:nvPr/>
        </p:nvCxnSpPr>
        <p:spPr>
          <a:xfrm>
            <a:off x="4729095" y="1482480"/>
            <a:ext cx="3384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p:nvPr/>
        </p:nvSpPr>
        <p:spPr>
          <a:xfrm>
            <a:off x="400350" y="150241"/>
            <a:ext cx="6420000" cy="519000"/>
          </a:xfrm>
          <a:prstGeom prst="rect">
            <a:avLst/>
          </a:prstGeom>
          <a:noFill/>
          <a:ln>
            <a:noFill/>
          </a:ln>
        </p:spPr>
        <p:txBody>
          <a:bodyPr spcFirstLastPara="1" wrap="square" lIns="35100" tIns="35100" rIns="35100" bIns="35100" anchor="t" anchorCtr="0">
            <a:noAutofit/>
          </a:bodyPr>
          <a:lstStyle/>
          <a:p>
            <a:pPr marL="0" marR="0" lvl="0" indent="0" algn="l" rtl="0">
              <a:lnSpc>
                <a:spcPct val="90000"/>
              </a:lnSpc>
              <a:spcBef>
                <a:spcPts val="0"/>
              </a:spcBef>
              <a:spcAft>
                <a:spcPts val="0"/>
              </a:spcAft>
              <a:buClr>
                <a:srgbClr val="000000"/>
              </a:buClr>
              <a:buSzPts val="2100"/>
              <a:buFont typeface="Arial"/>
              <a:buNone/>
            </a:pPr>
            <a:r>
              <a:rPr lang="en-GB" sz="2100" b="1" dirty="0">
                <a:solidFill>
                  <a:srgbClr val="0000FF"/>
                </a:solidFill>
              </a:rPr>
              <a:t>Frequency Counts within “Batteries” and “Cases”</a:t>
            </a:r>
            <a:endParaRPr sz="1100" b="0" i="0" u="none" strike="noStrike" cap="none" dirty="0">
              <a:solidFill>
                <a:srgbClr val="000000"/>
              </a:solidFill>
              <a:latin typeface="Arial"/>
              <a:ea typeface="Arial"/>
              <a:cs typeface="Arial"/>
              <a:sym typeface="Arial"/>
            </a:endParaRPr>
          </a:p>
        </p:txBody>
      </p:sp>
      <p:cxnSp>
        <p:nvCxnSpPr>
          <p:cNvPr id="15" name="Connecteur droit 14">
            <a:extLst>
              <a:ext uri="{FF2B5EF4-FFF2-40B4-BE49-F238E27FC236}">
                <a16:creationId xmlns:a16="http://schemas.microsoft.com/office/drawing/2014/main" id="{1ABA47FA-1833-4021-A446-75795D640F04}"/>
              </a:ext>
            </a:extLst>
          </p:cNvPr>
          <p:cNvCxnSpPr>
            <a:cxnSpLocks/>
          </p:cNvCxnSpPr>
          <p:nvPr/>
        </p:nvCxnSpPr>
        <p:spPr>
          <a:xfrm flipV="1">
            <a:off x="5212151" y="1255131"/>
            <a:ext cx="229134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89949906-7208-439E-9CE3-A8B947C982AA}"/>
              </a:ext>
            </a:extLst>
          </p:cNvPr>
          <p:cNvCxnSpPr>
            <a:cxnSpLocks/>
          </p:cNvCxnSpPr>
          <p:nvPr/>
        </p:nvCxnSpPr>
        <p:spPr>
          <a:xfrm>
            <a:off x="977834" y="1261994"/>
            <a:ext cx="243226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33C462E8-E8EA-447E-85A5-EED764FD49CC}"/>
              </a:ext>
            </a:extLst>
          </p:cNvPr>
          <p:cNvSpPr txBox="1"/>
          <p:nvPr/>
        </p:nvSpPr>
        <p:spPr>
          <a:xfrm>
            <a:off x="5178364" y="954154"/>
            <a:ext cx="1846980" cy="307777"/>
          </a:xfrm>
          <a:prstGeom prst="rect">
            <a:avLst/>
          </a:prstGeom>
          <a:noFill/>
        </p:spPr>
        <p:txBody>
          <a:bodyPr wrap="none" rtlCol="0">
            <a:spAutoFit/>
          </a:bodyPr>
          <a:lstStyle/>
          <a:p>
            <a:r>
              <a:rPr lang="fr-FR" dirty="0"/>
              <a:t>Subcategory : </a:t>
            </a:r>
            <a:r>
              <a:rPr lang="fr-FR" dirty="0">
                <a:solidFill>
                  <a:srgbClr val="FF0000"/>
                </a:solidFill>
              </a:rPr>
              <a:t>Cases</a:t>
            </a:r>
          </a:p>
        </p:txBody>
      </p:sp>
      <p:sp>
        <p:nvSpPr>
          <p:cNvPr id="32" name="ZoneTexte 31">
            <a:extLst>
              <a:ext uri="{FF2B5EF4-FFF2-40B4-BE49-F238E27FC236}">
                <a16:creationId xmlns:a16="http://schemas.microsoft.com/office/drawing/2014/main" id="{8D28F122-13B0-4B33-B27C-DE935BF49978}"/>
              </a:ext>
            </a:extLst>
          </p:cNvPr>
          <p:cNvSpPr txBox="1"/>
          <p:nvPr/>
        </p:nvSpPr>
        <p:spPr>
          <a:xfrm>
            <a:off x="963009" y="954154"/>
            <a:ext cx="2135521" cy="307777"/>
          </a:xfrm>
          <a:prstGeom prst="rect">
            <a:avLst/>
          </a:prstGeom>
          <a:noFill/>
        </p:spPr>
        <p:txBody>
          <a:bodyPr wrap="none" rtlCol="0">
            <a:spAutoFit/>
          </a:bodyPr>
          <a:lstStyle/>
          <a:p>
            <a:r>
              <a:rPr lang="fr-FR" dirty="0" err="1"/>
              <a:t>Sub</a:t>
            </a:r>
            <a:r>
              <a:rPr lang="fr-FR" dirty="0"/>
              <a:t> </a:t>
            </a:r>
            <a:r>
              <a:rPr lang="fr-FR" dirty="0" err="1"/>
              <a:t>Category</a:t>
            </a:r>
            <a:r>
              <a:rPr lang="fr-FR" dirty="0"/>
              <a:t> : </a:t>
            </a:r>
            <a:r>
              <a:rPr lang="fr-FR" dirty="0">
                <a:solidFill>
                  <a:srgbClr val="FF0000"/>
                </a:solidFill>
              </a:rPr>
              <a:t>Batteries</a:t>
            </a:r>
          </a:p>
        </p:txBody>
      </p:sp>
      <p:pic>
        <p:nvPicPr>
          <p:cNvPr id="27" name="Image 26" descr="Une image contenant capture d’écran, dessin&#10;&#10;Description générée automatiquement">
            <a:extLst>
              <a:ext uri="{FF2B5EF4-FFF2-40B4-BE49-F238E27FC236}">
                <a16:creationId xmlns:a16="http://schemas.microsoft.com/office/drawing/2014/main" id="{BD6BABD2-9F3E-42BF-B723-F323AE0B7A7A}"/>
              </a:ext>
            </a:extLst>
          </p:cNvPr>
          <p:cNvPicPr>
            <a:picLocks noChangeAspect="1"/>
          </p:cNvPicPr>
          <p:nvPr/>
        </p:nvPicPr>
        <p:blipFill>
          <a:blip r:embed="rId3"/>
          <a:stretch>
            <a:fillRect/>
          </a:stretch>
        </p:blipFill>
        <p:spPr>
          <a:xfrm>
            <a:off x="400350" y="1261931"/>
            <a:ext cx="3859048" cy="2222133"/>
          </a:xfrm>
          <a:prstGeom prst="rect">
            <a:avLst/>
          </a:prstGeom>
        </p:spPr>
      </p:pic>
      <p:pic>
        <p:nvPicPr>
          <p:cNvPr id="29" name="Image 28" descr="Une image contenant capture d’écran, dessin&#10;&#10;Description générée automatiquement">
            <a:extLst>
              <a:ext uri="{FF2B5EF4-FFF2-40B4-BE49-F238E27FC236}">
                <a16:creationId xmlns:a16="http://schemas.microsoft.com/office/drawing/2014/main" id="{C666086E-99FE-4FBF-AC8F-5CE2FBB6D561}"/>
              </a:ext>
            </a:extLst>
          </p:cNvPr>
          <p:cNvPicPr>
            <a:picLocks noChangeAspect="1"/>
          </p:cNvPicPr>
          <p:nvPr/>
        </p:nvPicPr>
        <p:blipFill>
          <a:blip r:embed="rId4"/>
          <a:stretch>
            <a:fillRect/>
          </a:stretch>
        </p:blipFill>
        <p:spPr>
          <a:xfrm>
            <a:off x="4505911" y="1317871"/>
            <a:ext cx="3825097" cy="2222118"/>
          </a:xfrm>
          <a:prstGeom prst="rect">
            <a:avLst/>
          </a:prstGeom>
        </p:spPr>
      </p:pic>
      <p:sp>
        <p:nvSpPr>
          <p:cNvPr id="2" name="TextBox 1">
            <a:extLst>
              <a:ext uri="{FF2B5EF4-FFF2-40B4-BE49-F238E27FC236}">
                <a16:creationId xmlns:a16="http://schemas.microsoft.com/office/drawing/2014/main" id="{0908A009-B646-4F8E-A94E-AC77D29E0775}"/>
              </a:ext>
            </a:extLst>
          </p:cNvPr>
          <p:cNvSpPr txBox="1"/>
          <p:nvPr/>
        </p:nvSpPr>
        <p:spPr>
          <a:xfrm>
            <a:off x="694604" y="3927009"/>
            <a:ext cx="7636404" cy="523220"/>
          </a:xfrm>
          <a:prstGeom prst="rect">
            <a:avLst/>
          </a:prstGeom>
          <a:noFill/>
        </p:spPr>
        <p:txBody>
          <a:bodyPr wrap="square" rtlCol="0">
            <a:spAutoFit/>
          </a:bodyPr>
          <a:lstStyle/>
          <a:p>
            <a:pPr algn="ctr"/>
            <a:r>
              <a:rPr lang="en-GB" dirty="0"/>
              <a:t> Note that although the aspect is listed as “cheap”, this would be the corresponding aspect for “price”.  It is just the case that most people use the word “cheap” when discussing “price”</a:t>
            </a:r>
          </a:p>
        </p:txBody>
      </p:sp>
    </p:spTree>
    <p:extLst>
      <p:ext uri="{BB962C8B-B14F-4D97-AF65-F5344CB8AC3E}">
        <p14:creationId xmlns:p14="http://schemas.microsoft.com/office/powerpoint/2010/main" val="21930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p:nvPr/>
        </p:nvSpPr>
        <p:spPr>
          <a:xfrm>
            <a:off x="358489" y="107523"/>
            <a:ext cx="8374178" cy="519000"/>
          </a:xfrm>
          <a:prstGeom prst="rect">
            <a:avLst/>
          </a:prstGeom>
          <a:noFill/>
          <a:ln>
            <a:noFill/>
          </a:ln>
        </p:spPr>
        <p:txBody>
          <a:bodyPr spcFirstLastPara="1" wrap="square" lIns="35100" tIns="35100" rIns="35100" bIns="35100" anchor="t" anchorCtr="0">
            <a:noAutofit/>
          </a:bodyPr>
          <a:lstStyle/>
          <a:p>
            <a:pPr marL="0" marR="0" lvl="0" indent="0" algn="l" rtl="0">
              <a:lnSpc>
                <a:spcPct val="90000"/>
              </a:lnSpc>
              <a:spcBef>
                <a:spcPts val="0"/>
              </a:spcBef>
              <a:spcAft>
                <a:spcPts val="0"/>
              </a:spcAft>
              <a:buClr>
                <a:srgbClr val="000000"/>
              </a:buClr>
              <a:buSzPts val="2100"/>
              <a:buFont typeface="Arial"/>
              <a:buNone/>
            </a:pPr>
            <a:r>
              <a:rPr lang="en-GB" sz="2100" b="1" dirty="0">
                <a:solidFill>
                  <a:srgbClr val="0000FF"/>
                </a:solidFill>
              </a:rPr>
              <a:t>Aspect importance comparison between “Batteries” and “Cases”</a:t>
            </a:r>
            <a:endParaRPr sz="1100" b="0" i="0" u="none" strike="noStrike" cap="none" dirty="0">
              <a:solidFill>
                <a:srgbClr val="000000"/>
              </a:solidFill>
              <a:latin typeface="Arial"/>
              <a:ea typeface="Arial"/>
              <a:cs typeface="Arial"/>
              <a:sym typeface="Arial"/>
            </a:endParaRPr>
          </a:p>
        </p:txBody>
      </p:sp>
      <p:sp>
        <p:nvSpPr>
          <p:cNvPr id="33" name="Rectangle 1028">
            <a:extLst>
              <a:ext uri="{FF2B5EF4-FFF2-40B4-BE49-F238E27FC236}">
                <a16:creationId xmlns:a16="http://schemas.microsoft.com/office/drawing/2014/main" id="{711918A6-83A3-4DBE-92BE-7BB900CD813E}"/>
              </a:ext>
            </a:extLst>
          </p:cNvPr>
          <p:cNvSpPr/>
          <p:nvPr/>
        </p:nvSpPr>
        <p:spPr>
          <a:xfrm>
            <a:off x="482595" y="3371657"/>
            <a:ext cx="8250072" cy="1431200"/>
          </a:xfrm>
          <a:prstGeom prst="rect">
            <a:avLst/>
          </a:prstGeom>
          <a:solidFill>
            <a:srgbClr val="BDD7EE"/>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2" name="ZoneTexte 21">
            <a:extLst>
              <a:ext uri="{FF2B5EF4-FFF2-40B4-BE49-F238E27FC236}">
                <a16:creationId xmlns:a16="http://schemas.microsoft.com/office/drawing/2014/main" id="{D44B673F-4787-4E54-B01C-DB0F7EEDED65}"/>
              </a:ext>
            </a:extLst>
          </p:cNvPr>
          <p:cNvSpPr txBox="1"/>
          <p:nvPr/>
        </p:nvSpPr>
        <p:spPr>
          <a:xfrm>
            <a:off x="653193" y="3379106"/>
            <a:ext cx="8008212" cy="1369606"/>
          </a:xfrm>
          <a:prstGeom prst="rect">
            <a:avLst/>
          </a:prstGeom>
          <a:noFill/>
        </p:spPr>
        <p:txBody>
          <a:bodyPr wrap="square" rtlCol="0">
            <a:spAutoFit/>
          </a:bodyPr>
          <a:lstStyle/>
          <a:p>
            <a:r>
              <a:rPr lang="en-GB" sz="1200" u="sng" dirty="0"/>
              <a:t>Compatibility</a:t>
            </a:r>
            <a:r>
              <a:rPr lang="en-GB" sz="1200" dirty="0"/>
              <a:t>: Highly negative for batteries suggesting a lack of compatibility with devices is very important for battery purchasers </a:t>
            </a:r>
            <a:br>
              <a:rPr lang="en-GB" sz="1200" dirty="0"/>
            </a:br>
            <a:endParaRPr lang="en-GB" sz="400" dirty="0"/>
          </a:p>
          <a:p>
            <a:r>
              <a:rPr lang="en-GB" sz="1200" u="sng" dirty="0"/>
              <a:t>Solid</a:t>
            </a:r>
            <a:r>
              <a:rPr lang="en-GB" sz="1200" dirty="0"/>
              <a:t>: Durability appears to be very important across both categories</a:t>
            </a:r>
          </a:p>
          <a:p>
            <a:endParaRPr lang="en-GB" sz="300" dirty="0"/>
          </a:p>
          <a:p>
            <a:r>
              <a:rPr lang="en-GB" sz="1200" u="sng" dirty="0"/>
              <a:t>Battery life time</a:t>
            </a:r>
            <a:r>
              <a:rPr lang="en-GB" sz="1200" dirty="0"/>
              <a:t>: infrequently mentioned for “Cases”, but when mentioned it contributes very positively towards the overall review. Suggests that when a case may require a battery then having good battery life is very important. </a:t>
            </a:r>
          </a:p>
          <a:p>
            <a:endParaRPr lang="en-GB" sz="300" dirty="0"/>
          </a:p>
          <a:p>
            <a:r>
              <a:rPr lang="en-GB" sz="1200" u="sng" dirty="0"/>
              <a:t>Price</a:t>
            </a:r>
            <a:r>
              <a:rPr lang="en-GB" sz="1200" dirty="0"/>
              <a:t> : Case purchasers appear to be more price sensitive that battery purchasers</a:t>
            </a:r>
          </a:p>
        </p:txBody>
      </p:sp>
      <p:pic>
        <p:nvPicPr>
          <p:cNvPr id="31" name="Image 30" descr="Une image contenant horloge&#10;&#10;Description générée automatiquement">
            <a:extLst>
              <a:ext uri="{FF2B5EF4-FFF2-40B4-BE49-F238E27FC236}">
                <a16:creationId xmlns:a16="http://schemas.microsoft.com/office/drawing/2014/main" id="{7C622E36-1677-4DB1-955A-3B1EA1EA192E}"/>
              </a:ext>
            </a:extLst>
          </p:cNvPr>
          <p:cNvPicPr>
            <a:picLocks noChangeAspect="1"/>
          </p:cNvPicPr>
          <p:nvPr/>
        </p:nvPicPr>
        <p:blipFill>
          <a:blip r:embed="rId3"/>
          <a:stretch>
            <a:fillRect/>
          </a:stretch>
        </p:blipFill>
        <p:spPr>
          <a:xfrm>
            <a:off x="830574" y="1169989"/>
            <a:ext cx="3164471" cy="2086764"/>
          </a:xfrm>
          <a:prstGeom prst="rect">
            <a:avLst/>
          </a:prstGeom>
        </p:spPr>
      </p:pic>
      <p:pic>
        <p:nvPicPr>
          <p:cNvPr id="226" name="Image 225" descr="Une image contenant horloge&#10;&#10;Description générée automatiquement">
            <a:extLst>
              <a:ext uri="{FF2B5EF4-FFF2-40B4-BE49-F238E27FC236}">
                <a16:creationId xmlns:a16="http://schemas.microsoft.com/office/drawing/2014/main" id="{E7599CC9-5013-4DBD-85D1-FA9729299607}"/>
              </a:ext>
            </a:extLst>
          </p:cNvPr>
          <p:cNvPicPr>
            <a:picLocks noChangeAspect="1"/>
          </p:cNvPicPr>
          <p:nvPr/>
        </p:nvPicPr>
        <p:blipFill>
          <a:blip r:embed="rId4"/>
          <a:stretch>
            <a:fillRect/>
          </a:stretch>
        </p:blipFill>
        <p:spPr>
          <a:xfrm>
            <a:off x="4994610" y="1203761"/>
            <a:ext cx="3230633" cy="2083723"/>
          </a:xfrm>
          <a:prstGeom prst="rect">
            <a:avLst/>
          </a:prstGeom>
        </p:spPr>
      </p:pic>
      <p:sp>
        <p:nvSpPr>
          <p:cNvPr id="53" name="ZoneTexte 52">
            <a:extLst>
              <a:ext uri="{FF2B5EF4-FFF2-40B4-BE49-F238E27FC236}">
                <a16:creationId xmlns:a16="http://schemas.microsoft.com/office/drawing/2014/main" id="{30D441DD-1527-4A0A-A487-28B8D15D6C02}"/>
              </a:ext>
            </a:extLst>
          </p:cNvPr>
          <p:cNvSpPr txBox="1"/>
          <p:nvPr/>
        </p:nvSpPr>
        <p:spPr>
          <a:xfrm>
            <a:off x="1182148" y="1055085"/>
            <a:ext cx="2641576" cy="230832"/>
          </a:xfrm>
          <a:prstGeom prst="rect">
            <a:avLst/>
          </a:prstGeom>
          <a:noFill/>
        </p:spPr>
        <p:txBody>
          <a:bodyPr wrap="square" rtlCol="0">
            <a:spAutoFit/>
          </a:bodyPr>
          <a:lstStyle/>
          <a:p>
            <a:r>
              <a:rPr lang="en-GB" sz="900" i="1" dirty="0"/>
              <a:t>Coefficients of the linear regression</a:t>
            </a:r>
          </a:p>
        </p:txBody>
      </p:sp>
      <p:sp>
        <p:nvSpPr>
          <p:cNvPr id="54" name="ZoneTexte 53">
            <a:extLst>
              <a:ext uri="{FF2B5EF4-FFF2-40B4-BE49-F238E27FC236}">
                <a16:creationId xmlns:a16="http://schemas.microsoft.com/office/drawing/2014/main" id="{4D4D951A-5737-42C7-A9CD-C71BC5EE546B}"/>
              </a:ext>
            </a:extLst>
          </p:cNvPr>
          <p:cNvSpPr txBox="1"/>
          <p:nvPr/>
        </p:nvSpPr>
        <p:spPr>
          <a:xfrm>
            <a:off x="5353693" y="1070307"/>
            <a:ext cx="2641576" cy="230832"/>
          </a:xfrm>
          <a:prstGeom prst="rect">
            <a:avLst/>
          </a:prstGeom>
          <a:noFill/>
        </p:spPr>
        <p:txBody>
          <a:bodyPr wrap="square" rtlCol="0">
            <a:spAutoFit/>
          </a:bodyPr>
          <a:lstStyle/>
          <a:p>
            <a:r>
              <a:rPr lang="en-GB" sz="900" i="1" dirty="0"/>
              <a:t>Coefficients of the linear regression</a:t>
            </a:r>
          </a:p>
        </p:txBody>
      </p:sp>
      <p:sp>
        <p:nvSpPr>
          <p:cNvPr id="26" name="ZoneTexte 19">
            <a:extLst>
              <a:ext uri="{FF2B5EF4-FFF2-40B4-BE49-F238E27FC236}">
                <a16:creationId xmlns:a16="http://schemas.microsoft.com/office/drawing/2014/main" id="{1450EDD7-CDE3-4E8E-BC6E-DF576F7DBDEA}"/>
              </a:ext>
            </a:extLst>
          </p:cNvPr>
          <p:cNvSpPr txBox="1"/>
          <p:nvPr/>
        </p:nvSpPr>
        <p:spPr>
          <a:xfrm>
            <a:off x="6009689" y="694133"/>
            <a:ext cx="1537600" cy="307777"/>
          </a:xfrm>
          <a:prstGeom prst="rect">
            <a:avLst/>
          </a:prstGeom>
          <a:noFill/>
        </p:spPr>
        <p:txBody>
          <a:bodyPr wrap="none" rtlCol="0">
            <a:spAutoFit/>
          </a:bodyPr>
          <a:lstStyle/>
          <a:p>
            <a:r>
              <a:rPr lang="fr-FR" b="1" dirty="0">
                <a:solidFill>
                  <a:schemeClr val="tx1"/>
                </a:solidFill>
              </a:rPr>
              <a:t>“Case” Weights</a:t>
            </a:r>
          </a:p>
        </p:txBody>
      </p:sp>
      <p:sp>
        <p:nvSpPr>
          <p:cNvPr id="28" name="ZoneTexte 31">
            <a:extLst>
              <a:ext uri="{FF2B5EF4-FFF2-40B4-BE49-F238E27FC236}">
                <a16:creationId xmlns:a16="http://schemas.microsoft.com/office/drawing/2014/main" id="{9F8A6B76-8E5C-4F77-BD02-601F691AF48F}"/>
              </a:ext>
            </a:extLst>
          </p:cNvPr>
          <p:cNvSpPr txBox="1"/>
          <p:nvPr/>
        </p:nvSpPr>
        <p:spPr>
          <a:xfrm>
            <a:off x="1676498" y="694134"/>
            <a:ext cx="1875835" cy="307777"/>
          </a:xfrm>
          <a:prstGeom prst="rect">
            <a:avLst/>
          </a:prstGeom>
          <a:noFill/>
        </p:spPr>
        <p:txBody>
          <a:bodyPr wrap="none" rtlCol="0">
            <a:spAutoFit/>
          </a:bodyPr>
          <a:lstStyle/>
          <a:p>
            <a:pPr algn="ctr"/>
            <a:r>
              <a:rPr lang="fr-FR" b="1" dirty="0">
                <a:solidFill>
                  <a:schemeClr val="tx1"/>
                </a:solidFill>
              </a:rPr>
              <a:t>“Batteries” Weights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6c62c62412_0_308"/>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0" marR="0" lvl="0" indent="0" algn="l" rtl="0">
              <a:lnSpc>
                <a:spcPct val="90000"/>
              </a:lnSpc>
              <a:spcBef>
                <a:spcPts val="0"/>
              </a:spcBef>
              <a:spcAft>
                <a:spcPts val="0"/>
              </a:spcAft>
              <a:buClr>
                <a:srgbClr val="000000"/>
              </a:buClr>
              <a:buSzPts val="2100"/>
              <a:buFont typeface="Arial"/>
              <a:buNone/>
            </a:pPr>
            <a:r>
              <a:rPr lang="en" sz="2100" b="1">
                <a:solidFill>
                  <a:srgbClr val="0000FF"/>
                </a:solidFill>
              </a:rPr>
              <a:t>Conclusion</a:t>
            </a:r>
            <a:endParaRPr sz="1100" b="0" i="0" u="none" strike="noStrike" cap="none">
              <a:solidFill>
                <a:srgbClr val="000000"/>
              </a:solidFill>
              <a:latin typeface="Arial"/>
              <a:ea typeface="Arial"/>
              <a:cs typeface="Arial"/>
              <a:sym typeface="Arial"/>
            </a:endParaRPr>
          </a:p>
        </p:txBody>
      </p:sp>
      <p:sp>
        <p:nvSpPr>
          <p:cNvPr id="243" name="Google Shape;243;g6c62c62412_0_308"/>
          <p:cNvSpPr txBox="1">
            <a:spLocks noGrp="1"/>
          </p:cNvSpPr>
          <p:nvPr>
            <p:ph type="body" idx="1"/>
          </p:nvPr>
        </p:nvSpPr>
        <p:spPr>
          <a:xfrm>
            <a:off x="358500" y="832125"/>
            <a:ext cx="8407500" cy="33564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800"/>
              </a:spcBef>
              <a:spcAft>
                <a:spcPts val="0"/>
              </a:spcAft>
              <a:buNone/>
            </a:pPr>
            <a:r>
              <a:rPr lang="en" sz="1400" dirty="0">
                <a:latin typeface="Arial"/>
                <a:ea typeface="Arial"/>
                <a:cs typeface="Arial"/>
                <a:sym typeface="Arial"/>
              </a:rPr>
              <a:t>Through chaining modern day NLP solutions, we developed a framework that provides substantial insight into consumer’s purchasing reasons </a:t>
            </a:r>
            <a:endParaRPr sz="1400" dirty="0">
              <a:latin typeface="Arial"/>
              <a:ea typeface="Arial"/>
              <a:cs typeface="Arial"/>
              <a:sym typeface="Arial"/>
            </a:endParaRPr>
          </a:p>
          <a:p>
            <a:pPr marL="0" lvl="0" indent="0" algn="l" rtl="0">
              <a:lnSpc>
                <a:spcPct val="100000"/>
              </a:lnSpc>
              <a:spcBef>
                <a:spcPts val="800"/>
              </a:spcBef>
              <a:spcAft>
                <a:spcPts val="0"/>
              </a:spcAft>
              <a:buNone/>
            </a:pPr>
            <a:endParaRPr sz="1400" dirty="0">
              <a:latin typeface="Arial"/>
              <a:ea typeface="Arial"/>
              <a:cs typeface="Arial"/>
              <a:sym typeface="Arial"/>
            </a:endParaRPr>
          </a:p>
          <a:p>
            <a:pPr marL="0" lvl="0" indent="0" algn="l" rtl="0">
              <a:lnSpc>
                <a:spcPct val="100000"/>
              </a:lnSpc>
              <a:spcBef>
                <a:spcPts val="800"/>
              </a:spcBef>
              <a:spcAft>
                <a:spcPts val="0"/>
              </a:spcAft>
              <a:buNone/>
            </a:pPr>
            <a:r>
              <a:rPr lang="en" sz="1400" dirty="0">
                <a:latin typeface="Arial"/>
                <a:ea typeface="Arial"/>
                <a:cs typeface="Arial"/>
                <a:sym typeface="Arial"/>
              </a:rPr>
              <a:t>Our framework was developed such that it is independent of the data source and can be applied to any source of open text reviews in a completely unsupervised manner</a:t>
            </a:r>
            <a:endParaRPr sz="1400" dirty="0">
              <a:latin typeface="Arial"/>
              <a:ea typeface="Arial"/>
              <a:cs typeface="Arial"/>
              <a:sym typeface="Arial"/>
            </a:endParaRPr>
          </a:p>
          <a:p>
            <a:pPr marL="0" lvl="0" indent="0" algn="l" rtl="0">
              <a:lnSpc>
                <a:spcPct val="100000"/>
              </a:lnSpc>
              <a:spcBef>
                <a:spcPts val="800"/>
              </a:spcBef>
              <a:spcAft>
                <a:spcPts val="0"/>
              </a:spcAft>
              <a:buNone/>
            </a:pPr>
            <a:endParaRPr sz="1400" dirty="0">
              <a:latin typeface="Arial"/>
              <a:ea typeface="Arial"/>
              <a:cs typeface="Arial"/>
              <a:sym typeface="Arial"/>
            </a:endParaRPr>
          </a:p>
          <a:p>
            <a:pPr marL="0" lvl="0" indent="0" algn="l" rtl="0">
              <a:lnSpc>
                <a:spcPct val="100000"/>
              </a:lnSpc>
              <a:spcBef>
                <a:spcPts val="800"/>
              </a:spcBef>
              <a:spcAft>
                <a:spcPts val="0"/>
              </a:spcAft>
              <a:buNone/>
            </a:pPr>
            <a:r>
              <a:rPr lang="en" sz="1400" dirty="0">
                <a:latin typeface="Arial"/>
                <a:ea typeface="Arial"/>
                <a:cs typeface="Arial"/>
                <a:sym typeface="Arial"/>
              </a:rPr>
              <a:t>Intended future work is to understand causal reasons for purchases rather than purely associative </a:t>
            </a:r>
            <a:endParaRPr sz="1400" dirty="0">
              <a:latin typeface="Arial"/>
              <a:ea typeface="Arial"/>
              <a:cs typeface="Arial"/>
              <a:sym typeface="Arial"/>
            </a:endParaRPr>
          </a:p>
          <a:p>
            <a:pPr marL="0" lvl="0" indent="0" algn="l" rtl="0">
              <a:lnSpc>
                <a:spcPct val="100000"/>
              </a:lnSpc>
              <a:spcBef>
                <a:spcPts val="800"/>
              </a:spcBef>
              <a:spcAft>
                <a:spcPts val="600"/>
              </a:spcAft>
              <a:buSzPts val="1400"/>
              <a:buNone/>
            </a:pPr>
            <a:endParaRPr sz="14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6c62c62412_0_173"/>
          <p:cNvSpPr txBox="1"/>
          <p:nvPr/>
        </p:nvSpPr>
        <p:spPr>
          <a:xfrm>
            <a:off x="266804" y="234340"/>
            <a:ext cx="6420000" cy="519000"/>
          </a:xfrm>
          <a:prstGeom prst="rect">
            <a:avLst/>
          </a:prstGeom>
          <a:noFill/>
          <a:ln>
            <a:noFill/>
          </a:ln>
        </p:spPr>
        <p:txBody>
          <a:bodyPr spcFirstLastPara="1" wrap="square" lIns="35100" tIns="35100" rIns="35100" bIns="35100" anchor="t" anchorCtr="0">
            <a:noAutofit/>
          </a:bodyPr>
          <a:lstStyle/>
          <a:p>
            <a:pPr marL="0" marR="0" lvl="0" indent="0" algn="l" rtl="0">
              <a:lnSpc>
                <a:spcPct val="90000"/>
              </a:lnSpc>
              <a:spcBef>
                <a:spcPts val="0"/>
              </a:spcBef>
              <a:spcAft>
                <a:spcPts val="0"/>
              </a:spcAft>
              <a:buClr>
                <a:srgbClr val="000000"/>
              </a:buClr>
              <a:buSzPts val="2100"/>
              <a:buFont typeface="Arial"/>
              <a:buNone/>
            </a:pPr>
            <a:r>
              <a:rPr lang="en" sz="2100" b="1" dirty="0">
                <a:solidFill>
                  <a:srgbClr val="0000FF"/>
                </a:solidFill>
              </a:rPr>
              <a:t>Overview </a:t>
            </a:r>
            <a:r>
              <a:rPr lang="fr-FR" sz="2100" b="1" dirty="0">
                <a:solidFill>
                  <a:srgbClr val="0000FF"/>
                </a:solidFill>
              </a:rPr>
              <a:t>and Output description</a:t>
            </a:r>
            <a:endParaRPr sz="1100" b="0" i="0" u="none" strike="noStrike" cap="none" dirty="0">
              <a:solidFill>
                <a:srgbClr val="000000"/>
              </a:solidFill>
              <a:latin typeface="Arial"/>
              <a:ea typeface="Arial"/>
              <a:cs typeface="Arial"/>
              <a:sym typeface="Arial"/>
            </a:endParaRPr>
          </a:p>
        </p:txBody>
      </p:sp>
      <p:sp>
        <p:nvSpPr>
          <p:cNvPr id="68" name="Rectangle : coins arrondis 67">
            <a:extLst>
              <a:ext uri="{FF2B5EF4-FFF2-40B4-BE49-F238E27FC236}">
                <a16:creationId xmlns:a16="http://schemas.microsoft.com/office/drawing/2014/main" id="{B772848F-5342-494C-8702-E0838573F5A1}"/>
              </a:ext>
            </a:extLst>
          </p:cNvPr>
          <p:cNvSpPr/>
          <p:nvPr/>
        </p:nvSpPr>
        <p:spPr>
          <a:xfrm>
            <a:off x="2259977" y="907249"/>
            <a:ext cx="1878807" cy="2562690"/>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 coins arrondis 68">
            <a:extLst>
              <a:ext uri="{FF2B5EF4-FFF2-40B4-BE49-F238E27FC236}">
                <a16:creationId xmlns:a16="http://schemas.microsoft.com/office/drawing/2014/main" id="{B57AD18D-A74E-40F9-9A38-E3B849B833F2}"/>
              </a:ext>
            </a:extLst>
          </p:cNvPr>
          <p:cNvSpPr/>
          <p:nvPr/>
        </p:nvSpPr>
        <p:spPr>
          <a:xfrm>
            <a:off x="2336825" y="952621"/>
            <a:ext cx="1878807" cy="2562690"/>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 coins arrondis 69">
            <a:extLst>
              <a:ext uri="{FF2B5EF4-FFF2-40B4-BE49-F238E27FC236}">
                <a16:creationId xmlns:a16="http://schemas.microsoft.com/office/drawing/2014/main" id="{0A8E69A5-89E9-4DC5-A849-506B6DE0BB54}"/>
              </a:ext>
            </a:extLst>
          </p:cNvPr>
          <p:cNvSpPr/>
          <p:nvPr/>
        </p:nvSpPr>
        <p:spPr>
          <a:xfrm>
            <a:off x="2413673" y="997993"/>
            <a:ext cx="1878807" cy="2562690"/>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 coins arrondis 70">
            <a:extLst>
              <a:ext uri="{FF2B5EF4-FFF2-40B4-BE49-F238E27FC236}">
                <a16:creationId xmlns:a16="http://schemas.microsoft.com/office/drawing/2014/main" id="{773472B0-FBC8-4F2A-A0ED-8F4D126A8FCD}"/>
              </a:ext>
            </a:extLst>
          </p:cNvPr>
          <p:cNvSpPr/>
          <p:nvPr/>
        </p:nvSpPr>
        <p:spPr>
          <a:xfrm>
            <a:off x="202510" y="892961"/>
            <a:ext cx="1878807" cy="2615450"/>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Rectangle : coins arrondis 76">
            <a:extLst>
              <a:ext uri="{FF2B5EF4-FFF2-40B4-BE49-F238E27FC236}">
                <a16:creationId xmlns:a16="http://schemas.microsoft.com/office/drawing/2014/main" id="{D45F03C1-0563-4D28-A587-1F9FD4D18F53}"/>
              </a:ext>
            </a:extLst>
          </p:cNvPr>
          <p:cNvSpPr/>
          <p:nvPr/>
        </p:nvSpPr>
        <p:spPr>
          <a:xfrm>
            <a:off x="4414221" y="861877"/>
            <a:ext cx="1878807" cy="2602814"/>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 coins arrondis 77">
            <a:extLst>
              <a:ext uri="{FF2B5EF4-FFF2-40B4-BE49-F238E27FC236}">
                <a16:creationId xmlns:a16="http://schemas.microsoft.com/office/drawing/2014/main" id="{C3AA0BB5-1056-4986-9535-852B69DD01F3}"/>
              </a:ext>
            </a:extLst>
          </p:cNvPr>
          <p:cNvSpPr/>
          <p:nvPr/>
        </p:nvSpPr>
        <p:spPr>
          <a:xfrm>
            <a:off x="4491069" y="907249"/>
            <a:ext cx="1878807" cy="2602814"/>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 coins arrondis 78">
            <a:extLst>
              <a:ext uri="{FF2B5EF4-FFF2-40B4-BE49-F238E27FC236}">
                <a16:creationId xmlns:a16="http://schemas.microsoft.com/office/drawing/2014/main" id="{57307B4F-DDEF-4A9C-9816-C80121746E1C}"/>
              </a:ext>
            </a:extLst>
          </p:cNvPr>
          <p:cNvSpPr/>
          <p:nvPr/>
        </p:nvSpPr>
        <p:spPr>
          <a:xfrm>
            <a:off x="4567917" y="952621"/>
            <a:ext cx="1878807" cy="2602814"/>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 coins arrondis 79">
            <a:extLst>
              <a:ext uri="{FF2B5EF4-FFF2-40B4-BE49-F238E27FC236}">
                <a16:creationId xmlns:a16="http://schemas.microsoft.com/office/drawing/2014/main" id="{B196CC6C-5846-45DD-AEEE-13DD31E4A752}"/>
              </a:ext>
            </a:extLst>
          </p:cNvPr>
          <p:cNvSpPr/>
          <p:nvPr/>
        </p:nvSpPr>
        <p:spPr>
          <a:xfrm>
            <a:off x="6600713" y="754719"/>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 coins arrondis 80">
            <a:extLst>
              <a:ext uri="{FF2B5EF4-FFF2-40B4-BE49-F238E27FC236}">
                <a16:creationId xmlns:a16="http://schemas.microsoft.com/office/drawing/2014/main" id="{12414C22-DDC6-4E62-B87A-3C2D79141476}"/>
              </a:ext>
            </a:extLst>
          </p:cNvPr>
          <p:cNvSpPr/>
          <p:nvPr/>
        </p:nvSpPr>
        <p:spPr>
          <a:xfrm>
            <a:off x="6677561" y="800091"/>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 coins arrondis 81">
            <a:extLst>
              <a:ext uri="{FF2B5EF4-FFF2-40B4-BE49-F238E27FC236}">
                <a16:creationId xmlns:a16="http://schemas.microsoft.com/office/drawing/2014/main" id="{E2703EFB-9356-45B8-9ABE-95F58B71FE73}"/>
              </a:ext>
            </a:extLst>
          </p:cNvPr>
          <p:cNvSpPr/>
          <p:nvPr/>
        </p:nvSpPr>
        <p:spPr>
          <a:xfrm>
            <a:off x="6754409" y="845463"/>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 coins arrondis 82">
            <a:extLst>
              <a:ext uri="{FF2B5EF4-FFF2-40B4-BE49-F238E27FC236}">
                <a16:creationId xmlns:a16="http://schemas.microsoft.com/office/drawing/2014/main" id="{E3AE21BD-8C38-482B-BC86-614F76B5B07A}"/>
              </a:ext>
            </a:extLst>
          </p:cNvPr>
          <p:cNvSpPr/>
          <p:nvPr/>
        </p:nvSpPr>
        <p:spPr>
          <a:xfrm>
            <a:off x="6799302" y="890835"/>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 coins arrondis 83">
            <a:extLst>
              <a:ext uri="{FF2B5EF4-FFF2-40B4-BE49-F238E27FC236}">
                <a16:creationId xmlns:a16="http://schemas.microsoft.com/office/drawing/2014/main" id="{CBAB87CD-427C-4EEC-8CA2-BE9E27B780BD}"/>
              </a:ext>
            </a:extLst>
          </p:cNvPr>
          <p:cNvSpPr/>
          <p:nvPr/>
        </p:nvSpPr>
        <p:spPr>
          <a:xfrm>
            <a:off x="6876150" y="936207"/>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 coins arrondis 84">
            <a:extLst>
              <a:ext uri="{FF2B5EF4-FFF2-40B4-BE49-F238E27FC236}">
                <a16:creationId xmlns:a16="http://schemas.microsoft.com/office/drawing/2014/main" id="{5041810F-2BDB-4F33-AF9E-5C3BCBA6F9F3}"/>
              </a:ext>
            </a:extLst>
          </p:cNvPr>
          <p:cNvSpPr/>
          <p:nvPr/>
        </p:nvSpPr>
        <p:spPr>
          <a:xfrm>
            <a:off x="6952998" y="981579"/>
            <a:ext cx="1878807" cy="2577205"/>
          </a:xfrm>
          <a:prstGeom prst="roundRect">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Triangle isocèle 251">
            <a:extLst>
              <a:ext uri="{FF2B5EF4-FFF2-40B4-BE49-F238E27FC236}">
                <a16:creationId xmlns:a16="http://schemas.microsoft.com/office/drawing/2014/main" id="{47AE7663-2693-44F6-86FA-549AA5AD1835}"/>
              </a:ext>
            </a:extLst>
          </p:cNvPr>
          <p:cNvSpPr/>
          <p:nvPr/>
        </p:nvSpPr>
        <p:spPr>
          <a:xfrm rot="5400000">
            <a:off x="1994336" y="2403093"/>
            <a:ext cx="334363" cy="167276"/>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Triangle isocèle 89">
            <a:extLst>
              <a:ext uri="{FF2B5EF4-FFF2-40B4-BE49-F238E27FC236}">
                <a16:creationId xmlns:a16="http://schemas.microsoft.com/office/drawing/2014/main" id="{5FBF0953-F698-498D-AB8E-F921DA824328}"/>
              </a:ext>
            </a:extLst>
          </p:cNvPr>
          <p:cNvSpPr/>
          <p:nvPr/>
        </p:nvSpPr>
        <p:spPr>
          <a:xfrm rot="5400000">
            <a:off x="2032758" y="2446768"/>
            <a:ext cx="334366" cy="244125"/>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Triangle isocèle 90">
            <a:extLst>
              <a:ext uri="{FF2B5EF4-FFF2-40B4-BE49-F238E27FC236}">
                <a16:creationId xmlns:a16="http://schemas.microsoft.com/office/drawing/2014/main" id="{DA22F880-1334-4DFE-A0A6-995C14117A25}"/>
              </a:ext>
            </a:extLst>
          </p:cNvPr>
          <p:cNvSpPr/>
          <p:nvPr/>
        </p:nvSpPr>
        <p:spPr>
          <a:xfrm rot="5400000">
            <a:off x="2032955" y="2534862"/>
            <a:ext cx="386441" cy="296594"/>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riangle isocèle 91">
            <a:extLst>
              <a:ext uri="{FF2B5EF4-FFF2-40B4-BE49-F238E27FC236}">
                <a16:creationId xmlns:a16="http://schemas.microsoft.com/office/drawing/2014/main" id="{E5C37186-92AB-44D0-BCA1-4033DE537EBF}"/>
              </a:ext>
            </a:extLst>
          </p:cNvPr>
          <p:cNvSpPr/>
          <p:nvPr/>
        </p:nvSpPr>
        <p:spPr>
          <a:xfrm rot="5400000">
            <a:off x="4222240" y="2065836"/>
            <a:ext cx="339600" cy="167276"/>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Triangle isocèle 92">
            <a:extLst>
              <a:ext uri="{FF2B5EF4-FFF2-40B4-BE49-F238E27FC236}">
                <a16:creationId xmlns:a16="http://schemas.microsoft.com/office/drawing/2014/main" id="{12CB2536-EA2E-4530-A283-4D8389978CF7}"/>
              </a:ext>
            </a:extLst>
          </p:cNvPr>
          <p:cNvSpPr/>
          <p:nvPr/>
        </p:nvSpPr>
        <p:spPr>
          <a:xfrm rot="5400000">
            <a:off x="4260661" y="2109510"/>
            <a:ext cx="339603" cy="244125"/>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Triangle isocèle 93">
            <a:extLst>
              <a:ext uri="{FF2B5EF4-FFF2-40B4-BE49-F238E27FC236}">
                <a16:creationId xmlns:a16="http://schemas.microsoft.com/office/drawing/2014/main" id="{1C1193FE-B28A-4FC4-9148-721C38C4F00B}"/>
              </a:ext>
            </a:extLst>
          </p:cNvPr>
          <p:cNvSpPr/>
          <p:nvPr/>
        </p:nvSpPr>
        <p:spPr>
          <a:xfrm rot="5400000">
            <a:off x="4260452" y="2198010"/>
            <a:ext cx="392492" cy="296594"/>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F5159B68-5F44-4FC2-9FAC-DCB814864DB0}"/>
              </a:ext>
            </a:extLst>
          </p:cNvPr>
          <p:cNvSpPr txBox="1"/>
          <p:nvPr/>
        </p:nvSpPr>
        <p:spPr>
          <a:xfrm>
            <a:off x="391131" y="1051843"/>
            <a:ext cx="1295547" cy="307777"/>
          </a:xfrm>
          <a:prstGeom prst="rect">
            <a:avLst/>
          </a:prstGeom>
          <a:noFill/>
        </p:spPr>
        <p:txBody>
          <a:bodyPr wrap="none" rtlCol="0">
            <a:spAutoFit/>
          </a:bodyPr>
          <a:lstStyle/>
          <a:p>
            <a:r>
              <a:rPr lang="fr-FR" b="1" u="sng" dirty="0"/>
              <a:t>Input </a:t>
            </a:r>
            <a:r>
              <a:rPr lang="fr-FR" b="1" u="sng" dirty="0" err="1"/>
              <a:t>dataset</a:t>
            </a:r>
            <a:endParaRPr lang="fr-FR" b="1" u="sng" dirty="0"/>
          </a:p>
        </p:txBody>
      </p:sp>
      <p:sp>
        <p:nvSpPr>
          <p:cNvPr id="109" name="ZoneTexte 108">
            <a:extLst>
              <a:ext uri="{FF2B5EF4-FFF2-40B4-BE49-F238E27FC236}">
                <a16:creationId xmlns:a16="http://schemas.microsoft.com/office/drawing/2014/main" id="{C184C92F-5884-4E91-86DC-9E7C024E933D}"/>
              </a:ext>
            </a:extLst>
          </p:cNvPr>
          <p:cNvSpPr txBox="1"/>
          <p:nvPr/>
        </p:nvSpPr>
        <p:spPr>
          <a:xfrm>
            <a:off x="2530709" y="1322593"/>
            <a:ext cx="1724124" cy="261610"/>
          </a:xfrm>
          <a:prstGeom prst="rect">
            <a:avLst/>
          </a:prstGeom>
          <a:noFill/>
        </p:spPr>
        <p:txBody>
          <a:bodyPr wrap="square" rtlCol="0">
            <a:spAutoFit/>
          </a:bodyPr>
          <a:lstStyle/>
          <a:p>
            <a:r>
              <a:rPr lang="fr-FR" sz="1100" dirty="0" err="1">
                <a:solidFill>
                  <a:srgbClr val="FF0000"/>
                </a:solidFill>
              </a:rPr>
              <a:t>Level</a:t>
            </a:r>
            <a:r>
              <a:rPr lang="fr-FR" sz="1100" dirty="0"/>
              <a:t> : Global  </a:t>
            </a:r>
            <a:r>
              <a:rPr lang="fr-FR" sz="1100" dirty="0" err="1"/>
              <a:t>Category</a:t>
            </a:r>
            <a:endParaRPr lang="fr-FR" sz="1100" dirty="0"/>
          </a:p>
        </p:txBody>
      </p:sp>
      <p:sp>
        <p:nvSpPr>
          <p:cNvPr id="110" name="ZoneTexte 109">
            <a:extLst>
              <a:ext uri="{FF2B5EF4-FFF2-40B4-BE49-F238E27FC236}">
                <a16:creationId xmlns:a16="http://schemas.microsoft.com/office/drawing/2014/main" id="{1FF1DBF5-A6C1-4091-AFD5-E907D418E8E0}"/>
              </a:ext>
            </a:extLst>
          </p:cNvPr>
          <p:cNvSpPr txBox="1"/>
          <p:nvPr/>
        </p:nvSpPr>
        <p:spPr>
          <a:xfrm>
            <a:off x="2549827" y="1051842"/>
            <a:ext cx="1555234" cy="307777"/>
          </a:xfrm>
          <a:prstGeom prst="rect">
            <a:avLst/>
          </a:prstGeom>
          <a:noFill/>
        </p:spPr>
        <p:txBody>
          <a:bodyPr wrap="none" rtlCol="0">
            <a:spAutoFit/>
          </a:bodyPr>
          <a:lstStyle/>
          <a:p>
            <a:r>
              <a:rPr lang="fr-FR" b="1" u="sng" dirty="0"/>
              <a:t>Aspects </a:t>
            </a:r>
            <a:r>
              <a:rPr lang="fr-FR" b="1" u="sng" dirty="0" err="1"/>
              <a:t>dataset</a:t>
            </a:r>
            <a:endParaRPr lang="fr-FR" b="1" u="sng" dirty="0"/>
          </a:p>
        </p:txBody>
      </p:sp>
      <p:sp>
        <p:nvSpPr>
          <p:cNvPr id="111" name="ZoneTexte 110">
            <a:extLst>
              <a:ext uri="{FF2B5EF4-FFF2-40B4-BE49-F238E27FC236}">
                <a16:creationId xmlns:a16="http://schemas.microsoft.com/office/drawing/2014/main" id="{F384E862-C5CA-4D95-BAD2-41EE7F0F281B}"/>
              </a:ext>
            </a:extLst>
          </p:cNvPr>
          <p:cNvSpPr txBox="1"/>
          <p:nvPr/>
        </p:nvSpPr>
        <p:spPr>
          <a:xfrm>
            <a:off x="4591711" y="1028525"/>
            <a:ext cx="1824538" cy="307777"/>
          </a:xfrm>
          <a:prstGeom prst="rect">
            <a:avLst/>
          </a:prstGeom>
          <a:noFill/>
        </p:spPr>
        <p:txBody>
          <a:bodyPr wrap="none" rtlCol="0">
            <a:spAutoFit/>
          </a:bodyPr>
          <a:lstStyle/>
          <a:p>
            <a:r>
              <a:rPr lang="fr-FR" b="1" u="sng" dirty="0"/>
              <a:t>Sentiments </a:t>
            </a:r>
            <a:r>
              <a:rPr lang="fr-FR" b="1" u="sng" dirty="0" err="1"/>
              <a:t>dataset</a:t>
            </a:r>
            <a:endParaRPr lang="fr-FR" b="1" u="sng" dirty="0"/>
          </a:p>
        </p:txBody>
      </p:sp>
      <p:sp>
        <p:nvSpPr>
          <p:cNvPr id="112" name="ZoneTexte 111">
            <a:extLst>
              <a:ext uri="{FF2B5EF4-FFF2-40B4-BE49-F238E27FC236}">
                <a16:creationId xmlns:a16="http://schemas.microsoft.com/office/drawing/2014/main" id="{E969E8EA-AE34-4CF1-8289-70607007389C}"/>
              </a:ext>
            </a:extLst>
          </p:cNvPr>
          <p:cNvSpPr txBox="1"/>
          <p:nvPr/>
        </p:nvSpPr>
        <p:spPr>
          <a:xfrm>
            <a:off x="7173377" y="1009410"/>
            <a:ext cx="1396536" cy="307777"/>
          </a:xfrm>
          <a:prstGeom prst="rect">
            <a:avLst/>
          </a:prstGeom>
          <a:noFill/>
        </p:spPr>
        <p:txBody>
          <a:bodyPr wrap="none" rtlCol="0">
            <a:spAutoFit/>
          </a:bodyPr>
          <a:lstStyle/>
          <a:p>
            <a:r>
              <a:rPr lang="fr-FR" b="1" u="sng" dirty="0" err="1"/>
              <a:t>Ranks</a:t>
            </a:r>
            <a:r>
              <a:rPr lang="fr-FR" b="1" u="sng" dirty="0"/>
              <a:t> </a:t>
            </a:r>
            <a:r>
              <a:rPr lang="fr-FR" b="1" u="sng" dirty="0" err="1"/>
              <a:t>dataset</a:t>
            </a:r>
            <a:endParaRPr lang="fr-FR" b="1" u="sng" dirty="0"/>
          </a:p>
        </p:txBody>
      </p:sp>
      <p:sp>
        <p:nvSpPr>
          <p:cNvPr id="113" name="Triangle isocèle 112">
            <a:extLst>
              <a:ext uri="{FF2B5EF4-FFF2-40B4-BE49-F238E27FC236}">
                <a16:creationId xmlns:a16="http://schemas.microsoft.com/office/drawing/2014/main" id="{68E34CD5-DE04-4515-9CCA-C828A500E59D}"/>
              </a:ext>
            </a:extLst>
          </p:cNvPr>
          <p:cNvSpPr/>
          <p:nvPr/>
        </p:nvSpPr>
        <p:spPr>
          <a:xfrm rot="5400000">
            <a:off x="6382190" y="1558703"/>
            <a:ext cx="339600" cy="167276"/>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Triangle isocèle 113">
            <a:extLst>
              <a:ext uri="{FF2B5EF4-FFF2-40B4-BE49-F238E27FC236}">
                <a16:creationId xmlns:a16="http://schemas.microsoft.com/office/drawing/2014/main" id="{97A7FF74-38CB-4F8A-B529-C85BEE1FCDA8}"/>
              </a:ext>
            </a:extLst>
          </p:cNvPr>
          <p:cNvSpPr/>
          <p:nvPr/>
        </p:nvSpPr>
        <p:spPr>
          <a:xfrm rot="5400000">
            <a:off x="6420611" y="1602377"/>
            <a:ext cx="339603" cy="244125"/>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Triangle isocèle 114">
            <a:extLst>
              <a:ext uri="{FF2B5EF4-FFF2-40B4-BE49-F238E27FC236}">
                <a16:creationId xmlns:a16="http://schemas.microsoft.com/office/drawing/2014/main" id="{32DDFF3A-9A42-4F4F-BF05-0B8BDA55DF9D}"/>
              </a:ext>
            </a:extLst>
          </p:cNvPr>
          <p:cNvSpPr/>
          <p:nvPr/>
        </p:nvSpPr>
        <p:spPr>
          <a:xfrm rot="5400000">
            <a:off x="6423427" y="1687852"/>
            <a:ext cx="386441" cy="296594"/>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Triangle isocèle 115">
            <a:extLst>
              <a:ext uri="{FF2B5EF4-FFF2-40B4-BE49-F238E27FC236}">
                <a16:creationId xmlns:a16="http://schemas.microsoft.com/office/drawing/2014/main" id="{2BD70F76-4318-4094-8148-0AC4965971E2}"/>
              </a:ext>
            </a:extLst>
          </p:cNvPr>
          <p:cNvSpPr/>
          <p:nvPr/>
        </p:nvSpPr>
        <p:spPr>
          <a:xfrm rot="5400000">
            <a:off x="6467491" y="1751756"/>
            <a:ext cx="334363" cy="318220"/>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Triangle isocèle 116">
            <a:extLst>
              <a:ext uri="{FF2B5EF4-FFF2-40B4-BE49-F238E27FC236}">
                <a16:creationId xmlns:a16="http://schemas.microsoft.com/office/drawing/2014/main" id="{60566A18-30CF-4C7C-A226-16AC7327D7DE}"/>
              </a:ext>
            </a:extLst>
          </p:cNvPr>
          <p:cNvSpPr/>
          <p:nvPr/>
        </p:nvSpPr>
        <p:spPr>
          <a:xfrm rot="5400000">
            <a:off x="6470497" y="1814742"/>
            <a:ext cx="349632" cy="360154"/>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riangle isocèle 117">
            <a:extLst>
              <a:ext uri="{FF2B5EF4-FFF2-40B4-BE49-F238E27FC236}">
                <a16:creationId xmlns:a16="http://schemas.microsoft.com/office/drawing/2014/main" id="{186D0B6D-7FE4-4EC6-97E6-4588D9CF5818}"/>
              </a:ext>
            </a:extLst>
          </p:cNvPr>
          <p:cNvSpPr/>
          <p:nvPr/>
        </p:nvSpPr>
        <p:spPr>
          <a:xfrm rot="5400000">
            <a:off x="6494184" y="1894326"/>
            <a:ext cx="385241" cy="437001"/>
          </a:xfrm>
          <a:prstGeom prst="triangle">
            <a:avLst/>
          </a:prstGeom>
          <a:solidFill>
            <a:schemeClr val="tx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ZoneTexte 119">
            <a:extLst>
              <a:ext uri="{FF2B5EF4-FFF2-40B4-BE49-F238E27FC236}">
                <a16:creationId xmlns:a16="http://schemas.microsoft.com/office/drawing/2014/main" id="{63F2CD35-7CA1-4A33-A3B0-4ED53DA618E7}"/>
              </a:ext>
            </a:extLst>
          </p:cNvPr>
          <p:cNvSpPr txBox="1"/>
          <p:nvPr/>
        </p:nvSpPr>
        <p:spPr>
          <a:xfrm>
            <a:off x="4610837" y="1276877"/>
            <a:ext cx="1724124" cy="261610"/>
          </a:xfrm>
          <a:prstGeom prst="rect">
            <a:avLst/>
          </a:prstGeom>
          <a:solidFill>
            <a:schemeClr val="tx2">
              <a:lumMod val="90000"/>
            </a:schemeClr>
          </a:solidFill>
        </p:spPr>
        <p:txBody>
          <a:bodyPr wrap="square" rtlCol="0">
            <a:spAutoFit/>
          </a:bodyPr>
          <a:lstStyle/>
          <a:p>
            <a:r>
              <a:rPr lang="fr-FR" sz="1100" dirty="0" err="1">
                <a:solidFill>
                  <a:srgbClr val="FF0000"/>
                </a:solidFill>
              </a:rPr>
              <a:t>Level</a:t>
            </a:r>
            <a:r>
              <a:rPr lang="fr-FR" sz="1100" dirty="0"/>
              <a:t> : Global  </a:t>
            </a:r>
            <a:r>
              <a:rPr lang="fr-FR" sz="1100" dirty="0" err="1"/>
              <a:t>Category</a:t>
            </a:r>
            <a:endParaRPr lang="fr-FR" sz="1100" dirty="0"/>
          </a:p>
        </p:txBody>
      </p:sp>
      <p:sp>
        <p:nvSpPr>
          <p:cNvPr id="121" name="ZoneTexte 120">
            <a:extLst>
              <a:ext uri="{FF2B5EF4-FFF2-40B4-BE49-F238E27FC236}">
                <a16:creationId xmlns:a16="http://schemas.microsoft.com/office/drawing/2014/main" id="{94026232-E4DD-48C2-9B53-642E3A44B147}"/>
              </a:ext>
            </a:extLst>
          </p:cNvPr>
          <p:cNvSpPr txBox="1"/>
          <p:nvPr/>
        </p:nvSpPr>
        <p:spPr>
          <a:xfrm>
            <a:off x="7155373" y="1268034"/>
            <a:ext cx="1724124" cy="261610"/>
          </a:xfrm>
          <a:prstGeom prst="rect">
            <a:avLst/>
          </a:prstGeom>
          <a:noFill/>
        </p:spPr>
        <p:txBody>
          <a:bodyPr wrap="square" rtlCol="0">
            <a:spAutoFit/>
          </a:bodyPr>
          <a:lstStyle/>
          <a:p>
            <a:r>
              <a:rPr lang="fr-FR" sz="1100" dirty="0" err="1">
                <a:solidFill>
                  <a:srgbClr val="FF0000"/>
                </a:solidFill>
              </a:rPr>
              <a:t>Level</a:t>
            </a:r>
            <a:r>
              <a:rPr lang="fr-FR" sz="1100" dirty="0">
                <a:solidFill>
                  <a:srgbClr val="FF0000"/>
                </a:solidFill>
              </a:rPr>
              <a:t> </a:t>
            </a:r>
            <a:r>
              <a:rPr lang="fr-FR" sz="1100" dirty="0"/>
              <a:t>: </a:t>
            </a:r>
            <a:r>
              <a:rPr lang="fr-FR" sz="1100" dirty="0" err="1"/>
              <a:t>Category</a:t>
            </a:r>
            <a:r>
              <a:rPr lang="fr-FR" sz="1100" dirty="0"/>
              <a:t> </a:t>
            </a:r>
            <a:r>
              <a:rPr lang="fr-FR" sz="1100" dirty="0" err="1"/>
              <a:t>level</a:t>
            </a:r>
            <a:r>
              <a:rPr lang="fr-FR" sz="1100" dirty="0"/>
              <a:t> 1</a:t>
            </a:r>
          </a:p>
        </p:txBody>
      </p:sp>
      <p:pic>
        <p:nvPicPr>
          <p:cNvPr id="39" name="Image 38">
            <a:extLst>
              <a:ext uri="{FF2B5EF4-FFF2-40B4-BE49-F238E27FC236}">
                <a16:creationId xmlns:a16="http://schemas.microsoft.com/office/drawing/2014/main" id="{29F9BD2A-825B-4587-9E05-5FD4EB845EBE}"/>
              </a:ext>
            </a:extLst>
          </p:cNvPr>
          <p:cNvPicPr>
            <a:picLocks noChangeAspect="1"/>
          </p:cNvPicPr>
          <p:nvPr/>
        </p:nvPicPr>
        <p:blipFill>
          <a:blip r:embed="rId3"/>
          <a:stretch>
            <a:fillRect/>
          </a:stretch>
        </p:blipFill>
        <p:spPr>
          <a:xfrm>
            <a:off x="235914" y="1595481"/>
            <a:ext cx="1785403" cy="708397"/>
          </a:xfrm>
          <a:prstGeom prst="rect">
            <a:avLst/>
          </a:prstGeom>
        </p:spPr>
      </p:pic>
      <p:pic>
        <p:nvPicPr>
          <p:cNvPr id="41" name="Image 40">
            <a:extLst>
              <a:ext uri="{FF2B5EF4-FFF2-40B4-BE49-F238E27FC236}">
                <a16:creationId xmlns:a16="http://schemas.microsoft.com/office/drawing/2014/main" id="{004D186A-C2B8-4C3F-B281-A036DC030C5C}"/>
              </a:ext>
            </a:extLst>
          </p:cNvPr>
          <p:cNvPicPr>
            <a:picLocks noChangeAspect="1"/>
          </p:cNvPicPr>
          <p:nvPr/>
        </p:nvPicPr>
        <p:blipFill>
          <a:blip r:embed="rId4"/>
          <a:stretch>
            <a:fillRect/>
          </a:stretch>
        </p:blipFill>
        <p:spPr>
          <a:xfrm>
            <a:off x="2458269" y="1579778"/>
            <a:ext cx="1778329" cy="743569"/>
          </a:xfrm>
          <a:prstGeom prst="rect">
            <a:avLst/>
          </a:prstGeom>
        </p:spPr>
      </p:pic>
      <p:pic>
        <p:nvPicPr>
          <p:cNvPr id="43" name="Image 42">
            <a:extLst>
              <a:ext uri="{FF2B5EF4-FFF2-40B4-BE49-F238E27FC236}">
                <a16:creationId xmlns:a16="http://schemas.microsoft.com/office/drawing/2014/main" id="{249E95E6-C693-425A-AC9F-4B79E3B73C26}"/>
              </a:ext>
            </a:extLst>
          </p:cNvPr>
          <p:cNvPicPr>
            <a:picLocks noChangeAspect="1"/>
          </p:cNvPicPr>
          <p:nvPr/>
        </p:nvPicPr>
        <p:blipFill>
          <a:blip r:embed="rId5"/>
          <a:stretch>
            <a:fillRect/>
          </a:stretch>
        </p:blipFill>
        <p:spPr>
          <a:xfrm>
            <a:off x="4629159" y="1678029"/>
            <a:ext cx="1776258" cy="872211"/>
          </a:xfrm>
          <a:prstGeom prst="rect">
            <a:avLst/>
          </a:prstGeom>
        </p:spPr>
      </p:pic>
      <p:sp>
        <p:nvSpPr>
          <p:cNvPr id="44" name="Rectangle 43">
            <a:extLst>
              <a:ext uri="{FF2B5EF4-FFF2-40B4-BE49-F238E27FC236}">
                <a16:creationId xmlns:a16="http://schemas.microsoft.com/office/drawing/2014/main" id="{534A8E73-904F-4051-B40D-89EA87B287AB}"/>
              </a:ext>
            </a:extLst>
          </p:cNvPr>
          <p:cNvSpPr/>
          <p:nvPr/>
        </p:nvSpPr>
        <p:spPr>
          <a:xfrm>
            <a:off x="2520855" y="2089343"/>
            <a:ext cx="1694484" cy="18381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a:extLst>
              <a:ext uri="{FF2B5EF4-FFF2-40B4-BE49-F238E27FC236}">
                <a16:creationId xmlns:a16="http://schemas.microsoft.com/office/drawing/2014/main" id="{4699616C-ED9D-49C7-8D4F-B40B320B7C21}"/>
              </a:ext>
            </a:extLst>
          </p:cNvPr>
          <p:cNvSpPr/>
          <p:nvPr/>
        </p:nvSpPr>
        <p:spPr>
          <a:xfrm>
            <a:off x="4691516" y="2400013"/>
            <a:ext cx="1694484" cy="18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E7464385-11B2-493E-BB1D-51BDBF658352}"/>
              </a:ext>
            </a:extLst>
          </p:cNvPr>
          <p:cNvSpPr txBox="1"/>
          <p:nvPr/>
        </p:nvSpPr>
        <p:spPr>
          <a:xfrm>
            <a:off x="2299342" y="2317146"/>
            <a:ext cx="1946483" cy="1200329"/>
          </a:xfrm>
          <a:prstGeom prst="rect">
            <a:avLst/>
          </a:prstGeom>
          <a:noFill/>
        </p:spPr>
        <p:txBody>
          <a:bodyPr wrap="square" rtlCol="0">
            <a:spAutoFit/>
          </a:bodyPr>
          <a:lstStyle/>
          <a:p>
            <a:pPr marL="457200" indent="-323850">
              <a:buClr>
                <a:srgbClr val="595959"/>
              </a:buClr>
              <a:buSzPts val="1500"/>
              <a:buFont typeface="Arial"/>
              <a:buChar char="●"/>
            </a:pPr>
            <a:r>
              <a:rPr lang="en-GB" sz="1200" dirty="0">
                <a:solidFill>
                  <a:srgbClr val="595959"/>
                </a:solidFill>
              </a:rPr>
              <a:t>Create set of key Aspects for every global category</a:t>
            </a:r>
          </a:p>
          <a:p>
            <a:pPr marL="457200" indent="-323850">
              <a:buClr>
                <a:srgbClr val="595959"/>
              </a:buClr>
              <a:buSzPts val="1500"/>
              <a:buFont typeface="Arial"/>
              <a:buChar char="●"/>
            </a:pPr>
            <a:r>
              <a:rPr lang="en-GB" sz="1200" dirty="0">
                <a:solidFill>
                  <a:srgbClr val="595959"/>
                </a:solidFill>
              </a:rPr>
              <a:t>Identify aspects discussed in each reviews </a:t>
            </a:r>
          </a:p>
        </p:txBody>
      </p:sp>
      <p:sp>
        <p:nvSpPr>
          <p:cNvPr id="132" name="ZoneTexte 131">
            <a:extLst>
              <a:ext uri="{FF2B5EF4-FFF2-40B4-BE49-F238E27FC236}">
                <a16:creationId xmlns:a16="http://schemas.microsoft.com/office/drawing/2014/main" id="{FB29646A-43C5-43DD-A727-3F4B44B960A6}"/>
              </a:ext>
            </a:extLst>
          </p:cNvPr>
          <p:cNvSpPr txBox="1"/>
          <p:nvPr/>
        </p:nvSpPr>
        <p:spPr>
          <a:xfrm>
            <a:off x="4599682" y="2581329"/>
            <a:ext cx="1946483" cy="1015663"/>
          </a:xfrm>
          <a:prstGeom prst="rect">
            <a:avLst/>
          </a:prstGeom>
          <a:noFill/>
        </p:spPr>
        <p:txBody>
          <a:bodyPr wrap="square" rtlCol="0">
            <a:spAutoFit/>
          </a:bodyPr>
          <a:lstStyle/>
          <a:p>
            <a:pPr marL="457200" indent="-323850">
              <a:buClr>
                <a:srgbClr val="595959"/>
              </a:buClr>
              <a:buSzPts val="1500"/>
              <a:buFont typeface="Arial"/>
              <a:buChar char="●"/>
            </a:pPr>
            <a:r>
              <a:rPr lang="en-GB" sz="1200" dirty="0">
                <a:solidFill>
                  <a:srgbClr val="595959"/>
                </a:solidFill>
              </a:rPr>
              <a:t>Compute sentiments for each aspects.</a:t>
            </a:r>
          </a:p>
          <a:p>
            <a:pPr marL="457200" indent="-323850">
              <a:buClr>
                <a:srgbClr val="595959"/>
              </a:buClr>
              <a:buSzPts val="1500"/>
              <a:buFont typeface="Arial"/>
              <a:buChar char="●"/>
            </a:pPr>
            <a:r>
              <a:rPr lang="en-GB" sz="1200" dirty="0">
                <a:solidFill>
                  <a:srgbClr val="595959"/>
                </a:solidFill>
              </a:rPr>
              <a:t>Create Opinion Vectors</a:t>
            </a:r>
          </a:p>
        </p:txBody>
      </p:sp>
      <p:sp>
        <p:nvSpPr>
          <p:cNvPr id="133" name="ZoneTexte 132">
            <a:extLst>
              <a:ext uri="{FF2B5EF4-FFF2-40B4-BE49-F238E27FC236}">
                <a16:creationId xmlns:a16="http://schemas.microsoft.com/office/drawing/2014/main" id="{16E3318D-4FAC-43F0-A25E-D450E9519B17}"/>
              </a:ext>
            </a:extLst>
          </p:cNvPr>
          <p:cNvSpPr txBox="1"/>
          <p:nvPr/>
        </p:nvSpPr>
        <p:spPr>
          <a:xfrm>
            <a:off x="181801" y="2319274"/>
            <a:ext cx="1946483" cy="1384995"/>
          </a:xfrm>
          <a:prstGeom prst="rect">
            <a:avLst/>
          </a:prstGeom>
          <a:noFill/>
        </p:spPr>
        <p:txBody>
          <a:bodyPr wrap="square" rtlCol="0">
            <a:spAutoFit/>
          </a:bodyPr>
          <a:lstStyle/>
          <a:p>
            <a:pPr marL="457200" lvl="0" indent="-323850">
              <a:buClr>
                <a:srgbClr val="595959"/>
              </a:buClr>
              <a:buSzPts val="1500"/>
              <a:buFont typeface="Arial"/>
              <a:buChar char="●"/>
            </a:pPr>
            <a:r>
              <a:rPr lang="en-GB" sz="1200" dirty="0"/>
              <a:t>1- </a:t>
            </a:r>
            <a:r>
              <a:rPr lang="en-US" sz="1200" dirty="0">
                <a:solidFill>
                  <a:srgbClr val="595959"/>
                </a:solidFill>
              </a:rPr>
              <a:t>142.8 million observations</a:t>
            </a:r>
          </a:p>
          <a:p>
            <a:pPr marL="457200" lvl="0" indent="-323850">
              <a:buClr>
                <a:srgbClr val="595959"/>
              </a:buClr>
              <a:buSzPts val="1500"/>
              <a:buFont typeface="Arial"/>
              <a:buChar char="●"/>
            </a:pPr>
            <a:r>
              <a:rPr lang="en-US" sz="1200" dirty="0">
                <a:solidFill>
                  <a:srgbClr val="595959"/>
                </a:solidFill>
              </a:rPr>
              <a:t>24 broad product categories with many more subcategories</a:t>
            </a:r>
          </a:p>
          <a:p>
            <a:endParaRPr lang="en-GB" sz="1200" dirty="0"/>
          </a:p>
        </p:txBody>
      </p:sp>
      <p:sp>
        <p:nvSpPr>
          <p:cNvPr id="134" name="ZoneTexte 133">
            <a:extLst>
              <a:ext uri="{FF2B5EF4-FFF2-40B4-BE49-F238E27FC236}">
                <a16:creationId xmlns:a16="http://schemas.microsoft.com/office/drawing/2014/main" id="{2B0009D1-D87A-49C1-8929-A63638FB0653}"/>
              </a:ext>
            </a:extLst>
          </p:cNvPr>
          <p:cNvSpPr txBox="1"/>
          <p:nvPr/>
        </p:nvSpPr>
        <p:spPr>
          <a:xfrm>
            <a:off x="321140" y="1323113"/>
            <a:ext cx="1724124" cy="261610"/>
          </a:xfrm>
          <a:prstGeom prst="rect">
            <a:avLst/>
          </a:prstGeom>
          <a:noFill/>
        </p:spPr>
        <p:txBody>
          <a:bodyPr wrap="square" rtlCol="0">
            <a:spAutoFit/>
          </a:bodyPr>
          <a:lstStyle/>
          <a:p>
            <a:r>
              <a:rPr lang="fr-FR" sz="1100" dirty="0" err="1">
                <a:solidFill>
                  <a:srgbClr val="FF0000"/>
                </a:solidFill>
              </a:rPr>
              <a:t>Level</a:t>
            </a:r>
            <a:r>
              <a:rPr lang="fr-FR" sz="1100" dirty="0"/>
              <a:t> : Full Data</a:t>
            </a:r>
          </a:p>
        </p:txBody>
      </p:sp>
      <p:sp>
        <p:nvSpPr>
          <p:cNvPr id="47" name="ZoneTexte 46">
            <a:extLst>
              <a:ext uri="{FF2B5EF4-FFF2-40B4-BE49-F238E27FC236}">
                <a16:creationId xmlns:a16="http://schemas.microsoft.com/office/drawing/2014/main" id="{6E23B10F-4075-4B52-BABE-60E7084EA0D7}"/>
              </a:ext>
            </a:extLst>
          </p:cNvPr>
          <p:cNvSpPr txBox="1"/>
          <p:nvPr/>
        </p:nvSpPr>
        <p:spPr>
          <a:xfrm>
            <a:off x="7023484" y="1432186"/>
            <a:ext cx="1737834" cy="2123658"/>
          </a:xfrm>
          <a:prstGeom prst="rect">
            <a:avLst/>
          </a:prstGeom>
          <a:noFill/>
        </p:spPr>
        <p:txBody>
          <a:bodyPr wrap="square" rtlCol="0">
            <a:spAutoFit/>
          </a:bodyPr>
          <a:lstStyle/>
          <a:p>
            <a:pPr marL="457200" indent="-323850">
              <a:buClr>
                <a:srgbClr val="595959"/>
              </a:buClr>
              <a:buSzPts val="1500"/>
              <a:buFont typeface="Arial"/>
              <a:buChar char="●"/>
            </a:pPr>
            <a:r>
              <a:rPr lang="en-GB" sz="1600" b="1" dirty="0">
                <a:solidFill>
                  <a:srgbClr val="FF0000"/>
                </a:solidFill>
              </a:rPr>
              <a:t>W</a:t>
            </a:r>
            <a:r>
              <a:rPr lang="en-GB" sz="1200" dirty="0">
                <a:solidFill>
                  <a:srgbClr val="595959"/>
                </a:solidFill>
              </a:rPr>
              <a:t> </a:t>
            </a:r>
            <a:r>
              <a:rPr lang="en-GB" sz="1200" dirty="0">
                <a:solidFill>
                  <a:srgbClr val="595959"/>
                </a:solidFill>
                <a:sym typeface="Wingdings" panose="05000000000000000000" pitchFamily="2" charset="2"/>
              </a:rPr>
              <a:t> Coefficients of the regression</a:t>
            </a:r>
          </a:p>
          <a:p>
            <a:pPr marL="457200" indent="-323850">
              <a:buClr>
                <a:srgbClr val="595959"/>
              </a:buClr>
              <a:buSzPts val="1500"/>
              <a:buFont typeface="Arial"/>
              <a:buChar char="●"/>
            </a:pPr>
            <a:r>
              <a:rPr lang="en-GB" sz="1600" b="1" dirty="0">
                <a:solidFill>
                  <a:srgbClr val="FF0000"/>
                </a:solidFill>
              </a:rPr>
              <a:t>S</a:t>
            </a:r>
            <a:r>
              <a:rPr lang="en-GB" sz="1200" dirty="0">
                <a:solidFill>
                  <a:srgbClr val="595959"/>
                </a:solidFill>
              </a:rPr>
              <a:t> </a:t>
            </a:r>
            <a:r>
              <a:rPr lang="en-GB" sz="1200" dirty="0">
                <a:solidFill>
                  <a:srgbClr val="595959"/>
                </a:solidFill>
                <a:sym typeface="Wingdings" panose="05000000000000000000" pitchFamily="2" charset="2"/>
              </a:rPr>
              <a:t>     standard deviation of the coefficients</a:t>
            </a:r>
          </a:p>
          <a:p>
            <a:pPr marL="457200" indent="-323850">
              <a:buClr>
                <a:srgbClr val="595959"/>
              </a:buClr>
              <a:buSzPts val="1500"/>
              <a:buFont typeface="Arial"/>
              <a:buChar char="●"/>
            </a:pPr>
            <a:r>
              <a:rPr lang="en-GB" sz="1600" b="1" dirty="0">
                <a:solidFill>
                  <a:srgbClr val="FF0000"/>
                </a:solidFill>
                <a:sym typeface="Wingdings" panose="05000000000000000000" pitchFamily="2" charset="2"/>
              </a:rPr>
              <a:t>F</a:t>
            </a:r>
            <a:r>
              <a:rPr lang="en-GB" sz="1200" dirty="0">
                <a:solidFill>
                  <a:srgbClr val="595959"/>
                </a:solidFill>
                <a:sym typeface="Wingdings" panose="05000000000000000000" pitchFamily="2" charset="2"/>
              </a:rPr>
              <a:t>        Aspects Frequencies</a:t>
            </a:r>
            <a:endParaRPr lang="en-GB" sz="1200" dirty="0">
              <a:solidFill>
                <a:srgbClr val="595959"/>
              </a:solidFill>
            </a:endParaRPr>
          </a:p>
        </p:txBody>
      </p:sp>
      <p:sp>
        <p:nvSpPr>
          <p:cNvPr id="56" name="ZoneTexte 55">
            <a:extLst>
              <a:ext uri="{FF2B5EF4-FFF2-40B4-BE49-F238E27FC236}">
                <a16:creationId xmlns:a16="http://schemas.microsoft.com/office/drawing/2014/main" id="{7595325A-71AE-4EEA-977F-3A73C571FBFF}"/>
              </a:ext>
            </a:extLst>
          </p:cNvPr>
          <p:cNvSpPr txBox="1"/>
          <p:nvPr/>
        </p:nvSpPr>
        <p:spPr>
          <a:xfrm>
            <a:off x="421970" y="3590784"/>
            <a:ext cx="6428363" cy="1277273"/>
          </a:xfrm>
          <a:prstGeom prst="rect">
            <a:avLst/>
          </a:prstGeom>
          <a:noFill/>
        </p:spPr>
        <p:txBody>
          <a:bodyPr wrap="none" rtlCol="0">
            <a:spAutoFit/>
          </a:bodyPr>
          <a:lstStyle/>
          <a:p>
            <a:r>
              <a:rPr lang="en-GB" sz="1800" b="1" dirty="0">
                <a:solidFill>
                  <a:srgbClr val="0000FF"/>
                </a:solidFill>
              </a:rPr>
              <a:t>Outputs :</a:t>
            </a:r>
          </a:p>
          <a:p>
            <a:pPr marL="342900" lvl="1" indent="-342900">
              <a:buFont typeface="+mj-lt"/>
              <a:buAutoNum type="arabicPeriod"/>
            </a:pPr>
            <a:r>
              <a:rPr lang="en-GB" dirty="0"/>
              <a:t>One list of aspect per main Category</a:t>
            </a:r>
          </a:p>
          <a:p>
            <a:pPr marL="342900" lvl="1" indent="-342900">
              <a:buFont typeface="+mj-lt"/>
              <a:buAutoNum type="arabicPeriod"/>
            </a:pPr>
            <a:r>
              <a:rPr lang="en-GB" dirty="0"/>
              <a:t>The frequencies of these aspects in each sub categories (level 1 category)</a:t>
            </a:r>
          </a:p>
          <a:p>
            <a:pPr marL="342900" lvl="1" indent="-342900">
              <a:buFont typeface="+mj-lt"/>
              <a:buAutoNum type="arabicPeriod"/>
            </a:pPr>
            <a:r>
              <a:rPr lang="en-GB" dirty="0"/>
              <a:t>The importance weights of these aspects in each sub categories</a:t>
            </a:r>
          </a:p>
          <a:p>
            <a:pPr marL="342900" lvl="1" indent="-342900">
              <a:buFont typeface="+mj-lt"/>
              <a:buAutoNum type="arabicPeriod"/>
            </a:pPr>
            <a:r>
              <a:rPr lang="en-GB" dirty="0"/>
              <a:t>The standard deviation of these weights in each sub categories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373405" y="109948"/>
            <a:ext cx="6419850" cy="519112"/>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FF"/>
              </a:buClr>
              <a:buSzPts val="2100"/>
              <a:buFont typeface="Times New Roman"/>
              <a:buNone/>
            </a:pPr>
            <a:r>
              <a:rPr lang="en" sz="2100" b="1" i="0" u="none" strike="noStrike" cap="none">
                <a:solidFill>
                  <a:srgbClr val="0000FF"/>
                </a:solidFill>
                <a:latin typeface="Arial"/>
                <a:ea typeface="Arial"/>
                <a:cs typeface="Arial"/>
                <a:sym typeface="Arial"/>
              </a:rPr>
              <a:t>Intro and Goal</a:t>
            </a:r>
            <a:endParaRPr sz="1800" b="1" i="0" u="none" strike="noStrike" cap="none">
              <a:solidFill>
                <a:srgbClr val="3333CC"/>
              </a:solidFill>
              <a:latin typeface="Arial"/>
              <a:ea typeface="Arial"/>
              <a:cs typeface="Arial"/>
              <a:sym typeface="Arial"/>
            </a:endParaRPr>
          </a:p>
        </p:txBody>
      </p:sp>
      <p:sp>
        <p:nvSpPr>
          <p:cNvPr id="92" name="Google Shape;92;p2"/>
          <p:cNvSpPr txBox="1"/>
          <p:nvPr/>
        </p:nvSpPr>
        <p:spPr>
          <a:xfrm>
            <a:off x="729450" y="1151388"/>
            <a:ext cx="7690200" cy="1597500"/>
          </a:xfrm>
          <a:prstGeom prst="rect">
            <a:avLst/>
          </a:prstGeom>
          <a:noFill/>
          <a:ln>
            <a:noFill/>
          </a:ln>
        </p:spPr>
        <p:txBody>
          <a:bodyPr spcFirstLastPara="1" wrap="square" lIns="91425" tIns="0" rIns="91425" bIns="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rgbClr val="595959"/>
                </a:solidFill>
                <a:latin typeface="Arial"/>
                <a:ea typeface="Arial"/>
                <a:cs typeface="Arial"/>
                <a:sym typeface="Arial"/>
              </a:rPr>
              <a:t>Goal:</a:t>
            </a:r>
            <a:r>
              <a:rPr lang="en" sz="1500" b="0" i="0" u="none" strike="noStrike" cap="none" dirty="0">
                <a:solidFill>
                  <a:srgbClr val="595959"/>
                </a:solidFill>
                <a:latin typeface="Arial"/>
                <a:ea typeface="Arial"/>
                <a:cs typeface="Arial"/>
                <a:sym typeface="Arial"/>
              </a:rPr>
              <a:t> Identify, extract, and rank the impor</a:t>
            </a:r>
            <a:r>
              <a:rPr lang="en" sz="1500" dirty="0">
                <a:solidFill>
                  <a:srgbClr val="595959"/>
                </a:solidFill>
              </a:rPr>
              <a:t>tance of</a:t>
            </a:r>
            <a:r>
              <a:rPr lang="en" sz="1500" b="0" i="0" u="none" strike="noStrike" cap="none" dirty="0">
                <a:solidFill>
                  <a:srgbClr val="595959"/>
                </a:solidFill>
                <a:latin typeface="Arial"/>
                <a:ea typeface="Arial"/>
                <a:cs typeface="Arial"/>
                <a:sym typeface="Arial"/>
              </a:rPr>
              <a:t> product aspects </a:t>
            </a:r>
            <a:r>
              <a:rPr lang="en-GB" sz="1500" b="0" i="0" u="none" strike="noStrike" cap="none" dirty="0">
                <a:solidFill>
                  <a:srgbClr val="595959"/>
                </a:solidFill>
                <a:latin typeface="Arial"/>
                <a:ea typeface="Arial"/>
                <a:cs typeface="Arial"/>
                <a:sym typeface="Arial"/>
              </a:rPr>
              <a:t>within</a:t>
            </a:r>
            <a:r>
              <a:rPr lang="en" sz="1500" b="0" i="0" u="none" strike="noStrike" cap="none" dirty="0">
                <a:solidFill>
                  <a:srgbClr val="595959"/>
                </a:solidFill>
                <a:latin typeface="Arial"/>
                <a:ea typeface="Arial"/>
                <a:cs typeface="Arial"/>
                <a:sym typeface="Arial"/>
              </a:rPr>
              <a:t> each </a:t>
            </a:r>
            <a:r>
              <a:rPr lang="en" sz="1500" dirty="0">
                <a:solidFill>
                  <a:srgbClr val="595959"/>
                </a:solidFill>
              </a:rPr>
              <a:t>category </a:t>
            </a:r>
            <a:r>
              <a:rPr lang="en" sz="1500" b="0" i="0" u="none" strike="noStrike" cap="none" dirty="0">
                <a:solidFill>
                  <a:srgbClr val="595959"/>
                </a:solidFill>
                <a:latin typeface="Arial"/>
                <a:ea typeface="Arial"/>
                <a:cs typeface="Arial"/>
                <a:sym typeface="Arial"/>
              </a:rPr>
              <a:t>on Amazon</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60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Aspect refers to a component or attribute of a specific product (e.g., an aspect of a phone may be its battery life)</a:t>
            </a:r>
            <a:br>
              <a:rPr lang="en" sz="1500" b="0" i="0" u="none" strike="noStrike" cap="none" dirty="0">
                <a:solidFill>
                  <a:srgbClr val="595959"/>
                </a:solidFill>
                <a:latin typeface="Arial"/>
                <a:ea typeface="Arial"/>
                <a:cs typeface="Arial"/>
                <a:sym typeface="Arial"/>
              </a:rPr>
            </a:br>
            <a:endParaRPr sz="1500" b="0" i="0" u="none" strike="noStrike" cap="none" dirty="0">
              <a:solidFill>
                <a:srgbClr val="595959"/>
              </a:solidFill>
              <a:latin typeface="Arial"/>
              <a:ea typeface="Arial"/>
              <a:cs typeface="Arial"/>
              <a:sym typeface="Arial"/>
            </a:endParaRPr>
          </a:p>
          <a:p>
            <a:pPr marL="0" marR="0" lvl="0" indent="0" algn="l" rtl="0">
              <a:lnSpc>
                <a:spcPct val="100000"/>
              </a:lnSpc>
              <a:spcBef>
                <a:spcPts val="600"/>
              </a:spcBef>
              <a:spcAft>
                <a:spcPts val="600"/>
              </a:spcAft>
              <a:buClr>
                <a:srgbClr val="000000"/>
              </a:buClr>
              <a:buSzPts val="1500"/>
              <a:buFont typeface="Arial"/>
              <a:buNone/>
            </a:pPr>
            <a:r>
              <a:rPr lang="en" sz="1500" b="0" i="0" u="none" strike="noStrike" cap="none" dirty="0">
                <a:solidFill>
                  <a:srgbClr val="595959"/>
                </a:solidFill>
                <a:latin typeface="Arial"/>
                <a:ea typeface="Arial"/>
                <a:cs typeface="Arial"/>
                <a:sym typeface="Arial"/>
              </a:rPr>
              <a:t>Leveraging the unstructured text in Amazon Product reviews, we can identify aspects for different categories and measure consumer sentiment towards each aspect.</a:t>
            </a:r>
            <a:endParaRPr sz="1500" b="0" i="0" u="none" strike="noStrike" cap="none" dirty="0">
              <a:solidFill>
                <a:srgbClr val="595959"/>
              </a:solidFill>
              <a:latin typeface="Arial"/>
              <a:ea typeface="Arial"/>
              <a:cs typeface="Arial"/>
              <a:sym typeface="Arial"/>
            </a:endParaRPr>
          </a:p>
        </p:txBody>
      </p:sp>
      <p:sp>
        <p:nvSpPr>
          <p:cNvPr id="93" name="Google Shape;93;p2"/>
          <p:cNvSpPr/>
          <p:nvPr/>
        </p:nvSpPr>
        <p:spPr>
          <a:xfrm>
            <a:off x="265713"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Aspect identification</a:t>
            </a:r>
            <a:endParaRPr sz="1200" b="0" i="0" u="none" strike="noStrike" cap="none">
              <a:solidFill>
                <a:srgbClr val="000000"/>
              </a:solidFill>
              <a:latin typeface="Times New Roman"/>
              <a:ea typeface="Times New Roman"/>
              <a:cs typeface="Times New Roman"/>
              <a:sym typeface="Times New Roman"/>
            </a:endParaRPr>
          </a:p>
        </p:txBody>
      </p:sp>
      <p:sp>
        <p:nvSpPr>
          <p:cNvPr id="94" name="Google Shape;94;p2"/>
          <p:cNvSpPr/>
          <p:nvPr/>
        </p:nvSpPr>
        <p:spPr>
          <a:xfrm>
            <a:off x="1449838"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Group Aspects by Category</a:t>
            </a:r>
            <a:endParaRPr sz="1200" b="0" i="0" u="none" strike="noStrike" cap="none">
              <a:solidFill>
                <a:srgbClr val="000000"/>
              </a:solidFill>
              <a:latin typeface="Times New Roman"/>
              <a:ea typeface="Times New Roman"/>
              <a:cs typeface="Times New Roman"/>
              <a:sym typeface="Times New Roman"/>
            </a:endParaRPr>
          </a:p>
        </p:txBody>
      </p:sp>
      <p:sp>
        <p:nvSpPr>
          <p:cNvPr id="95" name="Google Shape;95;p2"/>
          <p:cNvSpPr/>
          <p:nvPr/>
        </p:nvSpPr>
        <p:spPr>
          <a:xfrm>
            <a:off x="2633963"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Assign single name to each aspect</a:t>
            </a:r>
            <a:endParaRPr sz="1200" b="0" i="0" u="none" strike="noStrike" cap="none">
              <a:solidFill>
                <a:srgbClr val="000000"/>
              </a:solidFill>
              <a:latin typeface="Times New Roman"/>
              <a:ea typeface="Times New Roman"/>
              <a:cs typeface="Times New Roman"/>
              <a:sym typeface="Times New Roman"/>
            </a:endParaRPr>
          </a:p>
        </p:txBody>
      </p:sp>
      <p:sp>
        <p:nvSpPr>
          <p:cNvPr id="96" name="Google Shape;96;p2"/>
          <p:cNvSpPr/>
          <p:nvPr/>
        </p:nvSpPr>
        <p:spPr>
          <a:xfrm>
            <a:off x="3818088" y="3850550"/>
            <a:ext cx="15078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Measure consumer sentiment of each aspect</a:t>
            </a:r>
            <a:endParaRPr sz="1200" b="0" i="0" u="none" strike="noStrike" cap="none">
              <a:solidFill>
                <a:srgbClr val="000000"/>
              </a:solidFill>
              <a:latin typeface="Times New Roman"/>
              <a:ea typeface="Times New Roman"/>
              <a:cs typeface="Times New Roman"/>
              <a:sym typeface="Times New Roman"/>
            </a:endParaRPr>
          </a:p>
        </p:txBody>
      </p:sp>
      <p:sp>
        <p:nvSpPr>
          <p:cNvPr id="97" name="Google Shape;97;p2"/>
          <p:cNvSpPr/>
          <p:nvPr/>
        </p:nvSpPr>
        <p:spPr>
          <a:xfrm>
            <a:off x="5394913"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Assign value to each aspect by category</a:t>
            </a:r>
            <a:endParaRPr sz="1200" b="0" i="0" u="none" strike="noStrike" cap="none">
              <a:solidFill>
                <a:srgbClr val="000000"/>
              </a:solidFill>
              <a:latin typeface="Times New Roman"/>
              <a:ea typeface="Times New Roman"/>
              <a:cs typeface="Times New Roman"/>
              <a:sym typeface="Times New Roman"/>
            </a:endParaRPr>
          </a:p>
        </p:txBody>
      </p:sp>
      <p:sp>
        <p:nvSpPr>
          <p:cNvPr id="98" name="Google Shape;98;p2"/>
          <p:cNvSpPr/>
          <p:nvPr/>
        </p:nvSpPr>
        <p:spPr>
          <a:xfrm>
            <a:off x="6579038"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Rank Aspects</a:t>
            </a:r>
            <a:endParaRPr sz="1200" b="0" i="0" u="none" strike="noStrike" cap="none">
              <a:solidFill>
                <a:srgbClr val="000000"/>
              </a:solidFill>
              <a:latin typeface="Times New Roman"/>
              <a:ea typeface="Times New Roman"/>
              <a:cs typeface="Times New Roman"/>
              <a:sym typeface="Times New Roman"/>
            </a:endParaRPr>
          </a:p>
        </p:txBody>
      </p:sp>
      <p:sp>
        <p:nvSpPr>
          <p:cNvPr id="99" name="Google Shape;99;p2"/>
          <p:cNvSpPr/>
          <p:nvPr/>
        </p:nvSpPr>
        <p:spPr>
          <a:xfrm>
            <a:off x="323300" y="3271225"/>
            <a:ext cx="8439000" cy="462600"/>
          </a:xfrm>
          <a:prstGeom prst="rightArrow">
            <a:avLst>
              <a:gd name="adj1" fmla="val 50000"/>
              <a:gd name="adj2" fmla="val 50000"/>
            </a:avLst>
          </a:prstGeom>
          <a:no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Analytical Pipeline</a:t>
            </a:r>
            <a:endParaRPr sz="1400" b="0" i="0" u="none" strike="noStrike" cap="none">
              <a:solidFill>
                <a:srgbClr val="000000"/>
              </a:solidFill>
              <a:latin typeface="Times New Roman"/>
              <a:ea typeface="Times New Roman"/>
              <a:cs typeface="Times New Roman"/>
              <a:sym typeface="Times New Roman"/>
            </a:endParaRPr>
          </a:p>
        </p:txBody>
      </p:sp>
      <p:sp>
        <p:nvSpPr>
          <p:cNvPr id="100" name="Google Shape;100;p2"/>
          <p:cNvSpPr/>
          <p:nvPr/>
        </p:nvSpPr>
        <p:spPr>
          <a:xfrm>
            <a:off x="7763163" y="3850550"/>
            <a:ext cx="1115100" cy="5766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Visualize</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358489" y="107523"/>
            <a:ext cx="6419850" cy="519112"/>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Example: Aspect Identification</a:t>
            </a:r>
            <a:endParaRPr sz="1100" b="0" i="0" u="none" strike="noStrike" cap="none">
              <a:solidFill>
                <a:srgbClr val="000000"/>
              </a:solidFill>
              <a:latin typeface="Arial"/>
              <a:ea typeface="Arial"/>
              <a:cs typeface="Arial"/>
              <a:sym typeface="Arial"/>
            </a:endParaRPr>
          </a:p>
        </p:txBody>
      </p:sp>
      <p:sp>
        <p:nvSpPr>
          <p:cNvPr id="106" name="Google Shape;106;p3"/>
          <p:cNvSpPr txBox="1"/>
          <p:nvPr/>
        </p:nvSpPr>
        <p:spPr>
          <a:xfrm>
            <a:off x="6291700" y="1652875"/>
            <a:ext cx="2781600" cy="2106600"/>
          </a:xfrm>
          <a:prstGeom prst="rect">
            <a:avLst/>
          </a:prstGeom>
          <a:noFill/>
          <a:ln>
            <a:noFill/>
          </a:ln>
        </p:spPr>
        <p:txBody>
          <a:bodyPr spcFirstLastPara="1" wrap="square" lIns="91425" tIns="0" rIns="91425" bIns="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595959"/>
                </a:solidFill>
                <a:latin typeface="Arial"/>
                <a:ea typeface="Arial"/>
                <a:cs typeface="Arial"/>
                <a:sym typeface="Arial"/>
              </a:rPr>
              <a:t>Potential aspects: </a:t>
            </a:r>
            <a:endParaRPr sz="1500" b="1" i="0" u="none" strike="noStrike" cap="none">
              <a:solidFill>
                <a:srgbClr val="595959"/>
              </a:solidFill>
              <a:latin typeface="Arial"/>
              <a:ea typeface="Arial"/>
              <a:cs typeface="Arial"/>
              <a:sym typeface="Arial"/>
            </a:endParaRPr>
          </a:p>
          <a:p>
            <a:pPr marL="457200" marR="0" lvl="0" indent="-323850" algn="l" rtl="0">
              <a:lnSpc>
                <a:spcPct val="100000"/>
              </a:lnSpc>
              <a:spcBef>
                <a:spcPts val="60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Screen </a:t>
            </a:r>
            <a:endParaRPr sz="1500" b="0" i="0" u="none" strike="noStrike" cap="none">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Design</a:t>
            </a:r>
            <a:endParaRPr sz="1500" b="0" i="0" u="none" strike="noStrike" cap="none">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Camera</a:t>
            </a:r>
            <a:endParaRPr sz="1500" b="0" i="0" u="none" strike="noStrike" cap="none">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Charger</a:t>
            </a:r>
            <a:endParaRPr sz="1500" b="0" i="0" u="none" strike="noStrike" cap="none">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2.5mm port </a:t>
            </a:r>
            <a:endParaRPr sz="1500" b="0" i="0" u="none" strike="noStrike" cap="none">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a:solidFill>
                  <a:srgbClr val="595959"/>
                </a:solidFill>
                <a:latin typeface="Arial"/>
                <a:ea typeface="Arial"/>
                <a:cs typeface="Arial"/>
                <a:sym typeface="Arial"/>
              </a:rPr>
              <a:t>Ipods</a:t>
            </a:r>
            <a:endParaRPr sz="1500" b="0" i="0" u="none" strike="noStrike" cap="none">
              <a:solidFill>
                <a:srgbClr val="595959"/>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a:stretch/>
        </p:blipFill>
        <p:spPr>
          <a:xfrm>
            <a:off x="228275" y="1652875"/>
            <a:ext cx="5929806" cy="1837750"/>
          </a:xfrm>
          <a:prstGeom prst="rect">
            <a:avLst/>
          </a:prstGeom>
          <a:noFill/>
          <a:ln>
            <a:noFill/>
          </a:ln>
        </p:spPr>
      </p:pic>
      <p:sp>
        <p:nvSpPr>
          <p:cNvPr id="108" name="Google Shape;108;p3"/>
          <p:cNvSpPr txBox="1"/>
          <p:nvPr/>
        </p:nvSpPr>
        <p:spPr>
          <a:xfrm>
            <a:off x="280700" y="1360375"/>
            <a:ext cx="2335500" cy="292500"/>
          </a:xfrm>
          <a:prstGeom prst="rect">
            <a:avLst/>
          </a:prstGeom>
          <a:noFill/>
          <a:ln>
            <a:noFill/>
          </a:ln>
        </p:spPr>
        <p:txBody>
          <a:bodyPr spcFirstLastPara="1" wrap="square" lIns="91425" tIns="0" rIns="91425" bIns="0" anchor="t" anchorCtr="0">
            <a:noAutofit/>
          </a:bodyPr>
          <a:lstStyle/>
          <a:p>
            <a:pPr marL="0" marR="0" lvl="0" indent="0" algn="l" rtl="0">
              <a:lnSpc>
                <a:spcPct val="100000"/>
              </a:lnSpc>
              <a:spcBef>
                <a:spcPts val="0"/>
              </a:spcBef>
              <a:spcAft>
                <a:spcPts val="600"/>
              </a:spcAft>
              <a:buClr>
                <a:srgbClr val="000000"/>
              </a:buClr>
              <a:buSzPts val="1500"/>
              <a:buFont typeface="Arial"/>
              <a:buNone/>
            </a:pPr>
            <a:r>
              <a:rPr lang="en" sz="1500" b="1" i="0" u="none" strike="noStrike" cap="none">
                <a:solidFill>
                  <a:srgbClr val="595959"/>
                </a:solidFill>
                <a:latin typeface="Arial"/>
                <a:ea typeface="Arial"/>
                <a:cs typeface="Arial"/>
                <a:sym typeface="Arial"/>
              </a:rPr>
              <a:t>Review of Iphone 11</a:t>
            </a:r>
            <a:endParaRPr sz="1500" b="0" i="0" u="none" strike="noStrike" cap="none">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6c62c62412_0_297"/>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a:solidFill>
                  <a:srgbClr val="0000FF"/>
                </a:solidFill>
              </a:rPr>
              <a:t>Proposed Value</a:t>
            </a:r>
            <a:endParaRPr sz="1100" b="0" i="0" u="none" strike="noStrike" cap="none">
              <a:solidFill>
                <a:srgbClr val="000000"/>
              </a:solidFill>
              <a:latin typeface="Arial"/>
              <a:ea typeface="Arial"/>
              <a:cs typeface="Arial"/>
              <a:sym typeface="Arial"/>
            </a:endParaRPr>
          </a:p>
        </p:txBody>
      </p:sp>
      <p:sp>
        <p:nvSpPr>
          <p:cNvPr id="114" name="Google Shape;114;g6c62c62412_0_297"/>
          <p:cNvSpPr txBox="1">
            <a:spLocks noGrp="1"/>
          </p:cNvSpPr>
          <p:nvPr>
            <p:ph type="body" idx="1"/>
          </p:nvPr>
        </p:nvSpPr>
        <p:spPr>
          <a:xfrm>
            <a:off x="358500" y="832125"/>
            <a:ext cx="8407500" cy="33564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800"/>
              </a:spcBef>
              <a:spcAft>
                <a:spcPts val="0"/>
              </a:spcAft>
              <a:buNone/>
            </a:pPr>
            <a:r>
              <a:rPr lang="en" sz="1800">
                <a:latin typeface="Arial"/>
                <a:ea typeface="Arial"/>
                <a:cs typeface="Arial"/>
                <a:sym typeface="Arial"/>
              </a:rPr>
              <a:t>Our analysis looks to better understand reasons for consumer purchases</a:t>
            </a:r>
            <a:endParaRPr sz="1800">
              <a:latin typeface="Arial"/>
              <a:ea typeface="Arial"/>
              <a:cs typeface="Arial"/>
              <a:sym typeface="Arial"/>
            </a:endParaRPr>
          </a:p>
          <a:p>
            <a:pPr marL="457200" lvl="0" indent="-342900" algn="l" rtl="0">
              <a:lnSpc>
                <a:spcPct val="100000"/>
              </a:lnSpc>
              <a:spcBef>
                <a:spcPts val="800"/>
              </a:spcBef>
              <a:spcAft>
                <a:spcPts val="0"/>
              </a:spcAft>
              <a:buSzPts val="1800"/>
              <a:buFont typeface="Arial"/>
              <a:buChar char="•"/>
            </a:pPr>
            <a:r>
              <a:rPr lang="en" sz="1800">
                <a:latin typeface="Arial"/>
                <a:ea typeface="Arial"/>
                <a:cs typeface="Arial"/>
                <a:sym typeface="Arial"/>
              </a:rPr>
              <a:t>Which aspects contribute most to positive opinions towards specific products?</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 sz="1800">
                <a:latin typeface="Arial"/>
                <a:ea typeface="Arial"/>
                <a:cs typeface="Arial"/>
                <a:sym typeface="Arial"/>
              </a:rPr>
              <a:t>Which aspects correlate most with likelihood of purchase within a particular product category? </a:t>
            </a:r>
            <a:endParaRPr sz="1800">
              <a:latin typeface="Arial"/>
              <a:ea typeface="Arial"/>
              <a:cs typeface="Arial"/>
              <a:sym typeface="Arial"/>
            </a:endParaRPr>
          </a:p>
          <a:p>
            <a:pPr marL="0" lvl="0" indent="0" algn="l" rtl="0">
              <a:lnSpc>
                <a:spcPct val="100000"/>
              </a:lnSpc>
              <a:spcBef>
                <a:spcPts val="800"/>
              </a:spcBef>
              <a:spcAft>
                <a:spcPts val="0"/>
              </a:spcAft>
              <a:buNone/>
            </a:pPr>
            <a:endParaRPr sz="1800">
              <a:latin typeface="Arial"/>
              <a:ea typeface="Arial"/>
              <a:cs typeface="Arial"/>
              <a:sym typeface="Arial"/>
            </a:endParaRPr>
          </a:p>
          <a:p>
            <a:pPr marL="0" lvl="0" indent="0" algn="l" rtl="0">
              <a:lnSpc>
                <a:spcPct val="100000"/>
              </a:lnSpc>
              <a:spcBef>
                <a:spcPts val="800"/>
              </a:spcBef>
              <a:spcAft>
                <a:spcPts val="0"/>
              </a:spcAft>
              <a:buNone/>
            </a:pPr>
            <a:r>
              <a:rPr lang="en" sz="1800">
                <a:latin typeface="Arial"/>
                <a:ea typeface="Arial"/>
                <a:cs typeface="Arial"/>
                <a:sym typeface="Arial"/>
              </a:rPr>
              <a:t>Through leveraging open text product reviews, we seek to:</a:t>
            </a:r>
            <a:endParaRPr sz="1800">
              <a:latin typeface="Arial"/>
              <a:ea typeface="Arial"/>
              <a:cs typeface="Arial"/>
              <a:sym typeface="Arial"/>
            </a:endParaRPr>
          </a:p>
          <a:p>
            <a:pPr marL="457200" lvl="0" indent="-342900" algn="l" rtl="0">
              <a:lnSpc>
                <a:spcPct val="100000"/>
              </a:lnSpc>
              <a:spcBef>
                <a:spcPts val="800"/>
              </a:spcBef>
              <a:spcAft>
                <a:spcPts val="0"/>
              </a:spcAft>
              <a:buSzPts val="1800"/>
              <a:buFont typeface="Arial"/>
              <a:buChar char="•"/>
            </a:pPr>
            <a:r>
              <a:rPr lang="en" sz="1800">
                <a:latin typeface="Arial"/>
                <a:ea typeface="Arial"/>
                <a:cs typeface="Arial"/>
                <a:sym typeface="Arial"/>
              </a:rPr>
              <a:t>Reduce potential bias of respondents found in survey analysis </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 sz="1800">
                <a:latin typeface="Arial"/>
                <a:ea typeface="Arial"/>
                <a:cs typeface="Arial"/>
                <a:sym typeface="Arial"/>
              </a:rPr>
              <a:t>Reduce cost and time compared to controlled experiments </a:t>
            </a:r>
            <a:endParaRPr sz="1800">
              <a:latin typeface="Arial"/>
              <a:ea typeface="Arial"/>
              <a:cs typeface="Arial"/>
              <a:sym typeface="Arial"/>
            </a:endParaRPr>
          </a:p>
          <a:p>
            <a:pPr marL="0" lvl="0" indent="0" algn="l" rtl="0">
              <a:lnSpc>
                <a:spcPct val="100000"/>
              </a:lnSpc>
              <a:spcBef>
                <a:spcPts val="800"/>
              </a:spcBef>
              <a:spcAft>
                <a:spcPts val="0"/>
              </a:spcAft>
              <a:buNone/>
            </a:pPr>
            <a:endParaRPr sz="1800">
              <a:latin typeface="Arial"/>
              <a:ea typeface="Arial"/>
              <a:cs typeface="Arial"/>
              <a:sym typeface="Arial"/>
            </a:endParaRPr>
          </a:p>
          <a:p>
            <a:pPr marL="0" lvl="0" indent="0" algn="l" rtl="0">
              <a:lnSpc>
                <a:spcPct val="100000"/>
              </a:lnSpc>
              <a:spcBef>
                <a:spcPts val="800"/>
              </a:spcBef>
              <a:spcAft>
                <a:spcPts val="0"/>
              </a:spcAft>
              <a:buNone/>
            </a:pPr>
            <a:r>
              <a:rPr lang="en" sz="1800">
                <a:latin typeface="Arial"/>
                <a:ea typeface="Arial"/>
                <a:cs typeface="Arial"/>
                <a:sym typeface="Arial"/>
              </a:rPr>
              <a:t>While simultaneously developing a framework that is highly scalable and replicable </a:t>
            </a:r>
            <a:endParaRPr sz="1800">
              <a:latin typeface="Arial"/>
              <a:ea typeface="Arial"/>
              <a:cs typeface="Arial"/>
              <a:sym typeface="Arial"/>
            </a:endParaRPr>
          </a:p>
          <a:p>
            <a:pPr marL="0" lvl="0" indent="0" algn="l" rtl="0">
              <a:lnSpc>
                <a:spcPct val="100000"/>
              </a:lnSpc>
              <a:spcBef>
                <a:spcPts val="800"/>
              </a:spcBef>
              <a:spcAft>
                <a:spcPts val="0"/>
              </a:spcAft>
              <a:buSzPts val="1400"/>
              <a:buNone/>
            </a:pPr>
            <a:endParaRPr sz="1800">
              <a:latin typeface="Arial"/>
              <a:ea typeface="Arial"/>
              <a:cs typeface="Arial"/>
              <a:sym typeface="Arial"/>
            </a:endParaRPr>
          </a:p>
          <a:p>
            <a:pPr marL="0" lvl="0" indent="0" algn="l" rtl="0">
              <a:lnSpc>
                <a:spcPct val="100000"/>
              </a:lnSpc>
              <a:spcBef>
                <a:spcPts val="800"/>
              </a:spcBef>
              <a:spcAft>
                <a:spcPts val="600"/>
              </a:spcAft>
              <a:buSzPts val="1400"/>
              <a:buNone/>
            </a:pP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094c8f8b5_0_112"/>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Dataset</a:t>
            </a:r>
            <a:endParaRPr sz="1100" b="0" i="0" u="none" strike="noStrike" cap="none">
              <a:solidFill>
                <a:srgbClr val="000000"/>
              </a:solidFill>
              <a:latin typeface="Arial"/>
              <a:ea typeface="Arial"/>
              <a:cs typeface="Arial"/>
              <a:sym typeface="Arial"/>
            </a:endParaRPr>
          </a:p>
        </p:txBody>
      </p:sp>
      <p:sp>
        <p:nvSpPr>
          <p:cNvPr id="120" name="Google Shape;120;g7094c8f8b5_0_112"/>
          <p:cNvSpPr txBox="1"/>
          <p:nvPr/>
        </p:nvSpPr>
        <p:spPr>
          <a:xfrm>
            <a:off x="729450" y="862463"/>
            <a:ext cx="7690200" cy="3148200"/>
          </a:xfrm>
          <a:prstGeom prst="rect">
            <a:avLst/>
          </a:prstGeom>
          <a:noFill/>
          <a:ln>
            <a:noFill/>
          </a:ln>
        </p:spPr>
        <p:txBody>
          <a:bodyPr spcFirstLastPara="1" wrap="square" lIns="91425" tIns="0" rIns="91425" bIns="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rgbClr val="595959"/>
                </a:solidFill>
                <a:latin typeface="Arial"/>
                <a:ea typeface="Arial"/>
                <a:cs typeface="Arial"/>
                <a:sym typeface="Arial"/>
              </a:rPr>
              <a:t>Amazon Product Reviews </a:t>
            </a:r>
            <a:endParaRPr sz="1500" b="1" i="0" u="none" strike="noStrike" cap="none" dirty="0">
              <a:solidFill>
                <a:srgbClr val="595959"/>
              </a:solidFill>
              <a:latin typeface="Arial"/>
              <a:ea typeface="Arial"/>
              <a:cs typeface="Arial"/>
              <a:sym typeface="Arial"/>
            </a:endParaRPr>
          </a:p>
          <a:p>
            <a:pPr marL="457200" marR="0" lvl="0" indent="-323850" algn="l" rtl="0">
              <a:lnSpc>
                <a:spcPct val="100000"/>
              </a:lnSpc>
              <a:spcBef>
                <a:spcPts val="60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Product reviews from May 1996 - July 2014</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Includes: review text, rating, and product ID</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142.8 million observations</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24 broad product categories with many more subcategories</a:t>
            </a:r>
            <a:endParaRPr sz="1500" b="0" i="0" u="none" strike="noStrike" cap="none" dirty="0">
              <a:solidFill>
                <a:srgbClr val="595959"/>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500"/>
              <a:buFont typeface="Arial"/>
              <a:buNone/>
            </a:pPr>
            <a:endParaRPr sz="1500" b="0" i="0" u="none" strike="noStrike" cap="none" dirty="0">
              <a:solidFill>
                <a:srgbClr val="595959"/>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500"/>
              <a:buFont typeface="Arial"/>
              <a:buNone/>
            </a:pPr>
            <a:r>
              <a:rPr lang="en" sz="1500" b="1" i="0" u="none" strike="noStrike" cap="none" dirty="0">
                <a:solidFill>
                  <a:srgbClr val="595959"/>
                </a:solidFill>
                <a:latin typeface="Arial"/>
                <a:ea typeface="Arial"/>
                <a:cs typeface="Arial"/>
                <a:sym typeface="Arial"/>
              </a:rPr>
              <a:t>Metadata</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60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Includes: product </a:t>
            </a:r>
            <a:r>
              <a:rPr lang="en" sz="1500" dirty="0">
                <a:solidFill>
                  <a:srgbClr val="595959"/>
                </a:solidFill>
              </a:rPr>
              <a:t>ID</a:t>
            </a:r>
            <a:r>
              <a:rPr lang="en" sz="1500" b="0" i="0" u="none" strike="noStrike" cap="none" dirty="0">
                <a:solidFill>
                  <a:srgbClr val="595959"/>
                </a:solidFill>
                <a:latin typeface="Arial"/>
                <a:ea typeface="Arial"/>
                <a:cs typeface="Arial"/>
                <a:sym typeface="Arial"/>
              </a:rPr>
              <a:t>, category, and price</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9.4 million products</a:t>
            </a:r>
            <a:endParaRPr sz="1500" b="0" i="0" u="none" strike="noStrike" cap="none" dirty="0">
              <a:solidFill>
                <a:srgbClr val="595959"/>
              </a:solidFill>
              <a:latin typeface="Arial"/>
              <a:ea typeface="Arial"/>
              <a:cs typeface="Arial"/>
              <a:sym typeface="Arial"/>
            </a:endParaRPr>
          </a:p>
          <a:p>
            <a:pPr marL="457200" marR="0" lvl="0" indent="-323850" algn="l" rtl="0">
              <a:lnSpc>
                <a:spcPct val="100000"/>
              </a:lnSpc>
              <a:spcBef>
                <a:spcPts val="0"/>
              </a:spcBef>
              <a:spcAft>
                <a:spcPts val="0"/>
              </a:spcAft>
              <a:buClr>
                <a:srgbClr val="595959"/>
              </a:buClr>
              <a:buSzPts val="1500"/>
              <a:buFont typeface="Arial"/>
              <a:buChar char="●"/>
            </a:pPr>
            <a:r>
              <a:rPr lang="en" sz="1500" b="0" i="0" u="none" strike="noStrike" cap="none" dirty="0">
                <a:solidFill>
                  <a:srgbClr val="595959"/>
                </a:solidFill>
                <a:latin typeface="Arial"/>
                <a:ea typeface="Arial"/>
                <a:cs typeface="Arial"/>
                <a:sym typeface="Arial"/>
              </a:rPr>
              <a:t>Links to review data via product ID</a:t>
            </a:r>
            <a:endParaRPr sz="1500" b="0" i="0" u="none" strike="noStrike" cap="none" dirty="0">
              <a:solidFill>
                <a:srgbClr val="595959"/>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500"/>
              <a:buFont typeface="Arial"/>
              <a:buNone/>
            </a:pPr>
            <a:endParaRPr sz="1500" b="0" i="0" u="none" strike="noStrike" cap="none" dirty="0">
              <a:solidFill>
                <a:srgbClr val="595959"/>
              </a:solidFill>
              <a:latin typeface="Arial"/>
              <a:ea typeface="Arial"/>
              <a:cs typeface="Arial"/>
              <a:sym typeface="Arial"/>
            </a:endParaRPr>
          </a:p>
          <a:p>
            <a:pPr marL="0" marR="0" lvl="0" indent="0" algn="l" rtl="0">
              <a:lnSpc>
                <a:spcPct val="100000"/>
              </a:lnSpc>
              <a:spcBef>
                <a:spcPts val="600"/>
              </a:spcBef>
              <a:spcAft>
                <a:spcPts val="600"/>
              </a:spcAft>
              <a:buClr>
                <a:srgbClr val="000000"/>
              </a:buClr>
              <a:buSzPts val="1500"/>
              <a:buFont typeface="Arial"/>
              <a:buNone/>
            </a:pPr>
            <a:endParaRPr sz="1500" b="0" i="0" u="none" strike="noStrike" cap="none" dirty="0">
              <a:solidFill>
                <a:srgbClr val="595959"/>
              </a:solidFill>
              <a:latin typeface="Arial"/>
              <a:ea typeface="Arial"/>
              <a:cs typeface="Arial"/>
              <a:sym typeface="Arial"/>
            </a:endParaRPr>
          </a:p>
        </p:txBody>
      </p:sp>
      <p:sp>
        <p:nvSpPr>
          <p:cNvPr id="121" name="Google Shape;121;g7094c8f8b5_0_112"/>
          <p:cNvSpPr txBox="1"/>
          <p:nvPr/>
        </p:nvSpPr>
        <p:spPr>
          <a:xfrm>
            <a:off x="197025" y="4246613"/>
            <a:ext cx="8524200" cy="31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222222"/>
                </a:solidFill>
                <a:highlight>
                  <a:srgbClr val="FFFFFF"/>
                </a:highlight>
                <a:latin typeface="Arial"/>
                <a:ea typeface="Arial"/>
                <a:cs typeface="Arial"/>
                <a:sym typeface="Arial"/>
              </a:rPr>
              <a:t>R. He, J. McAuley. Modeling the visual evolution of fashion trends with one-class collaborative filtering. WWW, 2016</a:t>
            </a:r>
            <a:endParaRPr sz="8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222222"/>
                </a:solidFill>
                <a:highlight>
                  <a:srgbClr val="FFFFFF"/>
                </a:highlight>
                <a:latin typeface="Arial"/>
                <a:ea typeface="Arial"/>
                <a:cs typeface="Arial"/>
                <a:sym typeface="Arial"/>
              </a:rPr>
              <a:t>J. McAuley, C. Targett, J. Shi, A. van den Hengel. Image-based recommendations on styles and substitutes. SIGIR, 2015</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Methods</a:t>
            </a:r>
            <a:endParaRPr sz="1100" b="0" i="0" u="none" strike="noStrike" cap="none">
              <a:solidFill>
                <a:srgbClr val="000000"/>
              </a:solidFill>
              <a:latin typeface="Arial"/>
              <a:ea typeface="Arial"/>
              <a:cs typeface="Arial"/>
              <a:sym typeface="Arial"/>
            </a:endParaRPr>
          </a:p>
        </p:txBody>
      </p:sp>
      <p:sp>
        <p:nvSpPr>
          <p:cNvPr id="127" name="Google Shape;127;p4"/>
          <p:cNvSpPr txBox="1">
            <a:spLocks noGrp="1"/>
          </p:cNvSpPr>
          <p:nvPr>
            <p:ph type="body" idx="1"/>
          </p:nvPr>
        </p:nvSpPr>
        <p:spPr>
          <a:xfrm>
            <a:off x="726900" y="1299075"/>
            <a:ext cx="7690200" cy="23214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800"/>
              </a:spcBef>
              <a:spcAft>
                <a:spcPts val="0"/>
              </a:spcAft>
              <a:buSzPts val="1400"/>
              <a:buNone/>
            </a:pPr>
            <a:r>
              <a:rPr lang="en" sz="1800" b="1">
                <a:latin typeface="Arial"/>
                <a:ea typeface="Arial"/>
                <a:cs typeface="Arial"/>
                <a:sym typeface="Arial"/>
              </a:rPr>
              <a:t>Four discrete tasks:</a:t>
            </a:r>
            <a:endParaRPr sz="1800" b="1">
              <a:latin typeface="Arial"/>
              <a:ea typeface="Arial"/>
              <a:cs typeface="Arial"/>
              <a:sym typeface="Arial"/>
            </a:endParaRPr>
          </a:p>
          <a:p>
            <a:pPr marL="457200" lvl="0" indent="-342900" algn="l" rtl="0">
              <a:lnSpc>
                <a:spcPct val="100000"/>
              </a:lnSpc>
              <a:spcBef>
                <a:spcPts val="800"/>
              </a:spcBef>
              <a:spcAft>
                <a:spcPts val="0"/>
              </a:spcAft>
              <a:buSzPts val="1800"/>
              <a:buAutoNum type="arabicPeriod"/>
            </a:pPr>
            <a:r>
              <a:rPr lang="en" sz="1800">
                <a:latin typeface="Arial"/>
                <a:ea typeface="Arial"/>
                <a:cs typeface="Arial"/>
                <a:sym typeface="Arial"/>
              </a:rPr>
              <a:t>Extract aspects</a:t>
            </a:r>
            <a:endParaRPr sz="1800">
              <a:latin typeface="Arial"/>
              <a:ea typeface="Arial"/>
              <a:cs typeface="Arial"/>
              <a:sym typeface="Arial"/>
            </a:endParaRPr>
          </a:p>
          <a:p>
            <a:pPr marL="457200" lvl="0" indent="-342900" algn="l" rtl="0">
              <a:lnSpc>
                <a:spcPct val="100000"/>
              </a:lnSpc>
              <a:spcBef>
                <a:spcPts val="800"/>
              </a:spcBef>
              <a:spcAft>
                <a:spcPts val="0"/>
              </a:spcAft>
              <a:buSzPts val="1800"/>
              <a:buAutoNum type="arabicPeriod"/>
            </a:pPr>
            <a:r>
              <a:rPr lang="en" sz="1800">
                <a:latin typeface="Arial"/>
                <a:ea typeface="Arial"/>
                <a:cs typeface="Arial"/>
                <a:sym typeface="Arial"/>
              </a:rPr>
              <a:t>Group and assign names to aspects</a:t>
            </a:r>
            <a:endParaRPr sz="1800">
              <a:latin typeface="Arial"/>
              <a:ea typeface="Arial"/>
              <a:cs typeface="Arial"/>
              <a:sym typeface="Arial"/>
            </a:endParaRPr>
          </a:p>
          <a:p>
            <a:pPr marL="457200" lvl="0" indent="-342900" algn="l" rtl="0">
              <a:lnSpc>
                <a:spcPct val="100000"/>
              </a:lnSpc>
              <a:spcBef>
                <a:spcPts val="800"/>
              </a:spcBef>
              <a:spcAft>
                <a:spcPts val="0"/>
              </a:spcAft>
              <a:buSzPts val="1800"/>
              <a:buAutoNum type="arabicPeriod"/>
            </a:pPr>
            <a:r>
              <a:rPr lang="en" sz="1800">
                <a:latin typeface="Arial"/>
                <a:ea typeface="Arial"/>
                <a:cs typeface="Arial"/>
                <a:sym typeface="Arial"/>
              </a:rPr>
              <a:t>Compute sentiment of each aspect</a:t>
            </a:r>
            <a:endParaRPr sz="1800">
              <a:latin typeface="Arial"/>
              <a:ea typeface="Arial"/>
              <a:cs typeface="Arial"/>
              <a:sym typeface="Arial"/>
            </a:endParaRPr>
          </a:p>
          <a:p>
            <a:pPr marL="457200" lvl="0" indent="-342900" algn="l" rtl="0">
              <a:lnSpc>
                <a:spcPct val="100000"/>
              </a:lnSpc>
              <a:spcBef>
                <a:spcPts val="800"/>
              </a:spcBef>
              <a:spcAft>
                <a:spcPts val="0"/>
              </a:spcAft>
              <a:buSzPts val="1800"/>
              <a:buAutoNum type="arabicPeriod"/>
            </a:pPr>
            <a:r>
              <a:rPr lang="en" sz="1800">
                <a:latin typeface="Arial"/>
                <a:ea typeface="Arial"/>
                <a:cs typeface="Arial"/>
                <a:sym typeface="Arial"/>
              </a:rPr>
              <a:t>Assign value and rank aspects </a:t>
            </a:r>
            <a:endParaRPr sz="1800">
              <a:latin typeface="Arial"/>
              <a:ea typeface="Arial"/>
              <a:cs typeface="Arial"/>
              <a:sym typeface="Arial"/>
            </a:endParaRPr>
          </a:p>
          <a:p>
            <a:pPr marL="0" lvl="0" indent="0" algn="l" rtl="0">
              <a:lnSpc>
                <a:spcPct val="100000"/>
              </a:lnSpc>
              <a:spcBef>
                <a:spcPts val="800"/>
              </a:spcBef>
              <a:spcAft>
                <a:spcPts val="0"/>
              </a:spcAft>
              <a:buSzPts val="1400"/>
              <a:buNone/>
            </a:pPr>
            <a:endParaRPr sz="1800">
              <a:latin typeface="Arial"/>
              <a:ea typeface="Arial"/>
              <a:cs typeface="Arial"/>
              <a:sym typeface="Arial"/>
            </a:endParaRPr>
          </a:p>
          <a:p>
            <a:pPr marL="0" lvl="0" indent="0" algn="l" rtl="0">
              <a:lnSpc>
                <a:spcPct val="100000"/>
              </a:lnSpc>
              <a:spcBef>
                <a:spcPts val="800"/>
              </a:spcBef>
              <a:spcAft>
                <a:spcPts val="600"/>
              </a:spcAft>
              <a:buSzPts val="1400"/>
              <a:buNone/>
            </a:pP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7094c8f8b5_0_123"/>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Extract Aspects</a:t>
            </a:r>
            <a:endParaRPr sz="1100" b="0" i="0" u="none" strike="noStrike" cap="none">
              <a:solidFill>
                <a:srgbClr val="000000"/>
              </a:solidFill>
              <a:latin typeface="Arial"/>
              <a:ea typeface="Arial"/>
              <a:cs typeface="Arial"/>
              <a:sym typeface="Arial"/>
            </a:endParaRPr>
          </a:p>
        </p:txBody>
      </p:sp>
      <p:pic>
        <p:nvPicPr>
          <p:cNvPr id="133" name="Google Shape;133;g7094c8f8b5_0_123"/>
          <p:cNvPicPr preferRelativeResize="0"/>
          <p:nvPr/>
        </p:nvPicPr>
        <p:blipFill rotWithShape="1">
          <a:blip r:embed="rId3">
            <a:alphaModFix/>
          </a:blip>
          <a:srcRect/>
          <a:stretch/>
        </p:blipFill>
        <p:spPr>
          <a:xfrm>
            <a:off x="755750" y="1092050"/>
            <a:ext cx="7724775" cy="1790700"/>
          </a:xfrm>
          <a:prstGeom prst="rect">
            <a:avLst/>
          </a:prstGeom>
          <a:noFill/>
          <a:ln>
            <a:noFill/>
          </a:ln>
        </p:spPr>
      </p:pic>
      <p:sp>
        <p:nvSpPr>
          <p:cNvPr id="134" name="Google Shape;134;g7094c8f8b5_0_123"/>
          <p:cNvSpPr txBox="1"/>
          <p:nvPr/>
        </p:nvSpPr>
        <p:spPr>
          <a:xfrm>
            <a:off x="773800" y="759025"/>
            <a:ext cx="2404800" cy="33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Dependency Parsing</a:t>
            </a:r>
            <a:endParaRPr sz="1600" b="1" i="0" u="none" strike="noStrike" cap="none">
              <a:solidFill>
                <a:srgbClr val="000000"/>
              </a:solidFill>
              <a:latin typeface="Arial"/>
              <a:ea typeface="Arial"/>
              <a:cs typeface="Arial"/>
              <a:sym typeface="Arial"/>
            </a:endParaRPr>
          </a:p>
        </p:txBody>
      </p:sp>
      <p:sp>
        <p:nvSpPr>
          <p:cNvPr id="135" name="Google Shape;135;g7094c8f8b5_0_123"/>
          <p:cNvSpPr txBox="1"/>
          <p:nvPr/>
        </p:nvSpPr>
        <p:spPr>
          <a:xfrm>
            <a:off x="755750" y="2959725"/>
            <a:ext cx="6192000" cy="10767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Product aspects are discussed in linguistically similar ways </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Defining linguistic rules and traversing dependency trees allows us to extract aspects independent of text content</a:t>
            </a:r>
            <a:endParaRPr sz="1500" b="0" i="0" u="none" strike="noStrike" cap="none">
              <a:solidFill>
                <a:srgbClr val="000000"/>
              </a:solidFill>
              <a:latin typeface="Arial"/>
              <a:ea typeface="Arial"/>
              <a:cs typeface="Arial"/>
              <a:sym typeface="Arial"/>
            </a:endParaRPr>
          </a:p>
        </p:txBody>
      </p:sp>
      <p:sp>
        <p:nvSpPr>
          <p:cNvPr id="136" name="Google Shape;136;g7094c8f8b5_0_123"/>
          <p:cNvSpPr txBox="1"/>
          <p:nvPr/>
        </p:nvSpPr>
        <p:spPr>
          <a:xfrm>
            <a:off x="127800" y="4450550"/>
            <a:ext cx="4157400" cy="33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Times New Roman"/>
                <a:ea typeface="Times New Roman"/>
                <a:cs typeface="Times New Roman"/>
                <a:sym typeface="Times New Roman"/>
              </a:rPr>
              <a:t>Liu B., “Sentiment Analysis and Subjectivity”., </a:t>
            </a:r>
            <a:r>
              <a:rPr lang="en" sz="600" b="1" i="0" u="none" strike="noStrike" cap="none">
                <a:solidFill>
                  <a:srgbClr val="000000"/>
                </a:solidFill>
                <a:latin typeface="Times New Roman"/>
                <a:ea typeface="Times New Roman"/>
                <a:cs typeface="Times New Roman"/>
                <a:sym typeface="Times New Roman"/>
              </a:rPr>
              <a:t>Handbook of Natural Language Processing, </a:t>
            </a:r>
            <a:r>
              <a:rPr lang="en" sz="600" b="0" i="0" u="none" strike="noStrike" cap="none">
                <a:solidFill>
                  <a:srgbClr val="000000"/>
                </a:solidFill>
                <a:latin typeface="Times New Roman"/>
                <a:ea typeface="Times New Roman"/>
                <a:cs typeface="Times New Roman"/>
                <a:sym typeface="Times New Roman"/>
              </a:rPr>
              <a:t>2010</a:t>
            </a:r>
            <a:endParaRPr sz="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6c62c62412_0_0"/>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Extract Aspects - Results</a:t>
            </a:r>
            <a:endParaRPr sz="1100" b="0" i="0" u="none" strike="noStrike" cap="none">
              <a:solidFill>
                <a:srgbClr val="000000"/>
              </a:solidFill>
              <a:latin typeface="Arial"/>
              <a:ea typeface="Arial"/>
              <a:cs typeface="Arial"/>
              <a:sym typeface="Arial"/>
            </a:endParaRPr>
          </a:p>
        </p:txBody>
      </p:sp>
      <p:sp>
        <p:nvSpPr>
          <p:cNvPr id="142" name="Google Shape;142;g6c62c62412_0_0"/>
          <p:cNvSpPr txBox="1"/>
          <p:nvPr/>
        </p:nvSpPr>
        <p:spPr>
          <a:xfrm>
            <a:off x="152400" y="974450"/>
            <a:ext cx="50010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Result of the Aspect Extraction</a:t>
            </a:r>
            <a:endParaRPr>
              <a:latin typeface="Calibri"/>
              <a:ea typeface="Calibri"/>
              <a:cs typeface="Calibri"/>
              <a:sym typeface="Calibri"/>
            </a:endParaRPr>
          </a:p>
        </p:txBody>
      </p:sp>
      <p:pic>
        <p:nvPicPr>
          <p:cNvPr id="143" name="Google Shape;143;g6c62c62412_0_0"/>
          <p:cNvPicPr preferRelativeResize="0"/>
          <p:nvPr/>
        </p:nvPicPr>
        <p:blipFill>
          <a:blip r:embed="rId3">
            <a:alphaModFix/>
          </a:blip>
          <a:stretch>
            <a:fillRect/>
          </a:stretch>
        </p:blipFill>
        <p:spPr>
          <a:xfrm>
            <a:off x="1347850" y="2228800"/>
            <a:ext cx="4943475" cy="742950"/>
          </a:xfrm>
          <a:prstGeom prst="rect">
            <a:avLst/>
          </a:prstGeom>
          <a:noFill/>
          <a:ln>
            <a:noFill/>
          </a:ln>
        </p:spPr>
      </p:pic>
      <p:pic>
        <p:nvPicPr>
          <p:cNvPr id="144" name="Google Shape;144;g6c62c62412_0_0"/>
          <p:cNvPicPr preferRelativeResize="0"/>
          <p:nvPr/>
        </p:nvPicPr>
        <p:blipFill>
          <a:blip r:embed="rId4">
            <a:alphaModFix/>
          </a:blip>
          <a:stretch>
            <a:fillRect/>
          </a:stretch>
        </p:blipFill>
        <p:spPr>
          <a:xfrm>
            <a:off x="1347850" y="1497822"/>
            <a:ext cx="7389135" cy="519000"/>
          </a:xfrm>
          <a:prstGeom prst="rect">
            <a:avLst/>
          </a:prstGeom>
          <a:noFill/>
          <a:ln>
            <a:noFill/>
          </a:ln>
        </p:spPr>
      </p:pic>
      <p:sp>
        <p:nvSpPr>
          <p:cNvPr id="145" name="Google Shape;145;g6c62c62412_0_0"/>
          <p:cNvSpPr txBox="1"/>
          <p:nvPr/>
        </p:nvSpPr>
        <p:spPr>
          <a:xfrm>
            <a:off x="281275" y="1450875"/>
            <a:ext cx="904200" cy="6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Raw Review:</a:t>
            </a:r>
            <a:endParaRPr b="1">
              <a:latin typeface="Calibri"/>
              <a:ea typeface="Calibri"/>
              <a:cs typeface="Calibri"/>
              <a:sym typeface="Calibri"/>
            </a:endParaRPr>
          </a:p>
        </p:txBody>
      </p:sp>
      <p:sp>
        <p:nvSpPr>
          <p:cNvPr id="146" name="Google Shape;146;g6c62c62412_0_0"/>
          <p:cNvSpPr txBox="1"/>
          <p:nvPr/>
        </p:nvSpPr>
        <p:spPr>
          <a:xfrm>
            <a:off x="281275" y="2293825"/>
            <a:ext cx="904200" cy="6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Extracted Text:</a:t>
            </a:r>
            <a:endParaRPr b="1">
              <a:latin typeface="Calibri"/>
              <a:ea typeface="Calibri"/>
              <a:cs typeface="Calibri"/>
              <a:sym typeface="Calibri"/>
            </a:endParaRPr>
          </a:p>
        </p:txBody>
      </p:sp>
      <p:pic>
        <p:nvPicPr>
          <p:cNvPr id="147" name="Google Shape;147;g6c62c62412_0_0"/>
          <p:cNvPicPr preferRelativeResize="0"/>
          <p:nvPr/>
        </p:nvPicPr>
        <p:blipFill>
          <a:blip r:embed="rId5">
            <a:alphaModFix/>
          </a:blip>
          <a:stretch>
            <a:fillRect/>
          </a:stretch>
        </p:blipFill>
        <p:spPr>
          <a:xfrm>
            <a:off x="1347850" y="3244700"/>
            <a:ext cx="4305300" cy="742950"/>
          </a:xfrm>
          <a:prstGeom prst="rect">
            <a:avLst/>
          </a:prstGeom>
          <a:noFill/>
          <a:ln>
            <a:noFill/>
          </a:ln>
        </p:spPr>
      </p:pic>
      <p:sp>
        <p:nvSpPr>
          <p:cNvPr id="148" name="Google Shape;148;g6c62c62412_0_0"/>
          <p:cNvSpPr txBox="1"/>
          <p:nvPr/>
        </p:nvSpPr>
        <p:spPr>
          <a:xfrm>
            <a:off x="358500" y="3309725"/>
            <a:ext cx="904200" cy="6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Unique Aspects:</a:t>
            </a:r>
            <a:endParaRPr b="1">
              <a:latin typeface="Calibri"/>
              <a:ea typeface="Calibri"/>
              <a:cs typeface="Calibri"/>
              <a:sym typeface="Calibri"/>
            </a:endParaRPr>
          </a:p>
        </p:txBody>
      </p:sp>
      <p:sp>
        <p:nvSpPr>
          <p:cNvPr id="149" name="Google Shape;149;g6c62c62412_0_0"/>
          <p:cNvSpPr txBox="1"/>
          <p:nvPr/>
        </p:nvSpPr>
        <p:spPr>
          <a:xfrm>
            <a:off x="351600" y="4260600"/>
            <a:ext cx="76650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Future consideration: split noun chunks and descriptors into different aspect groups</a:t>
            </a:r>
            <a:endParaRPr>
              <a:latin typeface="Calibri"/>
              <a:ea typeface="Calibri"/>
              <a:cs typeface="Calibri"/>
              <a:sym typeface="Calibri"/>
            </a:endParaRPr>
          </a:p>
        </p:txBody>
      </p:sp>
      <p:sp>
        <p:nvSpPr>
          <p:cNvPr id="150" name="Google Shape;150;g6c62c62412_0_0"/>
          <p:cNvSpPr/>
          <p:nvPr/>
        </p:nvSpPr>
        <p:spPr>
          <a:xfrm>
            <a:off x="1350350" y="1509675"/>
            <a:ext cx="1615800" cy="19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6c62c62412_0_0"/>
          <p:cNvSpPr/>
          <p:nvPr/>
        </p:nvSpPr>
        <p:spPr>
          <a:xfrm>
            <a:off x="2966150" y="1509675"/>
            <a:ext cx="1540200" cy="197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094c8f8b5_0_132"/>
          <p:cNvSpPr txBox="1"/>
          <p:nvPr/>
        </p:nvSpPr>
        <p:spPr>
          <a:xfrm>
            <a:off x="358489" y="107523"/>
            <a:ext cx="6420000" cy="519000"/>
          </a:xfrm>
          <a:prstGeom prst="rect">
            <a:avLst/>
          </a:prstGeom>
          <a:noFill/>
          <a:ln>
            <a:noFill/>
          </a:ln>
        </p:spPr>
        <p:txBody>
          <a:bodyPr spcFirstLastPara="1" wrap="square" lIns="35100" tIns="35100" rIns="35100" bIns="35100" anchor="t" anchorCtr="0">
            <a:noAutofit/>
          </a:bodyPr>
          <a:lstStyle/>
          <a:p>
            <a:pPr marL="342900" marR="0" lvl="0" indent="-342900" algn="l" rtl="0">
              <a:lnSpc>
                <a:spcPct val="90000"/>
              </a:lnSpc>
              <a:spcBef>
                <a:spcPts val="0"/>
              </a:spcBef>
              <a:spcAft>
                <a:spcPts val="0"/>
              </a:spcAft>
              <a:buClr>
                <a:srgbClr val="000000"/>
              </a:buClr>
              <a:buSzPts val="2100"/>
              <a:buFont typeface="Arial"/>
              <a:buNone/>
            </a:pPr>
            <a:r>
              <a:rPr lang="en" sz="2100" b="1" i="0" u="none" strike="noStrike" cap="none">
                <a:solidFill>
                  <a:srgbClr val="0000FF"/>
                </a:solidFill>
                <a:latin typeface="Arial"/>
                <a:ea typeface="Arial"/>
                <a:cs typeface="Arial"/>
                <a:sym typeface="Arial"/>
              </a:rPr>
              <a:t>Group and Assign Names to Aspects</a:t>
            </a:r>
            <a:endParaRPr sz="1100" b="0" i="0" u="none" strike="noStrike" cap="none">
              <a:solidFill>
                <a:srgbClr val="000000"/>
              </a:solidFill>
              <a:latin typeface="Arial"/>
              <a:ea typeface="Arial"/>
              <a:cs typeface="Arial"/>
              <a:sym typeface="Arial"/>
            </a:endParaRPr>
          </a:p>
        </p:txBody>
      </p:sp>
      <p:sp>
        <p:nvSpPr>
          <p:cNvPr id="157" name="Google Shape;157;g7094c8f8b5_0_132"/>
          <p:cNvSpPr txBox="1"/>
          <p:nvPr/>
        </p:nvSpPr>
        <p:spPr>
          <a:xfrm>
            <a:off x="729450" y="1054775"/>
            <a:ext cx="2404800" cy="33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Clustering</a:t>
            </a:r>
            <a:endParaRPr sz="1500" b="1" i="0" u="none" strike="noStrike" cap="none">
              <a:solidFill>
                <a:srgbClr val="000000"/>
              </a:solidFill>
              <a:latin typeface="Arial"/>
              <a:ea typeface="Arial"/>
              <a:cs typeface="Arial"/>
              <a:sym typeface="Arial"/>
            </a:endParaRPr>
          </a:p>
        </p:txBody>
      </p:sp>
      <p:sp>
        <p:nvSpPr>
          <p:cNvPr id="158" name="Google Shape;158;g7094c8f8b5_0_132"/>
          <p:cNvSpPr txBox="1"/>
          <p:nvPr/>
        </p:nvSpPr>
        <p:spPr>
          <a:xfrm>
            <a:off x="4164875" y="1247750"/>
            <a:ext cx="4104000" cy="31149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dirty="0">
                <a:solidFill>
                  <a:srgbClr val="000000"/>
                </a:solidFill>
                <a:latin typeface="Arial"/>
                <a:ea typeface="Arial"/>
                <a:cs typeface="Arial"/>
                <a:sym typeface="Arial"/>
              </a:rPr>
              <a:t>Convert extracted aspects to word vectors</a:t>
            </a:r>
            <a:endParaRPr sz="1500" b="0" i="0" u="none" strike="noStrike" cap="none" dirty="0">
              <a:solidFill>
                <a:srgbClr val="000000"/>
              </a:solidFill>
              <a:latin typeface="Arial"/>
              <a:ea typeface="Arial"/>
              <a:cs typeface="Arial"/>
              <a:sym typeface="Arial"/>
            </a:endParaRPr>
          </a:p>
          <a:p>
            <a:pPr marL="457200" marR="0" lvl="0" indent="-323850" algn="l" rtl="0">
              <a:lnSpc>
                <a:spcPct val="100000"/>
              </a:lnSpc>
              <a:spcBef>
                <a:spcPts val="1200"/>
              </a:spcBef>
              <a:spcAft>
                <a:spcPts val="0"/>
              </a:spcAft>
              <a:buClr>
                <a:srgbClr val="000000"/>
              </a:buClr>
              <a:buSzPts val="1500"/>
              <a:buFont typeface="Arial"/>
              <a:buChar char="●"/>
            </a:pPr>
            <a:r>
              <a:rPr lang="en" sz="1500" b="0" i="0" u="none" strike="noStrike" cap="none" dirty="0">
                <a:solidFill>
                  <a:srgbClr val="000000"/>
                </a:solidFill>
                <a:latin typeface="Arial"/>
                <a:ea typeface="Arial"/>
                <a:cs typeface="Arial"/>
                <a:sym typeface="Arial"/>
              </a:rPr>
              <a:t>Leverage clustering algorithms to group semantically similar aspects</a:t>
            </a:r>
            <a:endParaRPr sz="1500" b="0" i="0" u="none" strike="noStrike" cap="none" dirty="0">
              <a:solidFill>
                <a:srgbClr val="000000"/>
              </a:solidFill>
              <a:latin typeface="Arial"/>
              <a:ea typeface="Arial"/>
              <a:cs typeface="Arial"/>
              <a:sym typeface="Arial"/>
            </a:endParaRPr>
          </a:p>
          <a:p>
            <a:pPr marL="457200" marR="0" lvl="0" indent="-323850" algn="l" rtl="0">
              <a:lnSpc>
                <a:spcPct val="100000"/>
              </a:lnSpc>
              <a:spcBef>
                <a:spcPts val="1200"/>
              </a:spcBef>
              <a:spcAft>
                <a:spcPts val="0"/>
              </a:spcAft>
              <a:buClr>
                <a:srgbClr val="000000"/>
              </a:buClr>
              <a:buSzPts val="1500"/>
              <a:buFont typeface="Arial"/>
              <a:buChar char="●"/>
            </a:pPr>
            <a:r>
              <a:rPr lang="en" sz="1500" b="0" i="0" u="none" strike="noStrike" cap="none" dirty="0">
                <a:solidFill>
                  <a:srgbClr val="000000"/>
                </a:solidFill>
                <a:latin typeface="Arial"/>
                <a:ea typeface="Arial"/>
                <a:cs typeface="Arial"/>
                <a:sym typeface="Arial"/>
              </a:rPr>
              <a:t>Extract word(s) most representative of each group </a:t>
            </a:r>
            <a:endParaRPr sz="1500" b="0" i="0" u="none" strike="noStrike" cap="none" dirty="0">
              <a:solidFill>
                <a:srgbClr val="000000"/>
              </a:solidFill>
              <a:latin typeface="Arial"/>
              <a:ea typeface="Arial"/>
              <a:cs typeface="Arial"/>
              <a:sym typeface="Arial"/>
            </a:endParaRPr>
          </a:p>
          <a:p>
            <a:pPr marL="457200" marR="0" lvl="0" indent="-323850" algn="l" rtl="0">
              <a:lnSpc>
                <a:spcPct val="100000"/>
              </a:lnSpc>
              <a:spcBef>
                <a:spcPts val="1200"/>
              </a:spcBef>
              <a:spcAft>
                <a:spcPts val="1200"/>
              </a:spcAft>
              <a:buClr>
                <a:srgbClr val="000000"/>
              </a:buClr>
              <a:buSzPts val="1500"/>
              <a:buFont typeface="Arial"/>
              <a:buChar char="●"/>
            </a:pPr>
            <a:r>
              <a:rPr lang="en" sz="1500" b="0" i="0" u="none" strike="noStrike" cap="none" dirty="0">
                <a:solidFill>
                  <a:srgbClr val="000000"/>
                </a:solidFill>
                <a:latin typeface="Arial"/>
                <a:ea typeface="Arial"/>
                <a:cs typeface="Arial"/>
                <a:sym typeface="Arial"/>
              </a:rPr>
              <a:t>Assign extracted word(s) as common name for each aspect</a:t>
            </a:r>
            <a:endParaRPr sz="1500" b="0" i="0" u="none" strike="noStrike" cap="none" dirty="0">
              <a:solidFill>
                <a:srgbClr val="000000"/>
              </a:solidFill>
              <a:latin typeface="Arial"/>
              <a:ea typeface="Arial"/>
              <a:cs typeface="Arial"/>
              <a:sym typeface="Arial"/>
            </a:endParaRPr>
          </a:p>
        </p:txBody>
      </p:sp>
      <p:pic>
        <p:nvPicPr>
          <p:cNvPr id="159" name="Google Shape;159;g7094c8f8b5_0_132"/>
          <p:cNvPicPr preferRelativeResize="0"/>
          <p:nvPr/>
        </p:nvPicPr>
        <p:blipFill rotWithShape="1">
          <a:blip r:embed="rId3">
            <a:alphaModFix/>
          </a:blip>
          <a:srcRect/>
          <a:stretch/>
        </p:blipFill>
        <p:spPr>
          <a:xfrm>
            <a:off x="850325" y="1387775"/>
            <a:ext cx="3036863" cy="3029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1222</Words>
  <Application>Microsoft Office PowerPoint</Application>
  <PresentationFormat>On-screen Show (16:9)</PresentationFormat>
  <Paragraphs>180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 E6893 Big Data Analytics  Arbitrary Aspect Identification, Extraction, and Ranking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E6893 Big Data Analytics  Arbitrary Aspect Identification, Extraction, and Ranking</dc:title>
  <dc:creator>Alu</dc:creator>
  <cp:lastModifiedBy>Austin Bell</cp:lastModifiedBy>
  <cp:revision>47</cp:revision>
  <dcterms:modified xsi:type="dcterms:W3CDTF">2019-12-20T10:03:15Z</dcterms:modified>
</cp:coreProperties>
</file>