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1" r:id="rId4"/>
    <p:sldId id="279" r:id="rId5"/>
    <p:sldId id="272" r:id="rId6"/>
    <p:sldId id="280" r:id="rId7"/>
    <p:sldId id="281" r:id="rId8"/>
    <p:sldId id="282" r:id="rId9"/>
    <p:sldId id="283" r:id="rId10"/>
    <p:sldId id="273" r:id="rId11"/>
    <p:sldId id="284" r:id="rId12"/>
    <p:sldId id="274" r:id="rId13"/>
    <p:sldId id="285" r:id="rId14"/>
    <p:sldId id="287" r:id="rId15"/>
    <p:sldId id="286" r:id="rId16"/>
    <p:sldId id="288" r:id="rId17"/>
    <p:sldId id="275" r:id="rId18"/>
    <p:sldId id="276" r:id="rId19"/>
    <p:sldId id="289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4" autoAdjust="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CAE4-BF71-42B6-B308-2B3AC8802911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9347-AD5F-4D76-AD54-244CA050A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4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630" y="2752253"/>
            <a:ext cx="5504508" cy="1385181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Erstellung eines Modells zur Simulation von Atmosphärenbremsung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1379741"/>
            <a:ext cx="5504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Atmosphärenbremsung bei Marsmissionen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3B71D4-8876-9FEA-32A9-C60297710BD0}"/>
              </a:ext>
            </a:extLst>
          </p:cNvPr>
          <p:cNvSpPr txBox="1"/>
          <p:nvPr/>
        </p:nvSpPr>
        <p:spPr>
          <a:xfrm>
            <a:off x="4901203" y="5362287"/>
            <a:ext cx="4075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FH Aachen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Fachbereich 6, Luft- und Raumfahrttechnik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 von 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Einfaches Exponentialmodell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</a:t>
            </a:r>
            <a:endParaRPr lang="de-DE" sz="2400" dirty="0">
              <a:solidFill>
                <a:srgbClr val="0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10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1DA18E-2DC7-EF57-BA36-FB058990FD7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B921FB-2A4E-36A5-8E3E-2578C791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1" y="3191514"/>
            <a:ext cx="7613964" cy="1595741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852F35B3-B2B2-7B57-507D-BA53AFDFF5BB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Benötigte Angaben: Höhe der Atmosphäre, Dichte auf Marsoberfläche und in bestimmter Höhe (195km)</a:t>
            </a:r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00243394-4FC6-7DF6-D17D-6F0F69E58FB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2" name="Flussdiagramm: Zusammenführen 21">
            <a:extLst>
              <a:ext uri="{FF2B5EF4-FFF2-40B4-BE49-F238E27FC236}">
                <a16:creationId xmlns:a16="http://schemas.microsoft.com/office/drawing/2014/main" id="{46D94A2C-85FC-3526-CF68-795E8D087AC2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18899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7B49480-98FE-F097-C2AD-7D93EA512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1698"/>
          <a:stretch/>
        </p:blipFill>
        <p:spPr>
          <a:xfrm>
            <a:off x="1122629" y="1828015"/>
            <a:ext cx="7932586" cy="428566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762FBC0-096D-FA90-F5E3-64267479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1919322"/>
            <a:ext cx="7830584" cy="41917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Vergleich zu vorherigen Marsmissionen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</a:t>
            </a:r>
            <a:endParaRPr lang="de-DE" sz="2400" dirty="0">
              <a:solidFill>
                <a:srgbClr val="0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11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1DA18E-2DC7-EF57-BA36-FB058990FD7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16826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2175517-95B3-60F9-BD67-9068D47B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31" y="1739333"/>
            <a:ext cx="7324252" cy="15064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 Missionsphasen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12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84A37653-D6DC-7F4F-763D-1A3C184AF728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045109-4A09-32F3-E05C-ADC224D4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21329" y="3497546"/>
            <a:ext cx="4625553" cy="2823839"/>
          </a:xfrm>
          <a:prstGeom prst="rect">
            <a:avLst/>
          </a:prstGeom>
        </p:spPr>
      </p:pic>
      <p:sp>
        <p:nvSpPr>
          <p:cNvPr id="9" name="Flussdiagramm: Zusammenführen 8">
            <a:extLst>
              <a:ext uri="{FF2B5EF4-FFF2-40B4-BE49-F238E27FC236}">
                <a16:creationId xmlns:a16="http://schemas.microsoft.com/office/drawing/2014/main" id="{534338F7-6EC5-0AF9-4093-C0C4CE4F1C41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1C39BB7E-5E2B-F92F-1529-54612B42CBB2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4EE3178C-B823-2242-93E0-2209C34B552E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Bewegungsgleichungen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CCF3C34-939E-F132-D724-9E0C3400B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629" y="4133615"/>
            <a:ext cx="2963989" cy="1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6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13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Missionsphase: Umlaufbahneinbringung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97843DB9-6A54-9EAC-C65A-9D3647D1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799258"/>
            <a:ext cx="7351414" cy="13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14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Missionsphase (nur bei Triebwerksnutzung)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CE6412-D360-4634-F00E-B63403CE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023516"/>
            <a:ext cx="7282220" cy="1640566"/>
          </a:xfrm>
          <a:prstGeom prst="rect">
            <a:avLst/>
          </a:prstGeom>
        </p:spPr>
      </p:pic>
      <p:sp>
        <p:nvSpPr>
          <p:cNvPr id="6" name="Flussdiagramm: Zusammenführen 5">
            <a:extLst>
              <a:ext uri="{FF2B5EF4-FFF2-40B4-BE49-F238E27FC236}">
                <a16:creationId xmlns:a16="http://schemas.microsoft.com/office/drawing/2014/main" id="{3F8B3704-E1E7-316D-E2B3-535C32BA131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8539B7E3-4EDE-0637-FDA1-8F3BE035AB52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02E2C8F-2E28-AD08-4F37-272DA1981762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 Phase der Atmosphärenbremsung</a:t>
            </a:r>
          </a:p>
        </p:txBody>
      </p:sp>
    </p:spTree>
    <p:extLst>
      <p:ext uri="{BB962C8B-B14F-4D97-AF65-F5344CB8AC3E}">
        <p14:creationId xmlns:p14="http://schemas.microsoft.com/office/powerpoint/2010/main" val="75324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15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Missionsphase: Bremsreduzierung (nur für Atmosphärenbremsung)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F9212B-EB8D-A07E-141A-1FCFB114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979463"/>
            <a:ext cx="7718334" cy="379832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AEA13DE-8EC6-29B8-24DC-CA2ADE7DE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53" y="1953644"/>
            <a:ext cx="7804087" cy="38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16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Missionsphase: Orbitstabilisierung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F9212B-EB8D-A07E-141A-1FCFB114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2079363"/>
            <a:ext cx="7718334" cy="17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Ergebnisdarstellung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17 von 21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463254C-EA92-6400-3927-824957772944}"/>
              </a:ext>
            </a:extLst>
          </p:cNvPr>
          <p:cNvSpPr txBox="1">
            <a:spLocks/>
          </p:cNvSpPr>
          <p:nvPr/>
        </p:nvSpPr>
        <p:spPr>
          <a:xfrm>
            <a:off x="1810693" y="1249377"/>
            <a:ext cx="5441134" cy="63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 von Plots und Text in der Konsole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730D204-C944-A635-1318-8AF3A2898205}"/>
              </a:ext>
            </a:extLst>
          </p:cNvPr>
          <p:cNvSpPr txBox="1"/>
          <p:nvPr/>
        </p:nvSpPr>
        <p:spPr>
          <a:xfrm>
            <a:off x="1810693" y="1989917"/>
            <a:ext cx="544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 von Nutzereinstellung</a:t>
            </a:r>
          </a:p>
        </p:txBody>
      </p:sp>
      <p:sp>
        <p:nvSpPr>
          <p:cNvPr id="17" name="Flussdiagramm: Zusammenführen 16">
            <a:extLst>
              <a:ext uri="{FF2B5EF4-FFF2-40B4-BE49-F238E27FC236}">
                <a16:creationId xmlns:a16="http://schemas.microsoft.com/office/drawing/2014/main" id="{F1445016-DD79-2053-066B-6D8288CD1760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8" name="Flussdiagramm: Zusammenführen 17">
            <a:extLst>
              <a:ext uri="{FF2B5EF4-FFF2-40B4-BE49-F238E27FC236}">
                <a16:creationId xmlns:a16="http://schemas.microsoft.com/office/drawing/2014/main" id="{C4EF7330-4EC8-C725-BDE8-223F09C12C54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5E500B-FBDD-B508-2A79-1BA4464D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852025"/>
            <a:ext cx="718285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2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Vergleich zur ExoMars Trace Gas Orbiter Mission der ESA von 2017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Validierung des Programms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67356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18 von 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2CE494-3163-0AE8-6939-C917F97BCDB9}"/>
              </a:ext>
            </a:extLst>
          </p:cNvPr>
          <p:cNvSpPr txBox="1"/>
          <p:nvPr/>
        </p:nvSpPr>
        <p:spPr>
          <a:xfrm>
            <a:off x="1810693" y="1989917"/>
            <a:ext cx="544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Benutzereingabe entspricht Missionsdaten der Mission 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6CFFF6D2-511F-A83E-5045-7767FCAF758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2" name="Flussdiagramm: Zusammenführen 11">
            <a:extLst>
              <a:ext uri="{FF2B5EF4-FFF2-40B4-BE49-F238E27FC236}">
                <a16:creationId xmlns:a16="http://schemas.microsoft.com/office/drawing/2014/main" id="{CF10A388-A373-E509-4FCF-CFB8F8D15939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5" name="Flussdiagramm: Zusammenführen 14">
            <a:extLst>
              <a:ext uri="{FF2B5EF4-FFF2-40B4-BE49-F238E27FC236}">
                <a16:creationId xmlns:a16="http://schemas.microsoft.com/office/drawing/2014/main" id="{5568BC72-F9D7-1573-280F-247110982203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6" name="Flussdiagramm: Zusammenführen 15">
            <a:extLst>
              <a:ext uri="{FF2B5EF4-FFF2-40B4-BE49-F238E27FC236}">
                <a16:creationId xmlns:a16="http://schemas.microsoft.com/office/drawing/2014/main" id="{718E8E38-B834-AB98-8FE6-BC0DF6C67E73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245AACB-7B60-CE47-198C-28E35DE46647}"/>
              </a:ext>
            </a:extLst>
          </p:cNvPr>
          <p:cNvSpPr txBox="1">
            <a:spLocks/>
          </p:cNvSpPr>
          <p:nvPr/>
        </p:nvSpPr>
        <p:spPr>
          <a:xfrm>
            <a:off x="1747306" y="2651866"/>
            <a:ext cx="7096993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 beinahe identisch im Bereich von 100 - 115 km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547316-D6E0-9C51-C82C-BFA61618E550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Vergleich der Absenkung der Apoapsis über bestimmte Dauer bei konstanter Periapsishöhe von 110km</a:t>
            </a:r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97711427-FD96-81CC-E69D-7302C5D66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9" t="24912"/>
          <a:stretch/>
        </p:blipFill>
        <p:spPr>
          <a:xfrm>
            <a:off x="1122630" y="3069303"/>
            <a:ext cx="7577708" cy="31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BDE6C2CC-1DFD-04BE-114F-21BB7F78C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8" r="53837" b="5161"/>
          <a:stretch/>
        </p:blipFill>
        <p:spPr>
          <a:xfrm>
            <a:off x="5969706" y="1721766"/>
            <a:ext cx="2938024" cy="41086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1E62560-50F6-4FB9-CB38-A3DD34E86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739" r="-4499" b="2322"/>
          <a:stretch/>
        </p:blipFill>
        <p:spPr>
          <a:xfrm>
            <a:off x="914411" y="3027091"/>
            <a:ext cx="4991128" cy="289569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307" y="1249377"/>
            <a:ext cx="5504520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Apoapsis der ExoMars TGO Mission in rot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Validierung des Programms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19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6CFFF6D2-511F-A83E-5045-7767FCAF758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1E5F686-5190-F873-DD87-9E0824D9B1C5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Apoapsis der Simulation in grün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84B346B-D983-5AFA-6A29-970FD4633C19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Betrachteter Zeitraum: Mai</a:t>
            </a:r>
          </a:p>
        </p:txBody>
      </p:sp>
      <p:sp>
        <p:nvSpPr>
          <p:cNvPr id="20" name="Flussdiagramm: Zusammenführen 19">
            <a:extLst>
              <a:ext uri="{FF2B5EF4-FFF2-40B4-BE49-F238E27FC236}">
                <a16:creationId xmlns:a16="http://schemas.microsoft.com/office/drawing/2014/main" id="{F9E9B60A-E0CA-549E-DB62-EFF21B0E7F2D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296F4CA9-5E9F-2031-04E9-5A4BC2FDC2E4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F1A4D96-492B-EDFD-51B3-1602AEC46249}"/>
              </a:ext>
            </a:extLst>
          </p:cNvPr>
          <p:cNvCxnSpPr>
            <a:cxnSpLocks/>
          </p:cNvCxnSpPr>
          <p:nvPr/>
        </p:nvCxnSpPr>
        <p:spPr>
          <a:xfrm>
            <a:off x="6618083" y="2411445"/>
            <a:ext cx="733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1F9FD8D-1C93-B3C9-77AE-9EBDE0B4B335}"/>
              </a:ext>
            </a:extLst>
          </p:cNvPr>
          <p:cNvCxnSpPr>
            <a:cxnSpLocks/>
          </p:cNvCxnSpPr>
          <p:nvPr/>
        </p:nvCxnSpPr>
        <p:spPr>
          <a:xfrm>
            <a:off x="1258431" y="5062806"/>
            <a:ext cx="39110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5989B33-12DA-8700-DFED-B8B87FB1EBC3}"/>
              </a:ext>
            </a:extLst>
          </p:cNvPr>
          <p:cNvCxnSpPr>
            <a:cxnSpLocks/>
          </p:cNvCxnSpPr>
          <p:nvPr/>
        </p:nvCxnSpPr>
        <p:spPr>
          <a:xfrm>
            <a:off x="1263825" y="3532566"/>
            <a:ext cx="610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31DD7EB6-8D4B-D6B2-D797-8E285D1D93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85" t="9667" r="2120" b="4308"/>
          <a:stretch/>
        </p:blipFill>
        <p:spPr>
          <a:xfrm>
            <a:off x="914398" y="3017728"/>
            <a:ext cx="5110125" cy="2895692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B845438-EF12-629D-390F-AB1754A93C55}"/>
              </a:ext>
            </a:extLst>
          </p:cNvPr>
          <p:cNvCxnSpPr>
            <a:cxnSpLocks/>
          </p:cNvCxnSpPr>
          <p:nvPr/>
        </p:nvCxnSpPr>
        <p:spPr>
          <a:xfrm>
            <a:off x="6618083" y="2800949"/>
            <a:ext cx="1140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9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320" y="1267336"/>
            <a:ext cx="6953060" cy="712127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Erschließung des Mars als nächstes großes Raumfahrtziel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Bedeutung der Atmosphärenbremsung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 von 21</a:t>
            </a:r>
          </a:p>
        </p:txBody>
      </p:sp>
      <p:sp>
        <p:nvSpPr>
          <p:cNvPr id="2" name="Flussdiagramm: Zusammenführen 1">
            <a:extLst>
              <a:ext uri="{FF2B5EF4-FFF2-40B4-BE49-F238E27FC236}">
                <a16:creationId xmlns:a16="http://schemas.microsoft.com/office/drawing/2014/main" id="{50BDE688-3886-13F5-7C85-6F22A0671491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" name="Flussdiagramm: Zusammenführen 3">
            <a:extLst>
              <a:ext uri="{FF2B5EF4-FFF2-40B4-BE49-F238E27FC236}">
                <a16:creationId xmlns:a16="http://schemas.microsoft.com/office/drawing/2014/main" id="{93413494-6C98-9FCD-C5F9-812857C4C8ED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" name="Flussdiagramm: Zusammenführen 4">
            <a:extLst>
              <a:ext uri="{FF2B5EF4-FFF2-40B4-BE49-F238E27FC236}">
                <a16:creationId xmlns:a16="http://schemas.microsoft.com/office/drawing/2014/main" id="{E29E1462-5374-28A6-D483-3775EFA0E7B2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6" name="Flussdiagramm: Zusammenführen 5">
            <a:extLst>
              <a:ext uri="{FF2B5EF4-FFF2-40B4-BE49-F238E27FC236}">
                <a16:creationId xmlns:a16="http://schemas.microsoft.com/office/drawing/2014/main" id="{A829A01B-9A6F-E04E-273B-2D5F6C7C32EC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Flussdiagramm: Zusammenführen 6">
            <a:extLst>
              <a:ext uri="{FF2B5EF4-FFF2-40B4-BE49-F238E27FC236}">
                <a16:creationId xmlns:a16="http://schemas.microsoft.com/office/drawing/2014/main" id="{520B48FD-C478-3CEB-9CBA-35585AE2AD51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9" name="Flussdiagramm: Zusammenführen 8">
            <a:extLst>
              <a:ext uri="{FF2B5EF4-FFF2-40B4-BE49-F238E27FC236}">
                <a16:creationId xmlns:a16="http://schemas.microsoft.com/office/drawing/2014/main" id="{542699CB-9C6D-3587-0DAB-14B57FCEE0BA}"/>
              </a:ext>
            </a:extLst>
          </p:cNvPr>
          <p:cNvSpPr/>
          <p:nvPr/>
        </p:nvSpPr>
        <p:spPr>
          <a:xfrm rot="16200000">
            <a:off x="1426354" y="4810572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50BA170-34CD-3714-4D4A-5E9B296E924C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Ankunftsgeschwindigkeit &gt; Zielgeschwindigkeit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740AD05-1668-AFEC-17DA-78EF33E8F3B0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Geschwindigkeitsreduktion benötigt mehrere Tonnen Treibstoff (Magellan-Sonde)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936EEAC-B7E5-BD0C-ECE0-81DD754B795F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Einsparmöglichkeiten für Treibstoff als Forschungsziel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9214B07-E697-40BA-B874-8C61E4E1B7CC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Luftwiderstand der Atmosphäre ist eine naheliegende Möglichkeit zur Energiedissipation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A9D2B46-13BB-E2BA-4B0E-C6807DDAB01C}"/>
              </a:ext>
            </a:extLst>
          </p:cNvPr>
          <p:cNvSpPr txBox="1">
            <a:spLocks/>
          </p:cNvSpPr>
          <p:nvPr/>
        </p:nvSpPr>
        <p:spPr>
          <a:xfrm>
            <a:off x="1747292" y="4694789"/>
            <a:ext cx="7125104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Computersimulationen essenziell für den Erfolg solcher Manöver</a:t>
            </a:r>
          </a:p>
        </p:txBody>
      </p:sp>
    </p:spTree>
    <p:extLst>
      <p:ext uri="{BB962C8B-B14F-4D97-AF65-F5344CB8AC3E}">
        <p14:creationId xmlns:p14="http://schemas.microsoft.com/office/powerpoint/2010/main" val="212975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Optimierung der Rechenzeit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20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D1E7E81-1736-D4D2-0C1F-5C1BF10F10D1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Abbruchsbedingungen der Simulation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C5B3473-9391-F298-8E6F-D1C6D0E6179E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Einteilung in kurzen und finalen Durchlauf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08F6E47-CD0B-0872-A8E2-5225616170A6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Schrittgröße, je nach Missionsdauer (Periapsishöhe)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FEAFE76-055A-4BBE-23E3-F6043EBF5563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Gleichzeitige Berechnung verschiedener Simulationen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EBF11E4-632F-749F-F416-2AFB11CD2338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6" name="Flussdiagramm: Zusammenführen 45">
            <a:extLst>
              <a:ext uri="{FF2B5EF4-FFF2-40B4-BE49-F238E27FC236}">
                <a16:creationId xmlns:a16="http://schemas.microsoft.com/office/drawing/2014/main" id="{1A683161-AD6A-14E6-AD57-C9543AB19033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7" name="Flussdiagramm: Zusammenführen 46">
            <a:extLst>
              <a:ext uri="{FF2B5EF4-FFF2-40B4-BE49-F238E27FC236}">
                <a16:creationId xmlns:a16="http://schemas.microsoft.com/office/drawing/2014/main" id="{2FE6ED93-8BA9-433F-D185-83470E005C9E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8" name="Flussdiagramm: Zusammenführen 47">
            <a:extLst>
              <a:ext uri="{FF2B5EF4-FFF2-40B4-BE49-F238E27FC236}">
                <a16:creationId xmlns:a16="http://schemas.microsoft.com/office/drawing/2014/main" id="{34958E00-8F29-E6F3-80A1-82DD011D80CF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6502688-CE04-B0A1-241A-69E91DF4C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3810855"/>
            <a:ext cx="3553321" cy="23720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7E469C6-18AB-8E2E-950D-A717D4943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759" y="3810855"/>
            <a:ext cx="283194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38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2" y="1249377"/>
            <a:ext cx="7061703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Haupterkenntnisse: Zusammenhänge zwischen Höhe der Atmosphärenbremsung, Treibstoffersparnis, Dauer des Manövers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Schlussfolgerung und Ausblick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21 von 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2CE494-3163-0AE8-6939-C917F97BCDB9}"/>
              </a:ext>
            </a:extLst>
          </p:cNvPr>
          <p:cNvSpPr txBox="1"/>
          <p:nvPr/>
        </p:nvSpPr>
        <p:spPr>
          <a:xfrm>
            <a:off x="1810692" y="1944795"/>
            <a:ext cx="706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 hoher Genauigkeit: Anwendung zur Missionsanalyse und Planung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B58FBE5-49B2-B04B-9FD3-98E8F0ABA965}"/>
              </a:ext>
            </a:extLst>
          </p:cNvPr>
          <p:cNvSpPr txBox="1">
            <a:spLocks/>
          </p:cNvSpPr>
          <p:nvPr/>
        </p:nvSpPr>
        <p:spPr>
          <a:xfrm>
            <a:off x="1810693" y="2640285"/>
            <a:ext cx="6971168" cy="66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geringer Genauigkeit: erster Eindruck zur Nutzungsmöglichkeit der Atmosphärenbremsung</a:t>
            </a:r>
          </a:p>
        </p:txBody>
      </p:sp>
      <p:sp>
        <p:nvSpPr>
          <p:cNvPr id="15" name="Flussdiagramm: Zusammenführen 14">
            <a:extLst>
              <a:ext uri="{FF2B5EF4-FFF2-40B4-BE49-F238E27FC236}">
                <a16:creationId xmlns:a16="http://schemas.microsoft.com/office/drawing/2014/main" id="{75CE971C-377A-8C43-C731-0D770E7C11F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6" name="Flussdiagramm: Zusammenführen 15">
            <a:extLst>
              <a:ext uri="{FF2B5EF4-FFF2-40B4-BE49-F238E27FC236}">
                <a16:creationId xmlns:a16="http://schemas.microsoft.com/office/drawing/2014/main" id="{B45F9B5D-0020-3A6E-5386-EE90FE94C0FB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7" name="Flussdiagramm: Zusammenführen 16">
            <a:extLst>
              <a:ext uri="{FF2B5EF4-FFF2-40B4-BE49-F238E27FC236}">
                <a16:creationId xmlns:a16="http://schemas.microsoft.com/office/drawing/2014/main" id="{617CDF39-60B0-21C4-0D27-D11A0FCFBDB5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FCBF5A5-E2DF-1621-7D85-9A226E8FEB0A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Zukünftige Erweiterungen (z.B. Hitzeentwicklung) möglich</a:t>
            </a:r>
          </a:p>
        </p:txBody>
      </p:sp>
      <p:sp>
        <p:nvSpPr>
          <p:cNvPr id="4" name="Flussdiagramm: Zusammenführen 3">
            <a:extLst>
              <a:ext uri="{FF2B5EF4-FFF2-40B4-BE49-F238E27FC236}">
                <a16:creationId xmlns:a16="http://schemas.microsoft.com/office/drawing/2014/main" id="{BE30885E-8FDF-06CA-C448-4AC0B4622658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412728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Einteilung in elf Regionen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Überblick über das Programm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3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1866C078-6266-3D55-2D85-45A23BF7F8CB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BDA555-B61D-D714-1509-FCEB0BE1B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" b="5010"/>
          <a:stretch/>
        </p:blipFill>
        <p:spPr>
          <a:xfrm>
            <a:off x="1122630" y="1771809"/>
            <a:ext cx="6129197" cy="43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Überblick über das Programm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4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1866C078-6266-3D55-2D85-45A23BF7F8CB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F17AD9-1415-91D9-55C1-4DD20EED205F}"/>
              </a:ext>
            </a:extLst>
          </p:cNvPr>
          <p:cNvSpPr txBox="1"/>
          <p:nvPr/>
        </p:nvSpPr>
        <p:spPr>
          <a:xfrm>
            <a:off x="1720158" y="1298369"/>
            <a:ext cx="7023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Berechnungszeit extrem abhängig von der Genauigkeit der Berechnung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24CFA4-9219-E1E6-56A5-8BE872A6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3182794"/>
            <a:ext cx="7810002" cy="315117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2AE7048-30D8-58A2-6C6E-6BAFE9F10E20}"/>
              </a:ext>
            </a:extLst>
          </p:cNvPr>
          <p:cNvSpPr/>
          <p:nvPr/>
        </p:nvSpPr>
        <p:spPr>
          <a:xfrm rot="5400000">
            <a:off x="7972255" y="5399971"/>
            <a:ext cx="1032099" cy="83590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70BD81A-3C37-27FE-87E8-C3F81BE1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2630" y="1788440"/>
            <a:ext cx="7783626" cy="1027065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B6DAE8A1-48F4-D33E-4E2D-CCBA3CB9DFB4}"/>
              </a:ext>
            </a:extLst>
          </p:cNvPr>
          <p:cNvSpPr/>
          <p:nvPr/>
        </p:nvSpPr>
        <p:spPr>
          <a:xfrm rot="5400000">
            <a:off x="2320635" y="2065194"/>
            <a:ext cx="203200" cy="123945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46728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Benötigt 3 Arten von Eingaben: Raketenparameter, Orbitparameter und Ausgabeeinstellungen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5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6693E1-E6AB-31B0-753A-92B1BE0F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042476"/>
            <a:ext cx="7751246" cy="39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1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537E195-C9FD-3AD9-AC30-8C4A185B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2630" y="1668016"/>
            <a:ext cx="7731864" cy="4238532"/>
          </a:xfrm>
          <a:prstGeom prst="rect">
            <a:avLst/>
          </a:prstGeom>
        </p:spPr>
      </p:pic>
      <p:pic>
        <p:nvPicPr>
          <p:cNvPr id="5" name="Grafik 4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763060"/>
            <a:ext cx="7731864" cy="40484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Flugbahn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6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25983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Atmosphärenmodell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7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71355" y="1774478"/>
            <a:ext cx="7434413" cy="40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AF4F7D-1E9F-8B57-6802-9F3FA520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2" r="2972"/>
          <a:stretch/>
        </p:blipFill>
        <p:spPr>
          <a:xfrm>
            <a:off x="1122630" y="1846318"/>
            <a:ext cx="7957995" cy="433183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C1D576C-5D03-5983-CDF5-1218B10F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72" r="2972"/>
          <a:stretch/>
        </p:blipFill>
        <p:spPr>
          <a:xfrm>
            <a:off x="1122630" y="1833730"/>
            <a:ext cx="7957995" cy="433183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7026A79-5E89-FDAD-2214-7593F0A9E9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72" r="2972"/>
          <a:stretch/>
        </p:blipFill>
        <p:spPr>
          <a:xfrm>
            <a:off x="1122629" y="1840024"/>
            <a:ext cx="7957995" cy="433183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534D31-BC80-3772-D856-C8E3197B2A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72" r="2972"/>
          <a:stretch/>
        </p:blipFill>
        <p:spPr>
          <a:xfrm>
            <a:off x="1122630" y="1843171"/>
            <a:ext cx="7957995" cy="43318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304F90-F512-934C-F437-964E3E84F6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972" r="2972"/>
          <a:stretch/>
        </p:blipFill>
        <p:spPr>
          <a:xfrm>
            <a:off x="1122630" y="1846318"/>
            <a:ext cx="7957995" cy="433183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5F74D9C-05BC-9B4B-44B6-AEAD96167DB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972" r="2972"/>
          <a:stretch/>
        </p:blipFill>
        <p:spPr>
          <a:xfrm>
            <a:off x="1122630" y="1858427"/>
            <a:ext cx="7957995" cy="433183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Datenverlauf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8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00298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Schubdauerreduzierung &amp; Referenzsimulation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9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2" t="3281" r="7816" b="3631"/>
          <a:stretch/>
        </p:blipFill>
        <p:spPr>
          <a:xfrm>
            <a:off x="1122629" y="1955549"/>
            <a:ext cx="7792945" cy="4160725"/>
          </a:xfrm>
          <a:prstGeom prst="rect">
            <a:avLst/>
          </a:prstGeom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D9AF6AA4-38F2-CCF9-C2E0-66C8E2B4EA67}"/>
              </a:ext>
            </a:extLst>
          </p:cNvPr>
          <p:cNvSpPr/>
          <p:nvPr/>
        </p:nvSpPr>
        <p:spPr>
          <a:xfrm rot="10800000">
            <a:off x="2190939" y="2390117"/>
            <a:ext cx="669956" cy="2625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15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Bildschirmpräsentation (4:3)</PresentationFormat>
  <Paragraphs>106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Aptos</vt:lpstr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Cedric</dc:creator>
  <cp:keywords/>
  <dc:description>generated using python-pptx</dc:description>
  <cp:lastModifiedBy>Cedric Kalscheuer</cp:lastModifiedBy>
  <cp:revision>123</cp:revision>
  <dcterms:created xsi:type="dcterms:W3CDTF">2013-01-27T09:14:16Z</dcterms:created>
  <dcterms:modified xsi:type="dcterms:W3CDTF">2024-08-27T16:10:10Z</dcterms:modified>
  <cp:category/>
</cp:coreProperties>
</file>