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9" r:id="rId7"/>
    <p:sldId id="282" r:id="rId8"/>
    <p:sldId id="280" r:id="rId9"/>
    <p:sldId id="281" r:id="rId10"/>
    <p:sldId id="285" r:id="rId11"/>
    <p:sldId id="284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466E43D9-665E-4371-9828-1D5C93D10B1E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927C-D467-4AB2-A1A6-C59F167F7607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6FED5-2935-4BBA-B63C-53901FC8C812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44667-3ED6-4FCD-B396-D8405FFBC51A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CB57E-63A7-43A0-90A3-F5E5FD5BC344}"/>
              </a:ext>
            </a:extLst>
          </p:cNvPr>
          <p:cNvSpPr/>
          <p:nvPr userDrawn="1"/>
        </p:nvSpPr>
        <p:spPr>
          <a:xfrm>
            <a:off x="1024128" y="583757"/>
            <a:ext cx="306000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B0B67-7BD4-4503-A323-1018BAE30948}"/>
              </a:ext>
            </a:extLst>
          </p:cNvPr>
          <p:cNvSpPr/>
          <p:nvPr userDrawn="1"/>
        </p:nvSpPr>
        <p:spPr>
          <a:xfrm>
            <a:off x="7684200" y="583603"/>
            <a:ext cx="306000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852D0-67F8-44C7-8B27-AFE920EFF003}"/>
              </a:ext>
            </a:extLst>
          </p:cNvPr>
          <p:cNvSpPr/>
          <p:nvPr userDrawn="1"/>
        </p:nvSpPr>
        <p:spPr>
          <a:xfrm>
            <a:off x="4354164" y="585536"/>
            <a:ext cx="3060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B18051-323D-44EB-A90E-6DD9E549E67C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31BCA-1124-42D2-A78A-B64D7566ED28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8961C9-4713-482D-8E7D-D6A2D7501DBE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DB1FC-59E4-47AC-B641-499FBB444B77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643350-A1FC-4275-8441-184DEFA2CFB6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AC99-FB1D-4271-A40A-9AF8C17E7088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A0D1E-54AB-489B-B55B-92ABD0549D1A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6401737-51E0-44BE-9D06-E5EA5745A2C0}" type="datetime1">
              <a:rPr lang="fr-FR" noProof="0" smtClean="0"/>
              <a:t>11/12/2021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Implémenter un modèle de </a:t>
            </a:r>
            <a:r>
              <a:rPr lang="fr-FR" sz="4000" dirty="0" err="1">
                <a:solidFill>
                  <a:srgbClr val="FFFFFF"/>
                </a:solidFill>
              </a:rPr>
              <a:t>scoring</a:t>
            </a:r>
            <a:endParaRPr lang="fr-FR" sz="4000" dirty="0">
              <a:solidFill>
                <a:srgbClr val="FFFFFF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fr-FR" dirty="0" err="1"/>
              <a:t>PROblematique</a:t>
            </a:r>
            <a:r>
              <a:rPr lang="fr-FR" dirty="0"/>
              <a:t> 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E159EE5-2F47-4211-B79C-5FF440E11384}"/>
              </a:ext>
            </a:extLst>
          </p:cNvPr>
          <p:cNvSpPr/>
          <p:nvPr/>
        </p:nvSpPr>
        <p:spPr>
          <a:xfrm>
            <a:off x="1638187" y="2382346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Table">
            <a:extLst>
              <a:ext uri="{FF2B5EF4-FFF2-40B4-BE49-F238E27FC236}">
                <a16:creationId xmlns:a16="http://schemas.microsoft.com/office/drawing/2014/main" id="{B95438D6-485C-46D6-B59F-A76B660E8042}"/>
              </a:ext>
            </a:extLst>
          </p:cNvPr>
          <p:cNvSpPr/>
          <p:nvPr/>
        </p:nvSpPr>
        <p:spPr>
          <a:xfrm>
            <a:off x="1904363" y="2648522"/>
            <a:ext cx="716627" cy="71662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855EF3B-6797-4AC9-8CF1-BED7EB905162}"/>
              </a:ext>
            </a:extLst>
          </p:cNvPr>
          <p:cNvSpPr/>
          <p:nvPr/>
        </p:nvSpPr>
        <p:spPr>
          <a:xfrm>
            <a:off x="1238923" y="4020353"/>
            <a:ext cx="2047508" cy="720000"/>
          </a:xfrm>
          <a:custGeom>
            <a:avLst/>
            <a:gdLst>
              <a:gd name="connsiteX0" fmla="*/ 0 w 2047508"/>
              <a:gd name="connsiteY0" fmla="*/ 0 h 720000"/>
              <a:gd name="connsiteX1" fmla="*/ 2047508 w 2047508"/>
              <a:gd name="connsiteY1" fmla="*/ 0 h 720000"/>
              <a:gd name="connsiteX2" fmla="*/ 2047508 w 2047508"/>
              <a:gd name="connsiteY2" fmla="*/ 720000 h 720000"/>
              <a:gd name="connsiteX3" fmla="*/ 0 w 2047508"/>
              <a:gd name="connsiteY3" fmla="*/ 720000 h 720000"/>
              <a:gd name="connsiteX4" fmla="*/ 0 w 2047508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508" h="720000">
                <a:moveTo>
                  <a:pt x="0" y="0"/>
                </a:moveTo>
                <a:lnTo>
                  <a:pt x="2047508" y="0"/>
                </a:lnTo>
                <a:lnTo>
                  <a:pt x="2047508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2400" b="1" kern="1200" noProof="0" dirty="0"/>
              <a:t>Présentation des données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09E836-2AD4-4E66-BBBF-4C1A73FC91F4}"/>
              </a:ext>
            </a:extLst>
          </p:cNvPr>
          <p:cNvSpPr/>
          <p:nvPr/>
        </p:nvSpPr>
        <p:spPr>
          <a:xfrm>
            <a:off x="4033743" y="2352258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Presentation with bar chart">
            <a:extLst>
              <a:ext uri="{FF2B5EF4-FFF2-40B4-BE49-F238E27FC236}">
                <a16:creationId xmlns:a16="http://schemas.microsoft.com/office/drawing/2014/main" id="{3DF6090A-8A79-4F99-B1FF-F01BF73384D6}"/>
              </a:ext>
            </a:extLst>
          </p:cNvPr>
          <p:cNvSpPr/>
          <p:nvPr/>
        </p:nvSpPr>
        <p:spPr>
          <a:xfrm>
            <a:off x="4349622" y="2612755"/>
            <a:ext cx="716627" cy="71662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64BC4577-E2AC-4DD9-9356-8E82BDB42D46}"/>
              </a:ext>
            </a:extLst>
          </p:cNvPr>
          <p:cNvSpPr/>
          <p:nvPr/>
        </p:nvSpPr>
        <p:spPr>
          <a:xfrm>
            <a:off x="3644745" y="4020353"/>
            <a:ext cx="2047508" cy="720000"/>
          </a:xfrm>
          <a:custGeom>
            <a:avLst/>
            <a:gdLst>
              <a:gd name="connsiteX0" fmla="*/ 0 w 2047508"/>
              <a:gd name="connsiteY0" fmla="*/ 0 h 720000"/>
              <a:gd name="connsiteX1" fmla="*/ 2047508 w 2047508"/>
              <a:gd name="connsiteY1" fmla="*/ 0 h 720000"/>
              <a:gd name="connsiteX2" fmla="*/ 2047508 w 2047508"/>
              <a:gd name="connsiteY2" fmla="*/ 720000 h 720000"/>
              <a:gd name="connsiteX3" fmla="*/ 0 w 2047508"/>
              <a:gd name="connsiteY3" fmla="*/ 720000 h 720000"/>
              <a:gd name="connsiteX4" fmla="*/ 0 w 2047508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508" h="720000">
                <a:moveTo>
                  <a:pt x="0" y="0"/>
                </a:moveTo>
                <a:lnTo>
                  <a:pt x="2047508" y="0"/>
                </a:lnTo>
                <a:lnTo>
                  <a:pt x="2047508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2400" b="1" kern="1200" noProof="0" dirty="0"/>
              <a:t>Analyse exploratoire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7910E9B-8453-42E4-8833-53AE0E110E05}"/>
              </a:ext>
            </a:extLst>
          </p:cNvPr>
          <p:cNvSpPr/>
          <p:nvPr/>
        </p:nvSpPr>
        <p:spPr>
          <a:xfrm>
            <a:off x="6379889" y="2359577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 descr="Tête avec engrenages">
            <a:extLst>
              <a:ext uri="{FF2B5EF4-FFF2-40B4-BE49-F238E27FC236}">
                <a16:creationId xmlns:a16="http://schemas.microsoft.com/office/drawing/2014/main" id="{1F7334DC-8FA8-4988-87A1-D87984A10A57}"/>
              </a:ext>
            </a:extLst>
          </p:cNvPr>
          <p:cNvSpPr/>
          <p:nvPr/>
        </p:nvSpPr>
        <p:spPr>
          <a:xfrm>
            <a:off x="6733805" y="2867495"/>
            <a:ext cx="456441" cy="455144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BF46C68C-227F-4674-9B14-1168E9FB4C9C}"/>
              </a:ext>
            </a:extLst>
          </p:cNvPr>
          <p:cNvSpPr/>
          <p:nvPr/>
        </p:nvSpPr>
        <p:spPr>
          <a:xfrm>
            <a:off x="6050567" y="4020353"/>
            <a:ext cx="2047508" cy="720000"/>
          </a:xfrm>
          <a:custGeom>
            <a:avLst/>
            <a:gdLst>
              <a:gd name="connsiteX0" fmla="*/ 0 w 2047508"/>
              <a:gd name="connsiteY0" fmla="*/ 0 h 720000"/>
              <a:gd name="connsiteX1" fmla="*/ 2047508 w 2047508"/>
              <a:gd name="connsiteY1" fmla="*/ 0 h 720000"/>
              <a:gd name="connsiteX2" fmla="*/ 2047508 w 2047508"/>
              <a:gd name="connsiteY2" fmla="*/ 720000 h 720000"/>
              <a:gd name="connsiteX3" fmla="*/ 0 w 2047508"/>
              <a:gd name="connsiteY3" fmla="*/ 720000 h 720000"/>
              <a:gd name="connsiteX4" fmla="*/ 0 w 2047508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508" h="720000">
                <a:moveTo>
                  <a:pt x="0" y="0"/>
                </a:moveTo>
                <a:lnTo>
                  <a:pt x="2047508" y="0"/>
                </a:lnTo>
                <a:lnTo>
                  <a:pt x="2047508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2400" b="1" kern="1200" noProof="0" dirty="0"/>
              <a:t>Machine </a:t>
            </a:r>
            <a:r>
              <a:rPr lang="fr-FR" sz="2400" b="1" kern="1200" noProof="0" dirty="0" err="1"/>
              <a:t>learning</a:t>
            </a:r>
            <a:endParaRPr lang="fr-FR" sz="2400" b="1" kern="1200" noProof="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DCF2BE5-95F8-405D-895B-D5D49B9E1C5A}"/>
              </a:ext>
            </a:extLst>
          </p:cNvPr>
          <p:cNvSpPr/>
          <p:nvPr/>
        </p:nvSpPr>
        <p:spPr>
          <a:xfrm>
            <a:off x="8813950" y="2359577"/>
            <a:ext cx="1248979" cy="1248979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oud Computing">
            <a:extLst>
              <a:ext uri="{FF2B5EF4-FFF2-40B4-BE49-F238E27FC236}">
                <a16:creationId xmlns:a16="http://schemas.microsoft.com/office/drawing/2014/main" id="{B95173C9-A061-45E5-A360-F82A734C52EC}"/>
              </a:ext>
            </a:extLst>
          </p:cNvPr>
          <p:cNvSpPr/>
          <p:nvPr/>
        </p:nvSpPr>
        <p:spPr>
          <a:xfrm>
            <a:off x="9147385" y="2629460"/>
            <a:ext cx="716627" cy="716627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B2E179B5-8391-42CE-A028-09462DE7A7CB}"/>
              </a:ext>
            </a:extLst>
          </p:cNvPr>
          <p:cNvSpPr/>
          <p:nvPr/>
        </p:nvSpPr>
        <p:spPr>
          <a:xfrm>
            <a:off x="8456390" y="4020353"/>
            <a:ext cx="2047508" cy="720000"/>
          </a:xfrm>
          <a:custGeom>
            <a:avLst/>
            <a:gdLst>
              <a:gd name="connsiteX0" fmla="*/ 0 w 2047508"/>
              <a:gd name="connsiteY0" fmla="*/ 0 h 720000"/>
              <a:gd name="connsiteX1" fmla="*/ 2047508 w 2047508"/>
              <a:gd name="connsiteY1" fmla="*/ 0 h 720000"/>
              <a:gd name="connsiteX2" fmla="*/ 2047508 w 2047508"/>
              <a:gd name="connsiteY2" fmla="*/ 720000 h 720000"/>
              <a:gd name="connsiteX3" fmla="*/ 0 w 2047508"/>
              <a:gd name="connsiteY3" fmla="*/ 720000 h 720000"/>
              <a:gd name="connsiteX4" fmla="*/ 0 w 2047508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508" h="720000">
                <a:moveTo>
                  <a:pt x="0" y="0"/>
                </a:moveTo>
                <a:lnTo>
                  <a:pt x="2047508" y="0"/>
                </a:lnTo>
                <a:lnTo>
                  <a:pt x="2047508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2400" b="1" kern="1200" noProof="0" dirty="0"/>
              <a:t>Dashboard interactif</a:t>
            </a:r>
          </a:p>
        </p:txBody>
      </p:sp>
      <p:pic>
        <p:nvPicPr>
          <p:cNvPr id="10" name="Graphique 9" descr="Enseignant">
            <a:extLst>
              <a:ext uri="{FF2B5EF4-FFF2-40B4-BE49-F238E27FC236}">
                <a16:creationId xmlns:a16="http://schemas.microsoft.com/office/drawing/2014/main" id="{384BCD2E-9783-4F8E-8BE3-BF5919BE7E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03894" y="2875551"/>
            <a:ext cx="453831" cy="453831"/>
          </a:xfrm>
          <a:prstGeom prst="rect">
            <a:avLst/>
          </a:prstGeom>
        </p:spPr>
      </p:pic>
      <p:pic>
        <p:nvPicPr>
          <p:cNvPr id="12" name="Graphique 11" descr="Conception Web">
            <a:extLst>
              <a:ext uri="{FF2B5EF4-FFF2-40B4-BE49-F238E27FC236}">
                <a16:creationId xmlns:a16="http://schemas.microsoft.com/office/drawing/2014/main" id="{6D48E3E7-4CB7-4823-8260-E842F627B7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14409" y="2542035"/>
            <a:ext cx="389663" cy="3896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05B520B-1433-40C9-8E12-8A4BE781BECA}"/>
              </a:ext>
            </a:extLst>
          </p:cNvPr>
          <p:cNvSpPr txBox="1"/>
          <p:nvPr/>
        </p:nvSpPr>
        <p:spPr>
          <a:xfrm>
            <a:off x="4934464" y="946259"/>
            <a:ext cx="541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Construire un modèle de </a:t>
            </a:r>
            <a:r>
              <a:rPr lang="fr-FR" b="1" dirty="0" err="1"/>
              <a:t>scoring</a:t>
            </a:r>
            <a:r>
              <a:rPr lang="fr-FR" dirty="0"/>
              <a:t> donnant une probabilité de faillite d’un client et un </a:t>
            </a:r>
            <a:r>
              <a:rPr lang="fr-FR" b="1" dirty="0" err="1"/>
              <a:t>dashboard</a:t>
            </a:r>
            <a:r>
              <a:rPr lang="fr-FR" dirty="0"/>
              <a:t> interactif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5AE6EB-E017-4BAD-965C-A8783948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515F40-844F-4EEA-BB6E-A4FDB2947647}"/>
              </a:ext>
            </a:extLst>
          </p:cNvPr>
          <p:cNvSpPr txBox="1"/>
          <p:nvPr/>
        </p:nvSpPr>
        <p:spPr>
          <a:xfrm>
            <a:off x="1339204" y="5077608"/>
            <a:ext cx="216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Taille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Type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dirty="0"/>
              <a:t>Valeurs manquantes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FE6557-C21E-4448-AB07-80E6A66AC1B3}"/>
              </a:ext>
            </a:extLst>
          </p:cNvPr>
          <p:cNvSpPr txBox="1"/>
          <p:nvPr/>
        </p:nvSpPr>
        <p:spPr>
          <a:xfrm>
            <a:off x="5884164" y="5037868"/>
            <a:ext cx="272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GridsearchCV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Equilibrage des classes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Fonction coût métier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Analyse du modèle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B683D-56D1-4139-93AE-29E1CBE28830}"/>
              </a:ext>
            </a:extLst>
          </p:cNvPr>
          <p:cNvSpPr txBox="1"/>
          <p:nvPr/>
        </p:nvSpPr>
        <p:spPr>
          <a:xfrm>
            <a:off x="4068718" y="5037868"/>
            <a:ext cx="181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Distribution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Corrélations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58B444-20D4-424A-A829-6011B9628739}"/>
              </a:ext>
            </a:extLst>
          </p:cNvPr>
          <p:cNvSpPr txBox="1"/>
          <p:nvPr/>
        </p:nvSpPr>
        <p:spPr>
          <a:xfrm>
            <a:off x="8650002" y="4938633"/>
            <a:ext cx="181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Visite en ligne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4" grpId="0"/>
      <p:bldP spid="11" grpId="0"/>
      <p:bldP spid="15" grpId="0"/>
      <p:bldP spid="1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D82A5-039E-4157-A30B-87FC989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EDD598-4751-408C-9546-30E72B47E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857" y="1980558"/>
            <a:ext cx="6823015" cy="438013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DEC1185-E81F-4213-9943-22D41E274CAA}"/>
              </a:ext>
            </a:extLst>
          </p:cNvPr>
          <p:cNvSpPr txBox="1"/>
          <p:nvPr/>
        </p:nvSpPr>
        <p:spPr>
          <a:xfrm>
            <a:off x="457200" y="3025043"/>
            <a:ext cx="336082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Données </a:t>
            </a:r>
            <a:r>
              <a:rPr lang="fr-FR" dirty="0" err="1"/>
              <a:t>kaggle</a:t>
            </a:r>
            <a:r>
              <a:rPr lang="fr-FR" dirty="0"/>
              <a:t>:</a:t>
            </a:r>
          </a:p>
          <a:p>
            <a:r>
              <a:rPr lang="fr-FR" sz="1050" dirty="0"/>
              <a:t>https://www.kaggle.com/c/home-credit-default-risk/data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F7FA8D-188C-47E9-8E3B-7B3E15FF41D7}"/>
              </a:ext>
            </a:extLst>
          </p:cNvPr>
          <p:cNvSpPr txBox="1"/>
          <p:nvPr/>
        </p:nvSpPr>
        <p:spPr>
          <a:xfrm>
            <a:off x="457200" y="4237773"/>
            <a:ext cx="318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Plusieurs fichiers reliés par des identifiants uniques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7DD41-F5FA-4CB3-BA8E-715B62DC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15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D82A5-039E-4157-A30B-87FC989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EC1185-E81F-4213-9943-22D41E274CAA}"/>
              </a:ext>
            </a:extLst>
          </p:cNvPr>
          <p:cNvSpPr txBox="1"/>
          <p:nvPr/>
        </p:nvSpPr>
        <p:spPr>
          <a:xfrm>
            <a:off x="770021" y="1935757"/>
            <a:ext cx="4708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Nombre de </a:t>
            </a:r>
            <a:r>
              <a:rPr lang="fr-FR" b="1" dirty="0"/>
              <a:t>lignes</a:t>
            </a:r>
            <a:r>
              <a:rPr lang="fr-FR" dirty="0"/>
              <a:t> (clients) :  307 511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Nombre de </a:t>
            </a:r>
            <a:r>
              <a:rPr lang="fr-FR" b="1" dirty="0"/>
              <a:t>colonnes</a:t>
            </a:r>
            <a:r>
              <a:rPr lang="fr-FR" dirty="0"/>
              <a:t> (variables) : 122 		(incluant </a:t>
            </a:r>
            <a:r>
              <a:rPr lang="fr-FR" dirty="0" err="1"/>
              <a:t>client_id</a:t>
            </a:r>
            <a:r>
              <a:rPr lang="fr-FR" dirty="0"/>
              <a:t> et </a:t>
            </a:r>
            <a:r>
              <a:rPr lang="fr-FR" dirty="0" err="1"/>
              <a:t>target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F7FA8D-188C-47E9-8E3B-7B3E15FF41D7}"/>
              </a:ext>
            </a:extLst>
          </p:cNvPr>
          <p:cNvSpPr txBox="1"/>
          <p:nvPr/>
        </p:nvSpPr>
        <p:spPr>
          <a:xfrm>
            <a:off x="1683138" y="3274211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Data types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BE3758-95F3-49EE-8376-0FE2F758086B}"/>
              </a:ext>
            </a:extLst>
          </p:cNvPr>
          <p:cNvSpPr txBox="1"/>
          <p:nvPr/>
        </p:nvSpPr>
        <p:spPr>
          <a:xfrm>
            <a:off x="7054516" y="1889590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Valeurs manquantes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D067D2-C9D7-458E-A38B-F9A47DB522AC}"/>
              </a:ext>
            </a:extLst>
          </p:cNvPr>
          <p:cNvSpPr txBox="1"/>
          <p:nvPr/>
        </p:nvSpPr>
        <p:spPr>
          <a:xfrm>
            <a:off x="4995556" y="5949618"/>
            <a:ext cx="632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Jeu de donnés conséquent : mise en place d’un </a:t>
            </a:r>
            <a:r>
              <a:rPr lang="fr-FR" b="1" dirty="0"/>
              <a:t>échantillonnage </a:t>
            </a:r>
            <a:r>
              <a:rPr lang="fr-FR" dirty="0"/>
              <a:t>en gardant les proportions de classe d’origine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086D60F-FB36-40C6-89D2-DBA9E988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F00862-EE9D-4072-885F-DC08D66DE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7" t="9895" r="11937"/>
          <a:stretch/>
        </p:blipFill>
        <p:spPr>
          <a:xfrm>
            <a:off x="1024128" y="3643543"/>
            <a:ext cx="2930251" cy="26292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4AC5F4B-2D02-4B1C-954B-10CCC12C6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4"/>
          <a:stretch/>
        </p:blipFill>
        <p:spPr>
          <a:xfrm>
            <a:off x="4949742" y="2407997"/>
            <a:ext cx="6861258" cy="34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BE808-E457-4511-8490-803193FC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5A995A-3D9B-4B8E-B097-CB647C31C517}"/>
              </a:ext>
            </a:extLst>
          </p:cNvPr>
          <p:cNvSpPr txBox="1"/>
          <p:nvPr/>
        </p:nvSpPr>
        <p:spPr>
          <a:xfrm>
            <a:off x="4756485" y="1732550"/>
            <a:ext cx="17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Corrélations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9D9220-DAED-4D31-A419-54837B0C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AEB6AF-E1D9-4936-92C1-7E5EAE8D3568}"/>
              </a:ext>
            </a:extLst>
          </p:cNvPr>
          <p:cNvSpPr txBox="1"/>
          <p:nvPr/>
        </p:nvSpPr>
        <p:spPr>
          <a:xfrm>
            <a:off x="1195136" y="1732550"/>
            <a:ext cx="27993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/>
              <a:t>Target distribution</a:t>
            </a:r>
            <a:br>
              <a:rPr lang="fr-FR" dirty="0"/>
            </a:br>
            <a:br>
              <a:rPr lang="fr-FR" sz="600" dirty="0"/>
            </a:br>
            <a:r>
              <a:rPr lang="fr-FR" sz="1050" b="1" dirty="0">
                <a:solidFill>
                  <a:srgbClr val="FF0000"/>
                </a:solidFill>
              </a:rPr>
              <a:t>0 = client sans défaut de paiement</a:t>
            </a:r>
            <a:br>
              <a:rPr lang="fr-FR" sz="1050" b="1" dirty="0">
                <a:solidFill>
                  <a:srgbClr val="FF0000"/>
                </a:solidFill>
              </a:rPr>
            </a:br>
            <a:r>
              <a:rPr lang="fr-FR" sz="1050" b="1" dirty="0">
                <a:solidFill>
                  <a:srgbClr val="0070C0"/>
                </a:solidFill>
              </a:rPr>
              <a:t>1 = client avec défaut de paiement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DC0F2B-2EC3-4E2D-B0F1-48A442260873}"/>
              </a:ext>
            </a:extLst>
          </p:cNvPr>
          <p:cNvSpPr txBox="1"/>
          <p:nvPr/>
        </p:nvSpPr>
        <p:spPr>
          <a:xfrm>
            <a:off x="1323474" y="5462340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Déséquilibre important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9EC113C-37D6-4BB5-B706-DF5FDF7D5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5"/>
          <a:stretch/>
        </p:blipFill>
        <p:spPr>
          <a:xfrm>
            <a:off x="482265" y="2566740"/>
            <a:ext cx="3940343" cy="279150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B2341A-6C56-406E-BE18-2746A1DD9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7" b="33918"/>
          <a:stretch/>
        </p:blipFill>
        <p:spPr>
          <a:xfrm>
            <a:off x="4930992" y="2222477"/>
            <a:ext cx="6212205" cy="41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DC16C-ADA6-4D91-8C13-A715271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99D98E-CC2B-4E5E-A12B-A1007268BAAF}"/>
              </a:ext>
            </a:extLst>
          </p:cNvPr>
          <p:cNvSpPr txBox="1"/>
          <p:nvPr/>
        </p:nvSpPr>
        <p:spPr>
          <a:xfrm>
            <a:off x="724017" y="1994913"/>
            <a:ext cx="5699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 err="1"/>
              <a:t>Preprocessing</a:t>
            </a:r>
            <a:r>
              <a:rPr lang="fr-FR" b="1" dirty="0"/>
              <a:t> </a:t>
            </a:r>
          </a:p>
          <a:p>
            <a:pPr>
              <a:buClr>
                <a:schemeClr val="accent1"/>
              </a:buClr>
            </a:pPr>
            <a:endParaRPr lang="fr-FR" b="1" dirty="0"/>
          </a:p>
          <a:p>
            <a:r>
              <a:rPr lang="fr-FR" dirty="0"/>
              <a:t>	- Imputer valeur moyenne aux nan</a:t>
            </a:r>
          </a:p>
          <a:p>
            <a:r>
              <a:rPr lang="fr-FR" dirty="0"/>
              <a:t>	- </a:t>
            </a:r>
            <a:r>
              <a:rPr lang="fr-FR" dirty="0" err="1"/>
              <a:t>StandardScaler</a:t>
            </a:r>
            <a:endParaRPr lang="fr-FR" dirty="0"/>
          </a:p>
          <a:p>
            <a:r>
              <a:rPr lang="fr-FR" dirty="0"/>
              <a:t>	- Encodage des catégories avec panda </a:t>
            </a:r>
            <a:r>
              <a:rPr lang="fr-FR" dirty="0" err="1"/>
              <a:t>dummies</a:t>
            </a:r>
            <a:endParaRPr lang="fr-FR" dirty="0"/>
          </a:p>
          <a:p>
            <a:r>
              <a:rPr lang="fr-FR" dirty="0"/>
              <a:t>	- Relier les différentes tables selon </a:t>
            </a:r>
            <a:r>
              <a:rPr lang="fr-FR" dirty="0" err="1"/>
              <a:t>l’id</a:t>
            </a:r>
            <a:r>
              <a:rPr lang="fr-FR" dirty="0"/>
              <a:t> client avec des 	transformations mathématiques (</a:t>
            </a:r>
            <a:r>
              <a:rPr lang="fr-FR" dirty="0" err="1"/>
              <a:t>mean</a:t>
            </a:r>
            <a:r>
              <a:rPr lang="fr-FR" dirty="0"/>
              <a:t>, max, </a:t>
            </a:r>
            <a:r>
              <a:rPr lang="fr-FR" dirty="0" err="1"/>
              <a:t>sum</a:t>
            </a:r>
            <a:r>
              <a:rPr lang="fr-FR" dirty="0"/>
              <a:t>, min)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7B0EA1-A61F-455A-A990-ED4E0EC9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1AC256-08EE-48BA-9294-12BB83368F42}"/>
              </a:ext>
            </a:extLst>
          </p:cNvPr>
          <p:cNvSpPr txBox="1"/>
          <p:nvPr/>
        </p:nvSpPr>
        <p:spPr>
          <a:xfrm>
            <a:off x="724017" y="4629782"/>
            <a:ext cx="6610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/>
              <a:t>SMOTEENN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b="1" dirty="0"/>
          </a:p>
          <a:p>
            <a:pPr>
              <a:buClr>
                <a:schemeClr val="accent1"/>
              </a:buClr>
            </a:pPr>
            <a:r>
              <a:rPr lang="fr-FR" b="1" dirty="0"/>
              <a:t>	</a:t>
            </a:r>
            <a:r>
              <a:rPr lang="fr-FR" dirty="0"/>
              <a:t>- Combine </a:t>
            </a:r>
            <a:r>
              <a:rPr lang="fr-FR" dirty="0" err="1"/>
              <a:t>oversampling</a:t>
            </a:r>
            <a:r>
              <a:rPr lang="fr-FR" dirty="0"/>
              <a:t> et </a:t>
            </a:r>
            <a:r>
              <a:rPr lang="fr-FR" dirty="0" err="1"/>
              <a:t>undersampling</a:t>
            </a: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	- SMOTE		Création de nouveaux individus</a:t>
            </a:r>
          </a:p>
          <a:p>
            <a:pPr>
              <a:buClr>
                <a:schemeClr val="accent1"/>
              </a:buClr>
            </a:pPr>
            <a:r>
              <a:rPr lang="fr-FR" dirty="0"/>
              <a:t>	-</a:t>
            </a:r>
            <a:r>
              <a:rPr lang="fr-FR" dirty="0" err="1"/>
              <a:t>Edited</a:t>
            </a:r>
            <a:r>
              <a:rPr lang="fr-FR" dirty="0"/>
              <a:t>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Neighbours</a:t>
            </a:r>
            <a:r>
              <a:rPr lang="fr-FR" dirty="0"/>
              <a:t>		Elimine le ‘bruit’ créé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CB01FC8B-0049-483E-B081-4EEBAB83BED8}"/>
              </a:ext>
            </a:extLst>
          </p:cNvPr>
          <p:cNvSpPr/>
          <p:nvPr/>
        </p:nvSpPr>
        <p:spPr>
          <a:xfrm>
            <a:off x="2157663" y="5574632"/>
            <a:ext cx="441158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05B597B-E371-43BF-A2E4-48498D5B2884}"/>
              </a:ext>
            </a:extLst>
          </p:cNvPr>
          <p:cNvSpPr/>
          <p:nvPr/>
        </p:nvSpPr>
        <p:spPr>
          <a:xfrm>
            <a:off x="3962400" y="5847348"/>
            <a:ext cx="441158" cy="16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835B932-A536-420B-A39A-EAF2012D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90" y="1137938"/>
            <a:ext cx="1928920" cy="215479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2C2BAAB-2F97-4F49-AF68-4E6D5603A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73"/>
          <a:stretch/>
        </p:blipFill>
        <p:spPr>
          <a:xfrm>
            <a:off x="7137120" y="3844637"/>
            <a:ext cx="1928920" cy="22624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D27FF76-98C1-4817-895C-8471282C6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350" y="3766020"/>
            <a:ext cx="1928920" cy="22497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18902DC-DA66-4E44-A9C5-84B6FA7FE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16" y="2020110"/>
            <a:ext cx="1065078" cy="6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DC16C-ADA6-4D91-8C13-A715271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modelisation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AE9A9E-334D-4091-AD89-EF5A41577280}"/>
              </a:ext>
            </a:extLst>
          </p:cNvPr>
          <p:cNvSpPr txBox="1"/>
          <p:nvPr/>
        </p:nvSpPr>
        <p:spPr>
          <a:xfrm>
            <a:off x="693092" y="1979862"/>
            <a:ext cx="4294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 err="1"/>
              <a:t>GridsearchCV</a:t>
            </a:r>
            <a:endParaRPr lang="fr-FR" b="1" dirty="0"/>
          </a:p>
          <a:p>
            <a:r>
              <a:rPr lang="fr-FR" dirty="0"/>
              <a:t>	- </a:t>
            </a:r>
            <a:r>
              <a:rPr lang="fr-FR" dirty="0" err="1"/>
              <a:t>Lgbm</a:t>
            </a:r>
            <a:endParaRPr lang="fr-FR" dirty="0"/>
          </a:p>
          <a:p>
            <a:r>
              <a:rPr lang="fr-FR" dirty="0"/>
              <a:t>	-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r>
              <a:rPr lang="fr-FR" dirty="0"/>
              <a:t>	- </a:t>
            </a:r>
            <a:r>
              <a:rPr lang="fr-FR" dirty="0" err="1"/>
              <a:t>Regression</a:t>
            </a:r>
            <a:r>
              <a:rPr lang="fr-FR" dirty="0"/>
              <a:t> Logistique</a:t>
            </a:r>
          </a:p>
          <a:p>
            <a:r>
              <a:rPr lang="fr-FR" dirty="0"/>
              <a:t>	- </a:t>
            </a:r>
            <a:r>
              <a:rPr lang="fr-FR" dirty="0" err="1"/>
              <a:t>XGBoost</a:t>
            </a:r>
            <a:endParaRPr lang="fr-FR" dirty="0"/>
          </a:p>
          <a:p>
            <a:endParaRPr lang="fr-FR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/>
              <a:t>Cross Validation </a:t>
            </a:r>
          </a:p>
          <a:p>
            <a:pPr lvl="1">
              <a:buClr>
                <a:schemeClr val="accent1"/>
              </a:buClr>
            </a:pPr>
            <a:r>
              <a:rPr lang="fr-FR" dirty="0"/>
              <a:t>- Utilisation de 3 </a:t>
            </a:r>
            <a:r>
              <a:rPr lang="fr-FR" dirty="0" err="1"/>
              <a:t>folds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7B0EA1-A61F-455A-A990-ED4E0EC9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E0611BF2-5E23-426A-B7FE-ACD670AD6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02031"/>
              </p:ext>
            </p:extLst>
          </p:nvPr>
        </p:nvGraphicFramePr>
        <p:xfrm>
          <a:off x="6388111" y="5125936"/>
          <a:ext cx="2334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03">
                  <a:extLst>
                    <a:ext uri="{9D8B030D-6E8A-4147-A177-3AD203B41FA5}">
                      <a16:colId xmlns:a16="http://schemas.microsoft.com/office/drawing/2014/main" val="2084777419"/>
                    </a:ext>
                  </a:extLst>
                </a:gridCol>
                <a:gridCol w="1041818">
                  <a:extLst>
                    <a:ext uri="{9D8B030D-6E8A-4147-A177-3AD203B41FA5}">
                      <a16:colId xmlns:a16="http://schemas.microsoft.com/office/drawing/2014/main" val="1957481378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204947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37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6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242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1ADA076-6B38-4A4A-817B-A1DCCA719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69504"/>
              </p:ext>
            </p:extLst>
          </p:nvPr>
        </p:nvGraphicFramePr>
        <p:xfrm>
          <a:off x="9578249" y="5125936"/>
          <a:ext cx="2232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>
                  <a:extLst>
                    <a:ext uri="{9D8B030D-6E8A-4147-A177-3AD203B41FA5}">
                      <a16:colId xmlns:a16="http://schemas.microsoft.com/office/drawing/2014/main" val="678906361"/>
                    </a:ext>
                  </a:extLst>
                </a:gridCol>
                <a:gridCol w="744250">
                  <a:extLst>
                    <a:ext uri="{9D8B030D-6E8A-4147-A177-3AD203B41FA5}">
                      <a16:colId xmlns:a16="http://schemas.microsoft.com/office/drawing/2014/main" val="1957481378"/>
                    </a:ext>
                  </a:extLst>
                </a:gridCol>
                <a:gridCol w="744250">
                  <a:extLst>
                    <a:ext uri="{9D8B030D-6E8A-4147-A177-3AD203B41FA5}">
                      <a16:colId xmlns:a16="http://schemas.microsoft.com/office/drawing/2014/main" val="204947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21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6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242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115A1ED7-03EB-49E3-AD6D-88BDD179CB4B}"/>
              </a:ext>
            </a:extLst>
          </p:cNvPr>
          <p:cNvSpPr txBox="1"/>
          <p:nvPr/>
        </p:nvSpPr>
        <p:spPr>
          <a:xfrm>
            <a:off x="5774847" y="1978956"/>
            <a:ext cx="528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/>
              <a:t>Fonction coût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b="1" dirty="0"/>
          </a:p>
          <a:p>
            <a:pPr algn="just">
              <a:buClr>
                <a:schemeClr val="accent1"/>
              </a:buClr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Différence en pondérant lorsque le modèle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ait 	une erreur de prédiction de type faux négatif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080732-EA6D-43DD-BCB0-FD229BC653F8}"/>
              </a:ext>
            </a:extLst>
          </p:cNvPr>
          <p:cNvSpPr txBox="1"/>
          <p:nvPr/>
        </p:nvSpPr>
        <p:spPr>
          <a:xfrm>
            <a:off x="693092" y="4429170"/>
            <a:ext cx="383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/>
              <a:t>Threshold et matrice de confusion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95E324-6A91-4314-869C-6593F04092AA}"/>
              </a:ext>
            </a:extLst>
          </p:cNvPr>
          <p:cNvSpPr txBox="1"/>
          <p:nvPr/>
        </p:nvSpPr>
        <p:spPr>
          <a:xfrm>
            <a:off x="6198713" y="3287331"/>
            <a:ext cx="4204368" cy="680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2209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 = Σ |k*(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[i] 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y_pred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[i]) |</a:t>
            </a:r>
          </a:p>
          <a:p>
            <a:pPr marL="685800" lvl="1" indent="220980" algn="just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k=1 si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y_true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[i] = 0  et k=pondération sinon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B045E1-9676-4009-9FB4-8F45681D0CCE}"/>
              </a:ext>
            </a:extLst>
          </p:cNvPr>
          <p:cNvSpPr txBox="1"/>
          <p:nvPr/>
        </p:nvSpPr>
        <p:spPr>
          <a:xfrm>
            <a:off x="270544" y="5038127"/>
            <a:ext cx="517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- </a:t>
            </a:r>
            <a:r>
              <a:rPr lang="fr-FR" dirty="0" err="1"/>
              <a:t>Probablilité</a:t>
            </a:r>
            <a:r>
              <a:rPr lang="fr-FR" dirty="0"/>
              <a:t> d’appartenance à chaque classe</a:t>
            </a:r>
          </a:p>
          <a:p>
            <a:r>
              <a:rPr lang="fr-FR" dirty="0"/>
              <a:t>	- Threshold de 0,5</a:t>
            </a:r>
          </a:p>
          <a:p>
            <a:r>
              <a:rPr lang="fr-FR" dirty="0"/>
              <a:t>	- Parcourir les probabilité de défaut de paiement 	pour sélectionner un nouveau threshold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CA0D2B-9CC2-4B6C-BE95-27751F46563F}"/>
              </a:ext>
            </a:extLst>
          </p:cNvPr>
          <p:cNvSpPr txBox="1"/>
          <p:nvPr/>
        </p:nvSpPr>
        <p:spPr>
          <a:xfrm>
            <a:off x="6882063" y="4756604"/>
            <a:ext cx="18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Classe prédite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E712C2-A3EE-4C6A-93FF-B2682EC1B7CB}"/>
              </a:ext>
            </a:extLst>
          </p:cNvPr>
          <p:cNvSpPr txBox="1"/>
          <p:nvPr/>
        </p:nvSpPr>
        <p:spPr>
          <a:xfrm>
            <a:off x="5865167" y="5219980"/>
            <a:ext cx="461665" cy="13064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Classe réelle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71EDEAC-D633-4B3F-9E45-EE5E27B03E8F}"/>
              </a:ext>
            </a:extLst>
          </p:cNvPr>
          <p:cNvSpPr txBox="1"/>
          <p:nvPr/>
        </p:nvSpPr>
        <p:spPr>
          <a:xfrm>
            <a:off x="10071481" y="4756604"/>
            <a:ext cx="184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Classe prédite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98C1EA-A1E3-4318-8DA1-A342917CDEB6}"/>
              </a:ext>
            </a:extLst>
          </p:cNvPr>
          <p:cNvSpPr txBox="1"/>
          <p:nvPr/>
        </p:nvSpPr>
        <p:spPr>
          <a:xfrm>
            <a:off x="9054585" y="5219980"/>
            <a:ext cx="461665" cy="13064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Classe réelle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9E7090-A9BD-420F-BDFE-0A2CBCC07910}"/>
              </a:ext>
            </a:extLst>
          </p:cNvPr>
          <p:cNvSpPr txBox="1"/>
          <p:nvPr/>
        </p:nvSpPr>
        <p:spPr>
          <a:xfrm>
            <a:off x="1291389" y="6304547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 = 7 	Threshold = 0.19569081</a:t>
            </a:r>
          </a:p>
        </p:txBody>
      </p:sp>
    </p:spTree>
    <p:extLst>
      <p:ext uri="{BB962C8B-B14F-4D97-AF65-F5344CB8AC3E}">
        <p14:creationId xmlns:p14="http://schemas.microsoft.com/office/powerpoint/2010/main" val="34495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2" grpId="0"/>
      <p:bldP spid="6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72E35-8E44-4873-B92F-28DAE7B1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EDCB6-3037-4BD2-970B-D4F5CB8C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6C7448-A0A4-406C-8CCF-448A6A6B8490}"/>
              </a:ext>
            </a:extLst>
          </p:cNvPr>
          <p:cNvSpPr txBox="1"/>
          <p:nvPr/>
        </p:nvSpPr>
        <p:spPr>
          <a:xfrm>
            <a:off x="1187115" y="19073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 err="1"/>
              <a:t>Feature</a:t>
            </a:r>
            <a:r>
              <a:rPr lang="fr-FR" b="1" dirty="0"/>
              <a:t> importance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8E4F2D-198E-49D0-82A1-D0DED7DE5F19}"/>
              </a:ext>
            </a:extLst>
          </p:cNvPr>
          <p:cNvSpPr txBox="1"/>
          <p:nvPr/>
        </p:nvSpPr>
        <p:spPr>
          <a:xfrm>
            <a:off x="1187115" y="4347951"/>
            <a:ext cx="21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/>
              <a:t>SHAP values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95EC9F3-2C57-4C25-AE11-FEDC8D8D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4" y="2339741"/>
            <a:ext cx="5454748" cy="19123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B8DE418-68C4-4F9A-A7DE-22E47F33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3190"/>
            <a:ext cx="5752260" cy="204481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001DD4-20BC-458D-AD78-36FC6E362995}"/>
              </a:ext>
            </a:extLst>
          </p:cNvPr>
          <p:cNvSpPr txBox="1"/>
          <p:nvPr/>
        </p:nvSpPr>
        <p:spPr>
          <a:xfrm>
            <a:off x="5880167" y="2782669"/>
            <a:ext cx="593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- Le gain représente la moyenne de la réduction de la fonction coût quand la </a:t>
            </a:r>
            <a:r>
              <a:rPr lang="fr-FR" dirty="0" err="1"/>
              <a:t>feature</a:t>
            </a:r>
            <a:r>
              <a:rPr lang="fr-FR" dirty="0"/>
              <a:t> est utilisée au niveau d’un </a:t>
            </a:r>
            <a:r>
              <a:rPr lang="fr-FR" dirty="0" err="1"/>
              <a:t>noeud</a:t>
            </a:r>
            <a:r>
              <a:rPr lang="fr-FR" dirty="0"/>
              <a:t>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11E0A1F-AE2A-4A4E-B68B-6FB6343F6CD9}"/>
              </a:ext>
            </a:extLst>
          </p:cNvPr>
          <p:cNvSpPr txBox="1"/>
          <p:nvPr/>
        </p:nvSpPr>
        <p:spPr>
          <a:xfrm>
            <a:off x="5880167" y="4249937"/>
            <a:ext cx="558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Ecart de la prédiction par rapport à la valeur de base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5FA2689-CE45-4B05-BA68-356E18B5C872}"/>
              </a:ext>
            </a:extLst>
          </p:cNvPr>
          <p:cNvSpPr txBox="1"/>
          <p:nvPr/>
        </p:nvSpPr>
        <p:spPr>
          <a:xfrm>
            <a:off x="5880166" y="4831094"/>
            <a:ext cx="59308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alculées pour chaque individu</a:t>
            </a:r>
          </a:p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nformation supplémentaire sur l’impact de la variable en fonction de sa valeur</a:t>
            </a:r>
            <a:endParaRPr lang="fr-FR" dirty="0"/>
          </a:p>
        </p:txBody>
      </p:sp>
      <p:pic>
        <p:nvPicPr>
          <p:cNvPr id="27" name="Image 26" descr="0">
            <a:extLst>
              <a:ext uri="{FF2B5EF4-FFF2-40B4-BE49-F238E27FC236}">
                <a16:creationId xmlns:a16="http://schemas.microsoft.com/office/drawing/2014/main" id="{FA5569E9-8C37-453C-8DE5-60E55D7455C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7"/>
          <a:stretch/>
        </p:blipFill>
        <p:spPr bwMode="auto">
          <a:xfrm>
            <a:off x="6050279" y="5754424"/>
            <a:ext cx="5760720" cy="99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0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/>
      <p:bldP spid="24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1160</TotalTime>
  <Words>441</Words>
  <Application>Microsoft Office PowerPoint</Application>
  <PresentationFormat>Grand écran</PresentationFormat>
  <Paragraphs>98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Implémenter un modèle de scoring</vt:lpstr>
      <vt:lpstr>PROblematique :</vt:lpstr>
      <vt:lpstr>Présentation du jeu de données</vt:lpstr>
      <vt:lpstr>Présentation du jeu de données</vt:lpstr>
      <vt:lpstr>Analyse exploratoire</vt:lpstr>
      <vt:lpstr>modelisation</vt:lpstr>
      <vt:lpstr>modelisation</vt:lpstr>
      <vt:lpstr>Explication du modèle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Implémenter un modèle de scoring</dc:title>
  <dc:creator>Cédric</dc:creator>
  <cp:lastModifiedBy>Cédric</cp:lastModifiedBy>
  <cp:revision>10</cp:revision>
  <dcterms:created xsi:type="dcterms:W3CDTF">2021-12-09T15:15:39Z</dcterms:created>
  <dcterms:modified xsi:type="dcterms:W3CDTF">2021-12-11T07:04:10Z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