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5" r:id="rId4"/>
    <p:sldId id="276" r:id="rId5"/>
    <p:sldId id="258" r:id="rId6"/>
    <p:sldId id="260" r:id="rId7"/>
    <p:sldId id="274" r:id="rId8"/>
    <p:sldId id="269" r:id="rId9"/>
    <p:sldId id="264" r:id="rId10"/>
    <p:sldId id="259" r:id="rId11"/>
    <p:sldId id="263" r:id="rId12"/>
    <p:sldId id="262" r:id="rId13"/>
    <p:sldId id="266" r:id="rId14"/>
    <p:sldId id="267" r:id="rId15"/>
    <p:sldId id="278" r:id="rId16"/>
    <p:sldId id="272" r:id="rId17"/>
    <p:sldId id="273" r:id="rId18"/>
    <p:sldId id="271" r:id="rId19"/>
    <p:sldId id="277" r:id="rId20"/>
  </p:sldIdLst>
  <p:sldSz cx="9144000" cy="6858000" type="screen4x3"/>
  <p:notesSz cx="6858000" cy="9144000"/>
  <p:custDataLst>
    <p:tags r:id="rId2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ECECEC"/>
    <a:srgbClr val="EEEEEE"/>
    <a:srgbClr val="F0F0F0"/>
    <a:srgbClr val="F5F5F5"/>
    <a:srgbClr val="CDCDCD"/>
    <a:srgbClr val="F6F6F6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77" autoAdjust="0"/>
    <p:restoredTop sz="90647" autoAdjust="0"/>
  </p:normalViewPr>
  <p:slideViewPr>
    <p:cSldViewPr>
      <p:cViewPr>
        <p:scale>
          <a:sx n="80" d="100"/>
          <a:sy n="80" d="100"/>
        </p:scale>
        <p:origin x="-1854" y="-9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5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ADE3F-CE78-4304-90DD-69CB0597853E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CF5E-74C4-4277-BFC5-2C48FC6D60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82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CF5E-74C4-4277-BFC5-2C48FC6D60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96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 </a:t>
            </a:r>
          </a:p>
          <a:p>
            <a:r>
              <a:rPr lang="de-CH" dirty="0" smtClean="0"/>
              <a:t>- </a:t>
            </a:r>
            <a:r>
              <a:rPr lang="de-CH" dirty="0" err="1" smtClean="0"/>
              <a:t>Similar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Sysout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CF5E-74C4-4277-BFC5-2C48FC6D60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CF5E-74C4-4277-BFC5-2C48FC6D60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6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50DE-3472-4653-A444-5B443FE7AA4E}" type="datetime1">
              <a:rPr lang="de-CH" smtClean="0"/>
              <a:t>29.04.2013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743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E3D-F274-4AF5-9DF1-A78FFCEF68DA}" type="datetime1">
              <a:rPr lang="de-CH" smtClean="0"/>
              <a:t>29.04.2013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705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64AF6-022E-43B2-9753-57C33D817030}" type="datetime1">
              <a:rPr lang="de-CH" smtClean="0"/>
              <a:t>29.04.2013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9476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475656" y="0"/>
            <a:ext cx="7668344" cy="147565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0" dirty="0">
              <a:effectLst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1720" y="188640"/>
            <a:ext cx="6635080" cy="1143000"/>
          </a:xfrm>
        </p:spPr>
        <p:txBody>
          <a:bodyPr/>
          <a:lstStyle>
            <a:lvl1pPr>
              <a:defRPr b="0" i="0" u="none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oboto Lt" pitchFamily="2" charset="0"/>
                <a:ea typeface="Roboto Lt" pitchFamily="2" charset="0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>
            <a:lvl1pPr>
              <a:defRPr>
                <a:latin typeface="Roboto Lt" pitchFamily="2" charset="0"/>
                <a:ea typeface="Roboto Lt" pitchFamily="2" charset="0"/>
              </a:defRPr>
            </a:lvl1pPr>
            <a:lvl2pPr>
              <a:defRPr>
                <a:latin typeface="Roboto Lt" pitchFamily="2" charset="0"/>
                <a:ea typeface="Roboto Lt" pitchFamily="2" charset="0"/>
              </a:defRPr>
            </a:lvl2pPr>
            <a:lvl3pPr>
              <a:defRPr>
                <a:latin typeface="Roboto Lt" pitchFamily="2" charset="0"/>
                <a:ea typeface="Roboto Lt" pitchFamily="2" charset="0"/>
              </a:defRPr>
            </a:lvl3pPr>
            <a:lvl4pPr>
              <a:defRPr>
                <a:latin typeface="Roboto Lt" pitchFamily="2" charset="0"/>
                <a:ea typeface="Roboto Lt" pitchFamily="2" charset="0"/>
              </a:defRPr>
            </a:lvl4pPr>
            <a:lvl5pPr>
              <a:defRPr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noProof="0" smtClean="0"/>
              <a:t>Textmasterformat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pic>
        <p:nvPicPr>
          <p:cNvPr id="2052" name="Picture 4" descr="C:\Users\Cedric Reichenbach\students-cedric-DoodleDebug\Images\DoodleDebug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5656" cy="1475656"/>
          </a:xfrm>
          <a:prstGeom prst="rect">
            <a:avLst/>
          </a:prstGeom>
          <a:noFill/>
          <a:ln w="15875" cap="rnd" cmpd="dbl">
            <a:noFill/>
            <a:prstDash val="sys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27DC-2552-4A52-A1A3-9B5BFACF3DEF}" type="datetime1">
              <a:rPr lang="de-CH" smtClean="0"/>
              <a:t>29.04.2013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6463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71FB-593E-465D-9207-2119903B863E}" type="datetime1">
              <a:rPr lang="de-CH" smtClean="0"/>
              <a:t>29.04.2013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2999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6A4B-8FF2-43A3-B5BD-A9C3C87E2820}" type="datetime1">
              <a:rPr lang="de-CH" smtClean="0"/>
              <a:t>29.04.2013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440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123E-E927-4D73-B43F-B83145EC633F}" type="datetime1">
              <a:rPr lang="de-CH" smtClean="0"/>
              <a:t>29.04.2013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146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81AB-9B45-4EA4-85E7-C7D9AE8BCC30}" type="datetime1">
              <a:rPr lang="de-CH" smtClean="0"/>
              <a:t>29.04.2013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1563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5301-90B7-4097-BBF9-5E4AF869C7A1}" type="datetime1">
              <a:rPr lang="de-CH" smtClean="0"/>
              <a:t>29.04.2013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4487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FEA8-F11E-4DD5-93BD-B1E529D9AFFF}" type="datetime1">
              <a:rPr lang="de-CH" smtClean="0"/>
              <a:t>29.04.2013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839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9150-C15F-4D6A-BF1B-40AA2F4AABBB}" type="datetime1">
              <a:rPr lang="de-CH" smtClean="0"/>
              <a:t>29.04.2013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964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CC87D-290B-4A82-A5FC-87C0639762FA}" type="datetime1">
              <a:rPr lang="de-CH" smtClean="0"/>
              <a:t>29.04.2013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442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cg.unibe.ch/wiki/projects/DoodleDebu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725144"/>
            <a:ext cx="6400800" cy="1512168"/>
          </a:xfrm>
        </p:spPr>
        <p:txBody>
          <a:bodyPr>
            <a:normAutofit/>
          </a:bodyPr>
          <a:lstStyle/>
          <a:p>
            <a:r>
              <a:rPr lang="en-US" dirty="0" smtClean="0"/>
              <a:t>Cedric </a:t>
            </a:r>
            <a:r>
              <a:rPr lang="en-US" dirty="0" err="1" smtClean="0"/>
              <a:t>Reichenbach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Niko Schwarz</a:t>
            </a:r>
          </a:p>
        </p:txBody>
      </p:sp>
      <p:pic>
        <p:nvPicPr>
          <p:cNvPr id="1029" name="Picture 5" descr="C:\Users\Cedric Reichenbach\students-cedric-DoodleDebug\Images\DoodleDebug-logo_text-onl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5" b="22913"/>
          <a:stretch/>
        </p:blipFill>
        <p:spPr bwMode="auto">
          <a:xfrm>
            <a:off x="1668983" y="1049722"/>
            <a:ext cx="5814468" cy="317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Cedric Reichenbach\Downloads\unibern_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445224"/>
            <a:ext cx="158115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0" y="6488668"/>
            <a:ext cx="514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FF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rgbClr val="0066FF"/>
                </a:solidFill>
                <a:hlinkClick r:id="rId4"/>
              </a:rPr>
              <a:t>scg.unibe.ch/wiki/projects/DoodleDebug</a:t>
            </a:r>
            <a:endParaRPr lang="en-US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62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Implement the </a:t>
            </a: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Doodleable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interface</a:t>
            </a:r>
          </a:p>
          <a:p>
            <a:pPr lvl="1"/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doodleOn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  <a:latin typeface="saxMono" pitchFamily="49" charset="0"/>
              </a:rPr>
              <a:t>DoodleCanvas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)</a:t>
            </a:r>
            <a:b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</a:br>
            <a:r>
              <a:rPr lang="en-US" dirty="0" smtClean="0"/>
              <a:t>Regular representation</a:t>
            </a:r>
          </a:p>
          <a:p>
            <a:pPr lvl="1"/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summarizeOn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  <a:latin typeface="saxMono" pitchFamily="49" charset="0"/>
              </a:rPr>
              <a:t>DoodleCanvas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)</a:t>
            </a:r>
            <a:b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</a:br>
            <a:r>
              <a:rPr lang="en-US" dirty="0" smtClean="0"/>
              <a:t>Simplified representation for nested objects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193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DoodleCanvas</a:t>
            </a:r>
            <a:endParaRPr lang="en-US" dirty="0"/>
          </a:p>
        </p:txBody>
      </p:sp>
      <p:pic>
        <p:nvPicPr>
          <p:cNvPr id="1026" name="Picture 2" descr="C:\Users\Cedric Reichenbach\Git\Uni\papers-doodledebug\img\doodleable-examp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96" b="3642"/>
          <a:stretch/>
        </p:blipFill>
        <p:spPr bwMode="auto">
          <a:xfrm>
            <a:off x="220422" y="1772816"/>
            <a:ext cx="5554577" cy="3026589"/>
          </a:xfrm>
          <a:prstGeom prst="rect">
            <a:avLst/>
          </a:prstGeom>
          <a:noFill/>
          <a:ln w="12700"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Cedric Reichenbach\Git\Uni\papers-doodledebug\img\doodleable-examp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7"/>
          <a:stretch/>
        </p:blipFill>
        <p:spPr bwMode="auto">
          <a:xfrm>
            <a:off x="3491880" y="3501008"/>
            <a:ext cx="5427003" cy="3140968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11</a:t>
            </a:fld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4082811" y="5805264"/>
            <a:ext cx="2793445" cy="29255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611560" y="2348880"/>
            <a:ext cx="1116124" cy="64807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3131840" y="2348880"/>
            <a:ext cx="2088232" cy="64807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611560" y="2996951"/>
            <a:ext cx="2232248" cy="144579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611560" y="3141530"/>
            <a:ext cx="2232248" cy="1223573"/>
          </a:xfrm>
          <a:prstGeom prst="rect">
            <a:avLst/>
          </a:prstGeom>
          <a:gradFill flip="none" rotWithShape="1">
            <a:gsLst>
              <a:gs pos="0">
                <a:srgbClr val="ECECEC"/>
              </a:gs>
              <a:gs pos="100000">
                <a:srgbClr val="FAFAFA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2889547" y="2367915"/>
            <a:ext cx="242293" cy="1944216"/>
          </a:xfrm>
          <a:prstGeom prst="rect">
            <a:avLst/>
          </a:prstGeom>
          <a:gradFill flip="none" rotWithShape="1">
            <a:gsLst>
              <a:gs pos="0">
                <a:srgbClr val="ECECEC"/>
              </a:gs>
              <a:gs pos="55000">
                <a:srgbClr val="FAFAFA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3995936" y="5224682"/>
            <a:ext cx="3384376" cy="29255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3995936" y="5512714"/>
            <a:ext cx="3384376" cy="29255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3995936" y="4936650"/>
            <a:ext cx="3384376" cy="29255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4082811" y="4653136"/>
            <a:ext cx="3384376" cy="29255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4000542" y="4365103"/>
            <a:ext cx="3384376" cy="29255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1727684" y="2367915"/>
            <a:ext cx="936104" cy="64807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>
            <a:off x="5234575" y="2392221"/>
            <a:ext cx="216024" cy="64807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6876256" y="5821142"/>
            <a:ext cx="338539" cy="29255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8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Plugins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RenderingPlugin</a:t>
            </a:r>
            <a:endParaRPr lang="en-US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r>
              <a:rPr lang="en-US" dirty="0" smtClean="0"/>
              <a:t>For convenience: </a:t>
            </a: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AbstractPlugin</a:t>
            </a:r>
            <a:endParaRPr lang="en-US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r>
              <a:rPr lang="de-CH" dirty="0" err="1" smtClean="0"/>
              <a:t>Define</a:t>
            </a:r>
            <a:r>
              <a:rPr lang="de-CH" dirty="0" smtClean="0"/>
              <a:t> </a:t>
            </a:r>
            <a:r>
              <a:rPr lang="de-CH" dirty="0" err="1" smtClean="0"/>
              <a:t>types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rendered</a:t>
            </a:r>
            <a:endParaRPr lang="de-CH" dirty="0" smtClean="0"/>
          </a:p>
          <a:p>
            <a:r>
              <a:rPr lang="de-CH" dirty="0" err="1" smtClean="0"/>
              <a:t>Generate</a:t>
            </a:r>
            <a:r>
              <a:rPr lang="de-CH" dirty="0" smtClean="0"/>
              <a:t> HTML, CSS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795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Renderings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320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Most common types included</a:t>
            </a:r>
          </a:p>
          <a:p>
            <a:pPr lvl="1"/>
            <a:r>
              <a:rPr lang="en-US" dirty="0" smtClean="0"/>
              <a:t>Primitives and strings</a:t>
            </a:r>
          </a:p>
          <a:p>
            <a:pPr lvl="1"/>
            <a:r>
              <a:rPr lang="en-US" dirty="0" smtClean="0"/>
              <a:t>Nulls</a:t>
            </a:r>
          </a:p>
          <a:p>
            <a:pPr lvl="1"/>
            <a:r>
              <a:rPr lang="en-US" dirty="0" smtClean="0"/>
              <a:t>Arrays and Collections</a:t>
            </a:r>
            <a:endParaRPr lang="en-US" dirty="0"/>
          </a:p>
          <a:p>
            <a:pPr lvl="1"/>
            <a:r>
              <a:rPr lang="en-US" dirty="0" smtClean="0"/>
              <a:t>Maps</a:t>
            </a:r>
          </a:p>
          <a:p>
            <a:pPr lvl="1"/>
            <a:r>
              <a:rPr lang="en-US" dirty="0" smtClean="0"/>
              <a:t>Colors</a:t>
            </a:r>
          </a:p>
          <a:p>
            <a:pPr lvl="1"/>
            <a:r>
              <a:rPr lang="en-US" dirty="0" smtClean="0"/>
              <a:t>Images (several types)</a:t>
            </a:r>
          </a:p>
          <a:p>
            <a:pPr lvl="1"/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546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Renderings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Objects</a:t>
            </a:r>
            <a:br>
              <a:rPr lang="en-US" dirty="0" smtClean="0"/>
            </a:br>
            <a:r>
              <a:rPr lang="en-US" dirty="0" smtClean="0"/>
              <a:t>List fields (if &lt;= 7)</a:t>
            </a:r>
          </a:p>
          <a:p>
            <a:pPr lvl="1"/>
            <a:r>
              <a:rPr lang="en-US" dirty="0" smtClean="0"/>
              <a:t>Tables and Matrices</a:t>
            </a:r>
            <a:br>
              <a:rPr lang="en-US" dirty="0" smtClean="0"/>
            </a:br>
            <a:r>
              <a:rPr lang="en-US" dirty="0" smtClean="0"/>
              <a:t>Two-dimensional arrays and collections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14</a:t>
            </a:fld>
            <a:endParaRPr lang="de-CH" dirty="0"/>
          </a:p>
        </p:txBody>
      </p:sp>
      <p:pic>
        <p:nvPicPr>
          <p:cNvPr id="2050" name="Picture 2" descr="C:\Users\Cedric Reichenbach\Git\Uni\papers-doodledebug\img\screenshots_original\Plugin_Matri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83" r="29309" b="28550"/>
          <a:stretch/>
        </p:blipFill>
        <p:spPr bwMode="auto">
          <a:xfrm>
            <a:off x="2195736" y="4192543"/>
            <a:ext cx="4845322" cy="172819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42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Renderings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Throwables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linking to Eclipse editor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15</a:t>
            </a:fld>
            <a:endParaRPr lang="de-CH" dirty="0"/>
          </a:p>
        </p:txBody>
      </p:sp>
      <p:pic>
        <p:nvPicPr>
          <p:cNvPr id="1026" name="Picture 2" descr="C:\Users\Cedric Reichenbach\Git\Uni\papers-doodledebug\img\Plugin_Throwable-outermos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"/>
          <a:stretch/>
        </p:blipFill>
        <p:spPr bwMode="auto">
          <a:xfrm>
            <a:off x="1259631" y="3371850"/>
            <a:ext cx="6456363" cy="257594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74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Study: Setup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Qualitative</a:t>
            </a:r>
          </a:p>
          <a:p>
            <a:r>
              <a:rPr lang="en-US" dirty="0" smtClean="0"/>
              <a:t>7 subjects</a:t>
            </a:r>
          </a:p>
          <a:p>
            <a:r>
              <a:rPr lang="en-US" dirty="0" smtClean="0"/>
              <a:t>3 problems</a:t>
            </a:r>
          </a:p>
          <a:p>
            <a:r>
              <a:rPr lang="en-US" dirty="0" smtClean="0"/>
              <a:t>Alternatively with or without </a:t>
            </a:r>
            <a:r>
              <a:rPr lang="en-US" dirty="0" err="1" smtClean="0"/>
              <a:t>DoodleDebug</a:t>
            </a:r>
            <a:endParaRPr lang="en-US" dirty="0" smtClean="0"/>
          </a:p>
          <a:p>
            <a:r>
              <a:rPr lang="en-US" dirty="0" smtClean="0"/>
              <a:t>Screen capturing and think-aloud protocol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662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Study: Outcomes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efficient debugging</a:t>
            </a:r>
          </a:p>
          <a:p>
            <a:pPr lvl="1"/>
            <a:r>
              <a:rPr lang="en-US" dirty="0" smtClean="0"/>
              <a:t>Faster problem detection</a:t>
            </a:r>
          </a:p>
          <a:p>
            <a:pPr lvl="1"/>
            <a:r>
              <a:rPr lang="en-US" dirty="0" smtClean="0"/>
              <a:t>Less customization needed</a:t>
            </a:r>
          </a:p>
          <a:p>
            <a:r>
              <a:rPr lang="en-US" dirty="0" smtClean="0"/>
              <a:t>Default doodles should not only use </a:t>
            </a: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toString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 Listing fields yields better results</a:t>
            </a:r>
          </a:p>
          <a:p>
            <a:r>
              <a:rPr lang="en-US" dirty="0" smtClean="0">
                <a:sym typeface="Wingdings" pitchFamily="2" charset="2"/>
              </a:rPr>
              <a:t>Several minor UI problems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7559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 not read this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432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Future 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Clickable doodles</a:t>
            </a:r>
          </a:p>
          <a:p>
            <a:r>
              <a:rPr lang="en-US" dirty="0" smtClean="0"/>
              <a:t>Debugger integration</a:t>
            </a:r>
          </a:p>
          <a:p>
            <a:r>
              <a:rPr lang="en-US" dirty="0" smtClean="0"/>
              <a:t>Object Diffs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437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System.out.println</a:t>
            </a:r>
            <a:r>
              <a:rPr lang="en-US" dirty="0" smtClean="0"/>
              <a:t>() lacks features</a:t>
            </a:r>
          </a:p>
          <a:p>
            <a:pPr lvl="1"/>
            <a:r>
              <a:rPr lang="en-US" dirty="0" smtClean="0"/>
              <a:t>Inspection</a:t>
            </a:r>
          </a:p>
          <a:p>
            <a:pPr lvl="1"/>
            <a:r>
              <a:rPr lang="en-US" dirty="0" smtClean="0"/>
              <a:t>Advanced formatting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Colors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7425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8840"/>
            <a:ext cx="3610744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Standard: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3</a:t>
            </a:fld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3995936" y="1988840"/>
            <a:ext cx="4701208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dirty="0" smtClean="0">
                <a:solidFill>
                  <a:schemeClr val="accent2"/>
                </a:solidFill>
                <a:latin typeface="saxMono" pitchFamily="49" charset="0"/>
              </a:rPr>
              <a:t>contact.AddressBook@737d72cf</a:t>
            </a:r>
          </a:p>
        </p:txBody>
      </p:sp>
    </p:spTree>
    <p:extLst>
      <p:ext uri="{BB962C8B-B14F-4D97-AF65-F5344CB8AC3E}">
        <p14:creationId xmlns:p14="http://schemas.microsoft.com/office/powerpoint/2010/main" val="328105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95936" y="1988840"/>
            <a:ext cx="4690864" cy="4680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-- </a:t>
            </a:r>
            <a:r>
              <a:rPr lang="en-US" sz="2000" dirty="0" err="1" smtClean="0">
                <a:solidFill>
                  <a:schemeClr val="accent2"/>
                </a:solidFill>
                <a:latin typeface="saxMono" pitchFamily="49" charset="0"/>
              </a:rPr>
              <a:t>Addressbook</a:t>
            </a: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 --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Contact: Hannah Montana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La </a:t>
            </a:r>
            <a:r>
              <a:rPr lang="en-US" sz="2000" dirty="0" err="1" smtClean="0">
                <a:solidFill>
                  <a:schemeClr val="accent2"/>
                </a:solidFill>
                <a:latin typeface="saxMono" pitchFamily="49" charset="0"/>
              </a:rPr>
              <a:t>Rambla</a:t>
            </a: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 55b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7790 New York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---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Contact: Rose Franklin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Down Street 0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8983 </a:t>
            </a:r>
            <a:r>
              <a:rPr lang="en-US" sz="2000" dirty="0" err="1" smtClean="0">
                <a:solidFill>
                  <a:schemeClr val="accent2"/>
                </a:solidFill>
                <a:latin typeface="saxMono" pitchFamily="49" charset="0"/>
              </a:rPr>
              <a:t>Thun</a:t>
            </a:r>
            <a:endParaRPr lang="en-US" sz="2000" dirty="0" smtClean="0">
              <a:solidFill>
                <a:schemeClr val="accent2"/>
              </a:solidFill>
              <a:latin typeface="saxMono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---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Contact: Rose Montana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2"/>
                </a:solidFill>
                <a:latin typeface="saxMono" pitchFamily="49" charset="0"/>
              </a:rPr>
              <a:t>Hai</a:t>
            </a: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 Ming Way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936 </a:t>
            </a:r>
            <a:r>
              <a:rPr lang="en-US" sz="2000" dirty="0" err="1" smtClean="0">
                <a:solidFill>
                  <a:schemeClr val="accent2"/>
                </a:solidFill>
                <a:latin typeface="saxMono" pitchFamily="49" charset="0"/>
              </a:rPr>
              <a:t>Moskow</a:t>
            </a:r>
            <a:endParaRPr lang="en-US" sz="2000" dirty="0" smtClean="0">
              <a:solidFill>
                <a:schemeClr val="accent2"/>
              </a:solidFill>
              <a:latin typeface="saxMono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saxMono" pitchFamily="49" charset="0"/>
              </a:rPr>
              <a:t>[...]</a:t>
            </a:r>
            <a:endParaRPr lang="en-US" sz="2000" b="1" dirty="0">
              <a:solidFill>
                <a:schemeClr val="accent2"/>
              </a:solidFill>
              <a:latin typeface="saxMono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4</a:t>
            </a:fld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988840"/>
            <a:ext cx="3610744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Improved:</a:t>
            </a:r>
          </a:p>
        </p:txBody>
      </p:sp>
    </p:spTree>
    <p:extLst>
      <p:ext uri="{BB962C8B-B14F-4D97-AF65-F5344CB8AC3E}">
        <p14:creationId xmlns:p14="http://schemas.microsoft.com/office/powerpoint/2010/main" val="56868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Why?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Debuggers lack features</a:t>
            </a:r>
          </a:p>
          <a:p>
            <a:pPr lvl="1"/>
            <a:r>
              <a:rPr lang="en-US" dirty="0" smtClean="0"/>
              <a:t>Comparison between points in time</a:t>
            </a:r>
          </a:p>
          <a:p>
            <a:pPr lvl="1"/>
            <a:r>
              <a:rPr lang="en-US" dirty="0" smtClean="0"/>
              <a:t>Customized output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2106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DoodleDebug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an object with</a:t>
            </a:r>
            <a:br>
              <a:rPr lang="en-US" dirty="0" smtClean="0"/>
            </a:br>
            <a:r>
              <a:rPr lang="en-US" b="1" dirty="0" err="1">
                <a:solidFill>
                  <a:srgbClr val="0070C0"/>
                </a:solidFill>
                <a:latin typeface="saxMono" pitchFamily="49" charset="0"/>
              </a:rPr>
              <a:t>Doo.dle</a:t>
            </a:r>
            <a:r>
              <a:rPr lang="en-US" b="1" dirty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>
                <a:solidFill>
                  <a:srgbClr val="00B0F0"/>
                </a:solidFill>
                <a:latin typeface="saxMono" pitchFamily="49" charset="0"/>
              </a:rPr>
              <a:t>object</a:t>
            </a:r>
            <a:r>
              <a:rPr lang="en-US" b="1" dirty="0">
                <a:solidFill>
                  <a:srgbClr val="0070C0"/>
                </a:solidFill>
                <a:latin typeface="saxMono" pitchFamily="49" charset="0"/>
              </a:rPr>
              <a:t>);</a:t>
            </a:r>
          </a:p>
          <a:p>
            <a:r>
              <a:rPr lang="en-US" dirty="0" smtClean="0"/>
              <a:t>Multiple calls list doodles one below each other</a:t>
            </a:r>
          </a:p>
          <a:p>
            <a:r>
              <a:rPr lang="en-US" dirty="0" smtClean="0"/>
              <a:t>Easily installed as Eclipse plugin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593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DoodleDebug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3229" y="1988840"/>
            <a:ext cx="4114800" cy="41373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Doo.dle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  <a:latin typeface="saxMono" pitchFamily="49" charset="0"/>
              </a:rPr>
              <a:t>colorMap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)</a:t>
            </a:r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Doo.dle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  <a:latin typeface="saxMono" pitchFamily="49" charset="0"/>
              </a:rPr>
              <a:t>intMap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)</a:t>
            </a:r>
            <a:endParaRPr lang="en-US" b="1" dirty="0">
              <a:solidFill>
                <a:srgbClr val="0070C0"/>
              </a:solidFill>
              <a:latin typeface="saxMono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Doo.dle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  <a:latin typeface="saxMono" pitchFamily="49" charset="0"/>
              </a:rPr>
              <a:t>mapList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)</a:t>
            </a:r>
            <a:endParaRPr lang="en-US" b="1" dirty="0">
              <a:solidFill>
                <a:srgbClr val="0070C0"/>
              </a:solidFill>
              <a:latin typeface="saxMono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7</a:t>
            </a:fld>
            <a:endParaRPr lang="de-CH" dirty="0"/>
          </a:p>
        </p:txBody>
      </p:sp>
      <p:pic>
        <p:nvPicPr>
          <p:cNvPr id="2050" name="Picture 2" descr="C:\Users\Cedric Reichenbach\students-cedric-DoodleDebug\Images\Screenshots\output_maps-lists_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892" y="1997746"/>
            <a:ext cx="363352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84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Doodles</a:t>
            </a:r>
            <a:endParaRPr lang="en-US" dirty="0"/>
          </a:p>
        </p:txBody>
      </p:sp>
      <p:pic>
        <p:nvPicPr>
          <p:cNvPr id="4" name="Picture 2" descr="C:\Users\Cedric Reichenbach\Git\Uni\papers-doodledebug\img\AddressBook_wh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97" y="1772817"/>
            <a:ext cx="3094607" cy="396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8</a:t>
            </a:fld>
            <a:endParaRPr lang="de-CH" dirty="0"/>
          </a:p>
        </p:txBody>
      </p:sp>
      <p:pic>
        <p:nvPicPr>
          <p:cNvPr id="5122" name="Picture 2" descr="C:\Users\Cedric Reichenbach\Git\Uni\papers-doodledebug\img\AddressBook_contac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0" t="4926" r="3963" b="4187"/>
          <a:stretch/>
        </p:blipFill>
        <p:spPr bwMode="auto">
          <a:xfrm>
            <a:off x="4622953" y="1772817"/>
            <a:ext cx="3486150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Cedric Reichenbach\Git\Uni\papers-doodledebug\img\AddressBook_addres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954" y="4437112"/>
            <a:ext cx="3486150" cy="191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/>
          <p:cNvSpPr/>
          <p:nvPr/>
        </p:nvSpPr>
        <p:spPr>
          <a:xfrm>
            <a:off x="755576" y="2780928"/>
            <a:ext cx="1661166" cy="720080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ffectLst>
            <a:outerShdw blurRad="25400" dist="25400" dir="27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>
            <a:off x="6300192" y="2852936"/>
            <a:ext cx="1008112" cy="432048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ffectLst>
            <a:outerShdw blurRad="25400" dist="25400" dir="27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6732240" y="3284984"/>
            <a:ext cx="0" cy="1152128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  <a:effectLst>
            <a:outerShdw blurRad="25400" dist="25400" dir="27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2416742" y="2924944"/>
            <a:ext cx="2206211" cy="0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  <a:effectLst>
            <a:outerShdw blurRad="25400" dist="25400" dir="27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0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Over Time</a:t>
            </a:r>
            <a:endParaRPr lang="en-US" dirty="0"/>
          </a:p>
        </p:txBody>
      </p:sp>
      <p:pic>
        <p:nvPicPr>
          <p:cNvPr id="2050" name="Picture 2" descr="C:\Users\Cedric Reichenbach\Git\Uni\papers-doodledebug\img\game_long-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05999"/>
            <a:ext cx="7200800" cy="479135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698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Folie 1&quot;/&gt;&lt;property id=&quot;20307&quot; value=&quot;256&quot;/&gt;&lt;/object&gt;&lt;object type=&quot;3&quot; unique_id=&quot;10005&quot;&gt;&lt;property id=&quot;20148&quot; value=&quot;5&quot;/&gt;&lt;property id=&quot;20300&quot; value=&quot;Folie 2 - &amp;quot;Why?&amp;quot;&quot;/&gt;&lt;property id=&quot;20307&quot; value=&quot;257&quot;/&gt;&lt;/object&gt;&lt;object type=&quot;3&quot; unique_id=&quot;10006&quot;&gt;&lt;property id=&quot;20148&quot; value=&quot;5&quot;/&gt;&lt;property id=&quot;20300&quot; value=&quot;Folie 5 - &amp;quot;Why?&amp;quot;&quot;/&gt;&lt;property id=&quot;20307&quot; value=&quot;258&quot;/&gt;&lt;/object&gt;&lt;object type=&quot;3&quot; unique_id=&quot;10037&quot;&gt;&lt;property id=&quot;20148&quot; value=&quot;5&quot;/&gt;&lt;property id=&quot;20300&quot; value=&quot;Folie 10 - &amp;quot;Customization&amp;quot;&quot;/&gt;&lt;property id=&quot;20307&quot; value=&quot;259&quot;/&gt;&lt;/object&gt;&lt;object type=&quot;3&quot; unique_id=&quot;10074&quot;&gt;&lt;property id=&quot;20148&quot; value=&quot;5&quot;/&gt;&lt;property id=&quot;20300&quot; value=&quot;Folie 6 - &amp;quot;Solution: DoodleDebug&amp;quot;&quot;/&gt;&lt;property id=&quot;20307&quot; value=&quot;260&quot;/&gt;&lt;/object&gt;&lt;object type=&quot;3&quot; unique_id=&quot;10236&quot;&gt;&lt;property id=&quot;20148&quot; value=&quot;5&quot;/&gt;&lt;property id=&quot;20300&quot; value=&quot;Folie 12 - &amp;quot;Plugins&amp;quot;&quot;/&gt;&lt;property id=&quot;20307&quot; value=&quot;262&quot;/&gt;&lt;/object&gt;&lt;object type=&quot;3&quot; unique_id=&quot;10246&quot;&gt;&lt;property id=&quot;20148&quot; value=&quot;5&quot;/&gt;&lt;property id=&quot;20300&quot; value=&quot;Folie 11 - &amp;quot;DoodleCanvas&amp;quot;&quot;/&gt;&lt;property id=&quot;20307&quot; value=&quot;263&quot;/&gt;&lt;/object&gt;&lt;object type=&quot;3&quot; unique_id=&quot;10357&quot;&gt;&lt;property id=&quot;20148&quot; value=&quot;5&quot;/&gt;&lt;property id=&quot;20300&quot; value=&quot;Folie 9 - &amp;quot;Changes Over Time&amp;quot;&quot;/&gt;&lt;property id=&quot;20307&quot; value=&quot;264&quot;/&gt;&lt;/object&gt;&lt;object type=&quot;3&quot; unique_id=&quot;10407&quot;&gt;&lt;property id=&quot;20148&quot; value=&quot;5&quot;/&gt;&lt;property id=&quot;20300&quot; value=&quot;Folie 13 - &amp;quot;Default Renderings&amp;quot;&quot;/&gt;&lt;property id=&quot;20307&quot; value=&quot;266&quot;/&gt;&lt;/object&gt;&lt;object type=&quot;3&quot; unique_id=&quot;10408&quot;&gt;&lt;property id=&quot;20148&quot; value=&quot;5&quot;/&gt;&lt;property id=&quot;20300&quot; value=&quot;Folie 14 - &amp;quot;Default Renderings&amp;quot;&quot;/&gt;&lt;property id=&quot;20307&quot; value=&quot;267&quot;/&gt;&lt;/object&gt;&lt;object type=&quot;3&quot; unique_id=&quot;10682&quot;&gt;&lt;property id=&quot;20148&quot; value=&quot;5&quot;/&gt;&lt;property id=&quot;20300&quot; value=&quot;Folie 8 - &amp;quot;Inspecting Doodles&amp;quot;&quot;/&gt;&lt;property id=&quot;20307&quot; value=&quot;269&quot;/&gt;&lt;/object&gt;&lt;object type=&quot;3&quot; unique_id=&quot;10718&quot;&gt;&lt;property id=&quot;20148&quot; value=&quot;5&quot;/&gt;&lt;property id=&quot;20300&quot; value=&quot;Folie 16 - &amp;quot;Study: Setup&amp;quot;&quot;/&gt;&lt;property id=&quot;20307&quot; value=&quot;272&quot;/&gt;&lt;/object&gt;&lt;object type=&quot;3&quot; unique_id=&quot;10719&quot;&gt;&lt;property id=&quot;20148&quot; value=&quot;5&quot;/&gt;&lt;property id=&quot;20300&quot; value=&quot;Folie 18 - &amp;quot;Demo&amp;quot;&quot;/&gt;&lt;property id=&quot;20307&quot; value=&quot;271&quot;/&gt;&lt;/object&gt;&lt;object type=&quot;3&quot; unique_id=&quot;10796&quot;&gt;&lt;property id=&quot;20148&quot; value=&quot;5&quot;/&gt;&lt;property id=&quot;20300&quot; value=&quot;Folie 17 - &amp;quot;Study: Outcomes&amp;quot;&quot;/&gt;&lt;property id=&quot;20307&quot; value=&quot;273&quot;/&gt;&lt;/object&gt;&lt;object type=&quot;3&quot; unique_id=&quot;10997&quot;&gt;&lt;property id=&quot;20148&quot; value=&quot;5&quot;/&gt;&lt;property id=&quot;20300&quot; value=&quot;Folie 7 - &amp;quot;Solution: DoodleDebug&amp;quot;&quot;/&gt;&lt;property id=&quot;20307&quot; value=&quot;274&quot;/&gt;&lt;/object&gt;&lt;object type=&quot;3&quot; unique_id=&quot;11179&quot;&gt;&lt;property id=&quot;20148&quot; value=&quot;5&quot;/&gt;&lt;property id=&quot;20300&quot; value=&quot;Folie 3 - &amp;quot;Why?&amp;quot;&quot;/&gt;&lt;property id=&quot;20307&quot; value=&quot;275&quot;/&gt;&lt;/object&gt;&lt;object type=&quot;3&quot; unique_id=&quot;11327&quot;&gt;&lt;property id=&quot;20148&quot; value=&quot;5&quot;/&gt;&lt;property id=&quot;20300&quot; value=&quot;Folie 4 - &amp;quot;Why?&amp;quot;&quot;/&gt;&lt;property id=&quot;20307&quot; value=&quot;276&quot;/&gt;&lt;/object&gt;&lt;object type=&quot;3&quot; unique_id=&quot;11366&quot;&gt;&lt;property id=&quot;20148&quot; value=&quot;5&quot;/&gt;&lt;property id=&quot;20300&quot; value=&quot;Folie 15 - &amp;quot;Default Renderings&amp;quot;&quot;/&gt;&lt;property id=&quot;20307&quot; value=&quot;278&quot;/&gt;&lt;/object&gt;&lt;object type=&quot;3&quot; unique_id=&quot;11367&quot;&gt;&lt;property id=&quot;20148&quot; value=&quot;5&quot;/&gt;&lt;property id=&quot;20300&quot; value=&quot;Folie 19 - &amp;quot;Possible Future Work&amp;quot;&quot;/&gt;&lt;property id=&quot;20307&quot; value=&quot;27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Larissa">
  <a:themeElements>
    <a:clrScheme name="DoodleDebug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00B0F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0</TotalTime>
  <Words>221</Words>
  <Application>Microsoft Office PowerPoint</Application>
  <PresentationFormat>Bildschirmpräsentation (4:3)</PresentationFormat>
  <Paragraphs>110</Paragraphs>
  <Slides>19</Slides>
  <Notes>3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Larissa</vt:lpstr>
      <vt:lpstr>PowerPoint-Präsentation</vt:lpstr>
      <vt:lpstr>Why?</vt:lpstr>
      <vt:lpstr>Why?</vt:lpstr>
      <vt:lpstr>Why?</vt:lpstr>
      <vt:lpstr>Why?</vt:lpstr>
      <vt:lpstr>Solution: DoodleDebug</vt:lpstr>
      <vt:lpstr>Solution: DoodleDebug</vt:lpstr>
      <vt:lpstr>Inspecting Doodles</vt:lpstr>
      <vt:lpstr>Changes Over Time</vt:lpstr>
      <vt:lpstr>Customization</vt:lpstr>
      <vt:lpstr>DoodleCanvas</vt:lpstr>
      <vt:lpstr>Plugins</vt:lpstr>
      <vt:lpstr>Default Renderings</vt:lpstr>
      <vt:lpstr>Default Renderings</vt:lpstr>
      <vt:lpstr>Default Renderings</vt:lpstr>
      <vt:lpstr>Study: Setup</vt:lpstr>
      <vt:lpstr>Study: Outcomes</vt:lpstr>
      <vt:lpstr>Demo</vt:lpstr>
      <vt:lpstr>Possible 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Cedric Reichenbach</dc:creator>
  <cp:lastModifiedBy>Cedric Reichenbach</cp:lastModifiedBy>
  <cp:revision>91</cp:revision>
  <dcterms:created xsi:type="dcterms:W3CDTF">2013-03-17T16:12:03Z</dcterms:created>
  <dcterms:modified xsi:type="dcterms:W3CDTF">2013-04-30T09:38:40Z</dcterms:modified>
</cp:coreProperties>
</file>