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6" r:id="rId4"/>
    <p:sldId id="277" r:id="rId5"/>
    <p:sldId id="271" r:id="rId6"/>
    <p:sldId id="274" r:id="rId7"/>
    <p:sldId id="275" r:id="rId8"/>
    <p:sldId id="272" r:id="rId9"/>
    <p:sldId id="257" r:id="rId10"/>
    <p:sldId id="273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3/22/2017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3/22/2017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Audio Acoustic Assistant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Mid-Point </a:t>
            </a:r>
            <a:r>
              <a:rPr lang="en-US" dirty="0"/>
              <a:t>Presentation</a:t>
            </a:r>
          </a:p>
          <a:p>
            <a:endParaRPr lang="en-US" dirty="0"/>
          </a:p>
          <a:p>
            <a:r>
              <a:rPr lang="en-US" dirty="0"/>
              <a:t>Group 14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10739263" cy="4123944"/>
          </a:xfrm>
        </p:spPr>
        <p:txBody>
          <a:bodyPr/>
          <a:lstStyle/>
          <a:p>
            <a:r>
              <a:rPr lang="de-DE" dirty="0"/>
              <a:t>KNAUF DANOLINE A/S, n.d., image, viewed March 2017, &lt;http://knaufdanoline.com/properties/acoustics/&gt;.</a:t>
            </a:r>
          </a:p>
          <a:p>
            <a:r>
              <a:rPr lang="de-DE" dirty="0"/>
              <a:t>Mads Herring Jensen &amp; COMSOL Inc, 2015, image, viewed March 2017, &lt;https://www.comsol.com/blogs/modeling-room-acoustics-with-comsol-multiphysics/&gt;.</a:t>
            </a:r>
          </a:p>
          <a:p>
            <a:r>
              <a:rPr lang="de-DE" dirty="0"/>
              <a:t>Software Plant, 2017, image, viewed March 2017, &lt;http://www.softwareplant.com/migrating-ms-project-jira/&gt;.</a:t>
            </a:r>
          </a:p>
          <a:p>
            <a:pPr lvl="0"/>
            <a:r>
              <a:rPr lang="en-IE" dirty="0">
                <a:solidFill>
                  <a:srgbClr val="323232"/>
                </a:solidFill>
              </a:rPr>
              <a:t>canadian1strealty, 2012</a:t>
            </a:r>
            <a:r>
              <a:rPr lang="de-DE" dirty="0"/>
              <a:t>, photograph, viewed March 2017, &lt;https://canadian1strealty.wordpress.com/2012/11/13/5-nice-things-we-can-do-for-our-clients/</a:t>
            </a:r>
          </a:p>
          <a:p>
            <a:pPr lvl="0"/>
            <a:r>
              <a:rPr lang="de-DE" dirty="0"/>
              <a:t>MS Office, 2017, WBS crated march 2017.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1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Acoustic Assistant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740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Colin Allen,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Keith Feeney,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Patrick Lawlor,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Fearghal McMorrow, 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Cedric Vecchionacce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2958" y="6349120"/>
            <a:ext cx="15937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(canadian1strealty, 2012)</a:t>
            </a:r>
          </a:p>
        </p:txBody>
      </p:sp>
    </p:spTree>
    <p:extLst>
      <p:ext uri="{BB962C8B-B14F-4D97-AF65-F5344CB8AC3E}">
        <p14:creationId xmlns:p14="http://schemas.microsoft.com/office/powerpoint/2010/main" val="32629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20487" y="-678627"/>
            <a:ext cx="9509760" cy="1233424"/>
          </a:xfrm>
        </p:spPr>
        <p:txBody>
          <a:bodyPr/>
          <a:lstStyle/>
          <a:p>
            <a:r>
              <a:rPr lang="en-US" dirty="0" smtClean="0"/>
              <a:t>Who are Audiotronics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20487" y="554797"/>
            <a:ext cx="9509760" cy="6003690"/>
          </a:xfrm>
        </p:spPr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Cedric, previously a sound engineer</a:t>
            </a:r>
            <a:endParaRPr lang="en-US" dirty="0"/>
          </a:p>
          <a:p>
            <a:r>
              <a:rPr lang="en-US" dirty="0" smtClean="0"/>
              <a:t>Promoters</a:t>
            </a:r>
          </a:p>
          <a:p>
            <a:pPr lvl="1"/>
            <a:r>
              <a:rPr lang="en-US" dirty="0" smtClean="0"/>
              <a:t>Cedric Vecchionacce - Managing Director</a:t>
            </a:r>
          </a:p>
          <a:p>
            <a:pPr lvl="2"/>
            <a:r>
              <a:rPr lang="en-US" dirty="0"/>
              <a:t>Sales &amp; </a:t>
            </a:r>
            <a:r>
              <a:rPr lang="en-US" dirty="0" smtClean="0"/>
              <a:t>Marketing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Colin Allen - Vice-President</a:t>
            </a:r>
          </a:p>
          <a:p>
            <a:pPr lvl="2"/>
            <a:r>
              <a:rPr lang="en-US" dirty="0" smtClean="0"/>
              <a:t>Finance Manager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Keith Feeney </a:t>
            </a:r>
            <a:r>
              <a:rPr lang="en-US" dirty="0" smtClean="0"/>
              <a:t>– Vice-President</a:t>
            </a:r>
            <a:endParaRPr lang="en-US" dirty="0"/>
          </a:p>
          <a:p>
            <a:pPr lvl="2"/>
            <a:r>
              <a:rPr lang="en-US" dirty="0" smtClean="0"/>
              <a:t>Humans Resources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Patrick Lawlor - Vice-President</a:t>
            </a:r>
          </a:p>
          <a:p>
            <a:pPr lvl="2"/>
            <a:r>
              <a:rPr lang="en-US" dirty="0" smtClean="0"/>
              <a:t>Marketing Analyst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Fearghal McMorrow – Vice-President</a:t>
            </a:r>
          </a:p>
          <a:p>
            <a:pPr lvl="2"/>
            <a:r>
              <a:rPr lang="en-US" dirty="0" smtClean="0"/>
              <a:t>Production </a:t>
            </a:r>
            <a:r>
              <a:rPr lang="en-US" dirty="0"/>
              <a:t>&amp; Operations Manager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06" y="1038412"/>
            <a:ext cx="3439072" cy="4343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8706" y="5459381"/>
            <a:ext cx="3464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00" dirty="0"/>
              <a:t>(KNAUF DANOLINE A/S, </a:t>
            </a:r>
            <a:r>
              <a:rPr lang="en-IE" sz="1000" dirty="0" err="1"/>
              <a:t>n.d.</a:t>
            </a:r>
            <a:r>
              <a:rPr lang="en-I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724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97239" y="-358033"/>
            <a:ext cx="10047224" cy="1233424"/>
          </a:xfrm>
        </p:spPr>
        <p:txBody>
          <a:bodyPr/>
          <a:lstStyle/>
          <a:p>
            <a:r>
              <a:rPr lang="en-US" dirty="0" smtClean="0"/>
              <a:t>Android App idea – “Audio Acoustic Assistant”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69224" y="1275883"/>
            <a:ext cx="9509760" cy="6074942"/>
          </a:xfrm>
        </p:spPr>
        <p:txBody>
          <a:bodyPr>
            <a:normAutofit/>
          </a:bodyPr>
          <a:lstStyle/>
          <a:p>
            <a:r>
              <a:rPr lang="en-US" dirty="0" smtClean="0"/>
              <a:t>Origins</a:t>
            </a:r>
          </a:p>
          <a:p>
            <a:pPr lvl="1"/>
            <a:r>
              <a:rPr lang="en-US" dirty="0" smtClean="0"/>
              <a:t>Branched from Cedric’s background</a:t>
            </a:r>
          </a:p>
          <a:p>
            <a:pPr lvl="1"/>
            <a:r>
              <a:rPr lang="en-US" dirty="0" smtClean="0"/>
              <a:t>Cedric and Keith created a acoustic calculator website in late 2015</a:t>
            </a:r>
          </a:p>
          <a:p>
            <a:pPr lvl="1"/>
            <a:endParaRPr lang="en-US" dirty="0"/>
          </a:p>
          <a:p>
            <a:r>
              <a:rPr lang="en-US" dirty="0"/>
              <a:t>Why it was decided to make this app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Idea was born from the website</a:t>
            </a:r>
          </a:p>
          <a:p>
            <a:pPr lvl="1"/>
            <a:r>
              <a:rPr lang="en-US" dirty="0" smtClean="0"/>
              <a:t>Website is not mobile and is bulky</a:t>
            </a:r>
          </a:p>
          <a:p>
            <a:pPr lvl="1"/>
            <a:r>
              <a:rPr lang="en-US" dirty="0" smtClean="0"/>
              <a:t>Website could not take sound inputs </a:t>
            </a:r>
          </a:p>
          <a:p>
            <a:pPr lvl="1"/>
            <a:r>
              <a:rPr lang="en-US" dirty="0" smtClean="0"/>
              <a:t>Wanted to develop an mobile app, new technology</a:t>
            </a:r>
          </a:p>
          <a:p>
            <a:pPr lvl="1"/>
            <a:r>
              <a:rPr lang="en-US" dirty="0" smtClean="0"/>
              <a:t>Promoter’s expertise were geared towards Android</a:t>
            </a:r>
          </a:p>
          <a:p>
            <a:pPr lvl="2"/>
            <a:r>
              <a:rPr lang="en-US" dirty="0" smtClean="0"/>
              <a:t>(Java, Python, etc.)</a:t>
            </a:r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74791" y="5227213"/>
            <a:ext cx="3464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00" dirty="0" smtClean="0"/>
              <a:t>(</a:t>
            </a:r>
            <a:r>
              <a:rPr lang="en-IE" sz="1000" dirty="0" err="1"/>
              <a:t>A</a:t>
            </a:r>
            <a:r>
              <a:rPr lang="en-IE" sz="1000" dirty="0" err="1" smtClean="0"/>
              <a:t>ppFutura</a:t>
            </a:r>
            <a:r>
              <a:rPr lang="en-IE" sz="1000" dirty="0" smtClean="0"/>
              <a:t> &amp; </a:t>
            </a:r>
            <a:r>
              <a:rPr lang="en-IE" sz="1000" dirty="0" err="1" smtClean="0"/>
              <a:t>montse</a:t>
            </a:r>
            <a:r>
              <a:rPr lang="en-IE" sz="1000" dirty="0"/>
              <a:t>, </a:t>
            </a:r>
            <a:r>
              <a:rPr lang="en-IE" sz="1000" dirty="0" smtClean="0"/>
              <a:t>2016)</a:t>
            </a:r>
            <a:endParaRPr lang="en-IE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83" y="1120235"/>
            <a:ext cx="3858917" cy="38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00207" y="1956937"/>
            <a:ext cx="9509760" cy="4127627"/>
          </a:xfrm>
        </p:spPr>
        <p:txBody>
          <a:bodyPr>
            <a:normAutofit/>
          </a:bodyPr>
          <a:lstStyle/>
          <a:p>
            <a:r>
              <a:rPr lang="en-US" dirty="0"/>
              <a:t>What does the app do?</a:t>
            </a:r>
          </a:p>
          <a:p>
            <a:pPr lvl="1"/>
            <a:r>
              <a:rPr lang="en-US" dirty="0"/>
              <a:t>Acoustic treatment.</a:t>
            </a:r>
          </a:p>
          <a:p>
            <a:pPr lvl="1"/>
            <a:r>
              <a:rPr lang="en-US" dirty="0"/>
              <a:t>Input from user. (volume/sound)</a:t>
            </a:r>
          </a:p>
          <a:p>
            <a:pPr lvl="1"/>
            <a:r>
              <a:rPr lang="en-US" dirty="0"/>
              <a:t>Finding their RT60.</a:t>
            </a:r>
          </a:p>
          <a:p>
            <a:pPr lvl="1"/>
            <a:r>
              <a:rPr lang="en-US" dirty="0"/>
              <a:t>Determine the length of a sound until it disappears.</a:t>
            </a:r>
          </a:p>
          <a:p>
            <a:pPr lvl="1"/>
            <a:r>
              <a:rPr lang="en-US" dirty="0"/>
              <a:t>Calculate the correct reverb time.</a:t>
            </a:r>
          </a:p>
          <a:p>
            <a:pPr lvl="1"/>
            <a:r>
              <a:rPr lang="en-US" dirty="0"/>
              <a:t>Compare to ideal RT60. </a:t>
            </a:r>
          </a:p>
          <a:p>
            <a:pPr lvl="1"/>
            <a:r>
              <a:rPr lang="en-US" dirty="0"/>
              <a:t>Advice to improve their RT60.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72" y="1380286"/>
            <a:ext cx="4883961" cy="3791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5634" y="5231277"/>
            <a:ext cx="27318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(Mads Herring Jensen &amp; COMSOL </a:t>
            </a:r>
            <a:r>
              <a:rPr lang="en-IE" sz="1000" dirty="0" err="1">
                <a:solidFill>
                  <a:srgbClr val="323232"/>
                </a:solidFill>
              </a:rPr>
              <a:t>Inc</a:t>
            </a:r>
            <a:r>
              <a:rPr lang="en-IE" sz="1000" dirty="0">
                <a:solidFill>
                  <a:srgbClr val="323232"/>
                </a:solidFill>
              </a:rPr>
              <a:t>, 2015)</a:t>
            </a:r>
          </a:p>
        </p:txBody>
      </p:sp>
    </p:spTree>
    <p:extLst>
      <p:ext uri="{BB962C8B-B14F-4D97-AF65-F5344CB8AC3E}">
        <p14:creationId xmlns:p14="http://schemas.microsoft.com/office/powerpoint/2010/main" val="195441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00207" y="1956937"/>
            <a:ext cx="9509760" cy="412762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Who are our target audience?</a:t>
            </a:r>
          </a:p>
          <a:p>
            <a:pPr lvl="1"/>
            <a:r>
              <a:rPr lang="en-US" dirty="0"/>
              <a:t>Online video content creators.</a:t>
            </a:r>
          </a:p>
          <a:p>
            <a:pPr lvl="1"/>
            <a:r>
              <a:rPr lang="en-US" dirty="0"/>
              <a:t>Both established and Amateur content creators. </a:t>
            </a:r>
          </a:p>
          <a:p>
            <a:pPr lvl="1"/>
            <a:endParaRPr lang="en-US" dirty="0"/>
          </a:p>
          <a:p>
            <a:r>
              <a:rPr lang="en-US" dirty="0"/>
              <a:t>Who are our competitors?</a:t>
            </a:r>
          </a:p>
          <a:p>
            <a:pPr lvl="1"/>
            <a:r>
              <a:rPr lang="en-US" dirty="0"/>
              <a:t>Only one.</a:t>
            </a:r>
          </a:p>
          <a:p>
            <a:pPr lvl="1"/>
            <a:r>
              <a:rPr lang="en-US" dirty="0"/>
              <a:t>Focused on teaching the calculation.</a:t>
            </a:r>
          </a:p>
          <a:p>
            <a:pPr lvl="1"/>
            <a:r>
              <a:rPr lang="en-US" dirty="0"/>
              <a:t>Poorly designed, crashes often. </a:t>
            </a:r>
          </a:p>
          <a:p>
            <a:pPr marL="45720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29187" y="5231277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en-IE" sz="1000" dirty="0">
              <a:solidFill>
                <a:srgbClr val="32323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77674"/>
            <a:ext cx="5017667" cy="377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0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&amp; Finance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00207" y="1956937"/>
            <a:ext cx="9509760" cy="412762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Where do we get our money?</a:t>
            </a:r>
          </a:p>
          <a:p>
            <a:pPr lvl="1"/>
            <a:r>
              <a:rPr lang="en-US" dirty="0"/>
              <a:t>Invested </a:t>
            </a:r>
            <a:r>
              <a:rPr lang="en-US" dirty="0" smtClean="0"/>
              <a:t>€10k </a:t>
            </a:r>
            <a:r>
              <a:rPr lang="en-US" dirty="0"/>
              <a:t>each. </a:t>
            </a:r>
          </a:p>
          <a:p>
            <a:pPr lvl="1"/>
            <a:r>
              <a:rPr lang="en-US" dirty="0" smtClean="0"/>
              <a:t>€50k </a:t>
            </a:r>
            <a:r>
              <a:rPr lang="en-US" dirty="0"/>
              <a:t>loan at 7%. </a:t>
            </a:r>
          </a:p>
          <a:p>
            <a:pPr lvl="1"/>
            <a:r>
              <a:rPr lang="en-US" dirty="0" smtClean="0"/>
              <a:t>€10k </a:t>
            </a:r>
            <a:r>
              <a:rPr lang="en-US" dirty="0"/>
              <a:t>bank overdraft.</a:t>
            </a:r>
          </a:p>
          <a:p>
            <a:pPr lvl="1"/>
            <a:endParaRPr lang="en-US" dirty="0"/>
          </a:p>
          <a:p>
            <a:r>
              <a:rPr lang="en-US" dirty="0"/>
              <a:t>How is it spent?</a:t>
            </a:r>
          </a:p>
          <a:p>
            <a:pPr lvl="1"/>
            <a:r>
              <a:rPr lang="en-US" dirty="0" smtClean="0"/>
              <a:t>€16</a:t>
            </a:r>
            <a:r>
              <a:rPr lang="en-US" dirty="0"/>
              <a:t>, 725 before sales. </a:t>
            </a:r>
          </a:p>
          <a:p>
            <a:pPr lvl="1"/>
            <a:r>
              <a:rPr lang="en-US" dirty="0"/>
              <a:t>Total cost of 20k a month.</a:t>
            </a:r>
          </a:p>
          <a:p>
            <a:pPr lvl="1"/>
            <a:r>
              <a:rPr lang="en-US" dirty="0"/>
              <a:t>Sells for </a:t>
            </a:r>
            <a:r>
              <a:rPr lang="en-US" dirty="0" smtClean="0"/>
              <a:t>€5</a:t>
            </a:r>
            <a:r>
              <a:rPr lang="en-US" dirty="0"/>
              <a:t>, we receive </a:t>
            </a:r>
            <a:r>
              <a:rPr lang="en-US" dirty="0" smtClean="0"/>
              <a:t>€3.50 </a:t>
            </a:r>
            <a:r>
              <a:rPr lang="en-US" dirty="0"/>
              <a:t>after Tax/Google. </a:t>
            </a:r>
          </a:p>
          <a:p>
            <a:pPr marL="45720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29187" y="5231277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en-IE" sz="1000" dirty="0">
              <a:solidFill>
                <a:srgbClr val="32323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47" y="1322254"/>
            <a:ext cx="426720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473090"/>
          </a:xfrm>
        </p:spPr>
        <p:txBody>
          <a:bodyPr>
            <a:normAutofit/>
          </a:bodyPr>
          <a:lstStyle/>
          <a:p>
            <a:r>
              <a:rPr lang="en-US" dirty="0"/>
              <a:t>What has been done?</a:t>
            </a:r>
          </a:p>
          <a:p>
            <a:pPr lvl="1"/>
            <a:r>
              <a:rPr lang="en-US" dirty="0"/>
              <a:t>Proposal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Android Studio - Tutorials</a:t>
            </a:r>
          </a:p>
          <a:p>
            <a:r>
              <a:rPr lang="en-US" dirty="0"/>
              <a:t>What is happening now?</a:t>
            </a:r>
          </a:p>
          <a:p>
            <a:pPr lvl="1"/>
            <a:r>
              <a:rPr lang="en-US" dirty="0"/>
              <a:t>Android Studio – coding</a:t>
            </a:r>
          </a:p>
          <a:p>
            <a:r>
              <a:rPr lang="en-US" dirty="0"/>
              <a:t>What is next?</a:t>
            </a:r>
          </a:p>
          <a:p>
            <a:pPr lvl="1"/>
            <a:r>
              <a:rPr lang="en-US" dirty="0"/>
              <a:t>Android Studio – more coding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Final submission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5527" y="5551775"/>
            <a:ext cx="1425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(Software Plant, 2017)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2" y="1619855"/>
            <a:ext cx="5413248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869" y="-616712"/>
            <a:ext cx="9509760" cy="1233424"/>
          </a:xfrm>
        </p:spPr>
        <p:txBody>
          <a:bodyPr/>
          <a:lstStyle/>
          <a:p>
            <a:r>
              <a:rPr lang="en-US" dirty="0"/>
              <a:t>Work Breakdown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616712"/>
            <a:ext cx="10994243" cy="59375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85902" y="6611779"/>
            <a:ext cx="24016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Used with permission </a:t>
            </a:r>
            <a:r>
              <a:rPr lang="en-IE" sz="1000">
                <a:solidFill>
                  <a:srgbClr val="323232"/>
                </a:solidFill>
              </a:rPr>
              <a:t>from Microsoft.</a:t>
            </a:r>
            <a:endParaRPr lang="en-IE" sz="1000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App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060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Yellow banded design presentation (widescreen)</Template>
  <TotalTime>0</TotalTime>
  <Words>454</Words>
  <Application>Microsoft Office PowerPoint</Application>
  <PresentationFormat>Widescreen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Book Antiqua</vt:lpstr>
      <vt:lpstr>Banded Design Yellow 16x9</vt:lpstr>
      <vt:lpstr>Audio Acoustic Assistant</vt:lpstr>
      <vt:lpstr>Who are Audiotronics</vt:lpstr>
      <vt:lpstr>Android App idea – “Audio Acoustic Assistant”</vt:lpstr>
      <vt:lpstr>App Overview</vt:lpstr>
      <vt:lpstr>Marketing</vt:lpstr>
      <vt:lpstr>Cost &amp; Finance</vt:lpstr>
      <vt:lpstr>Progress on the Project</vt:lpstr>
      <vt:lpstr>Work Breakdown Structure</vt:lpstr>
      <vt:lpstr>Demonstration of the App</vt:lpstr>
      <vt:lpstr>References</vt:lpstr>
      <vt:lpstr>Audio Acoustic Assistant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2017-03-14T10:04:16Z</dcterms:created>
  <dcterms:modified xsi:type="dcterms:W3CDTF">2017-03-22T11:17:28Z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