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1"/>
  </p:notesMasterIdLst>
  <p:handoutMasterIdLst>
    <p:handoutMasterId r:id="rId12"/>
  </p:handoutMasterIdLst>
  <p:sldIdLst>
    <p:sldId id="256" r:id="rId3"/>
    <p:sldId id="265" r:id="rId4"/>
    <p:sldId id="271" r:id="rId5"/>
    <p:sldId id="272" r:id="rId6"/>
    <p:sldId id="257" r:id="rId7"/>
    <p:sldId id="273" r:id="rId8"/>
    <p:sldId id="267" r:id="rId9"/>
    <p:sldId id="27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83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D2DDA-69D8-473F-A583-B6774B31A77B}" type="datetimeFigureOut">
              <a:rPr lang="en-US"/>
              <a:t>3/19/2017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92CCB-FF08-4D29-8DA3-E1FD8604480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621533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1F6DFB-6833-46E4-B515-70E0D9178056}" type="datetimeFigureOut">
              <a:rPr lang="en-US"/>
              <a:t>3/19/2017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8706C7-F2C3-48B6-8A22-C484D800B5D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95068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3713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-1" y="1905000"/>
            <a:ext cx="12188826" cy="3200400"/>
          </a:xfrm>
          <a:prstGeom prst="rect">
            <a:avLst/>
          </a:prstGeom>
          <a:gradFill flip="none" rotWithShape="1">
            <a:gsLst>
              <a:gs pos="100000">
                <a:schemeClr val="accent1">
                  <a:alpha val="50000"/>
                </a:schemeClr>
              </a:gs>
              <a:gs pos="0">
                <a:schemeClr val="accent1">
                  <a:lumMod val="60000"/>
                  <a:lumOff val="40000"/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-2" y="1795132"/>
            <a:ext cx="12188826" cy="73152"/>
          </a:xfrm>
          <a:prstGeom prst="rect">
            <a:avLst/>
          </a:prstGeom>
          <a:gradFill flip="none" rotWithShape="1">
            <a:gsLst>
              <a:gs pos="100000">
                <a:schemeClr val="accent1">
                  <a:alpha val="80000"/>
                </a:schemeClr>
              </a:gs>
              <a:gs pos="0">
                <a:schemeClr val="accent1">
                  <a:lumMod val="60000"/>
                  <a:lumOff val="40000"/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-2" y="5142116"/>
            <a:ext cx="12188826" cy="73152"/>
          </a:xfrm>
          <a:prstGeom prst="rect">
            <a:avLst/>
          </a:prstGeom>
          <a:gradFill flip="none" rotWithShape="1">
            <a:gsLst>
              <a:gs pos="100000">
                <a:schemeClr val="accent1">
                  <a:alpha val="80000"/>
                </a:schemeClr>
              </a:gs>
              <a:gs pos="0">
                <a:schemeClr val="accent1">
                  <a:lumMod val="60000"/>
                  <a:lumOff val="40000"/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2079812"/>
            <a:ext cx="9601200" cy="1724092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959352"/>
            <a:ext cx="9601200" cy="9144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/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85752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77187-C200-495F-A386-621319EADA8F}" type="datetimeFigureOut">
              <a:rPr lang="en-US"/>
              <a:t>3/19/2017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9032-2A07-4AE8-BA90-74324CAE0C8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5931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77187-C200-495F-A386-621319EADA8F}" type="datetimeFigureOut">
              <a:rPr lang="en-US"/>
              <a:t>3/19/2017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9032-2A07-4AE8-BA90-74324CAE0C8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0509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77187-C200-495F-A386-621319EADA8F}" type="datetimeFigureOut">
              <a:rPr lang="en-US"/>
              <a:t>3/19/2017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9032-2A07-4AE8-BA90-74324CAE0C8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17319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rotWithShape="1">
          <a:gsLst>
            <a:gs pos="100000">
              <a:schemeClr val="accent1">
                <a:alpha val="80000"/>
              </a:schemeClr>
            </a:gs>
            <a:gs pos="0">
              <a:schemeClr val="accent1">
                <a:lumMod val="40000"/>
                <a:lumOff val="60000"/>
                <a:alpha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2359152"/>
          </a:xfrm>
        </p:spPr>
        <p:txBody>
          <a:bodyPr anchor="b">
            <a:normAutofit/>
          </a:bodyPr>
          <a:lstStyle>
            <a:lvl1pPr algn="ctr">
              <a:defRPr sz="54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572000"/>
            <a:ext cx="9601200" cy="841248"/>
          </a:xfrm>
        </p:spPr>
        <p:txBody>
          <a:bodyPr anchor="t"/>
          <a:lstStyle>
            <a:lvl1pPr marL="0" indent="0" algn="ctr">
              <a:spcBef>
                <a:spcPts val="0"/>
              </a:spcBef>
              <a:buNone/>
              <a:defRPr sz="20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77187-C200-495F-A386-621319EADA8F}" type="datetimeFigureOut">
              <a:rPr lang="en-US"/>
              <a:t>3/19/2017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9032-2A07-4AE8-BA90-74324CAE0C8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62033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112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888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77187-C200-495F-A386-621319EADA8F}" type="datetimeFigureOut">
              <a:rPr lang="en-US"/>
              <a:t>3/19/2017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9032-2A07-4AE8-BA90-74324CAE0C8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76357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112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8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77187-C200-495F-A386-621319EADA8F}" type="datetimeFigureOut">
              <a:rPr lang="en-US"/>
              <a:t>3/19/2017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9032-2A07-4AE8-BA90-74324CAE0C8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54392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77187-C200-495F-A386-621319EADA8F}" type="datetimeFigureOut">
              <a:rPr lang="en-US"/>
              <a:t>3/19/2017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9032-2A07-4AE8-BA90-74324CAE0C8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12916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 flipV="1">
            <a:off x="1585" y="0"/>
            <a:ext cx="12188827" cy="377952"/>
            <a:chOff x="-1" y="6480048"/>
            <a:chExt cx="12188827" cy="377952"/>
          </a:xfrm>
        </p:grpSpPr>
        <p:sp>
          <p:nvSpPr>
            <p:cNvPr id="6" name="Rectangle 5"/>
            <p:cNvSpPr/>
            <p:nvPr/>
          </p:nvSpPr>
          <p:spPr>
            <a:xfrm>
              <a:off x="0" y="6583680"/>
              <a:ext cx="12188826" cy="274320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50000"/>
                  </a:schemeClr>
                </a:gs>
                <a:gs pos="0">
                  <a:schemeClr val="accent1">
                    <a:lumMod val="60000"/>
                    <a:lumOff val="4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-1" y="6480048"/>
              <a:ext cx="12188826" cy="73152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80000"/>
                  </a:schemeClr>
                </a:gs>
                <a:gs pos="0">
                  <a:schemeClr val="accent1">
                    <a:lumMod val="60000"/>
                    <a:lumOff val="40000"/>
                    <a:alpha val="8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77187-C200-495F-A386-621319EADA8F}" type="datetimeFigureOut">
              <a:rPr lang="en-US"/>
              <a:t>3/19/2017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9032-2A07-4AE8-BA90-74324CAE0C8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95436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 flipV="1">
            <a:off x="1585" y="0"/>
            <a:ext cx="12188827" cy="377952"/>
            <a:chOff x="-1" y="6480048"/>
            <a:chExt cx="12188827" cy="377952"/>
          </a:xfrm>
        </p:grpSpPr>
        <p:sp>
          <p:nvSpPr>
            <p:cNvPr id="9" name="Rectangle 8"/>
            <p:cNvSpPr/>
            <p:nvPr/>
          </p:nvSpPr>
          <p:spPr>
            <a:xfrm>
              <a:off x="0" y="6583680"/>
              <a:ext cx="12188826" cy="274320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50000"/>
                  </a:schemeClr>
                </a:gs>
                <a:gs pos="0">
                  <a:schemeClr val="accent1">
                    <a:lumMod val="60000"/>
                    <a:lumOff val="4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-1" y="6480048"/>
              <a:ext cx="12188826" cy="73152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80000"/>
                  </a:schemeClr>
                </a:gs>
                <a:gs pos="0">
                  <a:schemeClr val="accent1">
                    <a:lumMod val="60000"/>
                    <a:lumOff val="40000"/>
                    <a:alpha val="8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70648" y="2350008"/>
            <a:ext cx="4206240" cy="1993392"/>
          </a:xfrm>
        </p:spPr>
        <p:txBody>
          <a:bodyPr anchor="b">
            <a:normAutofit/>
          </a:bodyPr>
          <a:lstStyle>
            <a:lvl1pPr>
              <a:defRPr sz="34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58952"/>
            <a:ext cx="6629400" cy="533095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70648" y="4361688"/>
            <a:ext cx="4206240" cy="1728216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77187-C200-495F-A386-621319EADA8F}" type="datetimeFigureOut">
              <a:rPr lang="en-US"/>
              <a:t>3/19/2017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9032-2A07-4AE8-BA90-74324CAE0C8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39374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 flipV="1">
            <a:off x="1585" y="0"/>
            <a:ext cx="12188827" cy="377952"/>
            <a:chOff x="-1" y="6480048"/>
            <a:chExt cx="12188827" cy="377952"/>
          </a:xfrm>
        </p:grpSpPr>
        <p:sp>
          <p:nvSpPr>
            <p:cNvPr id="9" name="Rectangle 8"/>
            <p:cNvSpPr/>
            <p:nvPr/>
          </p:nvSpPr>
          <p:spPr>
            <a:xfrm>
              <a:off x="0" y="6583680"/>
              <a:ext cx="12188826" cy="274320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50000"/>
                  </a:schemeClr>
                </a:gs>
                <a:gs pos="0">
                  <a:schemeClr val="accent1">
                    <a:lumMod val="60000"/>
                    <a:lumOff val="4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-1" y="6480048"/>
              <a:ext cx="12188826" cy="73152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80000"/>
                  </a:schemeClr>
                </a:gs>
                <a:gs pos="0">
                  <a:schemeClr val="accent1">
                    <a:lumMod val="60000"/>
                    <a:lumOff val="40000"/>
                    <a:alpha val="8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70648" y="2350008"/>
            <a:ext cx="4206240" cy="1993392"/>
          </a:xfrm>
        </p:spPr>
        <p:txBody>
          <a:bodyPr anchor="b">
            <a:normAutofit/>
          </a:bodyPr>
          <a:lstStyle>
            <a:lvl1pPr>
              <a:defRPr sz="34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1" y="506104"/>
            <a:ext cx="6858002" cy="5843016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70648" y="4361688"/>
            <a:ext cx="4206240" cy="1728216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77187-C200-495F-A386-621319EADA8F}" type="datetimeFigureOut">
              <a:rPr lang="en-US"/>
              <a:t>3/19/2017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9032-2A07-4AE8-BA90-74324CAE0C8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01986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20000"/>
                <a:lumOff val="80000"/>
                <a:alpha val="59000"/>
              </a:schemeClr>
            </a:gs>
            <a:gs pos="40000">
              <a:schemeClr val="accent1">
                <a:lumMod val="20000"/>
                <a:lumOff val="80000"/>
                <a:alpha val="66000"/>
              </a:schemeClr>
            </a:gs>
            <a:gs pos="100000">
              <a:schemeClr val="accent1">
                <a:lumMod val="40000"/>
                <a:lumOff val="6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" y="6480048"/>
            <a:ext cx="12188827" cy="377952"/>
            <a:chOff x="-1" y="6480048"/>
            <a:chExt cx="12188827" cy="377952"/>
          </a:xfrm>
        </p:grpSpPr>
        <p:sp>
          <p:nvSpPr>
            <p:cNvPr id="7" name="Rectangle 6"/>
            <p:cNvSpPr/>
            <p:nvPr/>
          </p:nvSpPr>
          <p:spPr>
            <a:xfrm>
              <a:off x="0" y="6583680"/>
              <a:ext cx="12188826" cy="274320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50000"/>
                  </a:schemeClr>
                </a:gs>
                <a:gs pos="0">
                  <a:schemeClr val="accent1">
                    <a:lumMod val="60000"/>
                    <a:lumOff val="4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-1" y="6480048"/>
              <a:ext cx="12188826" cy="73152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80000"/>
                  </a:schemeClr>
                </a:gs>
                <a:gs pos="0">
                  <a:schemeClr val="accent1">
                    <a:lumMod val="60000"/>
                    <a:lumOff val="40000"/>
                    <a:alpha val="8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901952"/>
            <a:ext cx="950976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B277187-C200-495F-A386-621319EADA8F}" type="datetimeFigureOut">
              <a:rPr lang="en-US"/>
              <a:pPr/>
              <a:t>3/19/2017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FC749032-2A07-4AE8-BA90-74324CAE0C87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70023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0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SzPct val="100000"/>
        <a:buFont typeface="Arial" pitchFamily="34" charset="0"/>
        <a:buChar char="▪"/>
        <a:defRPr sz="18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4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4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Audio Acoustic Assistant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/>
              <a:t>Mid-Point </a:t>
            </a:r>
            <a:r>
              <a:rPr lang="en-US" dirty="0"/>
              <a:t>Presentation</a:t>
            </a:r>
          </a:p>
          <a:p>
            <a:endParaRPr lang="en-US" dirty="0"/>
          </a:p>
          <a:p>
            <a:r>
              <a:rPr lang="en-US" dirty="0"/>
              <a:t>Group 14</a:t>
            </a:r>
          </a:p>
        </p:txBody>
      </p:sp>
    </p:spTree>
    <p:extLst>
      <p:ext uri="{BB962C8B-B14F-4D97-AF65-F5344CB8AC3E}">
        <p14:creationId xmlns:p14="http://schemas.microsoft.com/office/powerpoint/2010/main" val="3998018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Audio Acoustic Assistant?</a:t>
            </a:r>
          </a:p>
          <a:p>
            <a:pPr lvl="1"/>
            <a:r>
              <a:rPr lang="en-US" dirty="0"/>
              <a:t>The idea</a:t>
            </a:r>
          </a:p>
          <a:p>
            <a:pPr lvl="1"/>
            <a:r>
              <a:rPr lang="en-US" dirty="0"/>
              <a:t>What it is all about</a:t>
            </a:r>
          </a:p>
          <a:p>
            <a:r>
              <a:rPr lang="en-US" dirty="0"/>
              <a:t>The feasibility of the app</a:t>
            </a:r>
          </a:p>
          <a:p>
            <a:pPr lvl="1"/>
            <a:r>
              <a:rPr lang="en-US" dirty="0"/>
              <a:t>Who is it made for?</a:t>
            </a:r>
          </a:p>
          <a:p>
            <a:pPr lvl="1"/>
            <a:r>
              <a:rPr lang="en-US" dirty="0"/>
              <a:t>Why is it being made?</a:t>
            </a:r>
          </a:p>
          <a:p>
            <a:pPr lvl="1"/>
            <a:r>
              <a:rPr lang="en-US" dirty="0"/>
              <a:t>What is the market?</a:t>
            </a:r>
          </a:p>
          <a:p>
            <a:pPr lvl="1"/>
            <a:r>
              <a:rPr lang="en-US" dirty="0"/>
              <a:t>Why is it important?</a:t>
            </a:r>
          </a:p>
          <a:p>
            <a:pPr lvl="1"/>
            <a:r>
              <a:rPr lang="en-US" dirty="0"/>
              <a:t>How will it be implemented?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1808" y="1084072"/>
            <a:ext cx="3439072" cy="434321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386463" y="5482211"/>
            <a:ext cx="34644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1000" dirty="0"/>
              <a:t>(KNAUF DANOLINE A/S, </a:t>
            </a:r>
            <a:r>
              <a:rPr lang="en-IE" sz="1000" dirty="0" err="1"/>
              <a:t>n.d.</a:t>
            </a:r>
            <a:r>
              <a:rPr lang="en-IE" sz="1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309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 Overview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800207" y="1956937"/>
            <a:ext cx="9509760" cy="4127627"/>
          </a:xfrm>
        </p:spPr>
        <p:txBody>
          <a:bodyPr>
            <a:normAutofit/>
          </a:bodyPr>
          <a:lstStyle/>
          <a:p>
            <a:r>
              <a:rPr lang="en-US" dirty="0"/>
              <a:t>What can the app do? </a:t>
            </a:r>
          </a:p>
          <a:p>
            <a:pPr lvl="1"/>
            <a:r>
              <a:rPr lang="en-US" dirty="0"/>
              <a:t>Sound input</a:t>
            </a:r>
          </a:p>
          <a:p>
            <a:pPr lvl="1"/>
            <a:r>
              <a:rPr lang="en-US" dirty="0"/>
              <a:t>Determine the length of a sound until it </a:t>
            </a:r>
            <a:r>
              <a:rPr lang="en-US" dirty="0" smtClean="0"/>
              <a:t> disappears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Calculate the correct reverb time</a:t>
            </a:r>
          </a:p>
          <a:p>
            <a:pPr lvl="1"/>
            <a:r>
              <a:rPr lang="en-US" dirty="0"/>
              <a:t>Aid to generate perfect acoustic environment</a:t>
            </a:r>
          </a:p>
          <a:p>
            <a:pPr marL="365760" lvl="1" indent="0">
              <a:buNone/>
            </a:pPr>
            <a:r>
              <a:rPr lang="en-US" dirty="0"/>
              <a:t>for recording (acoustic treatment).</a:t>
            </a:r>
          </a:p>
          <a:p>
            <a:r>
              <a:rPr lang="en-US" dirty="0"/>
              <a:t>What can’t the app do?</a:t>
            </a:r>
          </a:p>
          <a:p>
            <a:pPr lvl="1"/>
            <a:r>
              <a:rPr lang="en-US" dirty="0"/>
              <a:t>Tune instruments</a:t>
            </a:r>
          </a:p>
          <a:p>
            <a:pPr lvl="1"/>
            <a:r>
              <a:rPr lang="en-US" dirty="0"/>
              <a:t>Media player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9572" y="1380286"/>
            <a:ext cx="4883961" cy="379135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155634" y="5231277"/>
            <a:ext cx="273183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IE" sz="1000" dirty="0">
                <a:solidFill>
                  <a:srgbClr val="323232"/>
                </a:solidFill>
              </a:rPr>
              <a:t>(Mads Herring Jensen &amp; COMSOL </a:t>
            </a:r>
            <a:r>
              <a:rPr lang="en-IE" sz="1000" dirty="0" err="1">
                <a:solidFill>
                  <a:srgbClr val="323232"/>
                </a:solidFill>
              </a:rPr>
              <a:t>Inc</a:t>
            </a:r>
            <a:r>
              <a:rPr lang="en-IE" sz="1000" dirty="0">
                <a:solidFill>
                  <a:srgbClr val="323232"/>
                </a:solidFill>
              </a:rPr>
              <a:t>, 2015)</a:t>
            </a:r>
          </a:p>
        </p:txBody>
      </p:sp>
    </p:spTree>
    <p:extLst>
      <p:ext uri="{BB962C8B-B14F-4D97-AF65-F5344CB8AC3E}">
        <p14:creationId xmlns:p14="http://schemas.microsoft.com/office/powerpoint/2010/main" val="1954416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 on the Project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341120" y="1901952"/>
            <a:ext cx="9509760" cy="4473090"/>
          </a:xfrm>
        </p:spPr>
        <p:txBody>
          <a:bodyPr>
            <a:normAutofit/>
          </a:bodyPr>
          <a:lstStyle/>
          <a:p>
            <a:r>
              <a:rPr lang="en-US" dirty="0"/>
              <a:t>What has been done?</a:t>
            </a:r>
          </a:p>
          <a:p>
            <a:pPr lvl="1"/>
            <a:r>
              <a:rPr lang="en-US" dirty="0"/>
              <a:t>Proposal</a:t>
            </a:r>
          </a:p>
          <a:p>
            <a:pPr lvl="1"/>
            <a:r>
              <a:rPr lang="en-US" dirty="0"/>
              <a:t>Requirements</a:t>
            </a:r>
          </a:p>
          <a:p>
            <a:pPr lvl="1"/>
            <a:r>
              <a:rPr lang="en-US" dirty="0"/>
              <a:t>Android Studio - Tutorials</a:t>
            </a:r>
          </a:p>
          <a:p>
            <a:r>
              <a:rPr lang="en-US" dirty="0"/>
              <a:t>What is happening now?</a:t>
            </a:r>
          </a:p>
          <a:p>
            <a:pPr lvl="1"/>
            <a:r>
              <a:rPr lang="en-US" dirty="0"/>
              <a:t>Android Studio – coding</a:t>
            </a:r>
          </a:p>
          <a:p>
            <a:r>
              <a:rPr lang="en-US" dirty="0"/>
              <a:t>What is next?</a:t>
            </a:r>
          </a:p>
          <a:p>
            <a:pPr lvl="1"/>
            <a:r>
              <a:rPr lang="en-US" dirty="0"/>
              <a:t>Android Studio – more coding</a:t>
            </a:r>
          </a:p>
          <a:p>
            <a:pPr lvl="1"/>
            <a:r>
              <a:rPr lang="en-US" dirty="0"/>
              <a:t>Testing</a:t>
            </a:r>
          </a:p>
          <a:p>
            <a:pPr lvl="1"/>
            <a:r>
              <a:rPr lang="en-US" dirty="0"/>
              <a:t>Implementation</a:t>
            </a:r>
          </a:p>
          <a:p>
            <a:pPr lvl="1"/>
            <a:r>
              <a:rPr lang="en-US" dirty="0"/>
              <a:t>Final submission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8525527" y="5551775"/>
            <a:ext cx="142539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IE" sz="1000" dirty="0">
                <a:solidFill>
                  <a:srgbClr val="323232"/>
                </a:solidFill>
              </a:rPr>
              <a:t>(Software Plant, 2017)</a:t>
            </a:r>
          </a:p>
        </p:txBody>
      </p:sp>
    </p:spTree>
    <p:extLst>
      <p:ext uri="{BB962C8B-B14F-4D97-AF65-F5344CB8AC3E}">
        <p14:creationId xmlns:p14="http://schemas.microsoft.com/office/powerpoint/2010/main" val="184104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91869" y="-616712"/>
            <a:ext cx="9509760" cy="1233424"/>
          </a:xfrm>
        </p:spPr>
        <p:txBody>
          <a:bodyPr/>
          <a:lstStyle/>
          <a:p>
            <a:r>
              <a:rPr lang="en-US" dirty="0" smtClean="0"/>
              <a:t>Work Breakdown Structure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99" y="616712"/>
            <a:ext cx="10994243" cy="593751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985902" y="6611779"/>
            <a:ext cx="240161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IE" sz="1000" dirty="0" smtClean="0">
                <a:solidFill>
                  <a:srgbClr val="323232"/>
                </a:solidFill>
              </a:rPr>
              <a:t>Used with permission </a:t>
            </a:r>
            <a:r>
              <a:rPr lang="en-IE" sz="1000" smtClean="0">
                <a:solidFill>
                  <a:srgbClr val="323232"/>
                </a:solidFill>
              </a:rPr>
              <a:t>from Microsoft.</a:t>
            </a:r>
            <a:endParaRPr lang="en-IE" sz="1000" dirty="0">
              <a:solidFill>
                <a:srgbClr val="3232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4732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 of the App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40609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1119" y="1901952"/>
            <a:ext cx="10739263" cy="4123944"/>
          </a:xfrm>
        </p:spPr>
        <p:txBody>
          <a:bodyPr/>
          <a:lstStyle/>
          <a:p>
            <a:r>
              <a:rPr lang="de-DE" dirty="0"/>
              <a:t>KNAUF DANOLINE A/S, n.d., image, viewed March 2017, &lt;http://knaufdanoline.com/properties/acoustics/&gt;.</a:t>
            </a:r>
          </a:p>
          <a:p>
            <a:r>
              <a:rPr lang="de-DE" dirty="0"/>
              <a:t>Mads Herring Jensen &amp; COMSOL Inc, 2015, image, viewed March 2017, &lt;https://www.comsol.com/blogs/modeling-room-acoustics-with-comsol-multiphysics/&gt;.</a:t>
            </a:r>
          </a:p>
          <a:p>
            <a:r>
              <a:rPr lang="de-DE" dirty="0"/>
              <a:t>Software Plant, 2017, image, viewed March 2017, &lt;http://www.softwareplant.com/migrating-ms-project-jira/&gt;.</a:t>
            </a:r>
          </a:p>
          <a:p>
            <a:pPr lvl="0"/>
            <a:r>
              <a:rPr lang="en-IE" dirty="0">
                <a:solidFill>
                  <a:srgbClr val="323232"/>
                </a:solidFill>
              </a:rPr>
              <a:t>canadian1strealty, 2012</a:t>
            </a:r>
            <a:r>
              <a:rPr lang="de-DE" dirty="0"/>
              <a:t>, photograph, viewed March 2017, &lt;https://canadian1strealty.wordpress.com/2012/11/13/5-nice-things-we-can-do-for-our-clients/</a:t>
            </a:r>
          </a:p>
          <a:p>
            <a:pPr lvl="0"/>
            <a:r>
              <a:rPr lang="de-DE" dirty="0"/>
              <a:t>MS Office, 2017, WBS crated march 2017.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03146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Audio Acoustic Assistant</a:t>
            </a:r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07" b="7407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US" dirty="0">
                <a:solidFill>
                  <a:srgbClr val="323232">
                    <a:lumMod val="90000"/>
                    <a:lumOff val="10000"/>
                  </a:srgbClr>
                </a:solidFill>
              </a:rPr>
              <a:t>Colin Allen,</a:t>
            </a:r>
          </a:p>
          <a:p>
            <a:pPr lvl="0"/>
            <a:r>
              <a:rPr lang="en-US" dirty="0">
                <a:solidFill>
                  <a:srgbClr val="323232">
                    <a:lumMod val="90000"/>
                    <a:lumOff val="10000"/>
                  </a:srgbClr>
                </a:solidFill>
              </a:rPr>
              <a:t>Keith Feeney,</a:t>
            </a:r>
          </a:p>
          <a:p>
            <a:pPr lvl="0"/>
            <a:r>
              <a:rPr lang="en-US" dirty="0">
                <a:solidFill>
                  <a:srgbClr val="323232">
                    <a:lumMod val="90000"/>
                    <a:lumOff val="10000"/>
                  </a:srgbClr>
                </a:solidFill>
              </a:rPr>
              <a:t>Patrick Lawlor,</a:t>
            </a:r>
          </a:p>
          <a:p>
            <a:pPr lvl="0"/>
            <a:r>
              <a:rPr lang="en-US" dirty="0">
                <a:solidFill>
                  <a:srgbClr val="323232">
                    <a:lumMod val="90000"/>
                    <a:lumOff val="10000"/>
                  </a:srgbClr>
                </a:solidFill>
              </a:rPr>
              <a:t>Fearghal McMorrow, </a:t>
            </a:r>
          </a:p>
          <a:p>
            <a:pPr lvl="0"/>
            <a:r>
              <a:rPr lang="en-US" dirty="0">
                <a:solidFill>
                  <a:srgbClr val="323232">
                    <a:lumMod val="90000"/>
                    <a:lumOff val="10000"/>
                  </a:srgbClr>
                </a:solidFill>
              </a:rPr>
              <a:t>Cedric Vecchionacce</a:t>
            </a:r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782958" y="6349120"/>
            <a:ext cx="159370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IE" sz="1000" dirty="0">
                <a:solidFill>
                  <a:srgbClr val="323232"/>
                </a:solidFill>
              </a:rPr>
              <a:t>(canadian1strealty, 2012)</a:t>
            </a:r>
          </a:p>
        </p:txBody>
      </p:sp>
    </p:spTree>
    <p:extLst>
      <p:ext uri="{BB962C8B-B14F-4D97-AF65-F5344CB8AC3E}">
        <p14:creationId xmlns:p14="http://schemas.microsoft.com/office/powerpoint/2010/main" val="3262952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anded Design Yellow 16x9">
  <a:themeElements>
    <a:clrScheme name="Banded_Design_Yellow">
      <a:dk1>
        <a:srgbClr val="323232"/>
      </a:dk1>
      <a:lt1>
        <a:sysClr val="window" lastClr="FFFFFF"/>
      </a:lt1>
      <a:dk2>
        <a:srgbClr val="000000"/>
      </a:dk2>
      <a:lt2>
        <a:srgbClr val="E5E8E8"/>
      </a:lt2>
      <a:accent1>
        <a:srgbClr val="FFCD36"/>
      </a:accent1>
      <a:accent2>
        <a:srgbClr val="F29E3E"/>
      </a:accent2>
      <a:accent3>
        <a:srgbClr val="83C546"/>
      </a:accent3>
      <a:accent4>
        <a:srgbClr val="52C1CA"/>
      </a:accent4>
      <a:accent5>
        <a:srgbClr val="7384CA"/>
      </a:accent5>
      <a:accent6>
        <a:srgbClr val="DA6A89"/>
      </a:accent6>
      <a:hlink>
        <a:srgbClr val="88CACA"/>
      </a:hlink>
      <a:folHlink>
        <a:srgbClr val="91A7CA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Banded_Design_Yellow">
      <a:dk1>
        <a:srgbClr val="595959"/>
      </a:dk1>
      <a:lt1>
        <a:sysClr val="window" lastClr="FFFFFF"/>
      </a:lt1>
      <a:dk2>
        <a:srgbClr val="323232"/>
      </a:dk2>
      <a:lt2>
        <a:srgbClr val="E5E8E8"/>
      </a:lt2>
      <a:accent1>
        <a:srgbClr val="FFCD36"/>
      </a:accent1>
      <a:accent2>
        <a:srgbClr val="F29E3E"/>
      </a:accent2>
      <a:accent3>
        <a:srgbClr val="83C546"/>
      </a:accent3>
      <a:accent4>
        <a:srgbClr val="52C1CA"/>
      </a:accent4>
      <a:accent5>
        <a:srgbClr val="7384CA"/>
      </a:accent5>
      <a:accent6>
        <a:srgbClr val="DA6A89"/>
      </a:accent6>
      <a:hlink>
        <a:srgbClr val="88CACA"/>
      </a:hlink>
      <a:folHlink>
        <a:srgbClr val="91A7CA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anded_Design_Yellow">
      <a:dk1>
        <a:srgbClr val="595959"/>
      </a:dk1>
      <a:lt1>
        <a:sysClr val="window" lastClr="FFFFFF"/>
      </a:lt1>
      <a:dk2>
        <a:srgbClr val="323232"/>
      </a:dk2>
      <a:lt2>
        <a:srgbClr val="E5E8E8"/>
      </a:lt2>
      <a:accent1>
        <a:srgbClr val="FFCD36"/>
      </a:accent1>
      <a:accent2>
        <a:srgbClr val="F29E3E"/>
      </a:accent2>
      <a:accent3>
        <a:srgbClr val="83C546"/>
      </a:accent3>
      <a:accent4>
        <a:srgbClr val="52C1CA"/>
      </a:accent4>
      <a:accent5>
        <a:srgbClr val="7384CA"/>
      </a:accent5>
      <a:accent6>
        <a:srgbClr val="DA6A89"/>
      </a:accent6>
      <a:hlink>
        <a:srgbClr val="88CACA"/>
      </a:hlink>
      <a:folHlink>
        <a:srgbClr val="91A7CA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866677B1-365E-411F-9971-C788BC2975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Yellow banded design presentation (widescreen)</Template>
  <TotalTime>0</TotalTime>
  <Words>276</Words>
  <Application>Microsoft Office PowerPoint</Application>
  <PresentationFormat>Widescreen</PresentationFormat>
  <Paragraphs>56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Book Antiqua</vt:lpstr>
      <vt:lpstr>Banded Design Yellow 16x9</vt:lpstr>
      <vt:lpstr>Audio Acoustic Assistant</vt:lpstr>
      <vt:lpstr>Introduction</vt:lpstr>
      <vt:lpstr>App Overview</vt:lpstr>
      <vt:lpstr>Progress on the Project</vt:lpstr>
      <vt:lpstr>Work Breakdown Structure</vt:lpstr>
      <vt:lpstr>Demonstration of the App</vt:lpstr>
      <vt:lpstr>References</vt:lpstr>
      <vt:lpstr>Audio Acoustic Assistant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2017-03-14T10:04:16Z</dcterms:created>
  <dcterms:modified xsi:type="dcterms:W3CDTF">2017-03-19T13:29:54Z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TC029009979991</vt:lpwstr>
  </property>
</Properties>
</file>