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8" r:id="rId2"/>
    <p:sldId id="256" r:id="rId3"/>
    <p:sldId id="257" r:id="rId4"/>
    <p:sldId id="259" r:id="rId5"/>
    <p:sldId id="260" r:id="rId6"/>
    <p:sldId id="261" r:id="rId7"/>
    <p:sldId id="263" r:id="rId8"/>
    <p:sldId id="265" r:id="rId9"/>
  </p:sldIdLst>
  <p:sldSz cx="9144000" cy="5143500" type="screen16x9"/>
  <p:notesSz cx="6858000" cy="9144000"/>
  <p:embeddedFontLst>
    <p:embeddedFont>
      <p:font typeface="Gill Sans" panose="020B0604020202020204" charset="0"/>
      <p:regular r:id="rId11"/>
      <p:bold r:id="rId12"/>
    </p:embeddedFon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73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f7ec1d4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f7ec1d4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f203f4d45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f203f4d45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f203f4d4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f203f4d4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f7ec1d4e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f7ec1d4e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f7ec1d4e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f7ec1d4e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f7ec1d4e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f7ec1d4e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f7ec1d4ea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f7ec1d4ea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f7ec1d4ea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f7ec1d4ea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jp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4" name="Google Shape;74;p15"/>
          <p:cNvPicPr preferRelativeResize="0"/>
          <p:nvPr/>
        </p:nvPicPr>
        <p:blipFill>
          <a:blip r:embed="rId3">
            <a:alphaModFix/>
          </a:blip>
          <a:stretch>
            <a:fillRect/>
          </a:stretch>
        </p:blipFill>
        <p:spPr>
          <a:xfrm>
            <a:off x="3362" y="0"/>
            <a:ext cx="9137278" cy="5143501"/>
          </a:xfrm>
          <a:prstGeom prst="rect">
            <a:avLst/>
          </a:prstGeom>
          <a:noFill/>
          <a:ln>
            <a:noFill/>
          </a:ln>
        </p:spPr>
      </p:pic>
      <p:sp>
        <p:nvSpPr>
          <p:cNvPr id="75" name="Google Shape;75;p15"/>
          <p:cNvSpPr txBox="1"/>
          <p:nvPr/>
        </p:nvSpPr>
        <p:spPr>
          <a:xfrm>
            <a:off x="230075" y="3397950"/>
            <a:ext cx="4523100" cy="118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649E8F"/>
                </a:solidFill>
                <a:latin typeface="Gill Sans"/>
                <a:ea typeface="Gill Sans"/>
                <a:cs typeface="Gill Sans"/>
                <a:sym typeface="Gill Sans"/>
              </a:rPr>
              <a:t>SDF11 Porfolio Piece</a:t>
            </a:r>
            <a:endParaRPr sz="2000" dirty="0">
              <a:solidFill>
                <a:srgbClr val="649E8F"/>
              </a:solidFill>
              <a:latin typeface="Gill Sans"/>
              <a:ea typeface="Gill Sans"/>
              <a:cs typeface="Gill Sans"/>
              <a:sym typeface="Gill Sans"/>
            </a:endParaRPr>
          </a:p>
          <a:p>
            <a:pPr marL="0" lvl="0" indent="0" algn="l" rtl="0">
              <a:spcBef>
                <a:spcPts val="0"/>
              </a:spcBef>
              <a:spcAft>
                <a:spcPts val="0"/>
              </a:spcAft>
              <a:buNone/>
            </a:pPr>
            <a:endParaRPr sz="1500" dirty="0">
              <a:solidFill>
                <a:srgbClr val="D7623A"/>
              </a:solidFill>
              <a:latin typeface="Gill Sans"/>
              <a:ea typeface="Gill Sans"/>
              <a:cs typeface="Gill Sans"/>
              <a:sym typeface="Gill Sans"/>
            </a:endParaRPr>
          </a:p>
          <a:p>
            <a:pPr marL="0" lvl="0" indent="0" algn="l" rtl="0">
              <a:spcBef>
                <a:spcPts val="0"/>
              </a:spcBef>
              <a:spcAft>
                <a:spcPts val="0"/>
              </a:spcAft>
              <a:buNone/>
            </a:pPr>
            <a:endParaRPr sz="1800" dirty="0">
              <a:solidFill>
                <a:srgbClr val="D7623A"/>
              </a:solidFill>
              <a:latin typeface="Gill Sans"/>
              <a:ea typeface="Gill Sans"/>
              <a:cs typeface="Gill Sans"/>
              <a:sym typeface="Gill Sans"/>
            </a:endParaRPr>
          </a:p>
          <a:p>
            <a:pPr marL="0" lvl="0" indent="0" algn="l" rtl="0">
              <a:spcBef>
                <a:spcPts val="0"/>
              </a:spcBef>
              <a:spcAft>
                <a:spcPts val="0"/>
              </a:spcAft>
              <a:buNone/>
            </a:pPr>
            <a:r>
              <a:rPr lang="en" dirty="0">
                <a:solidFill>
                  <a:schemeClr val="accent5">
                    <a:lumMod val="50000"/>
                  </a:schemeClr>
                </a:solidFill>
                <a:latin typeface="Gill Sans"/>
                <a:ea typeface="Gill Sans"/>
                <a:cs typeface="Gill Sans"/>
                <a:sym typeface="Gill Sans"/>
              </a:rPr>
              <a:t>19/04/2024 | Matlhogonolo Cedrick Monare</a:t>
            </a:r>
            <a:endParaRPr dirty="0">
              <a:solidFill>
                <a:schemeClr val="accent5">
                  <a:lumMod val="50000"/>
                </a:schemeClr>
              </a:solidFill>
              <a:latin typeface="Gill Sans"/>
              <a:ea typeface="Gill Sans"/>
              <a:cs typeface="Gill Sans"/>
              <a:sym typeface="Gill Sans"/>
            </a:endParaRPr>
          </a:p>
        </p:txBody>
      </p:sp>
      <p:sp>
        <p:nvSpPr>
          <p:cNvPr id="76" name="Google Shape;76;p15"/>
          <p:cNvSpPr/>
          <p:nvPr/>
        </p:nvSpPr>
        <p:spPr>
          <a:xfrm>
            <a:off x="0" y="4880100"/>
            <a:ext cx="9144000" cy="263400"/>
          </a:xfrm>
          <a:prstGeom prst="rect">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7" name="Google Shape;77;p15"/>
          <p:cNvSpPr/>
          <p:nvPr/>
        </p:nvSpPr>
        <p:spPr>
          <a:xfrm>
            <a:off x="7212600" y="4880100"/>
            <a:ext cx="1931400" cy="263400"/>
          </a:xfrm>
          <a:prstGeom prst="rect">
            <a:avLst/>
          </a:prstGeom>
          <a:solidFill>
            <a:srgbClr val="B3B3AB"/>
          </a:solidFill>
          <a:ln w="9525" cap="flat" cmpd="sng">
            <a:solidFill>
              <a:srgbClr val="B3B3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pic>
        <p:nvPicPr>
          <p:cNvPr id="78" name="Google Shape;78;p15"/>
          <p:cNvPicPr preferRelativeResize="0"/>
          <p:nvPr/>
        </p:nvPicPr>
        <p:blipFill>
          <a:blip r:embed="rId4">
            <a:alphaModFix/>
          </a:blip>
          <a:stretch>
            <a:fillRect/>
          </a:stretch>
        </p:blipFill>
        <p:spPr>
          <a:xfrm>
            <a:off x="7403174" y="4953925"/>
            <a:ext cx="1575999" cy="115750"/>
          </a:xfrm>
          <a:prstGeom prst="rect">
            <a:avLst/>
          </a:prstGeom>
          <a:noFill/>
          <a:ln>
            <a:noFill/>
          </a:ln>
        </p:spPr>
      </p:pic>
      <p:pic>
        <p:nvPicPr>
          <p:cNvPr id="79" name="Google Shape;79;p15"/>
          <p:cNvPicPr preferRelativeResize="0"/>
          <p:nvPr/>
        </p:nvPicPr>
        <p:blipFill>
          <a:blip r:embed="rId5">
            <a:alphaModFix/>
          </a:blip>
          <a:stretch>
            <a:fillRect/>
          </a:stretch>
        </p:blipFill>
        <p:spPr>
          <a:xfrm>
            <a:off x="87850" y="4931817"/>
            <a:ext cx="1073603" cy="159974"/>
          </a:xfrm>
          <a:prstGeom prst="rect">
            <a:avLst/>
          </a:prstGeom>
          <a:noFill/>
          <a:ln>
            <a:noFill/>
          </a:ln>
        </p:spPr>
      </p:pic>
      <p:pic>
        <p:nvPicPr>
          <p:cNvPr id="80" name="Google Shape;80;p15"/>
          <p:cNvPicPr preferRelativeResize="0"/>
          <p:nvPr/>
        </p:nvPicPr>
        <p:blipFill>
          <a:blip r:embed="rId6">
            <a:alphaModFix/>
          </a:blip>
          <a:stretch>
            <a:fillRect/>
          </a:stretch>
        </p:blipFill>
        <p:spPr>
          <a:xfrm>
            <a:off x="331825" y="2760175"/>
            <a:ext cx="2566879" cy="382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296812" y="982475"/>
            <a:ext cx="3588900" cy="35394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1200"/>
              </a:spcBef>
              <a:spcAft>
                <a:spcPts val="0"/>
              </a:spcAft>
              <a:buNone/>
            </a:pPr>
            <a:r>
              <a:rPr lang="en" sz="1600" b="1" dirty="0">
                <a:solidFill>
                  <a:srgbClr val="0D0D0D"/>
                </a:solidFill>
                <a:highlight>
                  <a:srgbClr val="FFFFFF"/>
                </a:highlight>
                <a:latin typeface="Roboto"/>
                <a:ea typeface="Roboto"/>
                <a:cs typeface="Roboto"/>
                <a:sym typeface="Roboto"/>
              </a:rPr>
              <a:t>Slide 1: Introduction</a:t>
            </a:r>
            <a:endParaRPr sz="1600" dirty="0">
              <a:solidFill>
                <a:srgbClr val="0D0D0D"/>
              </a:solidFill>
              <a:highlight>
                <a:srgbClr val="FFFFFF"/>
              </a:highlight>
              <a:latin typeface="Roboto"/>
              <a:ea typeface="Roboto"/>
              <a:cs typeface="Roboto"/>
              <a:sym typeface="Roboto"/>
            </a:endParaRPr>
          </a:p>
          <a:p>
            <a:pPr marL="914400" lvl="1" indent="-273050" algn="l" rtl="0">
              <a:lnSpc>
                <a:spcPct val="115000"/>
              </a:lnSpc>
              <a:spcBef>
                <a:spcPts val="0"/>
              </a:spcBef>
              <a:spcAft>
                <a:spcPts val="0"/>
              </a:spcAft>
              <a:buClr>
                <a:srgbClr val="0D0D0D"/>
              </a:buClr>
              <a:buSzPts val="700"/>
              <a:buFont typeface="Roboto"/>
              <a:buChar char="●"/>
            </a:pPr>
            <a:r>
              <a:rPr lang="en-US" sz="900" dirty="0">
                <a:solidFill>
                  <a:srgbClr val="0D0D0D"/>
                </a:solidFill>
                <a:highlight>
                  <a:srgbClr val="FFFFFF"/>
                </a:highlight>
                <a:latin typeface="Roboto"/>
                <a:ea typeface="Roboto"/>
                <a:cs typeface="Roboto"/>
                <a:sym typeface="Roboto"/>
              </a:rPr>
              <a:t>Good morning, good afternoon and  good evening to whoever may be watching this. My name is Matlhogonolo Monare more commonly known as Cedrick, and this is my SDF11 portfolio piece. In this project we had to create a bank landing page with different elements such as navigation bars, hamburgers for mobile, hero’s and footers etc. The objective for this project was to help us showcase our web development skills and also make understand how to make user friendly websites while also making them responsive</a:t>
            </a:r>
            <a:r>
              <a:rPr lang="en-US" sz="700" dirty="0">
                <a:solidFill>
                  <a:srgbClr val="0D0D0D"/>
                </a:solidFill>
                <a:highlight>
                  <a:srgbClr val="FFFFFF"/>
                </a:highlight>
                <a:latin typeface="Roboto"/>
                <a:ea typeface="Roboto"/>
                <a:cs typeface="Roboto"/>
                <a:sym typeface="Roboto"/>
              </a:rPr>
              <a:t>.</a:t>
            </a:r>
          </a:p>
          <a:p>
            <a:pPr marL="914400" lvl="1" indent="-273050" algn="l" rtl="0">
              <a:lnSpc>
                <a:spcPct val="115000"/>
              </a:lnSpc>
              <a:spcBef>
                <a:spcPts val="0"/>
              </a:spcBef>
              <a:spcAft>
                <a:spcPts val="0"/>
              </a:spcAft>
              <a:buClr>
                <a:srgbClr val="0D0D0D"/>
              </a:buClr>
              <a:buSzPts val="700"/>
              <a:buFont typeface="Roboto"/>
              <a:buChar char="●"/>
            </a:pPr>
            <a:endParaRPr sz="900" dirty="0">
              <a:solidFill>
                <a:srgbClr val="0D0D0D"/>
              </a:solidFill>
              <a:highlight>
                <a:srgbClr val="FFFFFF"/>
              </a:highlight>
              <a:latin typeface="Roboto"/>
              <a:ea typeface="Roboto"/>
              <a:cs typeface="Roboto"/>
              <a:sym typeface="Roboto"/>
            </a:endParaRPr>
          </a:p>
          <a:p>
            <a:pPr marL="914400" lvl="1" indent="-273050" algn="l" rtl="0">
              <a:lnSpc>
                <a:spcPct val="115000"/>
              </a:lnSpc>
              <a:spcBef>
                <a:spcPts val="0"/>
              </a:spcBef>
              <a:spcAft>
                <a:spcPts val="0"/>
              </a:spcAft>
              <a:buClr>
                <a:srgbClr val="0D0D0D"/>
              </a:buClr>
              <a:buSzPts val="700"/>
              <a:buFont typeface="Roboto"/>
              <a:buChar char="●"/>
            </a:pPr>
            <a:r>
              <a:rPr lang="en" sz="900" dirty="0">
                <a:solidFill>
                  <a:srgbClr val="0D0D0D"/>
                </a:solidFill>
                <a:highlight>
                  <a:srgbClr val="FFFFFF"/>
                </a:highlight>
                <a:latin typeface="Roboto"/>
                <a:ea typeface="Roboto"/>
                <a:cs typeface="Roboto"/>
                <a:sym typeface="Roboto"/>
              </a:rPr>
              <a:t>I used different tech stacks such as HTML, Tailwind CSS and some Javascript.</a:t>
            </a:r>
            <a:endParaRPr lang="en-US" sz="700" dirty="0">
              <a:solidFill>
                <a:srgbClr val="0D0D0D"/>
              </a:solidFill>
              <a:highlight>
                <a:srgbClr val="FFFFFF"/>
              </a:highlight>
              <a:latin typeface="Roboto"/>
              <a:ea typeface="Roboto"/>
              <a:cs typeface="Roboto"/>
              <a:sym typeface="Roboto"/>
            </a:endParaRPr>
          </a:p>
          <a:p>
            <a:pPr marL="914400" lvl="1" indent="-273050" algn="l" rtl="0">
              <a:lnSpc>
                <a:spcPct val="115000"/>
              </a:lnSpc>
              <a:spcBef>
                <a:spcPts val="0"/>
              </a:spcBef>
              <a:spcAft>
                <a:spcPts val="0"/>
              </a:spcAft>
              <a:buClr>
                <a:srgbClr val="0D0D0D"/>
              </a:buClr>
              <a:buSzPts val="700"/>
              <a:buFont typeface="Roboto"/>
              <a:buChar char="●"/>
            </a:pPr>
            <a:endParaRPr lang="en-US" sz="700" dirty="0">
              <a:solidFill>
                <a:srgbClr val="0D0D0D"/>
              </a:solidFill>
              <a:highlight>
                <a:srgbClr val="FFFFFF"/>
              </a:highlight>
              <a:latin typeface="Roboto"/>
              <a:ea typeface="Roboto"/>
              <a:cs typeface="Roboto"/>
              <a:sym typeface="Roboto"/>
            </a:endParaRPr>
          </a:p>
          <a:p>
            <a:pPr marL="914400" lvl="1" indent="-273050" algn="l" rtl="0">
              <a:lnSpc>
                <a:spcPct val="115000"/>
              </a:lnSpc>
              <a:spcBef>
                <a:spcPts val="0"/>
              </a:spcBef>
              <a:spcAft>
                <a:spcPts val="0"/>
              </a:spcAft>
              <a:buClr>
                <a:srgbClr val="0D0D0D"/>
              </a:buClr>
              <a:buSzPts val="700"/>
              <a:buFont typeface="Roboto"/>
              <a:buChar char="●"/>
            </a:pPr>
            <a:r>
              <a:rPr lang="en-US" sz="900" dirty="0">
                <a:solidFill>
                  <a:srgbClr val="0D0D0D"/>
                </a:solidFill>
                <a:highlight>
                  <a:srgbClr val="FFFFFF"/>
                </a:highlight>
                <a:latin typeface="Roboto"/>
                <a:ea typeface="Roboto"/>
                <a:cs typeface="Roboto"/>
                <a:sym typeface="Roboto"/>
              </a:rPr>
              <a:t>On my right is the initial starter code that we had to clone</a:t>
            </a:r>
            <a:endParaRPr sz="900" dirty="0">
              <a:solidFill>
                <a:srgbClr val="0D0D0D"/>
              </a:solidFill>
              <a:highlight>
                <a:srgbClr val="FFFFFF"/>
              </a:highlight>
              <a:latin typeface="Roboto"/>
              <a:ea typeface="Roboto"/>
              <a:cs typeface="Roboto"/>
              <a:sym typeface="Roboto"/>
            </a:endParaRPr>
          </a:p>
        </p:txBody>
      </p:sp>
      <p:sp>
        <p:nvSpPr>
          <p:cNvPr id="56" name="Google Shape;56;p13"/>
          <p:cNvSpPr txBox="1"/>
          <p:nvPr/>
        </p:nvSpPr>
        <p:spPr>
          <a:xfrm>
            <a:off x="496675" y="197375"/>
            <a:ext cx="3000000" cy="785100"/>
          </a:xfrm>
          <a:prstGeom prst="rect">
            <a:avLst/>
          </a:prstGeom>
          <a:noFill/>
          <a:ln>
            <a:noFill/>
          </a:ln>
        </p:spPr>
        <p:txBody>
          <a:bodyPr spcFirstLastPara="1" wrap="square" lIns="91425" tIns="91425" rIns="91425" bIns="91425" anchor="t" anchorCtr="0">
            <a:spAutoFit/>
          </a:bodyPr>
          <a:lstStyle/>
          <a:p>
            <a:pPr marL="0" lvl="0" indent="0" algn="l" rtl="0">
              <a:lnSpc>
                <a:spcPct val="160000"/>
              </a:lnSpc>
              <a:spcBef>
                <a:spcPts val="1400"/>
              </a:spcBef>
              <a:spcAft>
                <a:spcPts val="400"/>
              </a:spcAft>
              <a:buNone/>
            </a:pPr>
            <a:r>
              <a:rPr lang="en" sz="1500" b="1">
                <a:solidFill>
                  <a:srgbClr val="D7623A"/>
                </a:solidFill>
                <a:highlight>
                  <a:srgbClr val="FFFFFF"/>
                </a:highlight>
                <a:latin typeface="Gill Sans"/>
                <a:ea typeface="Gill Sans"/>
                <a:cs typeface="Gill Sans"/>
                <a:sym typeface="Gill Sans"/>
              </a:rPr>
              <a:t>Presentation Outline for "Cache Bank" Portfolio Piece</a:t>
            </a:r>
            <a:endParaRPr sz="2200" b="1">
              <a:solidFill>
                <a:srgbClr val="D7623A"/>
              </a:solidFill>
              <a:latin typeface="Gill Sans"/>
              <a:ea typeface="Gill Sans"/>
              <a:cs typeface="Gill Sans"/>
              <a:sym typeface="Gill Sans"/>
            </a:endParaRPr>
          </a:p>
        </p:txBody>
      </p:sp>
      <p:pic>
        <p:nvPicPr>
          <p:cNvPr id="9" name="Picture 8" descr="A screen shot of a computer&#10;&#10;Description automatically generated">
            <a:extLst>
              <a:ext uri="{FF2B5EF4-FFF2-40B4-BE49-F238E27FC236}">
                <a16:creationId xmlns:a16="http://schemas.microsoft.com/office/drawing/2014/main" id="{E595C7F2-2DAA-9A5C-EED7-0259FEC4C5D2}"/>
              </a:ext>
            </a:extLst>
          </p:cNvPr>
          <p:cNvPicPr>
            <a:picLocks noChangeAspect="1"/>
          </p:cNvPicPr>
          <p:nvPr/>
        </p:nvPicPr>
        <p:blipFill>
          <a:blip r:embed="rId3"/>
          <a:stretch>
            <a:fillRect/>
          </a:stretch>
        </p:blipFill>
        <p:spPr>
          <a:xfrm>
            <a:off x="3292088" y="368595"/>
            <a:ext cx="5851912" cy="44063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0" y="0"/>
            <a:ext cx="9144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p:nvPr/>
        </p:nvSpPr>
        <p:spPr>
          <a:xfrm>
            <a:off x="0" y="4880100"/>
            <a:ext cx="9144000" cy="263400"/>
          </a:xfrm>
          <a:prstGeom prst="rect">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3" name="Google Shape;63;p14"/>
          <p:cNvSpPr/>
          <p:nvPr/>
        </p:nvSpPr>
        <p:spPr>
          <a:xfrm>
            <a:off x="7212600" y="4880100"/>
            <a:ext cx="1931400" cy="263400"/>
          </a:xfrm>
          <a:prstGeom prst="rect">
            <a:avLst/>
          </a:prstGeom>
          <a:solidFill>
            <a:srgbClr val="B3B3AB"/>
          </a:solidFill>
          <a:ln w="9525" cap="flat" cmpd="sng">
            <a:solidFill>
              <a:srgbClr val="B3B3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pic>
        <p:nvPicPr>
          <p:cNvPr id="64" name="Google Shape;64;p14"/>
          <p:cNvPicPr preferRelativeResize="0"/>
          <p:nvPr/>
        </p:nvPicPr>
        <p:blipFill>
          <a:blip r:embed="rId3">
            <a:alphaModFix/>
          </a:blip>
          <a:stretch>
            <a:fillRect/>
          </a:stretch>
        </p:blipFill>
        <p:spPr>
          <a:xfrm>
            <a:off x="7403174" y="4953925"/>
            <a:ext cx="1575999" cy="115750"/>
          </a:xfrm>
          <a:prstGeom prst="rect">
            <a:avLst/>
          </a:prstGeom>
          <a:noFill/>
          <a:ln>
            <a:noFill/>
          </a:ln>
        </p:spPr>
      </p:pic>
      <p:pic>
        <p:nvPicPr>
          <p:cNvPr id="65" name="Google Shape;65;p14"/>
          <p:cNvPicPr preferRelativeResize="0"/>
          <p:nvPr/>
        </p:nvPicPr>
        <p:blipFill>
          <a:blip r:embed="rId4">
            <a:alphaModFix/>
          </a:blip>
          <a:stretch>
            <a:fillRect/>
          </a:stretch>
        </p:blipFill>
        <p:spPr>
          <a:xfrm>
            <a:off x="87850" y="4931817"/>
            <a:ext cx="1073603" cy="159974"/>
          </a:xfrm>
          <a:prstGeom prst="rect">
            <a:avLst/>
          </a:prstGeom>
          <a:noFill/>
          <a:ln>
            <a:noFill/>
          </a:ln>
        </p:spPr>
      </p:pic>
      <p:sp>
        <p:nvSpPr>
          <p:cNvPr id="66" name="Google Shape;66;p14"/>
          <p:cNvSpPr/>
          <p:nvPr/>
        </p:nvSpPr>
        <p:spPr>
          <a:xfrm>
            <a:off x="-1" y="0"/>
            <a:ext cx="9092381" cy="4880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txBox="1"/>
          <p:nvPr/>
        </p:nvSpPr>
        <p:spPr>
          <a:xfrm>
            <a:off x="87850" y="-73825"/>
            <a:ext cx="4523100" cy="13983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1500"/>
              </a:spcBef>
              <a:spcAft>
                <a:spcPts val="0"/>
              </a:spcAft>
              <a:buNone/>
            </a:pPr>
            <a:r>
              <a:rPr lang="en-US" sz="1600" b="1" dirty="0">
                <a:solidFill>
                  <a:srgbClr val="0D0D0D"/>
                </a:solidFill>
                <a:highlight>
                  <a:srgbClr val="FFFFFF"/>
                </a:highlight>
                <a:latin typeface="Roboto"/>
                <a:ea typeface="Roboto"/>
                <a:cs typeface="Roboto"/>
                <a:sym typeface="Roboto"/>
              </a:rPr>
              <a:t>Slide 2: Component 1 - Project Setup and Responsive Navigation</a:t>
            </a:r>
            <a:endParaRPr lang="en-US" sz="700" dirty="0">
              <a:solidFill>
                <a:srgbClr val="0D0D0D"/>
              </a:solidFill>
              <a:highlight>
                <a:srgbClr val="FFFFFF"/>
              </a:highlight>
              <a:latin typeface="Roboto"/>
              <a:ea typeface="Roboto"/>
              <a:cs typeface="Roboto"/>
              <a:sym typeface="Roboto"/>
            </a:endParaRPr>
          </a:p>
          <a:p>
            <a:pPr marL="914400" lvl="1" indent="-273050" algn="ctr" rtl="0">
              <a:lnSpc>
                <a:spcPct val="115000"/>
              </a:lnSpc>
              <a:spcBef>
                <a:spcPts val="0"/>
              </a:spcBef>
              <a:spcAft>
                <a:spcPts val="0"/>
              </a:spcAft>
              <a:buClr>
                <a:srgbClr val="0D0D0D"/>
              </a:buClr>
              <a:buSzPts val="700"/>
              <a:buFont typeface="Roboto"/>
              <a:buChar char="●"/>
            </a:pPr>
            <a:r>
              <a:rPr lang="en-US" sz="1000" dirty="0">
                <a:solidFill>
                  <a:srgbClr val="0D0D0D"/>
                </a:solidFill>
                <a:highlight>
                  <a:srgbClr val="FFFFFF"/>
                </a:highlight>
                <a:latin typeface="Roboto"/>
                <a:ea typeface="Roboto"/>
                <a:cs typeface="Roboto"/>
                <a:sym typeface="Roboto"/>
              </a:rPr>
              <a:t>The Mobile –First-Design is extremely important as it allows us web developers to start product design for mobile devices first. I was struggling a bit with using the media query for the mobile device so I ended up finding another method using JavaScript where the hamburger will only be visible on smaller devices such as a phone as shown on the right. &gt;&gt;&gt;</a:t>
            </a:r>
          </a:p>
          <a:p>
            <a:pPr marL="914400" lvl="1" indent="-273050" algn="ctr" rtl="0">
              <a:lnSpc>
                <a:spcPct val="115000"/>
              </a:lnSpc>
              <a:spcBef>
                <a:spcPts val="0"/>
              </a:spcBef>
              <a:spcAft>
                <a:spcPts val="0"/>
              </a:spcAft>
              <a:buClr>
                <a:srgbClr val="0D0D0D"/>
              </a:buClr>
              <a:buSzPts val="700"/>
              <a:buFont typeface="Roboto"/>
              <a:buChar char="●"/>
            </a:pPr>
            <a:r>
              <a:rPr lang="en-US" sz="900" dirty="0">
                <a:solidFill>
                  <a:srgbClr val="0D0D0D"/>
                </a:solidFill>
                <a:highlight>
                  <a:srgbClr val="FFFFFF"/>
                </a:highlight>
                <a:latin typeface="Roboto"/>
                <a:ea typeface="Roboto"/>
                <a:cs typeface="Roboto"/>
                <a:sym typeface="Roboto"/>
              </a:rPr>
              <a:t>I used elements such as flex, padding and width so the page is able to be resized depending on the screen size of the user</a:t>
            </a:r>
            <a:r>
              <a:rPr lang="en-US" sz="700" dirty="0">
                <a:solidFill>
                  <a:srgbClr val="0D0D0D"/>
                </a:solidFill>
                <a:highlight>
                  <a:srgbClr val="FFFFFF"/>
                </a:highlight>
                <a:latin typeface="Roboto"/>
                <a:ea typeface="Roboto"/>
                <a:cs typeface="Roboto"/>
                <a:sym typeface="Roboto"/>
              </a:rPr>
              <a:t>. </a:t>
            </a:r>
            <a:r>
              <a:rPr lang="en-US" sz="900" dirty="0">
                <a:solidFill>
                  <a:srgbClr val="0D0D0D"/>
                </a:solidFill>
                <a:highlight>
                  <a:srgbClr val="FFFFFF"/>
                </a:highlight>
                <a:latin typeface="Roboto"/>
                <a:ea typeface="Roboto"/>
                <a:cs typeface="Roboto"/>
                <a:sym typeface="Roboto"/>
              </a:rPr>
              <a:t>My JavaScript code to show the hamburger only on mobile is also down below.</a:t>
            </a:r>
            <a:endParaRPr lang="en-US" sz="700" dirty="0">
              <a:solidFill>
                <a:srgbClr val="0D0D0D"/>
              </a:solidFill>
              <a:highlight>
                <a:srgbClr val="FFFFFF"/>
              </a:highlight>
              <a:latin typeface="Roboto"/>
              <a:ea typeface="Roboto"/>
              <a:cs typeface="Roboto"/>
              <a:sym typeface="Roboto"/>
            </a:endParaRPr>
          </a:p>
          <a:p>
            <a:pPr marL="914400" lvl="1" indent="-273050" algn="ctr" rtl="0">
              <a:lnSpc>
                <a:spcPct val="115000"/>
              </a:lnSpc>
              <a:spcBef>
                <a:spcPts val="0"/>
              </a:spcBef>
              <a:spcAft>
                <a:spcPts val="0"/>
              </a:spcAft>
              <a:buClr>
                <a:srgbClr val="0D0D0D"/>
              </a:buClr>
              <a:buSzPts val="700"/>
              <a:buFont typeface="Roboto"/>
              <a:buChar char="●"/>
            </a:pPr>
            <a:r>
              <a:rPr lang="en-US" sz="900" dirty="0">
                <a:solidFill>
                  <a:srgbClr val="0D0D0D"/>
                </a:solidFill>
                <a:highlight>
                  <a:srgbClr val="FFFFFF"/>
                </a:highlight>
                <a:latin typeface="Roboto"/>
                <a:ea typeface="Roboto"/>
                <a:cs typeface="Roboto"/>
                <a:sym typeface="Roboto"/>
              </a:rPr>
              <a:t>I used semantic HTML SO I could improve the structure and readability of my code and  also  to enhance  accessibility </a:t>
            </a:r>
            <a:endParaRPr sz="900" dirty="0">
              <a:solidFill>
                <a:srgbClr val="656665"/>
              </a:solidFill>
              <a:latin typeface="Gill Sans"/>
              <a:ea typeface="Gill Sans"/>
              <a:cs typeface="Gill Sans"/>
              <a:sym typeface="Gill Sans"/>
            </a:endParaRPr>
          </a:p>
        </p:txBody>
      </p:sp>
      <p:pic>
        <p:nvPicPr>
          <p:cNvPr id="5" name="Picture 4" descr="A screenshot of a computer&#10;&#10;Description automatically generated">
            <a:extLst>
              <a:ext uri="{FF2B5EF4-FFF2-40B4-BE49-F238E27FC236}">
                <a16:creationId xmlns:a16="http://schemas.microsoft.com/office/drawing/2014/main" id="{B14E4B21-3314-E3BC-D679-EA62D69684F8}"/>
              </a:ext>
            </a:extLst>
          </p:cNvPr>
          <p:cNvPicPr>
            <a:picLocks noChangeAspect="1"/>
          </p:cNvPicPr>
          <p:nvPr/>
        </p:nvPicPr>
        <p:blipFill>
          <a:blip r:embed="rId5"/>
          <a:stretch>
            <a:fillRect/>
          </a:stretch>
        </p:blipFill>
        <p:spPr>
          <a:xfrm>
            <a:off x="4565345" y="0"/>
            <a:ext cx="3035230" cy="4880100"/>
          </a:xfrm>
          <a:prstGeom prst="rect">
            <a:avLst/>
          </a:prstGeom>
        </p:spPr>
      </p:pic>
      <p:pic>
        <p:nvPicPr>
          <p:cNvPr id="7" name="Picture 6" descr="A screen shot of a computer&#10;&#10;Description automatically generated">
            <a:extLst>
              <a:ext uri="{FF2B5EF4-FFF2-40B4-BE49-F238E27FC236}">
                <a16:creationId xmlns:a16="http://schemas.microsoft.com/office/drawing/2014/main" id="{FBDC3570-EAC4-6BBD-BDDF-5CFF9293728B}"/>
              </a:ext>
            </a:extLst>
          </p:cNvPr>
          <p:cNvPicPr>
            <a:picLocks noChangeAspect="1"/>
          </p:cNvPicPr>
          <p:nvPr/>
        </p:nvPicPr>
        <p:blipFill>
          <a:blip r:embed="rId6"/>
          <a:stretch>
            <a:fillRect/>
          </a:stretch>
        </p:blipFill>
        <p:spPr>
          <a:xfrm>
            <a:off x="-10251" y="3980862"/>
            <a:ext cx="7064352" cy="89923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p16"/>
          <p:cNvPicPr preferRelativeResize="0"/>
          <p:nvPr/>
        </p:nvPicPr>
        <p:blipFill>
          <a:blip r:embed="rId3">
            <a:alphaModFix/>
          </a:blip>
          <a:stretch>
            <a:fillRect/>
          </a:stretch>
        </p:blipFill>
        <p:spPr>
          <a:xfrm>
            <a:off x="0" y="2"/>
            <a:ext cx="9144000" cy="5143476"/>
          </a:xfrm>
          <a:prstGeom prst="rect">
            <a:avLst/>
          </a:prstGeom>
          <a:noFill/>
          <a:ln>
            <a:noFill/>
          </a:ln>
        </p:spPr>
      </p:pic>
      <p:sp>
        <p:nvSpPr>
          <p:cNvPr id="86" name="Google Shape;86;p16"/>
          <p:cNvSpPr/>
          <p:nvPr/>
        </p:nvSpPr>
        <p:spPr>
          <a:xfrm>
            <a:off x="0" y="4880100"/>
            <a:ext cx="9144000" cy="263400"/>
          </a:xfrm>
          <a:prstGeom prst="rect">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7" name="Google Shape;87;p16"/>
          <p:cNvSpPr/>
          <p:nvPr/>
        </p:nvSpPr>
        <p:spPr>
          <a:xfrm>
            <a:off x="7212600" y="4880100"/>
            <a:ext cx="1931400" cy="263400"/>
          </a:xfrm>
          <a:prstGeom prst="rect">
            <a:avLst/>
          </a:prstGeom>
          <a:solidFill>
            <a:srgbClr val="B3B3AB"/>
          </a:solidFill>
          <a:ln w="9525" cap="flat" cmpd="sng">
            <a:solidFill>
              <a:srgbClr val="B3B3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pic>
        <p:nvPicPr>
          <p:cNvPr id="88" name="Google Shape;88;p16"/>
          <p:cNvPicPr preferRelativeResize="0"/>
          <p:nvPr/>
        </p:nvPicPr>
        <p:blipFill>
          <a:blip r:embed="rId4">
            <a:alphaModFix/>
          </a:blip>
          <a:stretch>
            <a:fillRect/>
          </a:stretch>
        </p:blipFill>
        <p:spPr>
          <a:xfrm>
            <a:off x="7403174" y="4953925"/>
            <a:ext cx="1575999" cy="115750"/>
          </a:xfrm>
          <a:prstGeom prst="rect">
            <a:avLst/>
          </a:prstGeom>
          <a:noFill/>
          <a:ln>
            <a:noFill/>
          </a:ln>
        </p:spPr>
      </p:pic>
      <p:pic>
        <p:nvPicPr>
          <p:cNvPr id="89" name="Google Shape;89;p16"/>
          <p:cNvPicPr preferRelativeResize="0"/>
          <p:nvPr/>
        </p:nvPicPr>
        <p:blipFill>
          <a:blip r:embed="rId5">
            <a:alphaModFix/>
          </a:blip>
          <a:stretch>
            <a:fillRect/>
          </a:stretch>
        </p:blipFill>
        <p:spPr>
          <a:xfrm>
            <a:off x="87850" y="4931817"/>
            <a:ext cx="1073603" cy="159974"/>
          </a:xfrm>
          <a:prstGeom prst="rect">
            <a:avLst/>
          </a:prstGeom>
          <a:noFill/>
          <a:ln>
            <a:noFill/>
          </a:ln>
        </p:spPr>
      </p:pic>
      <p:sp>
        <p:nvSpPr>
          <p:cNvPr id="90" name="Google Shape;90;p16"/>
          <p:cNvSpPr/>
          <p:nvPr/>
        </p:nvSpPr>
        <p:spPr>
          <a:xfrm>
            <a:off x="-1" y="-7285"/>
            <a:ext cx="9140981" cy="4887363"/>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p:nvPr/>
        </p:nvSpPr>
        <p:spPr>
          <a:xfrm>
            <a:off x="0" y="-66279"/>
            <a:ext cx="4523100" cy="13983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1500"/>
              </a:spcBef>
              <a:spcAft>
                <a:spcPts val="0"/>
              </a:spcAft>
              <a:buNone/>
            </a:pPr>
            <a:r>
              <a:rPr lang="en-US" sz="1600" b="1" dirty="0">
                <a:solidFill>
                  <a:srgbClr val="0D0D0D"/>
                </a:solidFill>
                <a:highlight>
                  <a:srgbClr val="FFFFFF"/>
                </a:highlight>
                <a:latin typeface="Roboto"/>
                <a:ea typeface="Roboto"/>
                <a:cs typeface="Roboto"/>
                <a:sym typeface="Roboto"/>
              </a:rPr>
              <a:t>Slide 3: Component 2 - Hero and Endorsements</a:t>
            </a:r>
            <a:endParaRPr lang="en-US" sz="700" dirty="0">
              <a:solidFill>
                <a:srgbClr val="0D0D0D"/>
              </a:solidFill>
              <a:highlight>
                <a:srgbClr val="FFFFFF"/>
              </a:highlight>
              <a:latin typeface="Roboto"/>
              <a:ea typeface="Roboto"/>
              <a:cs typeface="Roboto"/>
              <a:sym typeface="Roboto"/>
            </a:endParaRPr>
          </a:p>
          <a:p>
            <a:pPr marL="812800" lvl="1" indent="-171450" rtl="0">
              <a:lnSpc>
                <a:spcPct val="115000"/>
              </a:lnSpc>
              <a:spcBef>
                <a:spcPts val="0"/>
              </a:spcBef>
              <a:spcAft>
                <a:spcPts val="0"/>
              </a:spcAft>
              <a:buClr>
                <a:srgbClr val="0D0D0D"/>
              </a:buClr>
              <a:buSzPts val="700"/>
              <a:buFont typeface="Wingdings" panose="05000000000000000000" pitchFamily="2" charset="2"/>
              <a:buChar char="§"/>
            </a:pPr>
            <a:r>
              <a:rPr lang="en-US" sz="850" dirty="0">
                <a:solidFill>
                  <a:srgbClr val="0D0D0D"/>
                </a:solidFill>
                <a:highlight>
                  <a:srgbClr val="FFFFFF"/>
                </a:highlight>
                <a:latin typeface="Roboto"/>
                <a:ea typeface="Roboto"/>
                <a:cs typeface="Roboto"/>
                <a:sym typeface="Roboto"/>
              </a:rPr>
              <a:t>Incorporating endorsements from reputable sources can serve as social proof, indicating to potential customers that your product or service is trustworthy and of high quality. When people see that others, they trust endorse your offering, they're more likely to feel confident in choosing it. It can also enhance your own reputation. It shows that you're recognized and respected within your industry, which can attract more customers</a:t>
            </a:r>
          </a:p>
          <a:p>
            <a:pPr marL="812800" lvl="1" indent="-171450" rtl="0">
              <a:lnSpc>
                <a:spcPct val="115000"/>
              </a:lnSpc>
              <a:spcBef>
                <a:spcPts val="0"/>
              </a:spcBef>
              <a:spcAft>
                <a:spcPts val="0"/>
              </a:spcAft>
              <a:buClr>
                <a:srgbClr val="0D0D0D"/>
              </a:buClr>
              <a:buSzPts val="700"/>
              <a:buFont typeface="Wingdings" panose="05000000000000000000" pitchFamily="2" charset="2"/>
              <a:buChar char="§"/>
            </a:pPr>
            <a:r>
              <a:rPr lang="en-US" sz="850" dirty="0">
                <a:solidFill>
                  <a:srgbClr val="0D0D0D"/>
                </a:solidFill>
                <a:highlight>
                  <a:srgbClr val="FFFFFF"/>
                </a:highlight>
                <a:latin typeface="Roboto"/>
                <a:ea typeface="Roboto"/>
                <a:cs typeface="Roboto"/>
                <a:sym typeface="Roboto"/>
              </a:rPr>
              <a:t>The call to action in the hero section is a gateway for users to engage further with your product, service, or content.</a:t>
            </a:r>
          </a:p>
          <a:p>
            <a:pPr marL="812800" lvl="1" indent="-171450" rtl="0">
              <a:lnSpc>
                <a:spcPct val="115000"/>
              </a:lnSpc>
              <a:spcBef>
                <a:spcPts val="0"/>
              </a:spcBef>
              <a:spcAft>
                <a:spcPts val="0"/>
              </a:spcAft>
              <a:buClr>
                <a:srgbClr val="0D0D0D"/>
              </a:buClr>
              <a:buSzPts val="700"/>
              <a:buFont typeface="Wingdings" panose="05000000000000000000" pitchFamily="2" charset="2"/>
              <a:buChar char="§"/>
            </a:pPr>
            <a:r>
              <a:rPr lang="en-US" sz="850" dirty="0">
                <a:solidFill>
                  <a:srgbClr val="0D0D0D"/>
                </a:solidFill>
                <a:highlight>
                  <a:srgbClr val="FFFFFF"/>
                </a:highlight>
                <a:latin typeface="Roboto"/>
                <a:ea typeface="Roboto"/>
                <a:cs typeface="Roboto"/>
                <a:sym typeface="Roboto"/>
              </a:rPr>
              <a:t>For my Hero Section I used a bunch of tailwind classes such as text-blue and font-extra bold for my styling and I used some grids, grid columns, flex, padding and margins to align everything correctly as shown below.</a:t>
            </a:r>
            <a:endParaRPr sz="850" dirty="0">
              <a:solidFill>
                <a:srgbClr val="656665"/>
              </a:solidFill>
              <a:latin typeface="Gill Sans"/>
              <a:ea typeface="Gill Sans"/>
              <a:cs typeface="Gill Sans"/>
              <a:sym typeface="Gill Sans"/>
            </a:endParaRPr>
          </a:p>
        </p:txBody>
      </p:sp>
      <p:pic>
        <p:nvPicPr>
          <p:cNvPr id="3" name="Picture 2" descr="A group of logos on a white background&#10;&#10;Description automatically generated">
            <a:extLst>
              <a:ext uri="{FF2B5EF4-FFF2-40B4-BE49-F238E27FC236}">
                <a16:creationId xmlns:a16="http://schemas.microsoft.com/office/drawing/2014/main" id="{D2D2E616-A004-6493-07CE-83C43A3E13E1}"/>
              </a:ext>
            </a:extLst>
          </p:cNvPr>
          <p:cNvPicPr>
            <a:picLocks noChangeAspect="1"/>
          </p:cNvPicPr>
          <p:nvPr/>
        </p:nvPicPr>
        <p:blipFill>
          <a:blip r:embed="rId6"/>
          <a:stretch>
            <a:fillRect/>
          </a:stretch>
        </p:blipFill>
        <p:spPr>
          <a:xfrm>
            <a:off x="6096124" y="-7307"/>
            <a:ext cx="2909168" cy="3581710"/>
          </a:xfrm>
          <a:prstGeom prst="rect">
            <a:avLst/>
          </a:prstGeom>
        </p:spPr>
      </p:pic>
      <p:pic>
        <p:nvPicPr>
          <p:cNvPr id="11" name="Picture 10">
            <a:extLst>
              <a:ext uri="{FF2B5EF4-FFF2-40B4-BE49-F238E27FC236}">
                <a16:creationId xmlns:a16="http://schemas.microsoft.com/office/drawing/2014/main" id="{8E653BA0-26DD-2C18-6C13-90096D83815D}"/>
              </a:ext>
            </a:extLst>
          </p:cNvPr>
          <p:cNvPicPr>
            <a:picLocks noChangeAspect="1"/>
          </p:cNvPicPr>
          <p:nvPr/>
        </p:nvPicPr>
        <p:blipFill>
          <a:blip r:embed="rId7"/>
          <a:stretch>
            <a:fillRect/>
          </a:stretch>
        </p:blipFill>
        <p:spPr>
          <a:xfrm>
            <a:off x="0" y="4518080"/>
            <a:ext cx="8352244" cy="358171"/>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3A2AF627-CF42-C46D-3FE0-2F4A760E3B89}"/>
              </a:ext>
            </a:extLst>
          </p:cNvPr>
          <p:cNvPicPr>
            <a:picLocks noChangeAspect="1"/>
          </p:cNvPicPr>
          <p:nvPr/>
        </p:nvPicPr>
        <p:blipFill>
          <a:blip r:embed="rId8"/>
          <a:stretch>
            <a:fillRect/>
          </a:stretch>
        </p:blipFill>
        <p:spPr>
          <a:xfrm>
            <a:off x="-3021" y="2492478"/>
            <a:ext cx="6418569" cy="203520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7"/>
          <p:cNvSpPr/>
          <p:nvPr/>
        </p:nvSpPr>
        <p:spPr>
          <a:xfrm>
            <a:off x="0" y="0"/>
            <a:ext cx="9144000" cy="5143500"/>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p:nvPr/>
        </p:nvSpPr>
        <p:spPr>
          <a:xfrm>
            <a:off x="0" y="4880100"/>
            <a:ext cx="9144000" cy="263400"/>
          </a:xfrm>
          <a:prstGeom prst="rect">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03" name="Google Shape;103;p17"/>
          <p:cNvSpPr/>
          <p:nvPr/>
        </p:nvSpPr>
        <p:spPr>
          <a:xfrm>
            <a:off x="7212600" y="4880100"/>
            <a:ext cx="1931400" cy="263400"/>
          </a:xfrm>
          <a:prstGeom prst="rect">
            <a:avLst/>
          </a:prstGeom>
          <a:solidFill>
            <a:srgbClr val="B3B3AB"/>
          </a:solidFill>
          <a:ln w="9525" cap="flat" cmpd="sng">
            <a:solidFill>
              <a:srgbClr val="B3B3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pic>
        <p:nvPicPr>
          <p:cNvPr id="104" name="Google Shape;104;p17"/>
          <p:cNvPicPr preferRelativeResize="0"/>
          <p:nvPr/>
        </p:nvPicPr>
        <p:blipFill>
          <a:blip r:embed="rId3">
            <a:alphaModFix/>
          </a:blip>
          <a:stretch>
            <a:fillRect/>
          </a:stretch>
        </p:blipFill>
        <p:spPr>
          <a:xfrm>
            <a:off x="7403174" y="4953925"/>
            <a:ext cx="1575999" cy="115750"/>
          </a:xfrm>
          <a:prstGeom prst="rect">
            <a:avLst/>
          </a:prstGeom>
          <a:noFill/>
          <a:ln>
            <a:noFill/>
          </a:ln>
        </p:spPr>
      </p:pic>
      <p:pic>
        <p:nvPicPr>
          <p:cNvPr id="105" name="Google Shape;105;p17"/>
          <p:cNvPicPr preferRelativeResize="0"/>
          <p:nvPr/>
        </p:nvPicPr>
        <p:blipFill>
          <a:blip r:embed="rId4">
            <a:alphaModFix/>
          </a:blip>
          <a:stretch>
            <a:fillRect/>
          </a:stretch>
        </p:blipFill>
        <p:spPr>
          <a:xfrm>
            <a:off x="87850" y="4931817"/>
            <a:ext cx="1073603" cy="159974"/>
          </a:xfrm>
          <a:prstGeom prst="rect">
            <a:avLst/>
          </a:prstGeom>
          <a:noFill/>
          <a:ln>
            <a:noFill/>
          </a:ln>
        </p:spPr>
      </p:pic>
      <p:sp>
        <p:nvSpPr>
          <p:cNvPr id="106" name="Google Shape;106;p17"/>
          <p:cNvSpPr txBox="1"/>
          <p:nvPr/>
        </p:nvSpPr>
        <p:spPr>
          <a:xfrm>
            <a:off x="-73290" y="-66457"/>
            <a:ext cx="9217290" cy="18633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1200"/>
              </a:spcBef>
              <a:spcAft>
                <a:spcPts val="0"/>
              </a:spcAft>
              <a:buNone/>
            </a:pPr>
            <a:r>
              <a:rPr lang="en-US" sz="1600" b="1" dirty="0">
                <a:solidFill>
                  <a:srgbClr val="0D0D0D"/>
                </a:solidFill>
                <a:highlight>
                  <a:srgbClr val="FFFFFF"/>
                </a:highlight>
                <a:latin typeface="Roboto"/>
                <a:ea typeface="Roboto"/>
                <a:cs typeface="Roboto"/>
                <a:sym typeface="Roboto"/>
              </a:rPr>
              <a:t>Slide 4: Component 3 - Features</a:t>
            </a:r>
            <a:endParaRPr lang="en-US" sz="700" dirty="0">
              <a:solidFill>
                <a:srgbClr val="0D0D0D"/>
              </a:solidFill>
              <a:highlight>
                <a:srgbClr val="FFFFFF"/>
              </a:highlight>
              <a:latin typeface="Roboto"/>
              <a:ea typeface="Roboto"/>
              <a:cs typeface="Roboto"/>
              <a:sym typeface="Roboto"/>
            </a:endParaRPr>
          </a:p>
          <a:p>
            <a:pPr marL="914400" lvl="1" indent="-273050" algn="l" rtl="0">
              <a:lnSpc>
                <a:spcPct val="115000"/>
              </a:lnSpc>
              <a:spcBef>
                <a:spcPts val="0"/>
              </a:spcBef>
              <a:spcAft>
                <a:spcPts val="0"/>
              </a:spcAft>
              <a:buClr>
                <a:srgbClr val="0D0D0D"/>
              </a:buClr>
              <a:buSzPts val="700"/>
              <a:buFont typeface="Roboto"/>
              <a:buChar char="●"/>
            </a:pPr>
            <a:r>
              <a:rPr lang="en-US" sz="1000" dirty="0">
                <a:solidFill>
                  <a:srgbClr val="0D0D0D"/>
                </a:solidFill>
                <a:highlight>
                  <a:srgbClr val="FFFFFF"/>
                </a:highlight>
                <a:latin typeface="Roboto"/>
                <a:ea typeface="Roboto"/>
                <a:cs typeface="Roboto"/>
                <a:sym typeface="Roboto"/>
              </a:rPr>
              <a:t>CSS Flexbox and Grid are very important tools when it comes to responsive design for instance with flexbox you can easily control the spacing between features and how they wrap to the next line as the screen size changes and with grid it is more deal when designing layouts with multiple rows and columns and allows for more precise control over the placement of features, including their size and alignment. Below is an example of them working together</a:t>
            </a:r>
          </a:p>
          <a:p>
            <a:pPr marL="914400" lvl="1" indent="-273050" algn="l" rtl="0">
              <a:lnSpc>
                <a:spcPct val="115000"/>
              </a:lnSpc>
              <a:spcBef>
                <a:spcPts val="0"/>
              </a:spcBef>
              <a:spcAft>
                <a:spcPts val="0"/>
              </a:spcAft>
              <a:buClr>
                <a:srgbClr val="0D0D0D"/>
              </a:buClr>
              <a:buSzPts val="700"/>
              <a:buFont typeface="Roboto"/>
              <a:buChar char="●"/>
            </a:pPr>
            <a:r>
              <a:rPr lang="en-US" sz="1000" dirty="0">
                <a:solidFill>
                  <a:srgbClr val="0D0D0D"/>
                </a:solidFill>
                <a:highlight>
                  <a:srgbClr val="FFFFFF"/>
                </a:highlight>
                <a:latin typeface="Roboto"/>
                <a:ea typeface="Roboto"/>
                <a:cs typeface="Roboto"/>
                <a:sym typeface="Roboto"/>
              </a:rPr>
              <a:t>Applying ARIA roles appropriately can ensure that users with disabilities can navigate and interact with the content effectively for example when Improving Screen Reader Compatibility using the alt tag in an image.</a:t>
            </a:r>
            <a:endParaRPr lang="en-US" sz="3200" dirty="0">
              <a:solidFill>
                <a:srgbClr val="FFFFFF"/>
              </a:solidFill>
              <a:latin typeface="Gill Sans"/>
              <a:ea typeface="Gill Sans"/>
              <a:cs typeface="Gill Sans"/>
              <a:sym typeface="Gill Sans"/>
            </a:endParaRPr>
          </a:p>
        </p:txBody>
      </p:sp>
      <p:pic>
        <p:nvPicPr>
          <p:cNvPr id="3" name="Picture 2" descr="A computer screen with text&#10;&#10;Description automatically generated">
            <a:extLst>
              <a:ext uri="{FF2B5EF4-FFF2-40B4-BE49-F238E27FC236}">
                <a16:creationId xmlns:a16="http://schemas.microsoft.com/office/drawing/2014/main" id="{729678BE-1993-7BA1-4ABD-5694D3BDA119}"/>
              </a:ext>
            </a:extLst>
          </p:cNvPr>
          <p:cNvPicPr>
            <a:picLocks noChangeAspect="1"/>
          </p:cNvPicPr>
          <p:nvPr/>
        </p:nvPicPr>
        <p:blipFill>
          <a:blip r:embed="rId5"/>
          <a:stretch>
            <a:fillRect/>
          </a:stretch>
        </p:blipFill>
        <p:spPr>
          <a:xfrm>
            <a:off x="0" y="3298215"/>
            <a:ext cx="9144000" cy="1596689"/>
          </a:xfrm>
          <a:prstGeom prst="rect">
            <a:avLst/>
          </a:prstGeom>
        </p:spPr>
      </p:pic>
      <p:pic>
        <p:nvPicPr>
          <p:cNvPr id="5" name="Picture 4">
            <a:extLst>
              <a:ext uri="{FF2B5EF4-FFF2-40B4-BE49-F238E27FC236}">
                <a16:creationId xmlns:a16="http://schemas.microsoft.com/office/drawing/2014/main" id="{63460B9B-0B8F-6EC2-D23D-500E63C25D9B}"/>
              </a:ext>
            </a:extLst>
          </p:cNvPr>
          <p:cNvPicPr>
            <a:picLocks noChangeAspect="1"/>
          </p:cNvPicPr>
          <p:nvPr/>
        </p:nvPicPr>
        <p:blipFill>
          <a:blip r:embed="rId6"/>
          <a:stretch>
            <a:fillRect/>
          </a:stretch>
        </p:blipFill>
        <p:spPr>
          <a:xfrm>
            <a:off x="413224" y="1833756"/>
            <a:ext cx="7963590" cy="24386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p:nvPr/>
        </p:nvSpPr>
        <p:spPr>
          <a:xfrm>
            <a:off x="0" y="0"/>
            <a:ext cx="9144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p:nvPr/>
        </p:nvSpPr>
        <p:spPr>
          <a:xfrm>
            <a:off x="0" y="4880100"/>
            <a:ext cx="9144000" cy="263400"/>
          </a:xfrm>
          <a:prstGeom prst="rect">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14" name="Google Shape;114;p18"/>
          <p:cNvSpPr/>
          <p:nvPr/>
        </p:nvSpPr>
        <p:spPr>
          <a:xfrm>
            <a:off x="7212600" y="4880100"/>
            <a:ext cx="1931400" cy="263400"/>
          </a:xfrm>
          <a:prstGeom prst="rect">
            <a:avLst/>
          </a:prstGeom>
          <a:solidFill>
            <a:srgbClr val="B3B3AB"/>
          </a:solidFill>
          <a:ln w="9525" cap="flat" cmpd="sng">
            <a:solidFill>
              <a:srgbClr val="B3B3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pic>
        <p:nvPicPr>
          <p:cNvPr id="115" name="Google Shape;115;p18"/>
          <p:cNvPicPr preferRelativeResize="0"/>
          <p:nvPr/>
        </p:nvPicPr>
        <p:blipFill>
          <a:blip r:embed="rId3">
            <a:alphaModFix/>
          </a:blip>
          <a:stretch>
            <a:fillRect/>
          </a:stretch>
        </p:blipFill>
        <p:spPr>
          <a:xfrm>
            <a:off x="7403174" y="4953925"/>
            <a:ext cx="1575999" cy="115750"/>
          </a:xfrm>
          <a:prstGeom prst="rect">
            <a:avLst/>
          </a:prstGeom>
          <a:noFill/>
          <a:ln>
            <a:noFill/>
          </a:ln>
        </p:spPr>
      </p:pic>
      <p:pic>
        <p:nvPicPr>
          <p:cNvPr id="116" name="Google Shape;116;p18"/>
          <p:cNvPicPr preferRelativeResize="0"/>
          <p:nvPr/>
        </p:nvPicPr>
        <p:blipFill>
          <a:blip r:embed="rId4">
            <a:alphaModFix/>
          </a:blip>
          <a:stretch>
            <a:fillRect/>
          </a:stretch>
        </p:blipFill>
        <p:spPr>
          <a:xfrm>
            <a:off x="87850" y="4931817"/>
            <a:ext cx="1073603" cy="159974"/>
          </a:xfrm>
          <a:prstGeom prst="rect">
            <a:avLst/>
          </a:prstGeom>
          <a:noFill/>
          <a:ln>
            <a:noFill/>
          </a:ln>
        </p:spPr>
      </p:pic>
      <p:sp>
        <p:nvSpPr>
          <p:cNvPr id="117" name="Google Shape;117;p18"/>
          <p:cNvSpPr/>
          <p:nvPr/>
        </p:nvSpPr>
        <p:spPr>
          <a:xfrm>
            <a:off x="0" y="-1"/>
            <a:ext cx="9144000" cy="5143501"/>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txBox="1"/>
          <p:nvPr/>
        </p:nvSpPr>
        <p:spPr>
          <a:xfrm>
            <a:off x="3229670" y="0"/>
            <a:ext cx="4528926" cy="2072135"/>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500"/>
              </a:spcBef>
              <a:spcAft>
                <a:spcPts val="0"/>
              </a:spcAft>
              <a:buNone/>
            </a:pPr>
            <a:r>
              <a:rPr lang="en-US" sz="1200" b="1" dirty="0">
                <a:solidFill>
                  <a:srgbClr val="0D0D0D"/>
                </a:solidFill>
                <a:highlight>
                  <a:srgbClr val="FFFFFF"/>
                </a:highlight>
                <a:latin typeface="Roboto"/>
                <a:ea typeface="Roboto"/>
                <a:cs typeface="Roboto"/>
                <a:sym typeface="Roboto"/>
              </a:rPr>
              <a:t>Slide 5: Component 4 - Stats and Getting Started Section</a:t>
            </a:r>
            <a:endParaRPr lang="en-US" sz="700" dirty="0">
              <a:solidFill>
                <a:srgbClr val="0D0D0D"/>
              </a:solidFill>
              <a:highlight>
                <a:srgbClr val="FFFFFF"/>
              </a:highlight>
              <a:latin typeface="Roboto"/>
              <a:ea typeface="Roboto"/>
              <a:cs typeface="Roboto"/>
              <a:sym typeface="Roboto"/>
            </a:endParaRPr>
          </a:p>
          <a:p>
            <a:pPr marL="914400" lvl="1" indent="-273050" algn="l" rtl="0">
              <a:lnSpc>
                <a:spcPct val="115000"/>
              </a:lnSpc>
              <a:spcBef>
                <a:spcPts val="0"/>
              </a:spcBef>
              <a:spcAft>
                <a:spcPts val="0"/>
              </a:spcAft>
              <a:buClr>
                <a:srgbClr val="0D0D0D"/>
              </a:buClr>
              <a:buSzPts val="700"/>
              <a:buFont typeface="Roboto"/>
              <a:buChar char="●"/>
            </a:pPr>
            <a:r>
              <a:rPr lang="en-US" sz="900" dirty="0">
                <a:solidFill>
                  <a:srgbClr val="0D0D0D"/>
                </a:solidFill>
                <a:highlight>
                  <a:srgbClr val="FFFFFF"/>
                </a:highlight>
                <a:latin typeface="Roboto"/>
                <a:ea typeface="Roboto"/>
                <a:cs typeface="Roboto"/>
                <a:sym typeface="Roboto"/>
              </a:rPr>
              <a:t>The 'Getting Started' section design is extremely user friendly and appealing with different colors and good font which would make any client interested in signing up</a:t>
            </a:r>
          </a:p>
          <a:p>
            <a:pPr marL="914400" lvl="1" indent="-273050" algn="l" rtl="0">
              <a:lnSpc>
                <a:spcPct val="115000"/>
              </a:lnSpc>
              <a:spcBef>
                <a:spcPts val="0"/>
              </a:spcBef>
              <a:spcAft>
                <a:spcPts val="0"/>
              </a:spcAft>
              <a:buClr>
                <a:srgbClr val="0D0D0D"/>
              </a:buClr>
              <a:buSzPts val="700"/>
              <a:buFont typeface="Roboto"/>
              <a:buChar char="●"/>
            </a:pPr>
            <a:r>
              <a:rPr lang="en-US" sz="900" dirty="0">
                <a:solidFill>
                  <a:srgbClr val="0D0D0D"/>
                </a:solidFill>
                <a:highlight>
                  <a:srgbClr val="FFFFFF"/>
                </a:highlight>
                <a:latin typeface="Roboto"/>
                <a:ea typeface="Roboto"/>
                <a:cs typeface="Roboto"/>
                <a:sym typeface="Roboto"/>
              </a:rPr>
              <a:t>I used text-3xl, font-extrabold and a text-blue of 900 to make the heading and the stats nice and bold with a blue colorway, I feel like the blue is very appealing and is more likely to get people’s attention since it looks </a:t>
            </a:r>
            <a:r>
              <a:rPr lang="en-US" sz="900">
                <a:solidFill>
                  <a:srgbClr val="0D0D0D"/>
                </a:solidFill>
                <a:highlight>
                  <a:srgbClr val="FFFFFF"/>
                </a:highlight>
                <a:latin typeface="Roboto"/>
                <a:ea typeface="Roboto"/>
                <a:cs typeface="Roboto"/>
                <a:sym typeface="Roboto"/>
              </a:rPr>
              <a:t>very professional</a:t>
            </a:r>
            <a:endParaRPr lang="en-US" sz="900" dirty="0">
              <a:solidFill>
                <a:srgbClr val="0D0D0D"/>
              </a:solidFill>
              <a:highlight>
                <a:srgbClr val="FFFFFF"/>
              </a:highlight>
              <a:latin typeface="Roboto"/>
              <a:ea typeface="Roboto"/>
              <a:cs typeface="Roboto"/>
              <a:sym typeface="Roboto"/>
            </a:endParaRPr>
          </a:p>
        </p:txBody>
      </p:sp>
      <p:pic>
        <p:nvPicPr>
          <p:cNvPr id="3" name="Picture 2" descr="A blue and red text&#10;&#10;Description automatically generated">
            <a:extLst>
              <a:ext uri="{FF2B5EF4-FFF2-40B4-BE49-F238E27FC236}">
                <a16:creationId xmlns:a16="http://schemas.microsoft.com/office/drawing/2014/main" id="{14F18894-9A8D-F510-8900-A0DBC5708E85}"/>
              </a:ext>
            </a:extLst>
          </p:cNvPr>
          <p:cNvPicPr>
            <a:picLocks noChangeAspect="1"/>
          </p:cNvPicPr>
          <p:nvPr/>
        </p:nvPicPr>
        <p:blipFill>
          <a:blip r:embed="rId5"/>
          <a:stretch>
            <a:fillRect/>
          </a:stretch>
        </p:blipFill>
        <p:spPr>
          <a:xfrm>
            <a:off x="158357" y="2571749"/>
            <a:ext cx="8985643" cy="1630326"/>
          </a:xfrm>
          <a:prstGeom prst="rect">
            <a:avLst/>
          </a:prstGeom>
        </p:spPr>
      </p:pic>
      <p:pic>
        <p:nvPicPr>
          <p:cNvPr id="5" name="Picture 4" descr="A screenshot of a computer screen&#10;&#10;Description automatically generated">
            <a:extLst>
              <a:ext uri="{FF2B5EF4-FFF2-40B4-BE49-F238E27FC236}">
                <a16:creationId xmlns:a16="http://schemas.microsoft.com/office/drawing/2014/main" id="{5461D113-207A-74E8-45A9-A74039DD25D5}"/>
              </a:ext>
            </a:extLst>
          </p:cNvPr>
          <p:cNvPicPr>
            <a:picLocks noChangeAspect="1"/>
          </p:cNvPicPr>
          <p:nvPr/>
        </p:nvPicPr>
        <p:blipFill>
          <a:blip r:embed="rId6"/>
          <a:stretch>
            <a:fillRect/>
          </a:stretch>
        </p:blipFill>
        <p:spPr>
          <a:xfrm>
            <a:off x="229661" y="480937"/>
            <a:ext cx="3175782" cy="209081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p:nvPr/>
        </p:nvSpPr>
        <p:spPr>
          <a:xfrm>
            <a:off x="0" y="0"/>
            <a:ext cx="9144000" cy="5143500"/>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56665"/>
              </a:solidFill>
            </a:endParaRPr>
          </a:p>
        </p:txBody>
      </p:sp>
      <p:sp>
        <p:nvSpPr>
          <p:cNvPr id="139" name="Google Shape;139;p20"/>
          <p:cNvSpPr/>
          <p:nvPr/>
        </p:nvSpPr>
        <p:spPr>
          <a:xfrm>
            <a:off x="0" y="4880100"/>
            <a:ext cx="9144000" cy="263400"/>
          </a:xfrm>
          <a:prstGeom prst="rect">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40" name="Google Shape;140;p20"/>
          <p:cNvSpPr/>
          <p:nvPr/>
        </p:nvSpPr>
        <p:spPr>
          <a:xfrm>
            <a:off x="7212600" y="4880100"/>
            <a:ext cx="1931400" cy="263400"/>
          </a:xfrm>
          <a:prstGeom prst="rect">
            <a:avLst/>
          </a:prstGeom>
          <a:solidFill>
            <a:srgbClr val="B3B3AB"/>
          </a:solidFill>
          <a:ln w="9525" cap="flat" cmpd="sng">
            <a:solidFill>
              <a:srgbClr val="B3B3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pic>
        <p:nvPicPr>
          <p:cNvPr id="141" name="Google Shape;141;p20"/>
          <p:cNvPicPr preferRelativeResize="0"/>
          <p:nvPr/>
        </p:nvPicPr>
        <p:blipFill>
          <a:blip r:embed="rId3">
            <a:alphaModFix/>
          </a:blip>
          <a:stretch>
            <a:fillRect/>
          </a:stretch>
        </p:blipFill>
        <p:spPr>
          <a:xfrm>
            <a:off x="7403174" y="4953925"/>
            <a:ext cx="1575999" cy="115750"/>
          </a:xfrm>
          <a:prstGeom prst="rect">
            <a:avLst/>
          </a:prstGeom>
          <a:noFill/>
          <a:ln>
            <a:noFill/>
          </a:ln>
        </p:spPr>
      </p:pic>
      <p:pic>
        <p:nvPicPr>
          <p:cNvPr id="142" name="Google Shape;142;p20"/>
          <p:cNvPicPr preferRelativeResize="0"/>
          <p:nvPr/>
        </p:nvPicPr>
        <p:blipFill>
          <a:blip r:embed="rId4">
            <a:alphaModFix/>
          </a:blip>
          <a:stretch>
            <a:fillRect/>
          </a:stretch>
        </p:blipFill>
        <p:spPr>
          <a:xfrm>
            <a:off x="87850" y="4931817"/>
            <a:ext cx="1073603" cy="159974"/>
          </a:xfrm>
          <a:prstGeom prst="rect">
            <a:avLst/>
          </a:prstGeom>
          <a:noFill/>
          <a:ln>
            <a:noFill/>
          </a:ln>
        </p:spPr>
      </p:pic>
      <p:sp>
        <p:nvSpPr>
          <p:cNvPr id="143" name="Google Shape;143;p20"/>
          <p:cNvSpPr txBox="1"/>
          <p:nvPr/>
        </p:nvSpPr>
        <p:spPr>
          <a:xfrm>
            <a:off x="831117" y="0"/>
            <a:ext cx="4523100" cy="18633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1500"/>
              </a:spcBef>
              <a:spcAft>
                <a:spcPts val="0"/>
              </a:spcAft>
              <a:buNone/>
            </a:pPr>
            <a:r>
              <a:rPr lang="en-US" sz="700" b="1" dirty="0">
                <a:solidFill>
                  <a:srgbClr val="0D0D0D"/>
                </a:solidFill>
                <a:highlight>
                  <a:srgbClr val="FFFFFF"/>
                </a:highlight>
                <a:latin typeface="Roboto"/>
                <a:ea typeface="Roboto"/>
                <a:cs typeface="Roboto"/>
                <a:sym typeface="Roboto"/>
              </a:rPr>
              <a:t>Slide 6: Component 5 - Contact and Footer</a:t>
            </a:r>
            <a:endParaRPr lang="en-US" sz="700" dirty="0">
              <a:solidFill>
                <a:srgbClr val="0D0D0D"/>
              </a:solidFill>
              <a:highlight>
                <a:srgbClr val="FFFFFF"/>
              </a:highlight>
              <a:latin typeface="Roboto"/>
              <a:ea typeface="Roboto"/>
              <a:cs typeface="Roboto"/>
              <a:sym typeface="Roboto"/>
            </a:endParaRPr>
          </a:p>
          <a:p>
            <a:pPr marL="914400" lvl="1" indent="-273050" algn="l" rtl="0">
              <a:lnSpc>
                <a:spcPct val="115000"/>
              </a:lnSpc>
              <a:spcBef>
                <a:spcPts val="0"/>
              </a:spcBef>
              <a:spcAft>
                <a:spcPts val="0"/>
              </a:spcAft>
              <a:buClr>
                <a:srgbClr val="0D0D0D"/>
              </a:buClr>
              <a:buSzPts val="700"/>
              <a:buFont typeface="Roboto"/>
              <a:buChar char="●"/>
            </a:pPr>
            <a:r>
              <a:rPr lang="en-US" sz="900" dirty="0">
                <a:solidFill>
                  <a:srgbClr val="0D0D0D"/>
                </a:solidFill>
                <a:highlight>
                  <a:srgbClr val="FFFFFF"/>
                </a:highlight>
                <a:latin typeface="Roboto"/>
                <a:ea typeface="Roboto"/>
                <a:cs typeface="Roboto"/>
                <a:sym typeface="Roboto"/>
              </a:rPr>
              <a:t>My  footer has a clear and organized Layout, it has readable text and I made sure that my links are accessible, I even added my own personal social media links and changed the color to brown to match the green footer. The green also compliments the websites entire design as it is mostly has pink, blue and green colors. </a:t>
            </a:r>
          </a:p>
          <a:p>
            <a:pPr marL="914400" lvl="1" indent="-273050" algn="l" rtl="0">
              <a:lnSpc>
                <a:spcPct val="115000"/>
              </a:lnSpc>
              <a:spcBef>
                <a:spcPts val="0"/>
              </a:spcBef>
              <a:spcAft>
                <a:spcPts val="0"/>
              </a:spcAft>
              <a:buClr>
                <a:srgbClr val="0D0D0D"/>
              </a:buClr>
              <a:buSzPts val="700"/>
              <a:buFont typeface="Roboto"/>
              <a:buChar char="●"/>
            </a:pPr>
            <a:r>
              <a:rPr lang="en-US" sz="900" dirty="0">
                <a:solidFill>
                  <a:srgbClr val="0D0D0D"/>
                </a:solidFill>
                <a:highlight>
                  <a:srgbClr val="FFFFFF"/>
                </a:highlight>
                <a:latin typeface="Roboto"/>
                <a:ea typeface="Roboto"/>
                <a:cs typeface="Roboto"/>
                <a:sym typeface="Roboto"/>
              </a:rPr>
              <a:t>Flexbox helps to move certain elements underneath one another if a smaller device is being used which makes the page responsive to any device. </a:t>
            </a:r>
            <a:endParaRPr sz="900" dirty="0">
              <a:solidFill>
                <a:srgbClr val="FFFFFF"/>
              </a:solidFill>
              <a:latin typeface="Gill Sans"/>
              <a:ea typeface="Gill Sans"/>
              <a:cs typeface="Gill Sans"/>
              <a:sym typeface="Gill Sans"/>
            </a:endParaRPr>
          </a:p>
        </p:txBody>
      </p:sp>
      <p:pic>
        <p:nvPicPr>
          <p:cNvPr id="5" name="Picture 4" descr="A green screen with black text&#10;&#10;Description automatically generated">
            <a:extLst>
              <a:ext uri="{FF2B5EF4-FFF2-40B4-BE49-F238E27FC236}">
                <a16:creationId xmlns:a16="http://schemas.microsoft.com/office/drawing/2014/main" id="{8AF980F7-61A1-10CE-11F8-60709C9F283E}"/>
              </a:ext>
            </a:extLst>
          </p:cNvPr>
          <p:cNvPicPr>
            <a:picLocks noChangeAspect="1"/>
          </p:cNvPicPr>
          <p:nvPr/>
        </p:nvPicPr>
        <p:blipFill>
          <a:blip r:embed="rId5"/>
          <a:stretch>
            <a:fillRect/>
          </a:stretch>
        </p:blipFill>
        <p:spPr>
          <a:xfrm>
            <a:off x="0" y="1781557"/>
            <a:ext cx="9144000" cy="15803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22"/>
          <p:cNvSpPr/>
          <p:nvPr/>
        </p:nvSpPr>
        <p:spPr>
          <a:xfrm>
            <a:off x="0" y="4880100"/>
            <a:ext cx="9144000" cy="263400"/>
          </a:xfrm>
          <a:prstGeom prst="rect">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60" name="Google Shape;160;p22"/>
          <p:cNvSpPr/>
          <p:nvPr/>
        </p:nvSpPr>
        <p:spPr>
          <a:xfrm>
            <a:off x="7212600" y="4880100"/>
            <a:ext cx="1931400" cy="263400"/>
          </a:xfrm>
          <a:prstGeom prst="rect">
            <a:avLst/>
          </a:prstGeom>
          <a:solidFill>
            <a:srgbClr val="B3B3AB"/>
          </a:solidFill>
          <a:ln w="9525" cap="flat" cmpd="sng">
            <a:solidFill>
              <a:srgbClr val="B3B3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pic>
        <p:nvPicPr>
          <p:cNvPr id="161" name="Google Shape;161;p22"/>
          <p:cNvPicPr preferRelativeResize="0"/>
          <p:nvPr/>
        </p:nvPicPr>
        <p:blipFill>
          <a:blip r:embed="rId3">
            <a:alphaModFix/>
          </a:blip>
          <a:stretch>
            <a:fillRect/>
          </a:stretch>
        </p:blipFill>
        <p:spPr>
          <a:xfrm>
            <a:off x="7403174" y="4953925"/>
            <a:ext cx="1575999" cy="115750"/>
          </a:xfrm>
          <a:prstGeom prst="rect">
            <a:avLst/>
          </a:prstGeom>
          <a:noFill/>
          <a:ln>
            <a:noFill/>
          </a:ln>
        </p:spPr>
      </p:pic>
      <p:pic>
        <p:nvPicPr>
          <p:cNvPr id="162" name="Google Shape;162;p22"/>
          <p:cNvPicPr preferRelativeResize="0"/>
          <p:nvPr/>
        </p:nvPicPr>
        <p:blipFill>
          <a:blip r:embed="rId4">
            <a:alphaModFix/>
          </a:blip>
          <a:stretch>
            <a:fillRect/>
          </a:stretch>
        </p:blipFill>
        <p:spPr>
          <a:xfrm>
            <a:off x="87850" y="4931817"/>
            <a:ext cx="1073603" cy="159974"/>
          </a:xfrm>
          <a:prstGeom prst="rect">
            <a:avLst/>
          </a:prstGeom>
          <a:noFill/>
          <a:ln>
            <a:noFill/>
          </a:ln>
        </p:spPr>
      </p:pic>
      <p:sp>
        <p:nvSpPr>
          <p:cNvPr id="163" name="Google Shape;163;p22"/>
          <p:cNvSpPr txBox="1"/>
          <p:nvPr/>
        </p:nvSpPr>
        <p:spPr>
          <a:xfrm>
            <a:off x="853451" y="0"/>
            <a:ext cx="6263862" cy="5567516"/>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1500"/>
              </a:spcBef>
              <a:spcAft>
                <a:spcPts val="0"/>
              </a:spcAft>
              <a:buNone/>
            </a:pPr>
            <a:r>
              <a:rPr lang="en-US" sz="1600" b="1" dirty="0">
                <a:solidFill>
                  <a:srgbClr val="0D0D0D"/>
                </a:solidFill>
                <a:highlight>
                  <a:srgbClr val="FFFFFF"/>
                </a:highlight>
                <a:latin typeface="Roboto"/>
                <a:ea typeface="Roboto"/>
                <a:cs typeface="Roboto"/>
                <a:sym typeface="Roboto"/>
              </a:rPr>
              <a:t>Slide 7: Conclusion</a:t>
            </a:r>
            <a:endParaRPr lang="en-US" sz="1600" dirty="0">
              <a:solidFill>
                <a:srgbClr val="0D0D0D"/>
              </a:solidFill>
              <a:highlight>
                <a:srgbClr val="FFFFFF"/>
              </a:highlight>
              <a:latin typeface="Roboto"/>
              <a:ea typeface="Roboto"/>
              <a:cs typeface="Roboto"/>
              <a:sym typeface="Roboto"/>
            </a:endParaRPr>
          </a:p>
          <a:p>
            <a:pPr marL="914400" lvl="1" indent="-273050" algn="l" rtl="0">
              <a:lnSpc>
                <a:spcPct val="115000"/>
              </a:lnSpc>
              <a:spcBef>
                <a:spcPts val="0"/>
              </a:spcBef>
              <a:spcAft>
                <a:spcPts val="0"/>
              </a:spcAft>
              <a:buClr>
                <a:srgbClr val="0D0D0D"/>
              </a:buClr>
              <a:buSzPts val="700"/>
              <a:buFont typeface="Roboto"/>
              <a:buChar char="●"/>
            </a:pPr>
            <a:r>
              <a:rPr lang="en-US" sz="1000" dirty="0">
                <a:solidFill>
                  <a:srgbClr val="0D0D0D"/>
                </a:solidFill>
                <a:highlight>
                  <a:srgbClr val="FFFFFF"/>
                </a:highlight>
                <a:latin typeface="Roboto"/>
                <a:ea typeface="Roboto"/>
                <a:cs typeface="Roboto"/>
                <a:sym typeface="Roboto"/>
              </a:rPr>
              <a:t>We had to create a bank landing page with different tech stacks and elements. I feel like I utilized every tech stack and element to the best of my ability. In every component I had a few struggles since I had to use different elements for different things, but I eventually managed to successfully use every tech stack and element on every component </a:t>
            </a:r>
          </a:p>
          <a:p>
            <a:pPr marL="914400" lvl="1" indent="-273050" algn="l" rtl="0">
              <a:lnSpc>
                <a:spcPct val="115000"/>
              </a:lnSpc>
              <a:spcBef>
                <a:spcPts val="0"/>
              </a:spcBef>
              <a:spcAft>
                <a:spcPts val="0"/>
              </a:spcAft>
              <a:buClr>
                <a:srgbClr val="0D0D0D"/>
              </a:buClr>
              <a:buSzPts val="700"/>
              <a:buFont typeface="Roboto"/>
              <a:buChar char="●"/>
            </a:pPr>
            <a:r>
              <a:rPr lang="en-US" sz="1000" dirty="0">
                <a:solidFill>
                  <a:srgbClr val="0D0D0D"/>
                </a:solidFill>
                <a:highlight>
                  <a:srgbClr val="FFFFFF"/>
                </a:highlight>
                <a:latin typeface="Roboto"/>
                <a:ea typeface="Roboto"/>
                <a:cs typeface="Roboto"/>
                <a:sym typeface="Roboto"/>
              </a:rPr>
              <a:t>I learnt a lot about Tailwind in this project as it was basically the main component and I feel like my problem-solving and documentation skills increased throughout this project.</a:t>
            </a:r>
          </a:p>
          <a:p>
            <a:pPr marL="914400" lvl="1" indent="-273050" algn="l" rtl="0">
              <a:lnSpc>
                <a:spcPct val="115000"/>
              </a:lnSpc>
              <a:spcBef>
                <a:spcPts val="0"/>
              </a:spcBef>
              <a:spcAft>
                <a:spcPts val="0"/>
              </a:spcAft>
              <a:buClr>
                <a:srgbClr val="0D0D0D"/>
              </a:buClr>
              <a:buSzPts val="700"/>
              <a:buFont typeface="Roboto"/>
              <a:buChar char="●"/>
            </a:pPr>
            <a:endParaRPr lang="en-US" sz="1000" dirty="0">
              <a:solidFill>
                <a:srgbClr val="0D0D0D"/>
              </a:solidFill>
              <a:highlight>
                <a:srgbClr val="FFFFFF"/>
              </a:highlight>
              <a:latin typeface="Roboto"/>
              <a:ea typeface="Roboto"/>
              <a:cs typeface="Roboto"/>
              <a:sym typeface="Roboto"/>
            </a:endParaRPr>
          </a:p>
          <a:p>
            <a:pPr marL="914400" lvl="1" indent="-273050" algn="l" rtl="0">
              <a:lnSpc>
                <a:spcPct val="115000"/>
              </a:lnSpc>
              <a:spcBef>
                <a:spcPts val="0"/>
              </a:spcBef>
              <a:spcAft>
                <a:spcPts val="0"/>
              </a:spcAft>
              <a:buClr>
                <a:srgbClr val="0D0D0D"/>
              </a:buClr>
              <a:buSzPts val="700"/>
              <a:buFont typeface="Roboto"/>
              <a:buChar char="●"/>
            </a:pPr>
            <a:endParaRPr lang="en-US" sz="1000" dirty="0">
              <a:solidFill>
                <a:srgbClr val="0D0D0D"/>
              </a:solidFill>
              <a:highlight>
                <a:srgbClr val="FFFFFF"/>
              </a:highlight>
              <a:latin typeface="Roboto"/>
              <a:ea typeface="Roboto"/>
              <a:cs typeface="Roboto"/>
              <a:sym typeface="Roboto"/>
            </a:endParaRPr>
          </a:p>
          <a:p>
            <a:pPr marL="641350" lvl="1" algn="l" rtl="0">
              <a:lnSpc>
                <a:spcPct val="115000"/>
              </a:lnSpc>
              <a:spcBef>
                <a:spcPts val="0"/>
              </a:spcBef>
              <a:spcAft>
                <a:spcPts val="0"/>
              </a:spcAft>
              <a:buClr>
                <a:srgbClr val="0D0D0D"/>
              </a:buClr>
              <a:buSzPts val="700"/>
            </a:pPr>
            <a:r>
              <a:rPr lang="en-US" sz="1000" dirty="0">
                <a:solidFill>
                  <a:srgbClr val="0D0D0D"/>
                </a:solidFill>
                <a:highlight>
                  <a:srgbClr val="FFFFFF"/>
                </a:highlight>
                <a:latin typeface="Roboto"/>
                <a:ea typeface="Roboto"/>
                <a:cs typeface="Roboto"/>
                <a:sym typeface="Roboto"/>
              </a:rPr>
              <a:t>                            Thank you for your time and have good day forward</a:t>
            </a:r>
            <a:endParaRPr sz="1000" dirty="0">
              <a:solidFill>
                <a:srgbClr val="656665"/>
              </a:solidFill>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TotalTime>
  <Words>856</Words>
  <Application>Microsoft Office PowerPoint</Application>
  <PresentationFormat>On-screen Show (16:9)</PresentationFormat>
  <Paragraphs>48</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Wingdings</vt:lpstr>
      <vt:lpstr>Gill Sans</vt:lpstr>
      <vt:lpstr>Arial</vt:lpstr>
      <vt:lpstr>Roboto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Matlhogonolo Monare</cp:lastModifiedBy>
  <cp:revision>6</cp:revision>
  <dcterms:modified xsi:type="dcterms:W3CDTF">2024-04-19T11:17:45Z</dcterms:modified>
</cp:coreProperties>
</file>