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78" r:id="rId4"/>
    <p:sldId id="279" r:id="rId5"/>
    <p:sldId id="280" r:id="rId6"/>
    <p:sldId id="281" r:id="rId7"/>
    <p:sldId id="283" r:id="rId8"/>
    <p:sldId id="276" r:id="rId9"/>
    <p:sldId id="282" r:id="rId1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8" autoAdjust="0"/>
    <p:restoredTop sz="89740" autoAdjust="0"/>
  </p:normalViewPr>
  <p:slideViewPr>
    <p:cSldViewPr showGuides="1">
      <p:cViewPr>
        <p:scale>
          <a:sx n="141" d="100"/>
          <a:sy n="141" d="100"/>
        </p:scale>
        <p:origin x="1384" y="-232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10.12.18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819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 smtClean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" y="369229"/>
            <a:ext cx="1588313" cy="5687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 smtClean="0"/>
              <a:t>Autor</a:t>
            </a:r>
            <a:r>
              <a:rPr lang="en-GB" dirty="0" smtClean="0"/>
              <a:t>, DD.MM.YY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 smtClean="0"/>
              <a:t>Autor</a:t>
            </a:r>
            <a:r>
              <a:rPr lang="en-GB" dirty="0" smtClean="0"/>
              <a:t>, DD.MM.YY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" y="369229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 smtClean="0"/>
              <a:t>Textmasterformat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trapp/smart-contract-intro" TargetMode="External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Project: Smart Contracts</a:t>
            </a:r>
            <a:br>
              <a:rPr lang="en-GB" dirty="0" smtClean="0"/>
            </a:br>
            <a:r>
              <a:rPr lang="en-GB" b="0" dirty="0" smtClean="0"/>
              <a:t>Tuition Fee</a:t>
            </a:r>
            <a:endParaRPr lang="en-GB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Cedric </a:t>
            </a:r>
            <a:r>
              <a:rPr lang="en-GB" dirty="0" err="1" smtClean="0"/>
              <a:t>Schröter</a:t>
            </a:r>
            <a:r>
              <a:rPr lang="en-GB" dirty="0" smtClean="0"/>
              <a:t>, Philip </a:t>
            </a:r>
            <a:r>
              <a:rPr lang="en-GB" dirty="0" err="1" smtClean="0"/>
              <a:t>Steiger</a:t>
            </a:r>
            <a:r>
              <a:rPr lang="en-GB" dirty="0" smtClean="0"/>
              <a:t> und Jonas Löffler 10.12.18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 &amp; </a:t>
            </a:r>
            <a:r>
              <a:rPr lang="de-DE" dirty="0" err="1" smtClean="0"/>
              <a:t>Idea</a:t>
            </a:r>
            <a:r>
              <a:rPr lang="de-DE" dirty="0" smtClean="0"/>
              <a:t> 1/2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b="1" dirty="0" smtClean="0"/>
              <a:t>Main essence of smart contracts:</a:t>
            </a:r>
            <a:r>
              <a:rPr lang="en-US" dirty="0" smtClean="0"/>
              <a:t> Transaction consensus</a:t>
            </a:r>
          </a:p>
          <a:p>
            <a:endParaRPr lang="en-US" dirty="0" smtClean="0"/>
          </a:p>
          <a:p>
            <a:pPr marL="342900" indent="-342900">
              <a:lnSpc>
                <a:spcPct val="12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b="1" dirty="0" smtClean="0"/>
              <a:t>Disrupt the fixed tuition based university systems</a:t>
            </a:r>
          </a:p>
          <a:p>
            <a:pPr marL="465750" lvl="1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Free entry, no tuition payable up front</a:t>
            </a:r>
          </a:p>
          <a:p>
            <a:pPr marL="465750" lvl="1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Tuition payment is based on in-class performance of professors</a:t>
            </a:r>
          </a:p>
          <a:p>
            <a:pPr marL="465750" lvl="1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Incentive based payment system</a:t>
            </a:r>
          </a:p>
          <a:p>
            <a:pPr marL="645750" lvl="2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600" dirty="0" smtClean="0"/>
              <a:t>50% goes to professor</a:t>
            </a:r>
          </a:p>
          <a:p>
            <a:pPr marL="645750" lvl="2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600" dirty="0" smtClean="0"/>
              <a:t>40% university</a:t>
            </a:r>
          </a:p>
          <a:p>
            <a:pPr marL="645750" lvl="2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600" dirty="0" smtClean="0"/>
              <a:t>10% best professor</a:t>
            </a:r>
          </a:p>
          <a:p>
            <a:pPr marL="465750" lvl="1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We ignore any game theoretical implications</a:t>
            </a:r>
          </a:p>
          <a:p>
            <a:pPr>
              <a:lnSpc>
                <a:spcPct val="120000"/>
              </a:lnSpc>
            </a:pPr>
            <a:endParaRPr lang="en-US" b="1" dirty="0" smtClean="0"/>
          </a:p>
          <a:p>
            <a:pPr marL="342900" indent="-342900">
              <a:lnSpc>
                <a:spcPct val="120000"/>
              </a:lnSpc>
              <a:buClr>
                <a:schemeClr val="accent2"/>
              </a:buClr>
              <a:buFont typeface="+mj-lt"/>
              <a:buAutoNum type="arabicPeriod" startAt="3"/>
            </a:pPr>
            <a:r>
              <a:rPr lang="en-US" b="1" dirty="0" smtClean="0"/>
              <a:t>Problem</a:t>
            </a:r>
            <a:r>
              <a:rPr lang="en-US" dirty="0" smtClean="0"/>
              <a:t>: Universities may give false information about incoming fees</a:t>
            </a:r>
          </a:p>
          <a:p>
            <a:pPr marL="342900" indent="-342900">
              <a:lnSpc>
                <a:spcPct val="120000"/>
              </a:lnSpc>
              <a:buClr>
                <a:schemeClr val="accent2"/>
              </a:buClr>
              <a:buFont typeface="+mj-lt"/>
              <a:buAutoNum type="arabicPeriod" startAt="4"/>
            </a:pPr>
            <a:r>
              <a:rPr lang="en-US" b="1" dirty="0" smtClean="0"/>
              <a:t>Solution</a:t>
            </a:r>
            <a:r>
              <a:rPr lang="en-US" dirty="0" smtClean="0"/>
              <a:t>: Smart contracts and consensus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59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&amp; </a:t>
            </a:r>
            <a:r>
              <a:rPr lang="de-DE" dirty="0" err="1" smtClean="0"/>
              <a:t>Idea</a:t>
            </a:r>
            <a:r>
              <a:rPr lang="de-DE" dirty="0" smtClean="0"/>
              <a:t> 2/2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buClr>
                <a:schemeClr val="accent2"/>
              </a:buClr>
              <a:buFont typeface="+mj-lt"/>
              <a:buAutoNum type="arabicPeriod" startAt="5"/>
            </a:pPr>
            <a:r>
              <a:rPr lang="en-US" b="1" dirty="0" smtClean="0"/>
              <a:t>Students pay tuition through smart contract</a:t>
            </a:r>
          </a:p>
          <a:p>
            <a:pPr marL="465750" lvl="1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Accessible for professors and students</a:t>
            </a:r>
          </a:p>
          <a:p>
            <a:pPr lvl="2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  Code </a:t>
            </a:r>
            <a:r>
              <a:rPr lang="en-US" dirty="0"/>
              <a:t>is law 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en-US" dirty="0" smtClean="0"/>
          </a:p>
          <a:p>
            <a:pPr marL="342900" indent="-342900">
              <a:lnSpc>
                <a:spcPct val="140000"/>
              </a:lnSpc>
              <a:buClr>
                <a:schemeClr val="accent2"/>
              </a:buClr>
              <a:buFont typeface="+mj-lt"/>
              <a:buAutoNum type="arabicPeriod" startAt="6"/>
            </a:pPr>
            <a:r>
              <a:rPr lang="en-US" b="1" dirty="0" smtClean="0"/>
              <a:t>Course List</a:t>
            </a:r>
          </a:p>
          <a:p>
            <a:pPr marL="408600" lvl="1" indent="-228600">
              <a:lnSpc>
                <a:spcPct val="140000"/>
              </a:lnSpc>
              <a:buClr>
                <a:schemeClr val="accent2"/>
              </a:buClr>
            </a:pP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addclass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('0x545c2Fbd2eca50dD9510482B57aB05FB709232a5  ', "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Bitcoin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Blockchain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 and 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Kryptoassets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 – Fabian 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Schär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"); </a:t>
            </a:r>
          </a:p>
          <a:p>
            <a:pPr marL="408600" lvl="1" indent="-228600">
              <a:lnSpc>
                <a:spcPct val="140000"/>
              </a:lnSpc>
              <a:buClr>
                <a:schemeClr val="accent2"/>
              </a:buClr>
            </a:pP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addclass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('0xd0c5d178a1b4174799eE0E17129B0dE413394903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', "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Blockchain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, Consensus Protocols and Smart Contracts – Alexander 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Berentsen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marL="408600" lvl="1" indent="-228600">
              <a:lnSpc>
                <a:spcPct val="140000"/>
              </a:lnSpc>
              <a:buClr>
                <a:schemeClr val="accent2"/>
              </a:buClr>
            </a:pPr>
            <a:endParaRPr lang="en-US" sz="9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28600" indent="-228600">
              <a:lnSpc>
                <a:spcPct val="140000"/>
              </a:lnSpc>
              <a:buClr>
                <a:schemeClr val="accent2"/>
              </a:buClr>
              <a:buFont typeface="+mj-lt"/>
              <a:buAutoNum type="arabicPeriod" startAt="6"/>
            </a:pPr>
            <a:r>
              <a:rPr lang="en-US" b="1" dirty="0" smtClean="0"/>
              <a:t>  The Code</a:t>
            </a:r>
          </a:p>
          <a:p>
            <a:pPr marL="408600" lvl="1" indent="-228600">
              <a:lnSpc>
                <a:spcPct val="140000"/>
              </a:lnSpc>
              <a:buClr>
                <a:schemeClr val="accent2"/>
              </a:buClr>
            </a:pPr>
            <a:endParaRPr lang="de-DE" sz="9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8600" lvl="1" indent="-228600">
              <a:lnSpc>
                <a:spcPct val="140000"/>
              </a:lnSpc>
              <a:buClr>
                <a:schemeClr val="accent2"/>
              </a:buClr>
            </a:pPr>
            <a:endParaRPr lang="de-DE" sz="9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67"/>
          <a:stretch/>
        </p:blipFill>
        <p:spPr>
          <a:xfrm>
            <a:off x="2915816" y="446368"/>
            <a:ext cx="4968552" cy="5995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1/3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699792" y="1196752"/>
            <a:ext cx="5112568" cy="22322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0" name="Rectangle 9"/>
          <p:cNvSpPr/>
          <p:nvPr/>
        </p:nvSpPr>
        <p:spPr>
          <a:xfrm>
            <a:off x="2699792" y="3573016"/>
            <a:ext cx="5112568" cy="72008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1" name="Rectangle 10"/>
          <p:cNvSpPr/>
          <p:nvPr/>
        </p:nvSpPr>
        <p:spPr>
          <a:xfrm>
            <a:off x="2699792" y="5013176"/>
            <a:ext cx="5112568" cy="136815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2060848"/>
            <a:ext cx="241176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Declare state variables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517232"/>
            <a:ext cx="2554579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Define events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717032"/>
            <a:ext cx="2555776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Define modifiers</a:t>
            </a:r>
            <a:endParaRPr lang="en-US" sz="1200" b="1" dirty="0"/>
          </a:p>
        </p:txBody>
      </p:sp>
      <p:sp>
        <p:nvSpPr>
          <p:cNvPr id="16" name="Left Brace 15"/>
          <p:cNvSpPr/>
          <p:nvPr/>
        </p:nvSpPr>
        <p:spPr>
          <a:xfrm>
            <a:off x="2267744" y="1196752"/>
            <a:ext cx="360040" cy="2232248"/>
          </a:xfrm>
          <a:prstGeom prst="leftBrace">
            <a:avLst>
              <a:gd name="adj1" fmla="val 8333"/>
              <a:gd name="adj2" fmla="val 4771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2267744" y="3573016"/>
            <a:ext cx="360040" cy="648072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2339752" y="5013176"/>
            <a:ext cx="288032" cy="1368152"/>
          </a:xfrm>
          <a:prstGeom prst="leftBrace">
            <a:avLst>
              <a:gd name="adj1" fmla="val 8333"/>
              <a:gd name="adj2" fmla="val 4657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692696"/>
            <a:ext cx="6004332" cy="544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2/3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555776" y="692696"/>
            <a:ext cx="4896544" cy="244827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0" name="Rectangle 9"/>
          <p:cNvSpPr/>
          <p:nvPr/>
        </p:nvSpPr>
        <p:spPr>
          <a:xfrm>
            <a:off x="2555776" y="3284983"/>
            <a:ext cx="4896544" cy="285293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-22337" y="1340768"/>
            <a:ext cx="241176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Add Address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36004" y="4531431"/>
            <a:ext cx="2555776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End</a:t>
            </a:r>
            <a:endParaRPr lang="en-US" sz="1200" b="1" dirty="0"/>
          </a:p>
        </p:txBody>
      </p:sp>
      <p:sp>
        <p:nvSpPr>
          <p:cNvPr id="16" name="Left Brace 15"/>
          <p:cNvSpPr/>
          <p:nvPr/>
        </p:nvSpPr>
        <p:spPr>
          <a:xfrm>
            <a:off x="2123728" y="692696"/>
            <a:ext cx="360040" cy="1620181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2123728" y="3284984"/>
            <a:ext cx="360040" cy="2852936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6"/>
          <p:cNvSpPr/>
          <p:nvPr/>
        </p:nvSpPr>
        <p:spPr>
          <a:xfrm>
            <a:off x="2123728" y="2348881"/>
            <a:ext cx="360040" cy="792087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2"/>
          <p:cNvSpPr txBox="1"/>
          <p:nvPr/>
        </p:nvSpPr>
        <p:spPr>
          <a:xfrm>
            <a:off x="-75914" y="2600909"/>
            <a:ext cx="241176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Pay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299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15" grpId="0"/>
      <p:bldP spid="16" grpId="0" animBg="1"/>
      <p:bldP spid="18" grpId="0" animBg="1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22" y="822331"/>
            <a:ext cx="6078822" cy="4477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3/3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44016" y="2870308"/>
            <a:ext cx="241176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Implement a library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2123728" y="943464"/>
            <a:ext cx="360040" cy="4213728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/>
          <p:cNvSpPr/>
          <p:nvPr/>
        </p:nvSpPr>
        <p:spPr>
          <a:xfrm>
            <a:off x="2555776" y="980728"/>
            <a:ext cx="5760640" cy="417646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71101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Interaction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extBox 12"/>
          <p:cNvSpPr txBox="1"/>
          <p:nvPr/>
        </p:nvSpPr>
        <p:spPr>
          <a:xfrm>
            <a:off x="2417295" y="5100427"/>
            <a:ext cx="576064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1100" b="1" i="1" dirty="0"/>
              <a:t>Source: </a:t>
            </a:r>
            <a:r>
              <a:rPr lang="en-US" sz="1100" i="1" dirty="0">
                <a:hlinkClick r:id="rId2"/>
              </a:rPr>
              <a:t>https://</a:t>
            </a:r>
            <a:r>
              <a:rPr lang="en-US" sz="1100" i="1" dirty="0" smtClean="0">
                <a:hlinkClick r:id="rId2"/>
              </a:rPr>
              <a:t>github.com/trapp/smart-contract-intro</a:t>
            </a:r>
            <a:r>
              <a:rPr lang="en-US" sz="1100" i="1" dirty="0" smtClean="0"/>
              <a:t> (Trapp, 08.12.2018)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61" y="836712"/>
            <a:ext cx="720167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8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2"/>
            <a:ext cx="7772400" cy="2124645"/>
          </a:xfrm>
        </p:spPr>
        <p:txBody>
          <a:bodyPr/>
          <a:lstStyle/>
          <a:p>
            <a:r>
              <a:rPr lang="en-GB" dirty="0" smtClean="0"/>
              <a:t>Conclusion</a:t>
            </a:r>
            <a:br>
              <a:rPr lang="en-GB" dirty="0" smtClean="0"/>
            </a:br>
            <a:r>
              <a:rPr lang="en-GB" sz="3200" b="0" i="1" dirty="0" smtClean="0"/>
              <a:t>”Economists are best in finding specialists to get the job done</a:t>
            </a:r>
            <a:r>
              <a:rPr lang="en-GB" sz="3200" b="0" i="1" dirty="0" smtClean="0"/>
              <a:t>.” </a:t>
            </a:r>
            <a:r>
              <a:rPr lang="en-GB" sz="3200" b="0" i="1" dirty="0"/>
              <a:t>(</a:t>
            </a:r>
            <a:r>
              <a:rPr lang="en-GB" sz="3200" b="0" i="1" dirty="0" err="1" smtClean="0"/>
              <a:t>Berentsen</a:t>
            </a:r>
            <a:r>
              <a:rPr lang="en-GB" sz="3200" b="0" i="1" dirty="0" smtClean="0"/>
              <a:t>, 2018</a:t>
            </a:r>
            <a:r>
              <a:rPr lang="en-GB" sz="3200" b="0" i="1" dirty="0" smtClean="0"/>
              <a:t>)</a:t>
            </a:r>
            <a:endParaRPr lang="en-GB" sz="3200" b="0" i="1" dirty="0"/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br>
              <a:rPr lang="en-GB" dirty="0" smtClean="0"/>
            </a:br>
            <a:r>
              <a:rPr lang="en-GB" b="0" dirty="0" smtClean="0"/>
              <a:t>for your attention.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089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 Jonas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Jonas.potx</Template>
  <TotalTime>0</TotalTime>
  <Words>203</Words>
  <Application>Microsoft Macintosh PowerPoint</Application>
  <PresentationFormat>Bildschirmpräsentation 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Calibri</vt:lpstr>
      <vt:lpstr>Courier New</vt:lpstr>
      <vt:lpstr>Georgia</vt:lpstr>
      <vt:lpstr>Arial</vt:lpstr>
      <vt:lpstr>Slides Jonas</vt:lpstr>
      <vt:lpstr>Group Project: Smart Contracts Tuition Fee</vt:lpstr>
      <vt:lpstr>Background &amp; Idea 1/2</vt:lpstr>
      <vt:lpstr>Background &amp; Idea 2/2</vt:lpstr>
      <vt:lpstr>Code 1/3</vt:lpstr>
      <vt:lpstr>Code 2/3</vt:lpstr>
      <vt:lpstr>Code 3/3</vt:lpstr>
      <vt:lpstr>Deployment and Interaction</vt:lpstr>
      <vt:lpstr>Conclusion ”Economists are best in finding specialists to get the job done.” (Berentsen, 2018)</vt:lpstr>
      <vt:lpstr>Thank you for your attention.</vt:lpstr>
    </vt:vector>
  </TitlesOfParts>
  <Company>Universität Basel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Title/chapter slide, title 1 Title 2</dc:title>
  <dc:creator>Franke Nicole</dc:creator>
  <cp:lastModifiedBy>Microsoft Office-Anwender</cp:lastModifiedBy>
  <cp:revision>35</cp:revision>
  <cp:lastPrinted>2018-12-10T12:24:09Z</cp:lastPrinted>
  <dcterms:created xsi:type="dcterms:W3CDTF">2018-01-24T16:49:09Z</dcterms:created>
  <dcterms:modified xsi:type="dcterms:W3CDTF">2018-12-10T12:39:20Z</dcterms:modified>
</cp:coreProperties>
</file>