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49"/>
  </p:notesMasterIdLst>
  <p:sldIdLst>
    <p:sldId id="256" r:id="rId2"/>
    <p:sldId id="475" r:id="rId3"/>
    <p:sldId id="295" r:id="rId4"/>
    <p:sldId id="257" r:id="rId5"/>
    <p:sldId id="258" r:id="rId6"/>
    <p:sldId id="296" r:id="rId7"/>
    <p:sldId id="297" r:id="rId8"/>
    <p:sldId id="261" r:id="rId9"/>
    <p:sldId id="454" r:id="rId10"/>
    <p:sldId id="260" r:id="rId11"/>
    <p:sldId id="300" r:id="rId12"/>
    <p:sldId id="473" r:id="rId13"/>
    <p:sldId id="474" r:id="rId14"/>
    <p:sldId id="472" r:id="rId15"/>
    <p:sldId id="265" r:id="rId16"/>
    <p:sldId id="456" r:id="rId17"/>
    <p:sldId id="457" r:id="rId18"/>
    <p:sldId id="407" r:id="rId19"/>
    <p:sldId id="458" r:id="rId20"/>
    <p:sldId id="279" r:id="rId21"/>
    <p:sldId id="452" r:id="rId22"/>
    <p:sldId id="400" r:id="rId23"/>
    <p:sldId id="408" r:id="rId24"/>
    <p:sldId id="410" r:id="rId25"/>
    <p:sldId id="459" r:id="rId26"/>
    <p:sldId id="462" r:id="rId27"/>
    <p:sldId id="412" r:id="rId28"/>
    <p:sldId id="463" r:id="rId29"/>
    <p:sldId id="460" r:id="rId30"/>
    <p:sldId id="461" r:id="rId31"/>
    <p:sldId id="476" r:id="rId32"/>
    <p:sldId id="413" r:id="rId33"/>
    <p:sldId id="471" r:id="rId34"/>
    <p:sldId id="414" r:id="rId35"/>
    <p:sldId id="416" r:id="rId36"/>
    <p:sldId id="415" r:id="rId37"/>
    <p:sldId id="418" r:id="rId38"/>
    <p:sldId id="419" r:id="rId39"/>
    <p:sldId id="420" r:id="rId40"/>
    <p:sldId id="421" r:id="rId41"/>
    <p:sldId id="422" r:id="rId42"/>
    <p:sldId id="425" r:id="rId43"/>
    <p:sldId id="427" r:id="rId44"/>
    <p:sldId id="430" r:id="rId45"/>
    <p:sldId id="431" r:id="rId46"/>
    <p:sldId id="434" r:id="rId47"/>
    <p:sldId id="477" r:id="rId48"/>
  </p:sldIdLst>
  <p:sldSz cx="9144000" cy="6858000" type="screen4x3"/>
  <p:notesSz cx="6858000" cy="9144000"/>
  <p:defaultTextStyle>
    <a:defPPr>
      <a:defRPr lang="es-E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23" autoAdjust="0"/>
    <p:restoredTop sz="96092" autoAdjust="0"/>
  </p:normalViewPr>
  <p:slideViewPr>
    <p:cSldViewPr>
      <p:cViewPr>
        <p:scale>
          <a:sx n="69" d="100"/>
          <a:sy n="69" d="100"/>
        </p:scale>
        <p:origin x="-1884" y="-522"/>
      </p:cViewPr>
      <p:guideLst>
        <p:guide orient="horz" pos="2160"/>
        <p:guide pos="2880"/>
      </p:guideLst>
    </p:cSldViewPr>
  </p:slideViewPr>
  <p:outlineViewPr>
    <p:cViewPr>
      <p:scale>
        <a:sx n="33" d="100"/>
        <a:sy n="33" d="100"/>
      </p:scale>
      <p:origin x="0" y="2010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5A63B-3E0A-4CFB-B751-035A4801054F}" type="doc">
      <dgm:prSet loTypeId="urn:microsoft.com/office/officeart/2005/8/layout/radial1" loCatId="relationship" qsTypeId="urn:microsoft.com/office/officeart/2005/8/quickstyle/simple1" qsCatId="simple" csTypeId="urn:microsoft.com/office/officeart/2005/8/colors/colorful1#1" csCatId="colorful" phldr="1"/>
      <dgm:spPr/>
      <dgm:t>
        <a:bodyPr/>
        <a:lstStyle/>
        <a:p>
          <a:endParaRPr lang="es-CL"/>
        </a:p>
      </dgm:t>
    </dgm:pt>
    <dgm:pt modelId="{E8B95DB1-698A-4487-A9A7-FDEBA7CCA1BB}">
      <dgm:prSet phldrT="[Texto]"/>
      <dgm:spPr/>
      <dgm:t>
        <a:bodyPr/>
        <a:lstStyle/>
        <a:p>
          <a:r>
            <a:rPr lang="es-CL" dirty="0" smtClean="0"/>
            <a:t>ECONOMIA</a:t>
          </a:r>
          <a:endParaRPr lang="es-CL" dirty="0"/>
        </a:p>
      </dgm:t>
    </dgm:pt>
    <dgm:pt modelId="{EB78FF7D-2FB5-4B62-B86F-DD7BB926D196}" type="parTrans" cxnId="{5F3DB920-9823-482D-8A2D-3AEA66804E66}">
      <dgm:prSet/>
      <dgm:spPr/>
      <dgm:t>
        <a:bodyPr/>
        <a:lstStyle/>
        <a:p>
          <a:endParaRPr lang="es-CL"/>
        </a:p>
      </dgm:t>
    </dgm:pt>
    <dgm:pt modelId="{9A1069DB-6171-47F1-BACB-BE9F19142B06}" type="sibTrans" cxnId="{5F3DB920-9823-482D-8A2D-3AEA66804E66}">
      <dgm:prSet/>
      <dgm:spPr/>
      <dgm:t>
        <a:bodyPr/>
        <a:lstStyle/>
        <a:p>
          <a:endParaRPr lang="es-CL"/>
        </a:p>
      </dgm:t>
    </dgm:pt>
    <dgm:pt modelId="{CB4A99DD-5576-4402-AEA1-FB331E749B56}">
      <dgm:prSet phldrT="[Texto]"/>
      <dgm:spPr/>
      <dgm:t>
        <a:bodyPr/>
        <a:lstStyle/>
        <a:p>
          <a:r>
            <a:rPr lang="es-CL" dirty="0" smtClean="0"/>
            <a:t>NECESIDADES</a:t>
          </a:r>
          <a:endParaRPr lang="es-CL" dirty="0"/>
        </a:p>
      </dgm:t>
    </dgm:pt>
    <dgm:pt modelId="{5AE1CDE0-34AE-4B98-B744-059086CFD7DF}" type="parTrans" cxnId="{1AE0A45A-A921-44D5-A05D-E85CCE07F825}">
      <dgm:prSet/>
      <dgm:spPr/>
      <dgm:t>
        <a:bodyPr/>
        <a:lstStyle/>
        <a:p>
          <a:endParaRPr lang="es-CL"/>
        </a:p>
      </dgm:t>
    </dgm:pt>
    <dgm:pt modelId="{374A350E-A92A-4569-8336-B1A200BAF087}" type="sibTrans" cxnId="{1AE0A45A-A921-44D5-A05D-E85CCE07F825}">
      <dgm:prSet/>
      <dgm:spPr/>
      <dgm:t>
        <a:bodyPr/>
        <a:lstStyle/>
        <a:p>
          <a:endParaRPr lang="es-CL"/>
        </a:p>
      </dgm:t>
    </dgm:pt>
    <dgm:pt modelId="{2743EABB-02C2-4943-9690-6BC8BA1D0E6B}">
      <dgm:prSet phldrT="[Texto]"/>
      <dgm:spPr/>
      <dgm:t>
        <a:bodyPr/>
        <a:lstStyle/>
        <a:p>
          <a:r>
            <a:rPr lang="es-CL" dirty="0" smtClean="0"/>
            <a:t>BIENES</a:t>
          </a:r>
          <a:endParaRPr lang="es-CL" dirty="0"/>
        </a:p>
      </dgm:t>
    </dgm:pt>
    <dgm:pt modelId="{D59EE89C-DBCE-45B8-A92D-CC39CABA6F7A}" type="parTrans" cxnId="{10AF4DEB-CB8B-4856-B7B1-00AEEAFFE6C7}">
      <dgm:prSet/>
      <dgm:spPr/>
      <dgm:t>
        <a:bodyPr/>
        <a:lstStyle/>
        <a:p>
          <a:endParaRPr lang="es-CL"/>
        </a:p>
      </dgm:t>
    </dgm:pt>
    <dgm:pt modelId="{A800546C-0953-4A24-B443-63A20947977F}" type="sibTrans" cxnId="{10AF4DEB-CB8B-4856-B7B1-00AEEAFFE6C7}">
      <dgm:prSet/>
      <dgm:spPr/>
      <dgm:t>
        <a:bodyPr/>
        <a:lstStyle/>
        <a:p>
          <a:endParaRPr lang="es-CL"/>
        </a:p>
      </dgm:t>
    </dgm:pt>
    <dgm:pt modelId="{DB391BBC-AEC8-42B2-A948-3EA8DD9E321A}">
      <dgm:prSet phldrT="[Texto]"/>
      <dgm:spPr/>
      <dgm:t>
        <a:bodyPr/>
        <a:lstStyle/>
        <a:p>
          <a:r>
            <a:rPr lang="es-CL" dirty="0" smtClean="0"/>
            <a:t>PROBLEMA ECONOMICO</a:t>
          </a:r>
          <a:endParaRPr lang="es-CL" dirty="0"/>
        </a:p>
      </dgm:t>
    </dgm:pt>
    <dgm:pt modelId="{782EA299-BBFD-4D3C-8C17-FE1825DE2E93}" type="parTrans" cxnId="{810913DB-E405-4ECC-8B8B-9BDE84CD71AB}">
      <dgm:prSet/>
      <dgm:spPr/>
      <dgm:t>
        <a:bodyPr/>
        <a:lstStyle/>
        <a:p>
          <a:endParaRPr lang="es-CL"/>
        </a:p>
      </dgm:t>
    </dgm:pt>
    <dgm:pt modelId="{F3D6F7AE-5806-4973-A6D3-B8AB24345775}" type="sibTrans" cxnId="{810913DB-E405-4ECC-8B8B-9BDE84CD71AB}">
      <dgm:prSet/>
      <dgm:spPr/>
      <dgm:t>
        <a:bodyPr/>
        <a:lstStyle/>
        <a:p>
          <a:endParaRPr lang="es-CL"/>
        </a:p>
      </dgm:t>
    </dgm:pt>
    <dgm:pt modelId="{BEB71655-6A79-4AAB-AADB-923B0636A058}">
      <dgm:prSet phldrT="[Texto]"/>
      <dgm:spPr/>
      <dgm:t>
        <a:bodyPr/>
        <a:lstStyle/>
        <a:p>
          <a:r>
            <a:rPr lang="es-CL" dirty="0" smtClean="0"/>
            <a:t>PRODUCCION </a:t>
          </a:r>
          <a:endParaRPr lang="es-CL" dirty="0"/>
        </a:p>
      </dgm:t>
    </dgm:pt>
    <dgm:pt modelId="{61A9AB36-8239-4EE2-B953-5E27D9EB7B25}" type="parTrans" cxnId="{5CB09F5E-05D1-411F-8FC7-DBCB7146796B}">
      <dgm:prSet/>
      <dgm:spPr/>
      <dgm:t>
        <a:bodyPr/>
        <a:lstStyle/>
        <a:p>
          <a:endParaRPr lang="es-CL"/>
        </a:p>
      </dgm:t>
    </dgm:pt>
    <dgm:pt modelId="{52AEF024-6495-4DBF-ACA0-34AD9E5BC949}" type="sibTrans" cxnId="{5CB09F5E-05D1-411F-8FC7-DBCB7146796B}">
      <dgm:prSet/>
      <dgm:spPr/>
      <dgm:t>
        <a:bodyPr/>
        <a:lstStyle/>
        <a:p>
          <a:endParaRPr lang="es-CL"/>
        </a:p>
      </dgm:t>
    </dgm:pt>
    <dgm:pt modelId="{21AF5730-DDAF-437E-AE9E-8B8C08152771}">
      <dgm:prSet/>
      <dgm:spPr/>
      <dgm:t>
        <a:bodyPr/>
        <a:lstStyle/>
        <a:p>
          <a:r>
            <a:rPr lang="es-CL" dirty="0" smtClean="0"/>
            <a:t>EFICIENCIA</a:t>
          </a:r>
          <a:endParaRPr lang="es-CL" dirty="0"/>
        </a:p>
      </dgm:t>
    </dgm:pt>
    <dgm:pt modelId="{95F818D9-03E4-43CB-B3AB-27B23F84820D}" type="parTrans" cxnId="{988B251D-FDE3-4BF4-AA4A-D098BE5B5F44}">
      <dgm:prSet/>
      <dgm:spPr/>
      <dgm:t>
        <a:bodyPr/>
        <a:lstStyle/>
        <a:p>
          <a:endParaRPr lang="es-CL"/>
        </a:p>
      </dgm:t>
    </dgm:pt>
    <dgm:pt modelId="{896B0CEC-8F8C-42D6-A086-1CA7B65215AB}" type="sibTrans" cxnId="{988B251D-FDE3-4BF4-AA4A-D098BE5B5F44}">
      <dgm:prSet/>
      <dgm:spPr/>
      <dgm:t>
        <a:bodyPr/>
        <a:lstStyle/>
        <a:p>
          <a:endParaRPr lang="es-CL"/>
        </a:p>
      </dgm:t>
    </dgm:pt>
    <dgm:pt modelId="{5D448D49-A617-42D6-B294-C296EADC4E98}">
      <dgm:prSet/>
      <dgm:spPr/>
      <dgm:t>
        <a:bodyPr/>
        <a:lstStyle/>
        <a:p>
          <a:r>
            <a:rPr lang="es-CL" dirty="0" smtClean="0"/>
            <a:t>RECURSOS LIMITADOS</a:t>
          </a:r>
          <a:endParaRPr lang="es-CL" dirty="0"/>
        </a:p>
      </dgm:t>
    </dgm:pt>
    <dgm:pt modelId="{C627195F-B985-4784-A034-EAE1B9F9DE5C}" type="parTrans" cxnId="{B12DC95B-8855-4095-943F-8ED441AACB73}">
      <dgm:prSet/>
      <dgm:spPr/>
      <dgm:t>
        <a:bodyPr/>
        <a:lstStyle/>
        <a:p>
          <a:endParaRPr lang="es-CL"/>
        </a:p>
      </dgm:t>
    </dgm:pt>
    <dgm:pt modelId="{54B60E01-CDDA-45D9-B053-BE982D4B77F4}" type="sibTrans" cxnId="{B12DC95B-8855-4095-943F-8ED441AACB73}">
      <dgm:prSet/>
      <dgm:spPr/>
      <dgm:t>
        <a:bodyPr/>
        <a:lstStyle/>
        <a:p>
          <a:endParaRPr lang="es-CL"/>
        </a:p>
      </dgm:t>
    </dgm:pt>
    <dgm:pt modelId="{FB37E420-35EA-4685-ADBA-876AD8544D0C}" type="pres">
      <dgm:prSet presAssocID="{76A5A63B-3E0A-4CFB-B751-035A4801054F}" presName="cycle" presStyleCnt="0">
        <dgm:presLayoutVars>
          <dgm:chMax val="1"/>
          <dgm:dir/>
          <dgm:animLvl val="ctr"/>
          <dgm:resizeHandles val="exact"/>
        </dgm:presLayoutVars>
      </dgm:prSet>
      <dgm:spPr/>
      <dgm:t>
        <a:bodyPr/>
        <a:lstStyle/>
        <a:p>
          <a:endParaRPr lang="es-CL"/>
        </a:p>
      </dgm:t>
    </dgm:pt>
    <dgm:pt modelId="{9EF557EC-21B9-4EA0-A509-B90893E4757E}" type="pres">
      <dgm:prSet presAssocID="{E8B95DB1-698A-4487-A9A7-FDEBA7CCA1BB}" presName="centerShape" presStyleLbl="node0" presStyleIdx="0" presStyleCnt="1"/>
      <dgm:spPr/>
      <dgm:t>
        <a:bodyPr/>
        <a:lstStyle/>
        <a:p>
          <a:endParaRPr lang="es-CL"/>
        </a:p>
      </dgm:t>
    </dgm:pt>
    <dgm:pt modelId="{0D6FB009-2990-4130-B49F-89031EA67076}" type="pres">
      <dgm:prSet presAssocID="{5AE1CDE0-34AE-4B98-B744-059086CFD7DF}" presName="Name9" presStyleLbl="parChTrans1D2" presStyleIdx="0" presStyleCnt="6"/>
      <dgm:spPr/>
      <dgm:t>
        <a:bodyPr/>
        <a:lstStyle/>
        <a:p>
          <a:endParaRPr lang="es-CL"/>
        </a:p>
      </dgm:t>
    </dgm:pt>
    <dgm:pt modelId="{20CB64A0-20AD-452D-9CDB-35ED4B6394D2}" type="pres">
      <dgm:prSet presAssocID="{5AE1CDE0-34AE-4B98-B744-059086CFD7DF}" presName="connTx" presStyleLbl="parChTrans1D2" presStyleIdx="0" presStyleCnt="6"/>
      <dgm:spPr/>
      <dgm:t>
        <a:bodyPr/>
        <a:lstStyle/>
        <a:p>
          <a:endParaRPr lang="es-CL"/>
        </a:p>
      </dgm:t>
    </dgm:pt>
    <dgm:pt modelId="{D172E64E-AC6A-409A-81F6-C087A7E25C5B}" type="pres">
      <dgm:prSet presAssocID="{CB4A99DD-5576-4402-AEA1-FB331E749B56}" presName="node" presStyleLbl="node1" presStyleIdx="0" presStyleCnt="6">
        <dgm:presLayoutVars>
          <dgm:bulletEnabled val="1"/>
        </dgm:presLayoutVars>
      </dgm:prSet>
      <dgm:spPr/>
      <dgm:t>
        <a:bodyPr/>
        <a:lstStyle/>
        <a:p>
          <a:endParaRPr lang="es-CL"/>
        </a:p>
      </dgm:t>
    </dgm:pt>
    <dgm:pt modelId="{89FA296B-4063-4E23-BE6D-3DC65312FDEE}" type="pres">
      <dgm:prSet presAssocID="{D59EE89C-DBCE-45B8-A92D-CC39CABA6F7A}" presName="Name9" presStyleLbl="parChTrans1D2" presStyleIdx="1" presStyleCnt="6"/>
      <dgm:spPr/>
      <dgm:t>
        <a:bodyPr/>
        <a:lstStyle/>
        <a:p>
          <a:endParaRPr lang="es-CL"/>
        </a:p>
      </dgm:t>
    </dgm:pt>
    <dgm:pt modelId="{EFA037AB-3594-4DDA-B87B-B42E0CCEF9A1}" type="pres">
      <dgm:prSet presAssocID="{D59EE89C-DBCE-45B8-A92D-CC39CABA6F7A}" presName="connTx" presStyleLbl="parChTrans1D2" presStyleIdx="1" presStyleCnt="6"/>
      <dgm:spPr/>
      <dgm:t>
        <a:bodyPr/>
        <a:lstStyle/>
        <a:p>
          <a:endParaRPr lang="es-CL"/>
        </a:p>
      </dgm:t>
    </dgm:pt>
    <dgm:pt modelId="{446CD081-B3B0-4FD2-9299-F8A21BAF286D}" type="pres">
      <dgm:prSet presAssocID="{2743EABB-02C2-4943-9690-6BC8BA1D0E6B}" presName="node" presStyleLbl="node1" presStyleIdx="1" presStyleCnt="6">
        <dgm:presLayoutVars>
          <dgm:bulletEnabled val="1"/>
        </dgm:presLayoutVars>
      </dgm:prSet>
      <dgm:spPr/>
      <dgm:t>
        <a:bodyPr/>
        <a:lstStyle/>
        <a:p>
          <a:endParaRPr lang="es-CL"/>
        </a:p>
      </dgm:t>
    </dgm:pt>
    <dgm:pt modelId="{9CFD7328-DB3E-4D80-AE22-466143FC5602}" type="pres">
      <dgm:prSet presAssocID="{782EA299-BBFD-4D3C-8C17-FE1825DE2E93}" presName="Name9" presStyleLbl="parChTrans1D2" presStyleIdx="2" presStyleCnt="6"/>
      <dgm:spPr/>
      <dgm:t>
        <a:bodyPr/>
        <a:lstStyle/>
        <a:p>
          <a:endParaRPr lang="es-CL"/>
        </a:p>
      </dgm:t>
    </dgm:pt>
    <dgm:pt modelId="{014D42E7-CBFB-4DAA-B9A3-47B6A646A1E1}" type="pres">
      <dgm:prSet presAssocID="{782EA299-BBFD-4D3C-8C17-FE1825DE2E93}" presName="connTx" presStyleLbl="parChTrans1D2" presStyleIdx="2" presStyleCnt="6"/>
      <dgm:spPr/>
      <dgm:t>
        <a:bodyPr/>
        <a:lstStyle/>
        <a:p>
          <a:endParaRPr lang="es-CL"/>
        </a:p>
      </dgm:t>
    </dgm:pt>
    <dgm:pt modelId="{38AE07DF-B6C6-4176-939B-9DC51E9A047D}" type="pres">
      <dgm:prSet presAssocID="{DB391BBC-AEC8-42B2-A948-3EA8DD9E321A}" presName="node" presStyleLbl="node1" presStyleIdx="2" presStyleCnt="6">
        <dgm:presLayoutVars>
          <dgm:bulletEnabled val="1"/>
        </dgm:presLayoutVars>
      </dgm:prSet>
      <dgm:spPr/>
      <dgm:t>
        <a:bodyPr/>
        <a:lstStyle/>
        <a:p>
          <a:endParaRPr lang="es-CL"/>
        </a:p>
      </dgm:t>
    </dgm:pt>
    <dgm:pt modelId="{2D6124A3-A3D2-4547-872B-72757B372953}" type="pres">
      <dgm:prSet presAssocID="{61A9AB36-8239-4EE2-B953-5E27D9EB7B25}" presName="Name9" presStyleLbl="parChTrans1D2" presStyleIdx="3" presStyleCnt="6"/>
      <dgm:spPr/>
      <dgm:t>
        <a:bodyPr/>
        <a:lstStyle/>
        <a:p>
          <a:endParaRPr lang="es-CL"/>
        </a:p>
      </dgm:t>
    </dgm:pt>
    <dgm:pt modelId="{084A31EE-B0AD-4FF6-ADBB-9125AEC4CD3D}" type="pres">
      <dgm:prSet presAssocID="{61A9AB36-8239-4EE2-B953-5E27D9EB7B25}" presName="connTx" presStyleLbl="parChTrans1D2" presStyleIdx="3" presStyleCnt="6"/>
      <dgm:spPr/>
      <dgm:t>
        <a:bodyPr/>
        <a:lstStyle/>
        <a:p>
          <a:endParaRPr lang="es-CL"/>
        </a:p>
      </dgm:t>
    </dgm:pt>
    <dgm:pt modelId="{E21BDA0C-E687-43B9-B690-96D75CEDB9D5}" type="pres">
      <dgm:prSet presAssocID="{BEB71655-6A79-4AAB-AADB-923B0636A058}" presName="node" presStyleLbl="node1" presStyleIdx="3" presStyleCnt="6">
        <dgm:presLayoutVars>
          <dgm:bulletEnabled val="1"/>
        </dgm:presLayoutVars>
      </dgm:prSet>
      <dgm:spPr/>
      <dgm:t>
        <a:bodyPr/>
        <a:lstStyle/>
        <a:p>
          <a:endParaRPr lang="es-CL"/>
        </a:p>
      </dgm:t>
    </dgm:pt>
    <dgm:pt modelId="{2053A98B-F237-4B47-AE04-62A271CD91A8}" type="pres">
      <dgm:prSet presAssocID="{95F818D9-03E4-43CB-B3AB-27B23F84820D}" presName="Name9" presStyleLbl="parChTrans1D2" presStyleIdx="4" presStyleCnt="6"/>
      <dgm:spPr/>
      <dgm:t>
        <a:bodyPr/>
        <a:lstStyle/>
        <a:p>
          <a:endParaRPr lang="es-CL"/>
        </a:p>
      </dgm:t>
    </dgm:pt>
    <dgm:pt modelId="{ED0D7491-CA6C-4524-B944-9325796E3C4E}" type="pres">
      <dgm:prSet presAssocID="{95F818D9-03E4-43CB-B3AB-27B23F84820D}" presName="connTx" presStyleLbl="parChTrans1D2" presStyleIdx="4" presStyleCnt="6"/>
      <dgm:spPr/>
      <dgm:t>
        <a:bodyPr/>
        <a:lstStyle/>
        <a:p>
          <a:endParaRPr lang="es-CL"/>
        </a:p>
      </dgm:t>
    </dgm:pt>
    <dgm:pt modelId="{2319A9AB-3805-48A8-AA51-70B463856642}" type="pres">
      <dgm:prSet presAssocID="{21AF5730-DDAF-437E-AE9E-8B8C08152771}" presName="node" presStyleLbl="node1" presStyleIdx="4" presStyleCnt="6">
        <dgm:presLayoutVars>
          <dgm:bulletEnabled val="1"/>
        </dgm:presLayoutVars>
      </dgm:prSet>
      <dgm:spPr/>
      <dgm:t>
        <a:bodyPr/>
        <a:lstStyle/>
        <a:p>
          <a:endParaRPr lang="es-CL"/>
        </a:p>
      </dgm:t>
    </dgm:pt>
    <dgm:pt modelId="{DAEA9E86-9FF8-491A-A136-1988FD02FCE8}" type="pres">
      <dgm:prSet presAssocID="{C627195F-B985-4784-A034-EAE1B9F9DE5C}" presName="Name9" presStyleLbl="parChTrans1D2" presStyleIdx="5" presStyleCnt="6"/>
      <dgm:spPr/>
      <dgm:t>
        <a:bodyPr/>
        <a:lstStyle/>
        <a:p>
          <a:endParaRPr lang="es-CL"/>
        </a:p>
      </dgm:t>
    </dgm:pt>
    <dgm:pt modelId="{ACC7297D-AEDE-4346-AF8E-99FA8A3A4003}" type="pres">
      <dgm:prSet presAssocID="{C627195F-B985-4784-A034-EAE1B9F9DE5C}" presName="connTx" presStyleLbl="parChTrans1D2" presStyleIdx="5" presStyleCnt="6"/>
      <dgm:spPr/>
      <dgm:t>
        <a:bodyPr/>
        <a:lstStyle/>
        <a:p>
          <a:endParaRPr lang="es-CL"/>
        </a:p>
      </dgm:t>
    </dgm:pt>
    <dgm:pt modelId="{1325AD54-7B6C-4725-A977-9B673C05C1A7}" type="pres">
      <dgm:prSet presAssocID="{5D448D49-A617-42D6-B294-C296EADC4E98}" presName="node" presStyleLbl="node1" presStyleIdx="5" presStyleCnt="6">
        <dgm:presLayoutVars>
          <dgm:bulletEnabled val="1"/>
        </dgm:presLayoutVars>
      </dgm:prSet>
      <dgm:spPr/>
      <dgm:t>
        <a:bodyPr/>
        <a:lstStyle/>
        <a:p>
          <a:endParaRPr lang="es-CL"/>
        </a:p>
      </dgm:t>
    </dgm:pt>
  </dgm:ptLst>
  <dgm:cxnLst>
    <dgm:cxn modelId="{DF19DB9C-73AF-4FE1-9EC0-FC724BD244DD}" type="presOf" srcId="{5D448D49-A617-42D6-B294-C296EADC4E98}" destId="{1325AD54-7B6C-4725-A977-9B673C05C1A7}" srcOrd="0" destOrd="0" presId="urn:microsoft.com/office/officeart/2005/8/layout/radial1"/>
    <dgm:cxn modelId="{079B270D-6524-4DD6-AC5F-FA3C3F207B19}" type="presOf" srcId="{95F818D9-03E4-43CB-B3AB-27B23F84820D}" destId="{ED0D7491-CA6C-4524-B944-9325796E3C4E}" srcOrd="1" destOrd="0" presId="urn:microsoft.com/office/officeart/2005/8/layout/radial1"/>
    <dgm:cxn modelId="{48F92490-C9EB-48B4-AC55-046292B8BA3B}" type="presOf" srcId="{782EA299-BBFD-4D3C-8C17-FE1825DE2E93}" destId="{014D42E7-CBFB-4DAA-B9A3-47B6A646A1E1}" srcOrd="1" destOrd="0" presId="urn:microsoft.com/office/officeart/2005/8/layout/radial1"/>
    <dgm:cxn modelId="{5CB09F5E-05D1-411F-8FC7-DBCB7146796B}" srcId="{E8B95DB1-698A-4487-A9A7-FDEBA7CCA1BB}" destId="{BEB71655-6A79-4AAB-AADB-923B0636A058}" srcOrd="3" destOrd="0" parTransId="{61A9AB36-8239-4EE2-B953-5E27D9EB7B25}" sibTransId="{52AEF024-6495-4DBF-ACA0-34AD9E5BC949}"/>
    <dgm:cxn modelId="{9220DB8B-1196-4B83-B7B5-9A003D2D0C92}" type="presOf" srcId="{D59EE89C-DBCE-45B8-A92D-CC39CABA6F7A}" destId="{EFA037AB-3594-4DDA-B87B-B42E0CCEF9A1}" srcOrd="1" destOrd="0" presId="urn:microsoft.com/office/officeart/2005/8/layout/radial1"/>
    <dgm:cxn modelId="{13D80997-6B27-4289-9F08-9904B8965C13}" type="presOf" srcId="{76A5A63B-3E0A-4CFB-B751-035A4801054F}" destId="{FB37E420-35EA-4685-ADBA-876AD8544D0C}" srcOrd="0" destOrd="0" presId="urn:microsoft.com/office/officeart/2005/8/layout/radial1"/>
    <dgm:cxn modelId="{3D412F9E-C031-41A8-BAAA-2AE600E55EF0}" type="presOf" srcId="{CB4A99DD-5576-4402-AEA1-FB331E749B56}" destId="{D172E64E-AC6A-409A-81F6-C087A7E25C5B}" srcOrd="0" destOrd="0" presId="urn:microsoft.com/office/officeart/2005/8/layout/radial1"/>
    <dgm:cxn modelId="{AC5AB825-BD46-4065-9923-EEF17FFCBFD8}" type="presOf" srcId="{C627195F-B985-4784-A034-EAE1B9F9DE5C}" destId="{DAEA9E86-9FF8-491A-A136-1988FD02FCE8}" srcOrd="0" destOrd="0" presId="urn:microsoft.com/office/officeart/2005/8/layout/radial1"/>
    <dgm:cxn modelId="{1AE0A45A-A921-44D5-A05D-E85CCE07F825}" srcId="{E8B95DB1-698A-4487-A9A7-FDEBA7CCA1BB}" destId="{CB4A99DD-5576-4402-AEA1-FB331E749B56}" srcOrd="0" destOrd="0" parTransId="{5AE1CDE0-34AE-4B98-B744-059086CFD7DF}" sibTransId="{374A350E-A92A-4569-8336-B1A200BAF087}"/>
    <dgm:cxn modelId="{810913DB-E405-4ECC-8B8B-9BDE84CD71AB}" srcId="{E8B95DB1-698A-4487-A9A7-FDEBA7CCA1BB}" destId="{DB391BBC-AEC8-42B2-A948-3EA8DD9E321A}" srcOrd="2" destOrd="0" parTransId="{782EA299-BBFD-4D3C-8C17-FE1825DE2E93}" sibTransId="{F3D6F7AE-5806-4973-A6D3-B8AB24345775}"/>
    <dgm:cxn modelId="{10AF4DEB-CB8B-4856-B7B1-00AEEAFFE6C7}" srcId="{E8B95DB1-698A-4487-A9A7-FDEBA7CCA1BB}" destId="{2743EABB-02C2-4943-9690-6BC8BA1D0E6B}" srcOrd="1" destOrd="0" parTransId="{D59EE89C-DBCE-45B8-A92D-CC39CABA6F7A}" sibTransId="{A800546C-0953-4A24-B443-63A20947977F}"/>
    <dgm:cxn modelId="{486CD7CA-E6BF-4A03-BDD5-75F8774A07BA}" type="presOf" srcId="{5AE1CDE0-34AE-4B98-B744-059086CFD7DF}" destId="{0D6FB009-2990-4130-B49F-89031EA67076}" srcOrd="0" destOrd="0" presId="urn:microsoft.com/office/officeart/2005/8/layout/radial1"/>
    <dgm:cxn modelId="{A060722F-7D1C-41C9-86F6-A3F9240DC1D1}" type="presOf" srcId="{61A9AB36-8239-4EE2-B953-5E27D9EB7B25}" destId="{2D6124A3-A3D2-4547-872B-72757B372953}" srcOrd="0" destOrd="0" presId="urn:microsoft.com/office/officeart/2005/8/layout/radial1"/>
    <dgm:cxn modelId="{DC4E3DB4-4195-48A8-B3D3-722B9C143D34}" type="presOf" srcId="{61A9AB36-8239-4EE2-B953-5E27D9EB7B25}" destId="{084A31EE-B0AD-4FF6-ADBB-9125AEC4CD3D}" srcOrd="1" destOrd="0" presId="urn:microsoft.com/office/officeart/2005/8/layout/radial1"/>
    <dgm:cxn modelId="{B12DC95B-8855-4095-943F-8ED441AACB73}" srcId="{E8B95DB1-698A-4487-A9A7-FDEBA7CCA1BB}" destId="{5D448D49-A617-42D6-B294-C296EADC4E98}" srcOrd="5" destOrd="0" parTransId="{C627195F-B985-4784-A034-EAE1B9F9DE5C}" sibTransId="{54B60E01-CDDA-45D9-B053-BE982D4B77F4}"/>
    <dgm:cxn modelId="{05171154-EB94-4736-9CD2-06720EC2A922}" type="presOf" srcId="{D59EE89C-DBCE-45B8-A92D-CC39CABA6F7A}" destId="{89FA296B-4063-4E23-BE6D-3DC65312FDEE}" srcOrd="0" destOrd="0" presId="urn:microsoft.com/office/officeart/2005/8/layout/radial1"/>
    <dgm:cxn modelId="{5CB774F3-C8A3-4A5A-AF35-897E64A6FD5F}" type="presOf" srcId="{BEB71655-6A79-4AAB-AADB-923B0636A058}" destId="{E21BDA0C-E687-43B9-B690-96D75CEDB9D5}" srcOrd="0" destOrd="0" presId="urn:microsoft.com/office/officeart/2005/8/layout/radial1"/>
    <dgm:cxn modelId="{D873FF82-F83F-4A2B-A6FD-15E078930EF4}" type="presOf" srcId="{DB391BBC-AEC8-42B2-A948-3EA8DD9E321A}" destId="{38AE07DF-B6C6-4176-939B-9DC51E9A047D}" srcOrd="0" destOrd="0" presId="urn:microsoft.com/office/officeart/2005/8/layout/radial1"/>
    <dgm:cxn modelId="{5F3DB920-9823-482D-8A2D-3AEA66804E66}" srcId="{76A5A63B-3E0A-4CFB-B751-035A4801054F}" destId="{E8B95DB1-698A-4487-A9A7-FDEBA7CCA1BB}" srcOrd="0" destOrd="0" parTransId="{EB78FF7D-2FB5-4B62-B86F-DD7BB926D196}" sibTransId="{9A1069DB-6171-47F1-BACB-BE9F19142B06}"/>
    <dgm:cxn modelId="{CC2A9E70-58A0-452B-8F3A-6D572B0C363D}" type="presOf" srcId="{782EA299-BBFD-4D3C-8C17-FE1825DE2E93}" destId="{9CFD7328-DB3E-4D80-AE22-466143FC5602}" srcOrd="0" destOrd="0" presId="urn:microsoft.com/office/officeart/2005/8/layout/radial1"/>
    <dgm:cxn modelId="{36DD350C-EF24-4546-A67E-F8D2685312D4}" type="presOf" srcId="{E8B95DB1-698A-4487-A9A7-FDEBA7CCA1BB}" destId="{9EF557EC-21B9-4EA0-A509-B90893E4757E}" srcOrd="0" destOrd="0" presId="urn:microsoft.com/office/officeart/2005/8/layout/radial1"/>
    <dgm:cxn modelId="{F380B31F-AF14-423C-A357-5F47544EE8B1}" type="presOf" srcId="{2743EABB-02C2-4943-9690-6BC8BA1D0E6B}" destId="{446CD081-B3B0-4FD2-9299-F8A21BAF286D}" srcOrd="0" destOrd="0" presId="urn:microsoft.com/office/officeart/2005/8/layout/radial1"/>
    <dgm:cxn modelId="{1890D35E-9A54-49CD-B9D6-B8D83BFAF766}" type="presOf" srcId="{95F818D9-03E4-43CB-B3AB-27B23F84820D}" destId="{2053A98B-F237-4B47-AE04-62A271CD91A8}" srcOrd="0" destOrd="0" presId="urn:microsoft.com/office/officeart/2005/8/layout/radial1"/>
    <dgm:cxn modelId="{738AAD59-7159-48FB-B173-C70A5FC783FF}" type="presOf" srcId="{5AE1CDE0-34AE-4B98-B744-059086CFD7DF}" destId="{20CB64A0-20AD-452D-9CDB-35ED4B6394D2}" srcOrd="1" destOrd="0" presId="urn:microsoft.com/office/officeart/2005/8/layout/radial1"/>
    <dgm:cxn modelId="{D7E5D7EB-6934-48A1-B590-BD745833814E}" type="presOf" srcId="{C627195F-B985-4784-A034-EAE1B9F9DE5C}" destId="{ACC7297D-AEDE-4346-AF8E-99FA8A3A4003}" srcOrd="1" destOrd="0" presId="urn:microsoft.com/office/officeart/2005/8/layout/radial1"/>
    <dgm:cxn modelId="{988B251D-FDE3-4BF4-AA4A-D098BE5B5F44}" srcId="{E8B95DB1-698A-4487-A9A7-FDEBA7CCA1BB}" destId="{21AF5730-DDAF-437E-AE9E-8B8C08152771}" srcOrd="4" destOrd="0" parTransId="{95F818D9-03E4-43CB-B3AB-27B23F84820D}" sibTransId="{896B0CEC-8F8C-42D6-A086-1CA7B65215AB}"/>
    <dgm:cxn modelId="{D90E2571-3749-4AA7-BE01-B95B1B84CA3F}" type="presOf" srcId="{21AF5730-DDAF-437E-AE9E-8B8C08152771}" destId="{2319A9AB-3805-48A8-AA51-70B463856642}" srcOrd="0" destOrd="0" presId="urn:microsoft.com/office/officeart/2005/8/layout/radial1"/>
    <dgm:cxn modelId="{A6635E1D-FC57-489A-8C11-AAAFE7193B57}" type="presParOf" srcId="{FB37E420-35EA-4685-ADBA-876AD8544D0C}" destId="{9EF557EC-21B9-4EA0-A509-B90893E4757E}" srcOrd="0" destOrd="0" presId="urn:microsoft.com/office/officeart/2005/8/layout/radial1"/>
    <dgm:cxn modelId="{B9BD731D-BDE7-487E-9B05-6D74E5229C7B}" type="presParOf" srcId="{FB37E420-35EA-4685-ADBA-876AD8544D0C}" destId="{0D6FB009-2990-4130-B49F-89031EA67076}" srcOrd="1" destOrd="0" presId="urn:microsoft.com/office/officeart/2005/8/layout/radial1"/>
    <dgm:cxn modelId="{5E3EB29B-39ED-44D6-822B-5F9D4C745BF6}" type="presParOf" srcId="{0D6FB009-2990-4130-B49F-89031EA67076}" destId="{20CB64A0-20AD-452D-9CDB-35ED4B6394D2}" srcOrd="0" destOrd="0" presId="urn:microsoft.com/office/officeart/2005/8/layout/radial1"/>
    <dgm:cxn modelId="{7FB2C42D-C38A-48D1-BCD8-7028ED190166}" type="presParOf" srcId="{FB37E420-35EA-4685-ADBA-876AD8544D0C}" destId="{D172E64E-AC6A-409A-81F6-C087A7E25C5B}" srcOrd="2" destOrd="0" presId="urn:microsoft.com/office/officeart/2005/8/layout/radial1"/>
    <dgm:cxn modelId="{4F5613D9-2FE1-48F9-B7D9-5DC7D36DCF32}" type="presParOf" srcId="{FB37E420-35EA-4685-ADBA-876AD8544D0C}" destId="{89FA296B-4063-4E23-BE6D-3DC65312FDEE}" srcOrd="3" destOrd="0" presId="urn:microsoft.com/office/officeart/2005/8/layout/radial1"/>
    <dgm:cxn modelId="{FCB6ED3D-E8ED-4829-B1C4-8561DBABB5F0}" type="presParOf" srcId="{89FA296B-4063-4E23-BE6D-3DC65312FDEE}" destId="{EFA037AB-3594-4DDA-B87B-B42E0CCEF9A1}" srcOrd="0" destOrd="0" presId="urn:microsoft.com/office/officeart/2005/8/layout/radial1"/>
    <dgm:cxn modelId="{17378F7B-E9D1-4632-8438-14319237862A}" type="presParOf" srcId="{FB37E420-35EA-4685-ADBA-876AD8544D0C}" destId="{446CD081-B3B0-4FD2-9299-F8A21BAF286D}" srcOrd="4" destOrd="0" presId="urn:microsoft.com/office/officeart/2005/8/layout/radial1"/>
    <dgm:cxn modelId="{059263BF-517E-4EE7-A07C-2B2BE71F9647}" type="presParOf" srcId="{FB37E420-35EA-4685-ADBA-876AD8544D0C}" destId="{9CFD7328-DB3E-4D80-AE22-466143FC5602}" srcOrd="5" destOrd="0" presId="urn:microsoft.com/office/officeart/2005/8/layout/radial1"/>
    <dgm:cxn modelId="{053465B8-5670-4CAD-AA26-CBAE35EFD8BD}" type="presParOf" srcId="{9CFD7328-DB3E-4D80-AE22-466143FC5602}" destId="{014D42E7-CBFB-4DAA-B9A3-47B6A646A1E1}" srcOrd="0" destOrd="0" presId="urn:microsoft.com/office/officeart/2005/8/layout/radial1"/>
    <dgm:cxn modelId="{7E556892-0E6B-4A1D-BCE7-64CACD023370}" type="presParOf" srcId="{FB37E420-35EA-4685-ADBA-876AD8544D0C}" destId="{38AE07DF-B6C6-4176-939B-9DC51E9A047D}" srcOrd="6" destOrd="0" presId="urn:microsoft.com/office/officeart/2005/8/layout/radial1"/>
    <dgm:cxn modelId="{1E2DB170-BF6D-4319-A6AF-FA174C6B862D}" type="presParOf" srcId="{FB37E420-35EA-4685-ADBA-876AD8544D0C}" destId="{2D6124A3-A3D2-4547-872B-72757B372953}" srcOrd="7" destOrd="0" presId="urn:microsoft.com/office/officeart/2005/8/layout/radial1"/>
    <dgm:cxn modelId="{93332E66-843A-40E6-8035-26E9160F4198}" type="presParOf" srcId="{2D6124A3-A3D2-4547-872B-72757B372953}" destId="{084A31EE-B0AD-4FF6-ADBB-9125AEC4CD3D}" srcOrd="0" destOrd="0" presId="urn:microsoft.com/office/officeart/2005/8/layout/radial1"/>
    <dgm:cxn modelId="{C950AF4B-4017-4016-8005-625700864980}" type="presParOf" srcId="{FB37E420-35EA-4685-ADBA-876AD8544D0C}" destId="{E21BDA0C-E687-43B9-B690-96D75CEDB9D5}" srcOrd="8" destOrd="0" presId="urn:microsoft.com/office/officeart/2005/8/layout/radial1"/>
    <dgm:cxn modelId="{C353DF06-B23B-4868-93FC-4E6FC3730190}" type="presParOf" srcId="{FB37E420-35EA-4685-ADBA-876AD8544D0C}" destId="{2053A98B-F237-4B47-AE04-62A271CD91A8}" srcOrd="9" destOrd="0" presId="urn:microsoft.com/office/officeart/2005/8/layout/radial1"/>
    <dgm:cxn modelId="{139FD77B-5643-4581-A63B-1A2309C38953}" type="presParOf" srcId="{2053A98B-F237-4B47-AE04-62A271CD91A8}" destId="{ED0D7491-CA6C-4524-B944-9325796E3C4E}" srcOrd="0" destOrd="0" presId="urn:microsoft.com/office/officeart/2005/8/layout/radial1"/>
    <dgm:cxn modelId="{17E746B0-3448-42DE-8B46-F1D711503AC1}" type="presParOf" srcId="{FB37E420-35EA-4685-ADBA-876AD8544D0C}" destId="{2319A9AB-3805-48A8-AA51-70B463856642}" srcOrd="10" destOrd="0" presId="urn:microsoft.com/office/officeart/2005/8/layout/radial1"/>
    <dgm:cxn modelId="{F3834411-4B41-4C23-8FC5-75AD9CB1D55B}" type="presParOf" srcId="{FB37E420-35EA-4685-ADBA-876AD8544D0C}" destId="{DAEA9E86-9FF8-491A-A136-1988FD02FCE8}" srcOrd="11" destOrd="0" presId="urn:microsoft.com/office/officeart/2005/8/layout/radial1"/>
    <dgm:cxn modelId="{90AC34E6-AC96-4D48-AD37-013EFD0A6220}" type="presParOf" srcId="{DAEA9E86-9FF8-491A-A136-1988FD02FCE8}" destId="{ACC7297D-AEDE-4346-AF8E-99FA8A3A4003}" srcOrd="0" destOrd="0" presId="urn:microsoft.com/office/officeart/2005/8/layout/radial1"/>
    <dgm:cxn modelId="{98B10F66-077F-4D67-92C9-4E065F884358}" type="presParOf" srcId="{FB37E420-35EA-4685-ADBA-876AD8544D0C}" destId="{1325AD54-7B6C-4725-A977-9B673C05C1A7}"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437965-0196-4A0C-BEDE-2CEEE3952516}" type="doc">
      <dgm:prSet loTypeId="urn:microsoft.com/office/officeart/2005/8/layout/radial4" loCatId="relationship" qsTypeId="urn:microsoft.com/office/officeart/2005/8/quickstyle/simple1" qsCatId="simple" csTypeId="urn:microsoft.com/office/officeart/2005/8/colors/colorful1#2" csCatId="colorful" phldr="1"/>
      <dgm:spPr/>
      <dgm:t>
        <a:bodyPr/>
        <a:lstStyle/>
        <a:p>
          <a:endParaRPr lang="es-CL"/>
        </a:p>
      </dgm:t>
    </dgm:pt>
    <dgm:pt modelId="{39F58C1A-4469-40D8-BE99-A000312A4EE9}">
      <dgm:prSet phldrT="[Texto]" custT="1"/>
      <dgm:spPr/>
      <dgm:t>
        <a:bodyPr/>
        <a:lstStyle/>
        <a:p>
          <a:r>
            <a:rPr lang="es-CL" sz="2400" b="1" dirty="0" smtClean="0">
              <a:latin typeface="Arial Black" pitchFamily="34" charset="0"/>
            </a:rPr>
            <a:t>PRODUCIR</a:t>
          </a:r>
          <a:endParaRPr lang="es-CL" sz="1100" b="1" dirty="0">
            <a:latin typeface="Arial Black" pitchFamily="34" charset="0"/>
          </a:endParaRPr>
        </a:p>
      </dgm:t>
    </dgm:pt>
    <dgm:pt modelId="{2B5B36EC-38DA-4C3B-8D0A-166068879C7B}" type="parTrans" cxnId="{B8553695-8355-497E-900C-C96DA4B4DA6F}">
      <dgm:prSet/>
      <dgm:spPr/>
      <dgm:t>
        <a:bodyPr/>
        <a:lstStyle/>
        <a:p>
          <a:endParaRPr lang="es-CL"/>
        </a:p>
      </dgm:t>
    </dgm:pt>
    <dgm:pt modelId="{DD1BB4C7-5CCE-435B-BD1D-2645B7444D3E}" type="sibTrans" cxnId="{B8553695-8355-497E-900C-C96DA4B4DA6F}">
      <dgm:prSet/>
      <dgm:spPr/>
      <dgm:t>
        <a:bodyPr/>
        <a:lstStyle/>
        <a:p>
          <a:endParaRPr lang="es-CL"/>
        </a:p>
      </dgm:t>
    </dgm:pt>
    <dgm:pt modelId="{32EDEF49-C104-47B5-BF45-089139A1625E}">
      <dgm:prSet phldrT="[Texto]" custT="1"/>
      <dgm:spPr/>
      <dgm:t>
        <a:bodyPr/>
        <a:lstStyle/>
        <a:p>
          <a:r>
            <a:rPr lang="es-CL" sz="3600" dirty="0" smtClean="0"/>
            <a:t>QUE</a:t>
          </a:r>
          <a:endParaRPr lang="es-CL" sz="3600" dirty="0"/>
        </a:p>
      </dgm:t>
    </dgm:pt>
    <dgm:pt modelId="{E992901C-52D0-41A0-ACFC-160737F97744}" type="parTrans" cxnId="{5AEC3B2D-91AC-4AA1-9260-2D124E588696}">
      <dgm:prSet/>
      <dgm:spPr/>
      <dgm:t>
        <a:bodyPr/>
        <a:lstStyle/>
        <a:p>
          <a:endParaRPr lang="es-CL"/>
        </a:p>
      </dgm:t>
    </dgm:pt>
    <dgm:pt modelId="{5A4B1535-E05A-4AA7-AD65-76FD0B14F27A}" type="sibTrans" cxnId="{5AEC3B2D-91AC-4AA1-9260-2D124E588696}">
      <dgm:prSet/>
      <dgm:spPr/>
      <dgm:t>
        <a:bodyPr/>
        <a:lstStyle/>
        <a:p>
          <a:endParaRPr lang="es-CL"/>
        </a:p>
      </dgm:t>
    </dgm:pt>
    <dgm:pt modelId="{AFC8AA2A-313E-4564-B72F-18CC9C616F97}">
      <dgm:prSet phldrT="[Texto]" custT="1"/>
      <dgm:spPr/>
      <dgm:t>
        <a:bodyPr/>
        <a:lstStyle/>
        <a:p>
          <a:r>
            <a:rPr lang="es-CL" sz="3200" dirty="0" smtClean="0"/>
            <a:t>COMO</a:t>
          </a:r>
          <a:r>
            <a:rPr lang="es-CL" sz="4400" dirty="0" smtClean="0"/>
            <a:t> </a:t>
          </a:r>
          <a:endParaRPr lang="es-CL" sz="4400" dirty="0"/>
        </a:p>
      </dgm:t>
    </dgm:pt>
    <dgm:pt modelId="{102078FF-AAF7-4435-9970-FC05BAD96AF3}" type="parTrans" cxnId="{6BD26180-46C7-44F1-B30C-34033809A4BA}">
      <dgm:prSet/>
      <dgm:spPr/>
      <dgm:t>
        <a:bodyPr/>
        <a:lstStyle/>
        <a:p>
          <a:endParaRPr lang="es-CL"/>
        </a:p>
      </dgm:t>
    </dgm:pt>
    <dgm:pt modelId="{E19E15DA-1677-4C98-B703-A59A594F9CD4}" type="sibTrans" cxnId="{6BD26180-46C7-44F1-B30C-34033809A4BA}">
      <dgm:prSet/>
      <dgm:spPr/>
      <dgm:t>
        <a:bodyPr/>
        <a:lstStyle/>
        <a:p>
          <a:endParaRPr lang="es-CL"/>
        </a:p>
      </dgm:t>
    </dgm:pt>
    <dgm:pt modelId="{2A7EBA1C-3A6D-4218-9B08-B9796989A483}">
      <dgm:prSet phldrT="[Texto]" custT="1"/>
      <dgm:spPr/>
      <dgm:t>
        <a:bodyPr/>
        <a:lstStyle/>
        <a:p>
          <a:r>
            <a:rPr lang="es-CL" sz="2800" dirty="0" smtClean="0"/>
            <a:t>PARA</a:t>
          </a:r>
          <a:r>
            <a:rPr lang="es-CL" sz="3600" dirty="0" smtClean="0"/>
            <a:t> </a:t>
          </a:r>
          <a:r>
            <a:rPr lang="es-CL" sz="2800" dirty="0" smtClean="0"/>
            <a:t>QUIÉN</a:t>
          </a:r>
          <a:r>
            <a:rPr lang="es-CL" sz="3600" dirty="0" smtClean="0"/>
            <a:t> </a:t>
          </a:r>
          <a:endParaRPr lang="es-CL" sz="3600" dirty="0"/>
        </a:p>
      </dgm:t>
    </dgm:pt>
    <dgm:pt modelId="{91B6FF0D-D6AA-465B-82A4-082CC65709C3}" type="parTrans" cxnId="{56058826-C6D0-4600-B71D-AD5FDA8E8B99}">
      <dgm:prSet/>
      <dgm:spPr/>
      <dgm:t>
        <a:bodyPr/>
        <a:lstStyle/>
        <a:p>
          <a:endParaRPr lang="es-CL"/>
        </a:p>
      </dgm:t>
    </dgm:pt>
    <dgm:pt modelId="{22B17A0A-E484-4695-80F5-8DCCF4EBEA1F}" type="sibTrans" cxnId="{56058826-C6D0-4600-B71D-AD5FDA8E8B99}">
      <dgm:prSet/>
      <dgm:spPr/>
      <dgm:t>
        <a:bodyPr/>
        <a:lstStyle/>
        <a:p>
          <a:endParaRPr lang="es-CL"/>
        </a:p>
      </dgm:t>
    </dgm:pt>
    <dgm:pt modelId="{A46165A3-4D4C-4D3A-9C6D-C26BE1548C90}">
      <dgm:prSet phldrT="[Texto]" custT="1"/>
      <dgm:spPr/>
      <dgm:t>
        <a:bodyPr/>
        <a:lstStyle/>
        <a:p>
          <a:r>
            <a:rPr lang="es-CL" sz="3200" dirty="0" smtClean="0"/>
            <a:t>CUÁNDO</a:t>
          </a:r>
          <a:endParaRPr lang="es-CL" sz="3200" dirty="0"/>
        </a:p>
      </dgm:t>
    </dgm:pt>
    <dgm:pt modelId="{48BC51CC-DD56-440D-B4AD-50F407AD5EEB}" type="parTrans" cxnId="{407AB4C0-2C3F-4516-8EFE-CB59816EEEE7}">
      <dgm:prSet/>
      <dgm:spPr/>
      <dgm:t>
        <a:bodyPr/>
        <a:lstStyle/>
        <a:p>
          <a:endParaRPr lang="es-CL"/>
        </a:p>
      </dgm:t>
    </dgm:pt>
    <dgm:pt modelId="{1FAD1535-1541-4085-9B1D-6AB64D821EA5}" type="sibTrans" cxnId="{407AB4C0-2C3F-4516-8EFE-CB59816EEEE7}">
      <dgm:prSet/>
      <dgm:spPr/>
      <dgm:t>
        <a:bodyPr/>
        <a:lstStyle/>
        <a:p>
          <a:endParaRPr lang="es-CL"/>
        </a:p>
      </dgm:t>
    </dgm:pt>
    <dgm:pt modelId="{05EFC3B9-E438-4DA7-A935-C5FC677E306F}" type="pres">
      <dgm:prSet presAssocID="{3B437965-0196-4A0C-BEDE-2CEEE3952516}" presName="cycle" presStyleCnt="0">
        <dgm:presLayoutVars>
          <dgm:chMax val="1"/>
          <dgm:dir/>
          <dgm:animLvl val="ctr"/>
          <dgm:resizeHandles val="exact"/>
        </dgm:presLayoutVars>
      </dgm:prSet>
      <dgm:spPr/>
      <dgm:t>
        <a:bodyPr/>
        <a:lstStyle/>
        <a:p>
          <a:endParaRPr lang="es-CL"/>
        </a:p>
      </dgm:t>
    </dgm:pt>
    <dgm:pt modelId="{73B460E7-8451-466C-BD00-6BD55ABBE484}" type="pres">
      <dgm:prSet presAssocID="{39F58C1A-4469-40D8-BE99-A000312A4EE9}" presName="centerShape" presStyleLbl="node0" presStyleIdx="0" presStyleCnt="1" custScaleX="143790"/>
      <dgm:spPr/>
      <dgm:t>
        <a:bodyPr/>
        <a:lstStyle/>
        <a:p>
          <a:endParaRPr lang="es-CL"/>
        </a:p>
      </dgm:t>
    </dgm:pt>
    <dgm:pt modelId="{E8E05E28-2BF1-4967-8CEE-90D84DA902F1}" type="pres">
      <dgm:prSet presAssocID="{E992901C-52D0-41A0-ACFC-160737F97744}" presName="parTrans" presStyleLbl="bgSibTrans2D1" presStyleIdx="0" presStyleCnt="4"/>
      <dgm:spPr/>
      <dgm:t>
        <a:bodyPr/>
        <a:lstStyle/>
        <a:p>
          <a:endParaRPr lang="es-CL"/>
        </a:p>
      </dgm:t>
    </dgm:pt>
    <dgm:pt modelId="{16761236-658E-4E0B-882E-5F1A1357A039}" type="pres">
      <dgm:prSet presAssocID="{32EDEF49-C104-47B5-BF45-089139A1625E}" presName="node" presStyleLbl="node1" presStyleIdx="0" presStyleCnt="4" custScaleX="69361" custScaleY="72476" custRadScaleRad="120396" custRadScaleInc="808">
        <dgm:presLayoutVars>
          <dgm:bulletEnabled val="1"/>
        </dgm:presLayoutVars>
      </dgm:prSet>
      <dgm:spPr/>
      <dgm:t>
        <a:bodyPr/>
        <a:lstStyle/>
        <a:p>
          <a:endParaRPr lang="es-CL"/>
        </a:p>
      </dgm:t>
    </dgm:pt>
    <dgm:pt modelId="{C9A0102E-C32B-4469-901A-AB4536D5E408}" type="pres">
      <dgm:prSet presAssocID="{102078FF-AAF7-4435-9970-FC05BAD96AF3}" presName="parTrans" presStyleLbl="bgSibTrans2D1" presStyleIdx="1" presStyleCnt="4"/>
      <dgm:spPr/>
      <dgm:t>
        <a:bodyPr/>
        <a:lstStyle/>
        <a:p>
          <a:endParaRPr lang="es-CL"/>
        </a:p>
      </dgm:t>
    </dgm:pt>
    <dgm:pt modelId="{5F180C63-A9DE-4B2E-AE6E-38BF5E4006C6}" type="pres">
      <dgm:prSet presAssocID="{AFC8AA2A-313E-4564-B72F-18CC9C616F97}" presName="node" presStyleLbl="node1" presStyleIdx="1" presStyleCnt="4" custScaleX="89994" custScaleY="69821">
        <dgm:presLayoutVars>
          <dgm:bulletEnabled val="1"/>
        </dgm:presLayoutVars>
      </dgm:prSet>
      <dgm:spPr/>
      <dgm:t>
        <a:bodyPr/>
        <a:lstStyle/>
        <a:p>
          <a:endParaRPr lang="es-CL"/>
        </a:p>
      </dgm:t>
    </dgm:pt>
    <dgm:pt modelId="{09FC4FCC-EE65-47B1-B8F3-E4A4779831B1}" type="pres">
      <dgm:prSet presAssocID="{48BC51CC-DD56-440D-B4AD-50F407AD5EEB}" presName="parTrans" presStyleLbl="bgSibTrans2D1" presStyleIdx="2" presStyleCnt="4"/>
      <dgm:spPr/>
      <dgm:t>
        <a:bodyPr/>
        <a:lstStyle/>
        <a:p>
          <a:endParaRPr lang="es-CL"/>
        </a:p>
      </dgm:t>
    </dgm:pt>
    <dgm:pt modelId="{9E035862-744D-4215-B3BF-EE7E23E39F3C}" type="pres">
      <dgm:prSet presAssocID="{A46165A3-4D4C-4D3A-9C6D-C26BE1548C90}" presName="node" presStyleLbl="node1" presStyleIdx="2" presStyleCnt="4">
        <dgm:presLayoutVars>
          <dgm:bulletEnabled val="1"/>
        </dgm:presLayoutVars>
      </dgm:prSet>
      <dgm:spPr/>
      <dgm:t>
        <a:bodyPr/>
        <a:lstStyle/>
        <a:p>
          <a:endParaRPr lang="es-CL"/>
        </a:p>
      </dgm:t>
    </dgm:pt>
    <dgm:pt modelId="{8DC86D9C-D30B-4E3E-88F9-A5F7960FA055}" type="pres">
      <dgm:prSet presAssocID="{91B6FF0D-D6AA-465B-82A4-082CC65709C3}" presName="parTrans" presStyleLbl="bgSibTrans2D1" presStyleIdx="3" presStyleCnt="4"/>
      <dgm:spPr/>
      <dgm:t>
        <a:bodyPr/>
        <a:lstStyle/>
        <a:p>
          <a:endParaRPr lang="es-CL"/>
        </a:p>
      </dgm:t>
    </dgm:pt>
    <dgm:pt modelId="{27B7A6A3-7B16-4C48-AE08-22E3A6CF5A47}" type="pres">
      <dgm:prSet presAssocID="{2A7EBA1C-3A6D-4218-9B08-B9796989A483}" presName="node" presStyleLbl="node1" presStyleIdx="3" presStyleCnt="4" custScaleX="81639" custScaleY="87764" custRadScaleRad="116915" custRadScaleInc="-2851">
        <dgm:presLayoutVars>
          <dgm:bulletEnabled val="1"/>
        </dgm:presLayoutVars>
      </dgm:prSet>
      <dgm:spPr/>
      <dgm:t>
        <a:bodyPr/>
        <a:lstStyle/>
        <a:p>
          <a:endParaRPr lang="es-CL"/>
        </a:p>
      </dgm:t>
    </dgm:pt>
  </dgm:ptLst>
  <dgm:cxnLst>
    <dgm:cxn modelId="{F4F32EA9-D56A-4B8E-A8B4-0072D34258CD}" type="presOf" srcId="{32EDEF49-C104-47B5-BF45-089139A1625E}" destId="{16761236-658E-4E0B-882E-5F1A1357A039}" srcOrd="0" destOrd="0" presId="urn:microsoft.com/office/officeart/2005/8/layout/radial4"/>
    <dgm:cxn modelId="{56058826-C6D0-4600-B71D-AD5FDA8E8B99}" srcId="{39F58C1A-4469-40D8-BE99-A000312A4EE9}" destId="{2A7EBA1C-3A6D-4218-9B08-B9796989A483}" srcOrd="3" destOrd="0" parTransId="{91B6FF0D-D6AA-465B-82A4-082CC65709C3}" sibTransId="{22B17A0A-E484-4695-80F5-8DCCF4EBEA1F}"/>
    <dgm:cxn modelId="{37EB48A1-1E51-4AB7-A7DE-950608FF9C36}" type="presOf" srcId="{48BC51CC-DD56-440D-B4AD-50F407AD5EEB}" destId="{09FC4FCC-EE65-47B1-B8F3-E4A4779831B1}" srcOrd="0" destOrd="0" presId="urn:microsoft.com/office/officeart/2005/8/layout/radial4"/>
    <dgm:cxn modelId="{6D35036E-0416-41A4-83D7-79AA04537970}" type="presOf" srcId="{91B6FF0D-D6AA-465B-82A4-082CC65709C3}" destId="{8DC86D9C-D30B-4E3E-88F9-A5F7960FA055}" srcOrd="0" destOrd="0" presId="urn:microsoft.com/office/officeart/2005/8/layout/radial4"/>
    <dgm:cxn modelId="{6BD26180-46C7-44F1-B30C-34033809A4BA}" srcId="{39F58C1A-4469-40D8-BE99-A000312A4EE9}" destId="{AFC8AA2A-313E-4564-B72F-18CC9C616F97}" srcOrd="1" destOrd="0" parTransId="{102078FF-AAF7-4435-9970-FC05BAD96AF3}" sibTransId="{E19E15DA-1677-4C98-B703-A59A594F9CD4}"/>
    <dgm:cxn modelId="{558EA925-F6D2-48B9-9D1B-9191B5593072}" type="presOf" srcId="{39F58C1A-4469-40D8-BE99-A000312A4EE9}" destId="{73B460E7-8451-466C-BD00-6BD55ABBE484}" srcOrd="0" destOrd="0" presId="urn:microsoft.com/office/officeart/2005/8/layout/radial4"/>
    <dgm:cxn modelId="{EBC6B9BA-4829-4A74-964E-B1A4EC761F31}" type="presOf" srcId="{AFC8AA2A-313E-4564-B72F-18CC9C616F97}" destId="{5F180C63-A9DE-4B2E-AE6E-38BF5E4006C6}" srcOrd="0" destOrd="0" presId="urn:microsoft.com/office/officeart/2005/8/layout/radial4"/>
    <dgm:cxn modelId="{DB425BB9-5D70-49FA-8067-80544B0CDC8C}" type="presOf" srcId="{3B437965-0196-4A0C-BEDE-2CEEE3952516}" destId="{05EFC3B9-E438-4DA7-A935-C5FC677E306F}" srcOrd="0" destOrd="0" presId="urn:microsoft.com/office/officeart/2005/8/layout/radial4"/>
    <dgm:cxn modelId="{5AEC3B2D-91AC-4AA1-9260-2D124E588696}" srcId="{39F58C1A-4469-40D8-BE99-A000312A4EE9}" destId="{32EDEF49-C104-47B5-BF45-089139A1625E}" srcOrd="0" destOrd="0" parTransId="{E992901C-52D0-41A0-ACFC-160737F97744}" sibTransId="{5A4B1535-E05A-4AA7-AD65-76FD0B14F27A}"/>
    <dgm:cxn modelId="{407AB4C0-2C3F-4516-8EFE-CB59816EEEE7}" srcId="{39F58C1A-4469-40D8-BE99-A000312A4EE9}" destId="{A46165A3-4D4C-4D3A-9C6D-C26BE1548C90}" srcOrd="2" destOrd="0" parTransId="{48BC51CC-DD56-440D-B4AD-50F407AD5EEB}" sibTransId="{1FAD1535-1541-4085-9B1D-6AB64D821EA5}"/>
    <dgm:cxn modelId="{B8553695-8355-497E-900C-C96DA4B4DA6F}" srcId="{3B437965-0196-4A0C-BEDE-2CEEE3952516}" destId="{39F58C1A-4469-40D8-BE99-A000312A4EE9}" srcOrd="0" destOrd="0" parTransId="{2B5B36EC-38DA-4C3B-8D0A-166068879C7B}" sibTransId="{DD1BB4C7-5CCE-435B-BD1D-2645B7444D3E}"/>
    <dgm:cxn modelId="{EEA7E354-8CC9-43F3-8EB7-69E641B5F3A1}" type="presOf" srcId="{2A7EBA1C-3A6D-4218-9B08-B9796989A483}" destId="{27B7A6A3-7B16-4C48-AE08-22E3A6CF5A47}" srcOrd="0" destOrd="0" presId="urn:microsoft.com/office/officeart/2005/8/layout/radial4"/>
    <dgm:cxn modelId="{93BA0701-0613-488A-93E8-445C108E45D8}" type="presOf" srcId="{102078FF-AAF7-4435-9970-FC05BAD96AF3}" destId="{C9A0102E-C32B-4469-901A-AB4536D5E408}" srcOrd="0" destOrd="0" presId="urn:microsoft.com/office/officeart/2005/8/layout/radial4"/>
    <dgm:cxn modelId="{F8AEDB51-A13C-4EAE-8A95-307A131AE364}" type="presOf" srcId="{A46165A3-4D4C-4D3A-9C6D-C26BE1548C90}" destId="{9E035862-744D-4215-B3BF-EE7E23E39F3C}" srcOrd="0" destOrd="0" presId="urn:microsoft.com/office/officeart/2005/8/layout/radial4"/>
    <dgm:cxn modelId="{6141AB50-F118-4F58-BDB9-C37ED2CC9430}" type="presOf" srcId="{E992901C-52D0-41A0-ACFC-160737F97744}" destId="{E8E05E28-2BF1-4967-8CEE-90D84DA902F1}" srcOrd="0" destOrd="0" presId="urn:microsoft.com/office/officeart/2005/8/layout/radial4"/>
    <dgm:cxn modelId="{FAE389BE-EC8C-4563-8065-8891596205C8}" type="presParOf" srcId="{05EFC3B9-E438-4DA7-A935-C5FC677E306F}" destId="{73B460E7-8451-466C-BD00-6BD55ABBE484}" srcOrd="0" destOrd="0" presId="urn:microsoft.com/office/officeart/2005/8/layout/radial4"/>
    <dgm:cxn modelId="{329582A6-B0FC-44AA-8CF0-206CD49204C8}" type="presParOf" srcId="{05EFC3B9-E438-4DA7-A935-C5FC677E306F}" destId="{E8E05E28-2BF1-4967-8CEE-90D84DA902F1}" srcOrd="1" destOrd="0" presId="urn:microsoft.com/office/officeart/2005/8/layout/radial4"/>
    <dgm:cxn modelId="{33914578-6732-4165-884E-F2EFA9D09B73}" type="presParOf" srcId="{05EFC3B9-E438-4DA7-A935-C5FC677E306F}" destId="{16761236-658E-4E0B-882E-5F1A1357A039}" srcOrd="2" destOrd="0" presId="urn:microsoft.com/office/officeart/2005/8/layout/radial4"/>
    <dgm:cxn modelId="{F7377C17-23C5-4F24-B872-A50AC38B8AE8}" type="presParOf" srcId="{05EFC3B9-E438-4DA7-A935-C5FC677E306F}" destId="{C9A0102E-C32B-4469-901A-AB4536D5E408}" srcOrd="3" destOrd="0" presId="urn:microsoft.com/office/officeart/2005/8/layout/radial4"/>
    <dgm:cxn modelId="{AAFAD388-ABBE-4A58-BA7A-771D469FA38A}" type="presParOf" srcId="{05EFC3B9-E438-4DA7-A935-C5FC677E306F}" destId="{5F180C63-A9DE-4B2E-AE6E-38BF5E4006C6}" srcOrd="4" destOrd="0" presId="urn:microsoft.com/office/officeart/2005/8/layout/radial4"/>
    <dgm:cxn modelId="{C46E7E71-8F42-43A2-8597-56721EC768C3}" type="presParOf" srcId="{05EFC3B9-E438-4DA7-A935-C5FC677E306F}" destId="{09FC4FCC-EE65-47B1-B8F3-E4A4779831B1}" srcOrd="5" destOrd="0" presId="urn:microsoft.com/office/officeart/2005/8/layout/radial4"/>
    <dgm:cxn modelId="{78FD8DDB-1D87-4EBB-810E-D04A4123981E}" type="presParOf" srcId="{05EFC3B9-E438-4DA7-A935-C5FC677E306F}" destId="{9E035862-744D-4215-B3BF-EE7E23E39F3C}" srcOrd="6" destOrd="0" presId="urn:microsoft.com/office/officeart/2005/8/layout/radial4"/>
    <dgm:cxn modelId="{A61E2AA7-E314-4CCB-830C-150D7932A828}" type="presParOf" srcId="{05EFC3B9-E438-4DA7-A935-C5FC677E306F}" destId="{8DC86D9C-D30B-4E3E-88F9-A5F7960FA055}" srcOrd="7" destOrd="0" presId="urn:microsoft.com/office/officeart/2005/8/layout/radial4"/>
    <dgm:cxn modelId="{61643143-82E4-44A2-9A0A-97A2DA220A39}" type="presParOf" srcId="{05EFC3B9-E438-4DA7-A935-C5FC677E306F}" destId="{27B7A6A3-7B16-4C48-AE08-22E3A6CF5A47}"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557EC-21B9-4EA0-A509-B90893E4757E}">
      <dsp:nvSpPr>
        <dsp:cNvPr id="0" name=""/>
        <dsp:cNvSpPr/>
      </dsp:nvSpPr>
      <dsp:spPr>
        <a:xfrm>
          <a:off x="2488348" y="1472348"/>
          <a:ext cx="1119303" cy="11193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s-CL" sz="1300" kern="1200" dirty="0" smtClean="0"/>
            <a:t>ECONOMIA</a:t>
          </a:r>
          <a:endParaRPr lang="es-CL" sz="1300" kern="1200" dirty="0"/>
        </a:p>
      </dsp:txBody>
      <dsp:txXfrm>
        <a:off x="2652266" y="1636266"/>
        <a:ext cx="791467" cy="791467"/>
      </dsp:txXfrm>
    </dsp:sp>
    <dsp:sp modelId="{0D6FB009-2990-4130-B49F-89031EA67076}">
      <dsp:nvSpPr>
        <dsp:cNvPr id="0" name=""/>
        <dsp:cNvSpPr/>
      </dsp:nvSpPr>
      <dsp:spPr>
        <a:xfrm rot="16200000">
          <a:off x="2878775" y="1286598"/>
          <a:ext cx="338449" cy="33050"/>
        </a:xfrm>
        <a:custGeom>
          <a:avLst/>
          <a:gdLst/>
          <a:ahLst/>
          <a:cxnLst/>
          <a:rect l="0" t="0" r="0" b="0"/>
          <a:pathLst>
            <a:path>
              <a:moveTo>
                <a:pt x="0" y="16525"/>
              </a:moveTo>
              <a:lnTo>
                <a:pt x="338449" y="1652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L" sz="500" kern="1200"/>
        </a:p>
      </dsp:txBody>
      <dsp:txXfrm>
        <a:off x="3039538" y="1294661"/>
        <a:ext cx="16922" cy="16922"/>
      </dsp:txXfrm>
    </dsp:sp>
    <dsp:sp modelId="{D172E64E-AC6A-409A-81F6-C087A7E25C5B}">
      <dsp:nvSpPr>
        <dsp:cNvPr id="0" name=""/>
        <dsp:cNvSpPr/>
      </dsp:nvSpPr>
      <dsp:spPr>
        <a:xfrm>
          <a:off x="2488348" y="14594"/>
          <a:ext cx="1119303" cy="111930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L" sz="1000" kern="1200" dirty="0" smtClean="0"/>
            <a:t>NECESIDADES</a:t>
          </a:r>
          <a:endParaRPr lang="es-CL" sz="1000" kern="1200" dirty="0"/>
        </a:p>
      </dsp:txBody>
      <dsp:txXfrm>
        <a:off x="2652266" y="178512"/>
        <a:ext cx="791467" cy="791467"/>
      </dsp:txXfrm>
    </dsp:sp>
    <dsp:sp modelId="{89FA296B-4063-4E23-BE6D-3DC65312FDEE}">
      <dsp:nvSpPr>
        <dsp:cNvPr id="0" name=""/>
        <dsp:cNvSpPr/>
      </dsp:nvSpPr>
      <dsp:spPr>
        <a:xfrm rot="19800000">
          <a:off x="3510000" y="1651036"/>
          <a:ext cx="338449" cy="33050"/>
        </a:xfrm>
        <a:custGeom>
          <a:avLst/>
          <a:gdLst/>
          <a:ahLst/>
          <a:cxnLst/>
          <a:rect l="0" t="0" r="0" b="0"/>
          <a:pathLst>
            <a:path>
              <a:moveTo>
                <a:pt x="0" y="16525"/>
              </a:moveTo>
              <a:lnTo>
                <a:pt x="338449" y="1652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L" sz="500" kern="1200"/>
        </a:p>
      </dsp:txBody>
      <dsp:txXfrm>
        <a:off x="3670764" y="1659100"/>
        <a:ext cx="16922" cy="16922"/>
      </dsp:txXfrm>
    </dsp:sp>
    <dsp:sp modelId="{446CD081-B3B0-4FD2-9299-F8A21BAF286D}">
      <dsp:nvSpPr>
        <dsp:cNvPr id="0" name=""/>
        <dsp:cNvSpPr/>
      </dsp:nvSpPr>
      <dsp:spPr>
        <a:xfrm>
          <a:off x="3750799" y="743471"/>
          <a:ext cx="1119303" cy="111930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L" sz="1000" kern="1200" dirty="0" smtClean="0"/>
            <a:t>BIENES</a:t>
          </a:r>
          <a:endParaRPr lang="es-CL" sz="1000" kern="1200" dirty="0"/>
        </a:p>
      </dsp:txBody>
      <dsp:txXfrm>
        <a:off x="3914717" y="907389"/>
        <a:ext cx="791467" cy="791467"/>
      </dsp:txXfrm>
    </dsp:sp>
    <dsp:sp modelId="{9CFD7328-DB3E-4D80-AE22-466143FC5602}">
      <dsp:nvSpPr>
        <dsp:cNvPr id="0" name=""/>
        <dsp:cNvSpPr/>
      </dsp:nvSpPr>
      <dsp:spPr>
        <a:xfrm rot="1800000">
          <a:off x="3510000" y="2379913"/>
          <a:ext cx="338449" cy="33050"/>
        </a:xfrm>
        <a:custGeom>
          <a:avLst/>
          <a:gdLst/>
          <a:ahLst/>
          <a:cxnLst/>
          <a:rect l="0" t="0" r="0" b="0"/>
          <a:pathLst>
            <a:path>
              <a:moveTo>
                <a:pt x="0" y="16525"/>
              </a:moveTo>
              <a:lnTo>
                <a:pt x="338449" y="1652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L" sz="500" kern="1200"/>
        </a:p>
      </dsp:txBody>
      <dsp:txXfrm>
        <a:off x="3670764" y="2387977"/>
        <a:ext cx="16922" cy="16922"/>
      </dsp:txXfrm>
    </dsp:sp>
    <dsp:sp modelId="{38AE07DF-B6C6-4176-939B-9DC51E9A047D}">
      <dsp:nvSpPr>
        <dsp:cNvPr id="0" name=""/>
        <dsp:cNvSpPr/>
      </dsp:nvSpPr>
      <dsp:spPr>
        <a:xfrm>
          <a:off x="3750799" y="2201224"/>
          <a:ext cx="1119303" cy="111930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L" sz="1000" kern="1200" dirty="0" smtClean="0"/>
            <a:t>PROBLEMA ECONOMICO</a:t>
          </a:r>
          <a:endParaRPr lang="es-CL" sz="1000" kern="1200" dirty="0"/>
        </a:p>
      </dsp:txBody>
      <dsp:txXfrm>
        <a:off x="3914717" y="2365142"/>
        <a:ext cx="791467" cy="791467"/>
      </dsp:txXfrm>
    </dsp:sp>
    <dsp:sp modelId="{2D6124A3-A3D2-4547-872B-72757B372953}">
      <dsp:nvSpPr>
        <dsp:cNvPr id="0" name=""/>
        <dsp:cNvSpPr/>
      </dsp:nvSpPr>
      <dsp:spPr>
        <a:xfrm rot="5400000">
          <a:off x="2878775" y="2744351"/>
          <a:ext cx="338449" cy="33050"/>
        </a:xfrm>
        <a:custGeom>
          <a:avLst/>
          <a:gdLst/>
          <a:ahLst/>
          <a:cxnLst/>
          <a:rect l="0" t="0" r="0" b="0"/>
          <a:pathLst>
            <a:path>
              <a:moveTo>
                <a:pt x="0" y="16525"/>
              </a:moveTo>
              <a:lnTo>
                <a:pt x="338449" y="1652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L" sz="500" kern="1200"/>
        </a:p>
      </dsp:txBody>
      <dsp:txXfrm>
        <a:off x="3039538" y="2752415"/>
        <a:ext cx="16922" cy="16922"/>
      </dsp:txXfrm>
    </dsp:sp>
    <dsp:sp modelId="{E21BDA0C-E687-43B9-B690-96D75CEDB9D5}">
      <dsp:nvSpPr>
        <dsp:cNvPr id="0" name=""/>
        <dsp:cNvSpPr/>
      </dsp:nvSpPr>
      <dsp:spPr>
        <a:xfrm>
          <a:off x="2488348" y="2930101"/>
          <a:ext cx="1119303" cy="111930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L" sz="1000" kern="1200" dirty="0" smtClean="0"/>
            <a:t>PRODUCCION </a:t>
          </a:r>
          <a:endParaRPr lang="es-CL" sz="1000" kern="1200" dirty="0"/>
        </a:p>
      </dsp:txBody>
      <dsp:txXfrm>
        <a:off x="2652266" y="3094019"/>
        <a:ext cx="791467" cy="791467"/>
      </dsp:txXfrm>
    </dsp:sp>
    <dsp:sp modelId="{2053A98B-F237-4B47-AE04-62A271CD91A8}">
      <dsp:nvSpPr>
        <dsp:cNvPr id="0" name=""/>
        <dsp:cNvSpPr/>
      </dsp:nvSpPr>
      <dsp:spPr>
        <a:xfrm rot="9000000">
          <a:off x="2247549" y="2379913"/>
          <a:ext cx="338449" cy="33050"/>
        </a:xfrm>
        <a:custGeom>
          <a:avLst/>
          <a:gdLst/>
          <a:ahLst/>
          <a:cxnLst/>
          <a:rect l="0" t="0" r="0" b="0"/>
          <a:pathLst>
            <a:path>
              <a:moveTo>
                <a:pt x="0" y="16525"/>
              </a:moveTo>
              <a:lnTo>
                <a:pt x="338449" y="1652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L" sz="500" kern="1200"/>
        </a:p>
      </dsp:txBody>
      <dsp:txXfrm rot="10800000">
        <a:off x="2408312" y="2387977"/>
        <a:ext cx="16922" cy="16922"/>
      </dsp:txXfrm>
    </dsp:sp>
    <dsp:sp modelId="{2319A9AB-3805-48A8-AA51-70B463856642}">
      <dsp:nvSpPr>
        <dsp:cNvPr id="0" name=""/>
        <dsp:cNvSpPr/>
      </dsp:nvSpPr>
      <dsp:spPr>
        <a:xfrm>
          <a:off x="1225896" y="2201224"/>
          <a:ext cx="1119303" cy="1119303"/>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L" sz="1000" kern="1200" dirty="0" smtClean="0"/>
            <a:t>EFICIENCIA</a:t>
          </a:r>
          <a:endParaRPr lang="es-CL" sz="1000" kern="1200" dirty="0"/>
        </a:p>
      </dsp:txBody>
      <dsp:txXfrm>
        <a:off x="1389814" y="2365142"/>
        <a:ext cx="791467" cy="791467"/>
      </dsp:txXfrm>
    </dsp:sp>
    <dsp:sp modelId="{DAEA9E86-9FF8-491A-A136-1988FD02FCE8}">
      <dsp:nvSpPr>
        <dsp:cNvPr id="0" name=""/>
        <dsp:cNvSpPr/>
      </dsp:nvSpPr>
      <dsp:spPr>
        <a:xfrm rot="12600000">
          <a:off x="2247549" y="1651036"/>
          <a:ext cx="338449" cy="33050"/>
        </a:xfrm>
        <a:custGeom>
          <a:avLst/>
          <a:gdLst/>
          <a:ahLst/>
          <a:cxnLst/>
          <a:rect l="0" t="0" r="0" b="0"/>
          <a:pathLst>
            <a:path>
              <a:moveTo>
                <a:pt x="0" y="16525"/>
              </a:moveTo>
              <a:lnTo>
                <a:pt x="338449" y="1652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L" sz="500" kern="1200"/>
        </a:p>
      </dsp:txBody>
      <dsp:txXfrm rot="10800000">
        <a:off x="2408312" y="1659100"/>
        <a:ext cx="16922" cy="16922"/>
      </dsp:txXfrm>
    </dsp:sp>
    <dsp:sp modelId="{1325AD54-7B6C-4725-A977-9B673C05C1A7}">
      <dsp:nvSpPr>
        <dsp:cNvPr id="0" name=""/>
        <dsp:cNvSpPr/>
      </dsp:nvSpPr>
      <dsp:spPr>
        <a:xfrm>
          <a:off x="1225896" y="743471"/>
          <a:ext cx="1119303" cy="111930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L" sz="1000" kern="1200" dirty="0" smtClean="0"/>
            <a:t>RECURSOS LIMITADOS</a:t>
          </a:r>
          <a:endParaRPr lang="es-CL" sz="1000" kern="1200" dirty="0"/>
        </a:p>
      </dsp:txBody>
      <dsp:txXfrm>
        <a:off x="1389814" y="907389"/>
        <a:ext cx="791467" cy="791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460E7-8451-466C-BD00-6BD55ABBE484}">
      <dsp:nvSpPr>
        <dsp:cNvPr id="0" name=""/>
        <dsp:cNvSpPr/>
      </dsp:nvSpPr>
      <dsp:spPr>
        <a:xfrm>
          <a:off x="2512235" y="2082161"/>
          <a:ext cx="2860562" cy="19894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L" sz="2400" b="1" kern="1200" dirty="0" smtClean="0">
              <a:latin typeface="Arial Black" pitchFamily="34" charset="0"/>
            </a:rPr>
            <a:t>PRODUCIR</a:t>
          </a:r>
          <a:endParaRPr lang="es-CL" sz="1100" b="1" kern="1200" dirty="0">
            <a:latin typeface="Arial Black" pitchFamily="34" charset="0"/>
          </a:endParaRPr>
        </a:p>
      </dsp:txBody>
      <dsp:txXfrm>
        <a:off x="2931155" y="2373502"/>
        <a:ext cx="2022722" cy="1406721"/>
      </dsp:txXfrm>
    </dsp:sp>
    <dsp:sp modelId="{E8E05E28-2BF1-4967-8CEE-90D84DA902F1}">
      <dsp:nvSpPr>
        <dsp:cNvPr id="0" name=""/>
        <dsp:cNvSpPr/>
      </dsp:nvSpPr>
      <dsp:spPr>
        <a:xfrm rot="11721816">
          <a:off x="941328" y="2189860"/>
          <a:ext cx="1609395" cy="566979"/>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761236-658E-4E0B-882E-5F1A1357A039}">
      <dsp:nvSpPr>
        <dsp:cNvPr id="0" name=""/>
        <dsp:cNvSpPr/>
      </dsp:nvSpPr>
      <dsp:spPr>
        <a:xfrm>
          <a:off x="314647" y="1712251"/>
          <a:ext cx="1310876" cy="109579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600200">
            <a:lnSpc>
              <a:spcPct val="90000"/>
            </a:lnSpc>
            <a:spcBef>
              <a:spcPct val="0"/>
            </a:spcBef>
            <a:spcAft>
              <a:spcPct val="35000"/>
            </a:spcAft>
          </a:pPr>
          <a:r>
            <a:rPr lang="es-CL" sz="3600" kern="1200" dirty="0" smtClean="0"/>
            <a:t>QUE</a:t>
          </a:r>
          <a:endParaRPr lang="es-CL" sz="3600" kern="1200" dirty="0"/>
        </a:p>
      </dsp:txBody>
      <dsp:txXfrm>
        <a:off x="346742" y="1744346"/>
        <a:ext cx="1246686" cy="1031608"/>
      </dsp:txXfrm>
    </dsp:sp>
    <dsp:sp modelId="{C9A0102E-C32B-4469-901A-AB4536D5E408}">
      <dsp:nvSpPr>
        <dsp:cNvPr id="0" name=""/>
        <dsp:cNvSpPr/>
      </dsp:nvSpPr>
      <dsp:spPr>
        <a:xfrm rot="14700000">
          <a:off x="2446769" y="1122240"/>
          <a:ext cx="1432970" cy="566979"/>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180C63-A9DE-4B2E-AE6E-38BF5E4006C6}">
      <dsp:nvSpPr>
        <dsp:cNvPr id="0" name=""/>
        <dsp:cNvSpPr/>
      </dsp:nvSpPr>
      <dsp:spPr>
        <a:xfrm>
          <a:off x="2010041" y="228546"/>
          <a:ext cx="1700826" cy="105565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s-CL" sz="3200" kern="1200" dirty="0" smtClean="0"/>
            <a:t>COMO</a:t>
          </a:r>
          <a:r>
            <a:rPr lang="es-CL" sz="4400" kern="1200" dirty="0" smtClean="0"/>
            <a:t> </a:t>
          </a:r>
          <a:endParaRPr lang="es-CL" sz="4400" kern="1200" dirty="0"/>
        </a:p>
      </dsp:txBody>
      <dsp:txXfrm>
        <a:off x="2040960" y="259465"/>
        <a:ext cx="1638988" cy="993818"/>
      </dsp:txXfrm>
    </dsp:sp>
    <dsp:sp modelId="{09FC4FCC-EE65-47B1-B8F3-E4A4779831B1}">
      <dsp:nvSpPr>
        <dsp:cNvPr id="0" name=""/>
        <dsp:cNvSpPr/>
      </dsp:nvSpPr>
      <dsp:spPr>
        <a:xfrm rot="17700000">
          <a:off x="4005293" y="1122240"/>
          <a:ext cx="1432970" cy="566979"/>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035862-744D-4215-B3BF-EE7E23E39F3C}">
      <dsp:nvSpPr>
        <dsp:cNvPr id="0" name=""/>
        <dsp:cNvSpPr/>
      </dsp:nvSpPr>
      <dsp:spPr>
        <a:xfrm>
          <a:off x="4079611" y="401"/>
          <a:ext cx="1889933" cy="15119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s-CL" sz="3200" kern="1200" dirty="0" smtClean="0"/>
            <a:t>CUÁNDO</a:t>
          </a:r>
          <a:endParaRPr lang="es-CL" sz="3200" kern="1200" dirty="0"/>
        </a:p>
      </dsp:txBody>
      <dsp:txXfrm>
        <a:off x="4123894" y="44684"/>
        <a:ext cx="1801367" cy="1423380"/>
      </dsp:txXfrm>
    </dsp:sp>
    <dsp:sp modelId="{8DC86D9C-D30B-4E3E-88F9-A5F7960FA055}">
      <dsp:nvSpPr>
        <dsp:cNvPr id="0" name=""/>
        <dsp:cNvSpPr/>
      </dsp:nvSpPr>
      <dsp:spPr>
        <a:xfrm rot="20623023">
          <a:off x="5316018" y="2168636"/>
          <a:ext cx="1530586" cy="566979"/>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B7A6A3-7B16-4C48-AE08-22E3A6CF5A47}">
      <dsp:nvSpPr>
        <dsp:cNvPr id="0" name=""/>
        <dsp:cNvSpPr/>
      </dsp:nvSpPr>
      <dsp:spPr>
        <a:xfrm>
          <a:off x="6044447" y="1574080"/>
          <a:ext cx="1542922" cy="132694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s-CL" sz="2800" kern="1200" dirty="0" smtClean="0"/>
            <a:t>PARA</a:t>
          </a:r>
          <a:r>
            <a:rPr lang="es-CL" sz="3600" kern="1200" dirty="0" smtClean="0"/>
            <a:t> </a:t>
          </a:r>
          <a:r>
            <a:rPr lang="es-CL" sz="2800" kern="1200" dirty="0" smtClean="0"/>
            <a:t>QUIÉN</a:t>
          </a:r>
          <a:r>
            <a:rPr lang="es-CL" sz="3600" kern="1200" dirty="0" smtClean="0"/>
            <a:t> </a:t>
          </a:r>
          <a:endParaRPr lang="es-CL" sz="3600" kern="1200" dirty="0"/>
        </a:p>
      </dsp:txBody>
      <dsp:txXfrm>
        <a:off x="6083312" y="1612945"/>
        <a:ext cx="1465192" cy="124921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0E6538A-2008-4C7A-AE7B-3C01F2284544}" type="datetimeFigureOut">
              <a:rPr lang="es-CL"/>
              <a:pPr>
                <a:defRPr/>
              </a:pPr>
              <a:t>21-06-2016</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C91CFF7-69F3-47F8-9EBE-D86C694958C4}" type="slidenum">
              <a:rPr lang="es-CL"/>
              <a:pPr>
                <a:defRPr/>
              </a:pPr>
              <a:t>‹Nº›</a:t>
            </a:fld>
            <a:endParaRPr lang="es-CL"/>
          </a:p>
        </p:txBody>
      </p:sp>
    </p:spTree>
    <p:extLst>
      <p:ext uri="{BB962C8B-B14F-4D97-AF65-F5344CB8AC3E}">
        <p14:creationId xmlns:p14="http://schemas.microsoft.com/office/powerpoint/2010/main" val="42307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1981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CL" smtClean="0"/>
          </a:p>
        </p:txBody>
      </p:sp>
      <p:sp>
        <p:nvSpPr>
          <p:cNvPr id="11981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C4F441-4377-4A37-A74B-F743812340AB}" type="slidenum">
              <a:rPr lang="es-CL" smtClean="0"/>
              <a:pPr/>
              <a:t>3</a:t>
            </a:fld>
            <a:endParaRPr lang="es-CL" smtClean="0"/>
          </a:p>
        </p:txBody>
      </p:sp>
    </p:spTree>
    <p:extLst>
      <p:ext uri="{BB962C8B-B14F-4D97-AF65-F5344CB8AC3E}">
        <p14:creationId xmlns:p14="http://schemas.microsoft.com/office/powerpoint/2010/main" val="100053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185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CL" smtClean="0"/>
          </a:p>
        </p:txBody>
      </p:sp>
      <p:sp>
        <p:nvSpPr>
          <p:cNvPr id="12186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6464D8-41E4-4E28-8B18-BAA32134CC2F}" type="slidenum">
              <a:rPr lang="es-CL" smtClean="0"/>
              <a:pPr/>
              <a:t>6</a:t>
            </a:fld>
            <a:endParaRPr lang="es-CL" smtClean="0"/>
          </a:p>
        </p:txBody>
      </p:sp>
    </p:spTree>
    <p:extLst>
      <p:ext uri="{BB962C8B-B14F-4D97-AF65-F5344CB8AC3E}">
        <p14:creationId xmlns:p14="http://schemas.microsoft.com/office/powerpoint/2010/main" val="339513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288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CL" smtClean="0"/>
          </a:p>
        </p:txBody>
      </p:sp>
      <p:sp>
        <p:nvSpPr>
          <p:cNvPr id="12288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78949C-F456-4561-9691-4274D2879CCD}" type="slidenum">
              <a:rPr lang="es-CL" smtClean="0"/>
              <a:pPr/>
              <a:t>23</a:t>
            </a:fld>
            <a:endParaRPr lang="es-CL" smtClean="0"/>
          </a:p>
        </p:txBody>
      </p:sp>
    </p:spTree>
    <p:extLst>
      <p:ext uri="{BB962C8B-B14F-4D97-AF65-F5344CB8AC3E}">
        <p14:creationId xmlns:p14="http://schemas.microsoft.com/office/powerpoint/2010/main" val="259565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DF0ED6F-3F28-4478-A801-AEA60B9D5DBD}" type="slidenum">
              <a:rPr lang="es-ES_tradnl" smtClean="0"/>
              <a:pPr/>
              <a:t>29</a:t>
            </a:fld>
            <a:endParaRPr lang="es-ES_tradnl" smtClean="0"/>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smtClean="0"/>
          </a:p>
        </p:txBody>
      </p:sp>
    </p:spTree>
    <p:extLst>
      <p:ext uri="{BB962C8B-B14F-4D97-AF65-F5344CB8AC3E}">
        <p14:creationId xmlns:p14="http://schemas.microsoft.com/office/powerpoint/2010/main" val="3918938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ED16899-0796-4C71-86A5-06F1A5216AC6}" type="slidenum">
              <a:rPr lang="es-ES_tradnl" smtClean="0"/>
              <a:pPr/>
              <a:t>30</a:t>
            </a:fld>
            <a:endParaRPr lang="es-ES_tradnl" smtClean="0"/>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smtClean="0"/>
          </a:p>
        </p:txBody>
      </p:sp>
    </p:spTree>
    <p:extLst>
      <p:ext uri="{BB962C8B-B14F-4D97-AF65-F5344CB8AC3E}">
        <p14:creationId xmlns:p14="http://schemas.microsoft.com/office/powerpoint/2010/main" val="391770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9F51C15-917D-411A-9658-A7D5FFDD42A7}" type="slidenum">
              <a:rPr lang="es-ES_tradnl" smtClean="0"/>
              <a:pPr/>
              <a:t>35</a:t>
            </a:fld>
            <a:endParaRPr lang="es-ES_tradnl" smtClean="0"/>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smtClean="0"/>
          </a:p>
        </p:txBody>
      </p:sp>
    </p:spTree>
    <p:extLst>
      <p:ext uri="{BB962C8B-B14F-4D97-AF65-F5344CB8AC3E}">
        <p14:creationId xmlns:p14="http://schemas.microsoft.com/office/powerpoint/2010/main" val="30599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A487AE7-8C0D-4703-82B7-2F94A9F8F5C1}" type="slidenum">
              <a:rPr lang="es-ES_tradnl" smtClean="0"/>
              <a:pPr/>
              <a:t>38</a:t>
            </a:fld>
            <a:endParaRPr lang="es-ES_tradnl" smtClean="0"/>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69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smtClean="0"/>
          </a:p>
        </p:txBody>
      </p:sp>
    </p:spTree>
    <p:extLst>
      <p:ext uri="{BB962C8B-B14F-4D97-AF65-F5344CB8AC3E}">
        <p14:creationId xmlns:p14="http://schemas.microsoft.com/office/powerpoint/2010/main" val="53477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D291688-85A7-48EA-8BBA-8406D00503FD}" type="slidenum">
              <a:rPr lang="es-ES_tradnl" smtClean="0"/>
              <a:pPr/>
              <a:t>39</a:t>
            </a:fld>
            <a:endParaRPr lang="es-ES_tradnl" smtClean="0"/>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smtClean="0"/>
          </a:p>
        </p:txBody>
      </p:sp>
    </p:spTree>
    <p:extLst>
      <p:ext uri="{BB962C8B-B14F-4D97-AF65-F5344CB8AC3E}">
        <p14:creationId xmlns:p14="http://schemas.microsoft.com/office/powerpoint/2010/main" val="94492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06A743E-3ACA-44CA-9C72-426A32E1B3DF}" type="slidenum">
              <a:rPr lang="es-ES_tradnl" smtClean="0"/>
              <a:pPr/>
              <a:t>46</a:t>
            </a:fld>
            <a:endParaRPr lang="es-ES_tradnl" smtClean="0"/>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smtClean="0"/>
          </a:p>
        </p:txBody>
      </p:sp>
    </p:spTree>
    <p:extLst>
      <p:ext uri="{BB962C8B-B14F-4D97-AF65-F5344CB8AC3E}">
        <p14:creationId xmlns:p14="http://schemas.microsoft.com/office/powerpoint/2010/main" val="3640653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21D952DC-3330-4A72-865C-1D86EC1DC0E0}" type="datetimeFigureOut">
              <a:rPr lang="es-ES"/>
              <a:pPr>
                <a:defRPr/>
              </a:pPr>
              <a:t>21/06/2016</a:t>
            </a:fld>
            <a:endParaRPr lang="es-CL"/>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pPr>
              <a:defRPr/>
            </a:pPr>
            <a:fld id="{D0176933-40A9-439D-A018-BE921588BF1E}"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573C5645-31B8-4AF8-9BFA-F41AA7CBADD1}" type="datetimeFigureOut">
              <a:rPr lang="es-ES"/>
              <a:pPr>
                <a:defRPr/>
              </a:pPr>
              <a:t>21/06/2016</a:t>
            </a:fld>
            <a:endParaRPr lang="es-CL"/>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pPr>
              <a:defRPr/>
            </a:pPr>
            <a:fld id="{62BDFECB-97B7-4544-9217-2CB85695BB49}"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06881CD2-C1BF-46D1-BDD7-B2F2EA186D97}" type="datetimeFigureOut">
              <a:rPr lang="es-ES"/>
              <a:pPr>
                <a:defRPr/>
              </a:pPr>
              <a:t>21/06/2016</a:t>
            </a:fld>
            <a:endParaRPr lang="es-CL"/>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pPr>
              <a:defRPr/>
            </a:pPr>
            <a:fld id="{C2FCAB06-8CFB-45B1-AC7C-5A3AE1E4C5B0}"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A0667119-D2BA-4220-B019-085BE4587ED9}" type="datetimeFigureOut">
              <a:rPr lang="es-ES"/>
              <a:pPr>
                <a:defRPr/>
              </a:pPr>
              <a:t>21/06/2016</a:t>
            </a:fld>
            <a:endParaRPr lang="es-CL"/>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pPr>
              <a:defRPr/>
            </a:pPr>
            <a:fld id="{4EAE8D81-B5DA-4A8B-9F04-C0DBCD4A24CB}" type="slidenum">
              <a:rPr lang="es-CL"/>
              <a:pPr>
                <a:defRPr/>
              </a:pPr>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3468BAE0-131D-412E-8C5A-C61FDE5A67D4}" type="datetimeFigureOut">
              <a:rPr lang="es-ES"/>
              <a:pPr>
                <a:defRPr/>
              </a:pPr>
              <a:t>21/06/2016</a:t>
            </a:fld>
            <a:endParaRPr lang="es-CL"/>
          </a:p>
        </p:txBody>
      </p:sp>
      <p:sp>
        <p:nvSpPr>
          <p:cNvPr id="5" name="4 Marcador de pie de página"/>
          <p:cNvSpPr>
            <a:spLocks noGrp="1"/>
          </p:cNvSpPr>
          <p:nvPr>
            <p:ph type="ftr" sz="quarter" idx="11"/>
          </p:nvPr>
        </p:nvSpPr>
        <p:spPr/>
        <p:txBody>
          <a:bodyPr/>
          <a:lstStyle>
            <a:lvl1pPr>
              <a:defRPr/>
            </a:lvl1pPr>
          </a:lstStyle>
          <a:p>
            <a:pPr>
              <a:defRPr/>
            </a:pPr>
            <a:endParaRPr lang="es-CL"/>
          </a:p>
        </p:txBody>
      </p:sp>
      <p:sp>
        <p:nvSpPr>
          <p:cNvPr id="6" name="5 Marcador de número de diapositiva"/>
          <p:cNvSpPr>
            <a:spLocks noGrp="1"/>
          </p:cNvSpPr>
          <p:nvPr>
            <p:ph type="sldNum" sz="quarter" idx="12"/>
          </p:nvPr>
        </p:nvSpPr>
        <p:spPr/>
        <p:txBody>
          <a:bodyPr/>
          <a:lstStyle>
            <a:lvl1pPr>
              <a:defRPr/>
            </a:lvl1pPr>
          </a:lstStyle>
          <a:p>
            <a:pPr>
              <a:defRPr/>
            </a:pPr>
            <a:fld id="{76784D1B-A753-428E-8449-E84AAA8A17CA}"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F241062F-9188-49EC-AC90-CD88D3B1CEE9}" type="datetimeFigureOut">
              <a:rPr lang="es-ES"/>
              <a:pPr>
                <a:defRPr/>
              </a:pPr>
              <a:t>21/06/2016</a:t>
            </a:fld>
            <a:endParaRPr lang="es-CL"/>
          </a:p>
        </p:txBody>
      </p:sp>
      <p:sp>
        <p:nvSpPr>
          <p:cNvPr id="6" name="4 Marcador de pie de página"/>
          <p:cNvSpPr>
            <a:spLocks noGrp="1"/>
          </p:cNvSpPr>
          <p:nvPr>
            <p:ph type="ftr" sz="quarter" idx="11"/>
          </p:nvPr>
        </p:nvSpPr>
        <p:spPr/>
        <p:txBody>
          <a:bodyPr/>
          <a:lstStyle>
            <a:lvl1pPr>
              <a:defRPr/>
            </a:lvl1pPr>
          </a:lstStyle>
          <a:p>
            <a:pPr>
              <a:defRPr/>
            </a:pPr>
            <a:endParaRPr lang="es-CL"/>
          </a:p>
        </p:txBody>
      </p:sp>
      <p:sp>
        <p:nvSpPr>
          <p:cNvPr id="7" name="5 Marcador de número de diapositiva"/>
          <p:cNvSpPr>
            <a:spLocks noGrp="1"/>
          </p:cNvSpPr>
          <p:nvPr>
            <p:ph type="sldNum" sz="quarter" idx="12"/>
          </p:nvPr>
        </p:nvSpPr>
        <p:spPr/>
        <p:txBody>
          <a:bodyPr/>
          <a:lstStyle>
            <a:lvl1pPr>
              <a:defRPr/>
            </a:lvl1pPr>
          </a:lstStyle>
          <a:p>
            <a:pPr>
              <a:defRPr/>
            </a:pPr>
            <a:fld id="{C62F557B-B6C2-49FC-AED4-70C8C832748B}"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18D65904-0CC3-4824-89EF-0D9197E509E8}" type="datetimeFigureOut">
              <a:rPr lang="es-ES"/>
              <a:pPr>
                <a:defRPr/>
              </a:pPr>
              <a:t>21/06/2016</a:t>
            </a:fld>
            <a:endParaRPr lang="es-CL"/>
          </a:p>
        </p:txBody>
      </p:sp>
      <p:sp>
        <p:nvSpPr>
          <p:cNvPr id="8" name="4 Marcador de pie de página"/>
          <p:cNvSpPr>
            <a:spLocks noGrp="1"/>
          </p:cNvSpPr>
          <p:nvPr>
            <p:ph type="ftr" sz="quarter" idx="11"/>
          </p:nvPr>
        </p:nvSpPr>
        <p:spPr/>
        <p:txBody>
          <a:bodyPr/>
          <a:lstStyle>
            <a:lvl1pPr>
              <a:defRPr/>
            </a:lvl1pPr>
          </a:lstStyle>
          <a:p>
            <a:pPr>
              <a:defRPr/>
            </a:pPr>
            <a:endParaRPr lang="es-CL"/>
          </a:p>
        </p:txBody>
      </p:sp>
      <p:sp>
        <p:nvSpPr>
          <p:cNvPr id="9" name="5 Marcador de número de diapositiva"/>
          <p:cNvSpPr>
            <a:spLocks noGrp="1"/>
          </p:cNvSpPr>
          <p:nvPr>
            <p:ph type="sldNum" sz="quarter" idx="12"/>
          </p:nvPr>
        </p:nvSpPr>
        <p:spPr/>
        <p:txBody>
          <a:bodyPr/>
          <a:lstStyle>
            <a:lvl1pPr>
              <a:defRPr/>
            </a:lvl1pPr>
          </a:lstStyle>
          <a:p>
            <a:pPr>
              <a:defRPr/>
            </a:pPr>
            <a:fld id="{C0164D45-3AD7-4F8F-878A-459BAE3A5ED2}"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0086CE67-351B-4A6E-A039-9DC22BAEC9D5}" type="datetimeFigureOut">
              <a:rPr lang="es-ES"/>
              <a:pPr>
                <a:defRPr/>
              </a:pPr>
              <a:t>21/06/2016</a:t>
            </a:fld>
            <a:endParaRPr lang="es-CL"/>
          </a:p>
        </p:txBody>
      </p:sp>
      <p:sp>
        <p:nvSpPr>
          <p:cNvPr id="4" name="4 Marcador de pie de página"/>
          <p:cNvSpPr>
            <a:spLocks noGrp="1"/>
          </p:cNvSpPr>
          <p:nvPr>
            <p:ph type="ftr" sz="quarter" idx="11"/>
          </p:nvPr>
        </p:nvSpPr>
        <p:spPr/>
        <p:txBody>
          <a:bodyPr/>
          <a:lstStyle>
            <a:lvl1pPr>
              <a:defRPr/>
            </a:lvl1pPr>
          </a:lstStyle>
          <a:p>
            <a:pPr>
              <a:defRPr/>
            </a:pPr>
            <a:endParaRPr lang="es-CL"/>
          </a:p>
        </p:txBody>
      </p:sp>
      <p:sp>
        <p:nvSpPr>
          <p:cNvPr id="5" name="5 Marcador de número de diapositiva"/>
          <p:cNvSpPr>
            <a:spLocks noGrp="1"/>
          </p:cNvSpPr>
          <p:nvPr>
            <p:ph type="sldNum" sz="quarter" idx="12"/>
          </p:nvPr>
        </p:nvSpPr>
        <p:spPr/>
        <p:txBody>
          <a:bodyPr/>
          <a:lstStyle>
            <a:lvl1pPr>
              <a:defRPr/>
            </a:lvl1pPr>
          </a:lstStyle>
          <a:p>
            <a:pPr>
              <a:defRPr/>
            </a:pPr>
            <a:fld id="{7590ABA2-1A94-4805-A33B-E02AAB267EAC}"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BB47A6E8-F905-4976-8265-0545C1F9ABD8}" type="datetimeFigureOut">
              <a:rPr lang="es-ES"/>
              <a:pPr>
                <a:defRPr/>
              </a:pPr>
              <a:t>21/06/2016</a:t>
            </a:fld>
            <a:endParaRPr lang="es-CL"/>
          </a:p>
        </p:txBody>
      </p:sp>
      <p:sp>
        <p:nvSpPr>
          <p:cNvPr id="3" name="4 Marcador de pie de página"/>
          <p:cNvSpPr>
            <a:spLocks noGrp="1"/>
          </p:cNvSpPr>
          <p:nvPr>
            <p:ph type="ftr" sz="quarter" idx="11"/>
          </p:nvPr>
        </p:nvSpPr>
        <p:spPr/>
        <p:txBody>
          <a:bodyPr/>
          <a:lstStyle>
            <a:lvl1pPr>
              <a:defRPr/>
            </a:lvl1pPr>
          </a:lstStyle>
          <a:p>
            <a:pPr>
              <a:defRPr/>
            </a:pPr>
            <a:endParaRPr lang="es-CL"/>
          </a:p>
        </p:txBody>
      </p:sp>
      <p:sp>
        <p:nvSpPr>
          <p:cNvPr id="4" name="5 Marcador de número de diapositiva"/>
          <p:cNvSpPr>
            <a:spLocks noGrp="1"/>
          </p:cNvSpPr>
          <p:nvPr>
            <p:ph type="sldNum" sz="quarter" idx="12"/>
          </p:nvPr>
        </p:nvSpPr>
        <p:spPr/>
        <p:txBody>
          <a:bodyPr/>
          <a:lstStyle>
            <a:lvl1pPr>
              <a:defRPr/>
            </a:lvl1pPr>
          </a:lstStyle>
          <a:p>
            <a:pPr>
              <a:defRPr/>
            </a:pPr>
            <a:fld id="{393C5C08-F5B4-48FB-81A3-29690C325C7F}"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914D7FD-DCDE-4194-ADC9-06AF4D59AC1E}" type="datetimeFigureOut">
              <a:rPr lang="es-ES"/>
              <a:pPr>
                <a:defRPr/>
              </a:pPr>
              <a:t>21/06/2016</a:t>
            </a:fld>
            <a:endParaRPr lang="es-CL"/>
          </a:p>
        </p:txBody>
      </p:sp>
      <p:sp>
        <p:nvSpPr>
          <p:cNvPr id="6" name="4 Marcador de pie de página"/>
          <p:cNvSpPr>
            <a:spLocks noGrp="1"/>
          </p:cNvSpPr>
          <p:nvPr>
            <p:ph type="ftr" sz="quarter" idx="11"/>
          </p:nvPr>
        </p:nvSpPr>
        <p:spPr/>
        <p:txBody>
          <a:bodyPr/>
          <a:lstStyle>
            <a:lvl1pPr>
              <a:defRPr/>
            </a:lvl1pPr>
          </a:lstStyle>
          <a:p>
            <a:pPr>
              <a:defRPr/>
            </a:pPr>
            <a:endParaRPr lang="es-CL"/>
          </a:p>
        </p:txBody>
      </p:sp>
      <p:sp>
        <p:nvSpPr>
          <p:cNvPr id="7" name="5 Marcador de número de diapositiva"/>
          <p:cNvSpPr>
            <a:spLocks noGrp="1"/>
          </p:cNvSpPr>
          <p:nvPr>
            <p:ph type="sldNum" sz="quarter" idx="12"/>
          </p:nvPr>
        </p:nvSpPr>
        <p:spPr/>
        <p:txBody>
          <a:bodyPr/>
          <a:lstStyle>
            <a:lvl1pPr>
              <a:defRPr/>
            </a:lvl1pPr>
          </a:lstStyle>
          <a:p>
            <a:pPr>
              <a:defRPr/>
            </a:pPr>
            <a:fld id="{CB8A0C8A-2AFF-496E-AA33-512C3779DDB9}"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AFBA933-37B8-43DB-998B-55121F525EB3}" type="datetimeFigureOut">
              <a:rPr lang="es-ES"/>
              <a:pPr>
                <a:defRPr/>
              </a:pPr>
              <a:t>21/06/2016</a:t>
            </a:fld>
            <a:endParaRPr lang="es-CL"/>
          </a:p>
        </p:txBody>
      </p:sp>
      <p:sp>
        <p:nvSpPr>
          <p:cNvPr id="6" name="4 Marcador de pie de página"/>
          <p:cNvSpPr>
            <a:spLocks noGrp="1"/>
          </p:cNvSpPr>
          <p:nvPr>
            <p:ph type="ftr" sz="quarter" idx="11"/>
          </p:nvPr>
        </p:nvSpPr>
        <p:spPr/>
        <p:txBody>
          <a:bodyPr/>
          <a:lstStyle>
            <a:lvl1pPr>
              <a:defRPr/>
            </a:lvl1pPr>
          </a:lstStyle>
          <a:p>
            <a:pPr>
              <a:defRPr/>
            </a:pPr>
            <a:endParaRPr lang="es-CL"/>
          </a:p>
        </p:txBody>
      </p:sp>
      <p:sp>
        <p:nvSpPr>
          <p:cNvPr id="7" name="5 Marcador de número de diapositiva"/>
          <p:cNvSpPr>
            <a:spLocks noGrp="1"/>
          </p:cNvSpPr>
          <p:nvPr>
            <p:ph type="sldNum" sz="quarter" idx="12"/>
          </p:nvPr>
        </p:nvSpPr>
        <p:spPr/>
        <p:txBody>
          <a:bodyPr/>
          <a:lstStyle>
            <a:lvl1pPr>
              <a:defRPr/>
            </a:lvl1pPr>
          </a:lstStyle>
          <a:p>
            <a:pPr>
              <a:defRPr/>
            </a:pPr>
            <a:fld id="{E8FE4859-31A1-477A-AEAC-B79E0CDEB8CE}"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EEE482F-1E4D-4F85-98A8-6B920EA976ED}" type="datetimeFigureOut">
              <a:rPr lang="es-ES"/>
              <a:pPr>
                <a:defRPr/>
              </a:pPr>
              <a:t>21/06/2016</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A3CFA8F-89A5-42BD-8E1D-7748928BB0D9}"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www.economiavisual.com/html/Intro/Frontera%20de%20Posibilidades%20de%20Produccion.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4 Título"/>
          <p:cNvSpPr>
            <a:spLocks noGrp="1"/>
          </p:cNvSpPr>
          <p:nvPr>
            <p:ph type="ctrTitle"/>
          </p:nvPr>
        </p:nvSpPr>
        <p:spPr>
          <a:xfrm>
            <a:off x="468313" y="2349500"/>
            <a:ext cx="8229600" cy="1367532"/>
          </a:xfrm>
        </p:spPr>
        <p:txBody>
          <a:bodyPr rtlCol="0">
            <a:noAutofit/>
          </a:bodyPr>
          <a:lstStyle/>
          <a:p>
            <a:pPr eaLnBrk="1" fontAlgn="auto" hangingPunct="1">
              <a:spcAft>
                <a:spcPts val="0"/>
              </a:spcAft>
              <a:defRPr/>
            </a:pPr>
            <a:r>
              <a:rPr lang="es-ES" sz="3600" dirty="0" smtClean="0">
                <a:latin typeface="Arial Black" pitchFamily="34" charset="0"/>
                <a:cs typeface="Times New Roman" pitchFamily="18" charset="0"/>
              </a:rPr>
              <a:t/>
            </a:r>
            <a:br>
              <a:rPr lang="es-ES" sz="3600" dirty="0" smtClean="0">
                <a:latin typeface="Arial Black" pitchFamily="34" charset="0"/>
                <a:cs typeface="Times New Roman" pitchFamily="18" charset="0"/>
              </a:rPr>
            </a:br>
            <a:r>
              <a:rPr lang="es-ES" sz="3600" dirty="0" smtClean="0">
                <a:latin typeface="Arial Black" pitchFamily="34" charset="0"/>
                <a:cs typeface="Times New Roman" pitchFamily="18" charset="0"/>
              </a:rPr>
              <a:t>ECONOMÍA</a:t>
            </a:r>
            <a:r>
              <a:rPr lang="es-ES" sz="3200" dirty="0">
                <a:latin typeface="Arial Black" pitchFamily="34" charset="0"/>
                <a:cs typeface="Times New Roman" pitchFamily="18" charset="0"/>
              </a:rPr>
              <a:t/>
            </a:r>
            <a:br>
              <a:rPr lang="es-ES" sz="3200" dirty="0">
                <a:latin typeface="Arial Black" pitchFamily="34" charset="0"/>
                <a:cs typeface="Times New Roman" pitchFamily="18" charset="0"/>
              </a:rPr>
            </a:br>
            <a:r>
              <a:rPr lang="es-ES" sz="3200" dirty="0">
                <a:latin typeface="Arial Black" pitchFamily="34" charset="0"/>
                <a:cs typeface="Times New Roman" pitchFamily="18" charset="0"/>
              </a:rPr>
              <a:t/>
            </a:r>
            <a:br>
              <a:rPr lang="es-ES" sz="3200" dirty="0">
                <a:latin typeface="Arial Black" pitchFamily="34" charset="0"/>
                <a:cs typeface="Times New Roman" pitchFamily="18" charset="0"/>
              </a:rPr>
            </a:br>
            <a:r>
              <a:rPr lang="es-ES" sz="1800" dirty="0" smtClean="0">
                <a:latin typeface="Arial Black" pitchFamily="34" charset="0"/>
                <a:cs typeface="Times New Roman" pitchFamily="18" charset="0"/>
              </a:rPr>
              <a:t/>
            </a:r>
            <a:br>
              <a:rPr lang="es-ES" sz="1800" dirty="0" smtClean="0">
                <a:latin typeface="Arial Black" pitchFamily="34" charset="0"/>
                <a:cs typeface="Times New Roman" pitchFamily="18" charset="0"/>
              </a:rPr>
            </a:br>
            <a:endParaRPr lang="es-ES" sz="1800" dirty="0">
              <a:latin typeface="Arial Black" pitchFamily="34" charset="0"/>
            </a:endParaRPr>
          </a:p>
        </p:txBody>
      </p:sp>
      <p:sp>
        <p:nvSpPr>
          <p:cNvPr id="2051" name="Rectangle 3"/>
          <p:cNvSpPr>
            <a:spLocks noGrp="1" noChangeArrowheads="1"/>
          </p:cNvSpPr>
          <p:nvPr>
            <p:ph type="subTitle" idx="1"/>
          </p:nvPr>
        </p:nvSpPr>
        <p:spPr>
          <a:xfrm>
            <a:off x="1331913" y="4292600"/>
            <a:ext cx="6400800" cy="1130300"/>
          </a:xfrm>
        </p:spPr>
        <p:txBody>
          <a:bodyPr/>
          <a:lstStyle/>
          <a:p>
            <a:pPr eaLnBrk="1" hangingPunct="1">
              <a:lnSpc>
                <a:spcPct val="80000"/>
              </a:lnSpc>
            </a:pPr>
            <a:endParaRPr lang="es-CL" sz="1600" dirty="0" smtClean="0">
              <a:solidFill>
                <a:schemeClr val="tx1"/>
              </a:solidFill>
            </a:endParaRPr>
          </a:p>
          <a:p>
            <a:pPr eaLnBrk="1" hangingPunct="1">
              <a:lnSpc>
                <a:spcPct val="80000"/>
              </a:lnSpc>
            </a:pPr>
            <a:r>
              <a:rPr lang="es-CL" sz="1600" dirty="0" smtClean="0">
                <a:solidFill>
                  <a:schemeClr val="tx1"/>
                </a:solidFill>
              </a:rPr>
              <a:t>ALEJANDRO GÓMEZ AGUILAR</a:t>
            </a:r>
          </a:p>
          <a:p>
            <a:pPr eaLnBrk="1" hangingPunct="1">
              <a:lnSpc>
                <a:spcPct val="80000"/>
              </a:lnSpc>
            </a:pPr>
            <a:r>
              <a:rPr lang="es-CL" sz="1600" dirty="0" smtClean="0">
                <a:solidFill>
                  <a:schemeClr val="tx1"/>
                </a:solidFill>
              </a:rPr>
              <a:t>Ingeniero Comercial</a:t>
            </a:r>
          </a:p>
          <a:p>
            <a:pPr eaLnBrk="1" hangingPunct="1">
              <a:lnSpc>
                <a:spcPct val="80000"/>
              </a:lnSpc>
            </a:pPr>
            <a:r>
              <a:rPr lang="es-CL" sz="1600" dirty="0" smtClean="0">
                <a:solidFill>
                  <a:schemeClr val="tx1"/>
                </a:solidFill>
              </a:rPr>
              <a:t>PhD Cs. Económicas y Empresariales</a:t>
            </a:r>
          </a:p>
          <a:p>
            <a:pPr eaLnBrk="1" hangingPunct="1">
              <a:lnSpc>
                <a:spcPct val="80000"/>
              </a:lnSpc>
            </a:pPr>
            <a:endParaRPr lang="es-CL" sz="1600" dirty="0" smtClean="0">
              <a:solidFill>
                <a:schemeClr val="tx1"/>
              </a:solidFill>
            </a:endParaRPr>
          </a:p>
        </p:txBody>
      </p:sp>
      <p:sp>
        <p:nvSpPr>
          <p:cNvPr id="2052" name="Rectangle 6"/>
          <p:cNvSpPr>
            <a:spLocks noChangeArrowheads="1"/>
          </p:cNvSpPr>
          <p:nvPr/>
        </p:nvSpPr>
        <p:spPr bwMode="auto">
          <a:xfrm>
            <a:off x="2681288" y="3197225"/>
            <a:ext cx="4114800" cy="0"/>
          </a:xfrm>
          <a:prstGeom prst="rect">
            <a:avLst/>
          </a:prstGeom>
          <a:noFill/>
          <a:ln w="9525">
            <a:noFill/>
            <a:miter lim="800000"/>
            <a:headEnd/>
            <a:tailEnd/>
          </a:ln>
        </p:spPr>
        <p:txBody>
          <a:bodyPr wrap="none">
            <a:spAutoFit/>
          </a:bodyPr>
          <a:lstStyle/>
          <a:p>
            <a:endParaRPr lang="es-CL"/>
          </a:p>
        </p:txBody>
      </p:sp>
      <p:graphicFrame>
        <p:nvGraphicFramePr>
          <p:cNvPr id="13328" name="Group 16"/>
          <p:cNvGraphicFramePr>
            <a:graphicFrameLocks noGrp="1"/>
          </p:cNvGraphicFramePr>
          <p:nvPr/>
        </p:nvGraphicFramePr>
        <p:xfrm>
          <a:off x="2681288" y="765175"/>
          <a:ext cx="4114800" cy="792163"/>
        </p:xfrm>
        <a:graphic>
          <a:graphicData uri="http://schemas.openxmlformats.org/drawingml/2006/table">
            <a:tbl>
              <a:tblPr/>
              <a:tblGrid>
                <a:gridCol w="4114800"/>
              </a:tblGrid>
              <a:tr h="792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Times New Roman" pitchFamily="18" charset="0"/>
                          <a:cs typeface="Times New Roman" pitchFamily="18" charset="0"/>
                        </a:rPr>
                        <a:t>UNIVERSIDAD DE LA FRONTERA</a:t>
                      </a:r>
                      <a:endParaRPr kumimoji="0" lang="es-CL"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Times New Roman" pitchFamily="18" charset="0"/>
                          <a:cs typeface="Times New Roman" pitchFamily="18" charset="0"/>
                        </a:rPr>
                        <a:t>FACULTAD DE INGENIER</a:t>
                      </a:r>
                      <a:r>
                        <a:rPr kumimoji="0" lang="es-ES_tradnl" sz="1000" b="1" i="0" u="none" strike="noStrike" cap="none" normalizeH="0" baseline="0" dirty="0" smtClean="0">
                          <a:ln>
                            <a:noFill/>
                          </a:ln>
                          <a:solidFill>
                            <a:schemeClr val="tx1"/>
                          </a:solidFill>
                          <a:effectLst/>
                          <a:latin typeface="Calibri"/>
                          <a:cs typeface="Times New Roman" pitchFamily="18" charset="0"/>
                        </a:rPr>
                        <a:t>Í</a:t>
                      </a:r>
                      <a:r>
                        <a:rPr kumimoji="0" lang="es-ES_tradnl" sz="1000" b="1" i="0" u="none" strike="noStrike" cap="none" normalizeH="0" baseline="0" dirty="0" smtClean="0">
                          <a:ln>
                            <a:noFill/>
                          </a:ln>
                          <a:solidFill>
                            <a:schemeClr val="tx1"/>
                          </a:solidFill>
                          <a:effectLst/>
                          <a:latin typeface="Times New Roman" pitchFamily="18" charset="0"/>
                          <a:cs typeface="Times New Roman" pitchFamily="18" charset="0"/>
                        </a:rPr>
                        <a:t>A, CIENCIAS Y ADMINISTRACI</a:t>
                      </a:r>
                      <a:r>
                        <a:rPr kumimoji="0" lang="es-ES_tradnl" sz="1000" b="1" i="0" u="none" strike="noStrike" cap="none" normalizeH="0" baseline="0" dirty="0" smtClean="0">
                          <a:ln>
                            <a:noFill/>
                          </a:ln>
                          <a:solidFill>
                            <a:schemeClr val="tx1"/>
                          </a:solidFill>
                          <a:effectLst/>
                          <a:latin typeface="Calibri"/>
                          <a:cs typeface="Times New Roman" pitchFamily="18" charset="0"/>
                        </a:rPr>
                        <a:t>Ó</a:t>
                      </a:r>
                      <a:r>
                        <a:rPr kumimoji="0" lang="es-ES_tradnl" sz="1000" b="1" i="0" u="none" strike="noStrike" cap="none" normalizeH="0" baseline="0" dirty="0" smtClean="0">
                          <a:ln>
                            <a:noFill/>
                          </a:ln>
                          <a:solidFill>
                            <a:schemeClr val="tx1"/>
                          </a:solidFill>
                          <a:effectLst/>
                          <a:latin typeface="Times New Roman" pitchFamily="18" charset="0"/>
                          <a:cs typeface="Times New Roman" pitchFamily="18" charset="0"/>
                        </a:rPr>
                        <a:t>N</a:t>
                      </a:r>
                      <a:endParaRPr kumimoji="0" lang="es-CL"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Times New Roman" pitchFamily="18" charset="0"/>
                          <a:cs typeface="Times New Roman" pitchFamily="18" charset="0"/>
                        </a:rPr>
                        <a:t>DEPARTAMENTO DE ADMINISTRACI</a:t>
                      </a:r>
                      <a:r>
                        <a:rPr kumimoji="0" lang="es-ES_tradnl" sz="1000" b="1" i="0" u="none" strike="noStrike" cap="none" normalizeH="0" baseline="0" dirty="0" smtClean="0">
                          <a:ln>
                            <a:noFill/>
                          </a:ln>
                          <a:solidFill>
                            <a:schemeClr val="tx1"/>
                          </a:solidFill>
                          <a:effectLst/>
                          <a:latin typeface="Calibri"/>
                          <a:cs typeface="Times New Roman" pitchFamily="18" charset="0"/>
                        </a:rPr>
                        <a:t>Ó</a:t>
                      </a:r>
                      <a:r>
                        <a:rPr kumimoji="0" lang="es-ES_tradnl" sz="1000" b="1" i="0" u="none" strike="noStrike" cap="none" normalizeH="0" baseline="0" dirty="0" smtClean="0">
                          <a:ln>
                            <a:noFill/>
                          </a:ln>
                          <a:solidFill>
                            <a:schemeClr val="tx1"/>
                          </a:solidFill>
                          <a:effectLst/>
                          <a:latin typeface="Times New Roman" pitchFamily="18" charset="0"/>
                          <a:cs typeface="Times New Roman" pitchFamily="18" charset="0"/>
                        </a:rPr>
                        <a:t>N Y ECONOM</a:t>
                      </a:r>
                      <a:r>
                        <a:rPr kumimoji="0" lang="es-ES_tradnl" sz="1000" b="1" i="0" u="none" strike="noStrike" cap="none" normalizeH="0" baseline="0" dirty="0" smtClean="0">
                          <a:ln>
                            <a:noFill/>
                          </a:ln>
                          <a:solidFill>
                            <a:schemeClr val="tx1"/>
                          </a:solidFill>
                          <a:effectLst/>
                          <a:latin typeface="Calibri"/>
                          <a:cs typeface="Times New Roman" pitchFamily="18" charset="0"/>
                        </a:rPr>
                        <a:t>Í</a:t>
                      </a:r>
                      <a:r>
                        <a:rPr kumimoji="0" lang="es-ES_tradnl" sz="1000" b="1"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s-CL"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L"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pic>
        <p:nvPicPr>
          <p:cNvPr id="2055" name="Picture 30" descr="logo_azul"/>
          <p:cNvPicPr>
            <a:picLocks noChangeAspect="1" noChangeArrowheads="1"/>
          </p:cNvPicPr>
          <p:nvPr/>
        </p:nvPicPr>
        <p:blipFill>
          <a:blip r:embed="rId2" cstate="print"/>
          <a:srcRect/>
          <a:stretch>
            <a:fillRect/>
          </a:stretch>
        </p:blipFill>
        <p:spPr bwMode="auto">
          <a:xfrm rot="10739399" flipV="1">
            <a:off x="468313" y="260350"/>
            <a:ext cx="1470025" cy="1268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42938"/>
            <a:ext cx="8229600" cy="774700"/>
          </a:xfrm>
        </p:spPr>
        <p:txBody>
          <a:bodyPr rtlCol="0">
            <a:noAutofit/>
          </a:bodyPr>
          <a:lstStyle/>
          <a:p>
            <a:pPr eaLnBrk="1" fontAlgn="auto" hangingPunct="1">
              <a:spcAft>
                <a:spcPts val="0"/>
              </a:spcAft>
              <a:defRPr/>
            </a:pPr>
            <a:r>
              <a:rPr lang="es-ES" sz="3200">
                <a:latin typeface="Arial Black" pitchFamily="34" charset="0"/>
                <a:cs typeface="Times New Roman" pitchFamily="18" charset="0"/>
              </a:rPr>
              <a:t/>
            </a:r>
            <a:br>
              <a:rPr lang="es-ES" sz="3200">
                <a:latin typeface="Arial Black" pitchFamily="34" charset="0"/>
                <a:cs typeface="Times New Roman" pitchFamily="18" charset="0"/>
              </a:rPr>
            </a:br>
            <a:r>
              <a:rPr lang="es-ES" sz="3200">
                <a:latin typeface="Arial Black" pitchFamily="34" charset="0"/>
                <a:cs typeface="Times New Roman" pitchFamily="18" charset="0"/>
              </a:rPr>
              <a:t> </a:t>
            </a:r>
            <a:r>
              <a:rPr lang="es-MX" sz="3600" b="1">
                <a:latin typeface="Arial Black" pitchFamily="34" charset="0"/>
                <a:cs typeface="Times New Roman" pitchFamily="18" charset="0"/>
              </a:rPr>
              <a:t>Bienes</a:t>
            </a:r>
            <a:r>
              <a:rPr lang="es-ES" sz="3600">
                <a:latin typeface="Arial Black" pitchFamily="34" charset="0"/>
                <a:cs typeface="Times New Roman" pitchFamily="18" charset="0"/>
              </a:rPr>
              <a:t> </a:t>
            </a:r>
            <a:br>
              <a:rPr lang="es-ES" sz="3600">
                <a:latin typeface="Arial Black" pitchFamily="34" charset="0"/>
                <a:cs typeface="Times New Roman" pitchFamily="18" charset="0"/>
              </a:rPr>
            </a:br>
            <a:r>
              <a:rPr lang="es-ES" sz="3200">
                <a:solidFill>
                  <a:srgbClr val="000000"/>
                </a:solidFill>
                <a:effectLst>
                  <a:outerShdw blurRad="38100" dist="38100" dir="2700000" algn="tl">
                    <a:srgbClr val="FFFFFF"/>
                  </a:outerShdw>
                </a:effectLst>
                <a:latin typeface="Arial Black" pitchFamily="34" charset="0"/>
                <a:cs typeface="Times New Roman" pitchFamily="18" charset="0"/>
              </a:rPr>
              <a:t> </a:t>
            </a:r>
          </a:p>
        </p:txBody>
      </p:sp>
      <p:sp>
        <p:nvSpPr>
          <p:cNvPr id="9219" name="Rectangle 3"/>
          <p:cNvSpPr>
            <a:spLocks noGrp="1" noChangeArrowheads="1"/>
          </p:cNvSpPr>
          <p:nvPr>
            <p:ph idx="1"/>
          </p:nvPr>
        </p:nvSpPr>
        <p:spPr>
          <a:xfrm>
            <a:off x="457200" y="1844675"/>
            <a:ext cx="8229600" cy="1870075"/>
          </a:xfrm>
        </p:spPr>
        <p:txBody>
          <a:bodyPr/>
          <a:lstStyle/>
          <a:p>
            <a:pPr algn="ctr" eaLnBrk="1" hangingPunct="1">
              <a:buFont typeface="Arial" charset="0"/>
              <a:buNone/>
            </a:pPr>
            <a:r>
              <a:rPr lang="es-ES" sz="2400" smtClean="0">
                <a:cs typeface="Times New Roman" pitchFamily="18" charset="0"/>
              </a:rPr>
              <a:t>Teóricamente se refiere a cualquier cosa, tangible o intangible, que sea útil para el hombre y le satisfaga alguna necesidad individual o colectiva o que contribuya al bienestar de los individuos. </a:t>
            </a:r>
            <a:br>
              <a:rPr lang="es-ES" sz="2400" smtClean="0">
                <a:cs typeface="Times New Roman" pitchFamily="18" charset="0"/>
              </a:rPr>
            </a:br>
            <a:endParaRPr lang="es-CL" sz="2400" smtClean="0">
              <a:cs typeface="Times New Roman" pitchFamily="18" charset="0"/>
            </a:endParaRPr>
          </a:p>
        </p:txBody>
      </p:sp>
      <p:pic>
        <p:nvPicPr>
          <p:cNvPr id="9220" name="Picture 7" descr="http://t3.gstatic.com/images?q=tbn:ANd9GcTPIcQveCLSkTVeQXnJ6UyVzvIgviCOvVbj4ewgEIGgW1O7jC2J4w"/>
          <p:cNvPicPr>
            <a:picLocks noChangeAspect="1" noChangeArrowheads="1"/>
          </p:cNvPicPr>
          <p:nvPr/>
        </p:nvPicPr>
        <p:blipFill>
          <a:blip r:embed="rId2" cstate="print"/>
          <a:srcRect/>
          <a:stretch>
            <a:fillRect/>
          </a:stretch>
        </p:blipFill>
        <p:spPr bwMode="auto">
          <a:xfrm>
            <a:off x="2643188" y="3714750"/>
            <a:ext cx="4143375" cy="2357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22" name="Group 126"/>
          <p:cNvGraphicFramePr>
            <a:graphicFrameLocks noGrp="1"/>
          </p:cNvGraphicFramePr>
          <p:nvPr>
            <p:extLst>
              <p:ext uri="{D42A27DB-BD31-4B8C-83A1-F6EECF244321}">
                <p14:modId xmlns:p14="http://schemas.microsoft.com/office/powerpoint/2010/main" val="4289060902"/>
              </p:ext>
            </p:extLst>
          </p:nvPr>
        </p:nvGraphicFramePr>
        <p:xfrm>
          <a:off x="323528" y="1916832"/>
          <a:ext cx="7704856" cy="1992313"/>
        </p:xfrm>
        <a:graphic>
          <a:graphicData uri="http://schemas.openxmlformats.org/drawingml/2006/table">
            <a:tbl>
              <a:tblPr/>
              <a:tblGrid>
                <a:gridCol w="1794604"/>
                <a:gridCol w="5910252"/>
              </a:tblGrid>
              <a:tr h="871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Black" pitchFamily="34" charset="0"/>
                          <a:cs typeface="Times New Roman" pitchFamily="18" charset="0"/>
                        </a:rPr>
                        <a:t>Bienes libres</a:t>
                      </a:r>
                      <a:endParaRPr kumimoji="0" lang="es-ES" sz="1600" b="0" i="0" u="none" strike="noStrike" cap="none" normalizeH="0" baseline="0" dirty="0" smtClean="0">
                        <a:ln>
                          <a:noFill/>
                        </a:ln>
                        <a:solidFill>
                          <a:schemeClr val="tx1"/>
                        </a:solidFill>
                        <a:effectLst/>
                        <a:latin typeface="Arial Black"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Black" pitchFamily="34" charset="0"/>
                          <a:cs typeface="Times New Roman" pitchFamily="18" charset="0"/>
                        </a:rPr>
                        <a:t>Que  pueden ser usados sin ningún costo, son ilimitados en cantidad (abundantes) y no son propiedad de nadie Ej aire</a:t>
                      </a:r>
                      <a:endParaRPr kumimoji="0" lang="es-ES" sz="1600" b="0" i="0" u="none" strike="noStrike" cap="none" normalizeH="0" baseline="0" smtClean="0">
                        <a:ln>
                          <a:noFill/>
                        </a:ln>
                        <a:solidFill>
                          <a:schemeClr val="tx1"/>
                        </a:solidFill>
                        <a:effectLst/>
                        <a:latin typeface="Arial Black"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0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Black" pitchFamily="34" charset="0"/>
                          <a:cs typeface="Times New Roman" pitchFamily="18" charset="0"/>
                        </a:rPr>
                        <a:t>Bienes Económicos</a:t>
                      </a:r>
                      <a:endParaRPr kumimoji="0" lang="es-ES" sz="1600" b="0" i="0" u="none" strike="noStrike" cap="none" normalizeH="0" baseline="0" smtClean="0">
                        <a:ln>
                          <a:noFill/>
                        </a:ln>
                        <a:solidFill>
                          <a:schemeClr val="tx1"/>
                        </a:solidFill>
                        <a:effectLst/>
                        <a:latin typeface="Arial Black"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Black" pitchFamily="34" charset="0"/>
                          <a:cs typeface="Times New Roman" pitchFamily="18" charset="0"/>
                        </a:rPr>
                        <a:t>Son escasos en cantidad en relación  con los deseos que hay de ellos, pueden ser trasformados mediante el esfuerzo y el trabajo humano y pueden ser cambiados o trasformados</a:t>
                      </a:r>
                      <a:endParaRPr kumimoji="0" lang="es-ES" sz="1600" b="0" i="0" u="none" strike="noStrike" cap="none" normalizeH="0" baseline="0" dirty="0" smtClean="0">
                        <a:ln>
                          <a:noFill/>
                        </a:ln>
                        <a:solidFill>
                          <a:schemeClr val="tx1"/>
                        </a:solidFill>
                        <a:effectLst/>
                        <a:latin typeface="Arial Black"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1 CuadroTexto"/>
          <p:cNvSpPr txBox="1"/>
          <p:nvPr/>
        </p:nvSpPr>
        <p:spPr>
          <a:xfrm>
            <a:off x="323528" y="1052736"/>
            <a:ext cx="4187365" cy="707886"/>
          </a:xfrm>
          <a:prstGeom prst="rect">
            <a:avLst/>
          </a:prstGeom>
          <a:noFill/>
        </p:spPr>
        <p:txBody>
          <a:bodyPr wrap="none" rtlCol="0">
            <a:spAutoFit/>
          </a:bodyPr>
          <a:lstStyle/>
          <a:p>
            <a:pPr lvl="0"/>
            <a:r>
              <a:rPr lang="es-ES" dirty="0">
                <a:latin typeface="Arial Black" pitchFamily="34" charset="0"/>
                <a:cs typeface="Times New Roman" pitchFamily="18" charset="0"/>
              </a:rPr>
              <a:t>Según su carácter (escasez)</a:t>
            </a:r>
            <a:endParaRPr lang="es-ES" dirty="0">
              <a:latin typeface="Arial Black" pitchFamily="34" charset="0"/>
            </a:endParaRPr>
          </a:p>
          <a:p>
            <a:endParaRPr lang="es-CL" dirty="0"/>
          </a:p>
        </p:txBody>
      </p:sp>
      <p:pic>
        <p:nvPicPr>
          <p:cNvPr id="1026" name="Picture 2" descr="http://www.vercalendario.info/images/cals/so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365104"/>
            <a:ext cx="23812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dn.vogue.es/uploads/images/thumbs/201245/quiero_unas_gafas_polarizadas_946252127_1200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4023253"/>
            <a:ext cx="3537112" cy="2358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iaula.org/wp-content/uploads/fotocopiador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3540" y="4560125"/>
            <a:ext cx="2520280" cy="20846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5422" name="Group 126"/>
          <p:cNvGraphicFramePr>
            <a:graphicFrameLocks noGrp="1"/>
          </p:cNvGraphicFramePr>
          <p:nvPr>
            <p:extLst>
              <p:ext uri="{D42A27DB-BD31-4B8C-83A1-F6EECF244321}">
                <p14:modId xmlns:p14="http://schemas.microsoft.com/office/powerpoint/2010/main" val="3424978613"/>
              </p:ext>
            </p:extLst>
          </p:nvPr>
        </p:nvGraphicFramePr>
        <p:xfrm>
          <a:off x="395536" y="2420888"/>
          <a:ext cx="6761162" cy="2241551"/>
        </p:xfrm>
        <a:graphic>
          <a:graphicData uri="http://schemas.openxmlformats.org/drawingml/2006/table">
            <a:tbl>
              <a:tblPr/>
              <a:tblGrid>
                <a:gridCol w="1574800"/>
                <a:gridCol w="5186362"/>
              </a:tblGrid>
              <a:tr h="1370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Black" pitchFamily="34" charset="0"/>
                          <a:cs typeface="Times New Roman" pitchFamily="18" charset="0"/>
                        </a:rPr>
                        <a:t>Bienes de consumo</a:t>
                      </a:r>
                      <a:endParaRPr kumimoji="0" lang="es-ES" sz="1600" b="0" i="0" u="none" strike="noStrike" cap="none" normalizeH="0" baseline="0" dirty="0" smtClean="0">
                        <a:ln>
                          <a:noFill/>
                        </a:ln>
                        <a:solidFill>
                          <a:schemeClr val="tx1"/>
                        </a:solidFill>
                        <a:effectLst/>
                        <a:latin typeface="Arial Black"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Black" pitchFamily="34" charset="0"/>
                          <a:cs typeface="Times New Roman" pitchFamily="18" charset="0"/>
                        </a:rPr>
                        <a:t>Se destinan a la satisfacción directa  de  necesidades. </a:t>
                      </a:r>
                      <a:endParaRPr kumimoji="0" lang="es-CL" sz="1600" b="0" i="0" u="none" strike="noStrike" cap="none" normalizeH="0" baseline="0" smtClean="0">
                        <a:ln>
                          <a:noFill/>
                        </a:ln>
                        <a:solidFill>
                          <a:schemeClr val="tx1"/>
                        </a:solidFill>
                        <a:effectLst/>
                        <a:latin typeface="Arial Black"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Black" pitchFamily="34" charset="0"/>
                          <a:cs typeface="Times New Roman" pitchFamily="18" charset="0"/>
                        </a:rPr>
                        <a:t>Duraderos: Permiten un uso prolongado</a:t>
                      </a:r>
                      <a:endParaRPr kumimoji="0" lang="es-CL" sz="1600" b="0" i="0" u="none" strike="noStrike" cap="none" normalizeH="0" baseline="0" smtClean="0">
                        <a:ln>
                          <a:noFill/>
                        </a:ln>
                        <a:solidFill>
                          <a:schemeClr val="tx1"/>
                        </a:solidFill>
                        <a:effectLst/>
                        <a:latin typeface="Arial Black"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Black" pitchFamily="34" charset="0"/>
                          <a:cs typeface="Times New Roman" pitchFamily="18" charset="0"/>
                        </a:rPr>
                        <a:t>No duraderos: Se afectan por el  trascurso del uso y tiempo.</a:t>
                      </a:r>
                      <a:endParaRPr kumimoji="0" lang="es-ES" sz="1600" b="0" i="0" u="none" strike="noStrike" cap="none" normalizeH="0" baseline="0" smtClean="0">
                        <a:ln>
                          <a:noFill/>
                        </a:ln>
                        <a:solidFill>
                          <a:schemeClr val="tx1"/>
                        </a:solidFill>
                        <a:effectLst/>
                        <a:latin typeface="Arial Black"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1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Black" pitchFamily="34" charset="0"/>
                          <a:cs typeface="Times New Roman" pitchFamily="18" charset="0"/>
                        </a:rPr>
                        <a:t>Bienes de Capital </a:t>
                      </a:r>
                      <a:endParaRPr kumimoji="0" lang="es-ES" sz="1600" b="0" i="0" u="none" strike="noStrike" cap="none" normalizeH="0" baseline="0" smtClean="0">
                        <a:ln>
                          <a:noFill/>
                        </a:ln>
                        <a:solidFill>
                          <a:schemeClr val="tx1"/>
                        </a:solidFill>
                        <a:effectLst/>
                        <a:latin typeface="Arial Black"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Black" pitchFamily="34" charset="0"/>
                          <a:cs typeface="Times New Roman" pitchFamily="18" charset="0"/>
                        </a:rPr>
                        <a:t> No atiende directamente a las necesidades humanas, se emplean en la producción de otros bienes</a:t>
                      </a:r>
                      <a:endParaRPr kumimoji="0" lang="es-ES" sz="1600" b="0" i="0" u="none" strike="noStrike" cap="none" normalizeH="0" baseline="0" dirty="0" smtClean="0">
                        <a:ln>
                          <a:noFill/>
                        </a:ln>
                        <a:solidFill>
                          <a:schemeClr val="tx1"/>
                        </a:solidFill>
                        <a:effectLst/>
                        <a:latin typeface="Arial Black"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1 CuadroTexto"/>
          <p:cNvSpPr txBox="1"/>
          <p:nvPr/>
        </p:nvSpPr>
        <p:spPr>
          <a:xfrm>
            <a:off x="395536" y="1556792"/>
            <a:ext cx="6098144" cy="707886"/>
          </a:xfrm>
          <a:prstGeom prst="rect">
            <a:avLst/>
          </a:prstGeom>
          <a:noFill/>
        </p:spPr>
        <p:txBody>
          <a:bodyPr wrap="none" rtlCol="0">
            <a:spAutoFit/>
          </a:bodyPr>
          <a:lstStyle/>
          <a:p>
            <a:pPr lvl="0"/>
            <a:r>
              <a:rPr lang="es-ES" dirty="0">
                <a:latin typeface="Arial Black" pitchFamily="34" charset="0"/>
                <a:cs typeface="Times New Roman" pitchFamily="18" charset="0"/>
              </a:rPr>
              <a:t>Según su Naturaleza o función económica</a:t>
            </a:r>
            <a:endParaRPr lang="es-ES" dirty="0">
              <a:latin typeface="Arial Black" pitchFamily="34" charset="0"/>
            </a:endParaRPr>
          </a:p>
          <a:p>
            <a:endParaRPr lang="es-CL" dirty="0"/>
          </a:p>
        </p:txBody>
      </p:sp>
      <p:pic>
        <p:nvPicPr>
          <p:cNvPr id="2050" name="Picture 2" descr="http://www.guiadealemania.com/wp-content/uploads/2015/04/freeimage-8612614-hig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345" y="5013176"/>
            <a:ext cx="2227240" cy="14751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earitco.hol.es/wp-content/uploads/2015/05/camisa-hombre-scalpers-rayas-808x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44608" y="4856765"/>
            <a:ext cx="1410848" cy="178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414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22" name="Group 126"/>
          <p:cNvGraphicFramePr>
            <a:graphicFrameLocks noGrp="1"/>
          </p:cNvGraphicFramePr>
          <p:nvPr>
            <p:extLst>
              <p:ext uri="{D42A27DB-BD31-4B8C-83A1-F6EECF244321}">
                <p14:modId xmlns:p14="http://schemas.microsoft.com/office/powerpoint/2010/main" val="1247524620"/>
              </p:ext>
            </p:extLst>
          </p:nvPr>
        </p:nvGraphicFramePr>
        <p:xfrm>
          <a:off x="444629" y="1366754"/>
          <a:ext cx="6984776" cy="1630198"/>
        </p:xfrm>
        <a:graphic>
          <a:graphicData uri="http://schemas.openxmlformats.org/drawingml/2006/table">
            <a:tbl>
              <a:tblPr/>
              <a:tblGrid>
                <a:gridCol w="1626884"/>
                <a:gridCol w="5357892"/>
              </a:tblGrid>
              <a:tr h="622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Black" pitchFamily="34" charset="0"/>
                          <a:cs typeface="Times New Roman" pitchFamily="18" charset="0"/>
                        </a:rPr>
                        <a:t>Bienes Intermedios </a:t>
                      </a:r>
                      <a:endParaRPr kumimoji="0" lang="es-ES" sz="1600" b="0" i="0" u="none" strike="noStrike" cap="none" normalizeH="0" baseline="0" dirty="0" smtClean="0">
                        <a:ln>
                          <a:noFill/>
                        </a:ln>
                        <a:solidFill>
                          <a:schemeClr val="tx1"/>
                        </a:solidFill>
                        <a:effectLst/>
                        <a:latin typeface="Arial Black"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Black" pitchFamily="34" charset="0"/>
                          <a:cs typeface="Times New Roman" pitchFamily="18" charset="0"/>
                        </a:rPr>
                        <a:t>Deben sufrir  nuevas trasformaciones antes de  convertirse en bienes de consumo  o de capital</a:t>
                      </a:r>
                      <a:endParaRPr kumimoji="0" lang="es-ES" sz="1600" b="0" i="0" u="none" strike="noStrike" cap="none" normalizeH="0" baseline="0" dirty="0" smtClean="0">
                        <a:ln>
                          <a:noFill/>
                        </a:ln>
                        <a:solidFill>
                          <a:schemeClr val="tx1"/>
                        </a:solidFill>
                        <a:effectLst/>
                        <a:latin typeface="Arial Black"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7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Black" pitchFamily="34" charset="0"/>
                          <a:cs typeface="Times New Roman" pitchFamily="18" charset="0"/>
                        </a:rPr>
                        <a:t>Bienes Finales</a:t>
                      </a:r>
                      <a:endParaRPr kumimoji="0" lang="es-CL" sz="1600" b="0" i="0" u="none" strike="noStrike" cap="none" normalizeH="0" baseline="0" smtClean="0">
                        <a:ln>
                          <a:noFill/>
                        </a:ln>
                        <a:solidFill>
                          <a:schemeClr val="tx1"/>
                        </a:solidFill>
                        <a:effectLst/>
                        <a:latin typeface="Arial Black"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Black" pitchFamily="34" charset="0"/>
                          <a:cs typeface="Times New Roman" pitchFamily="18" charset="0"/>
                        </a:rPr>
                        <a:t>Ya han sufrido  las trasformaciones necesarias para su uso o consumo </a:t>
                      </a:r>
                      <a:endParaRPr kumimoji="0" lang="es-CL" sz="1600" b="0" i="0" u="none" strike="noStrike" cap="none" normalizeH="0" baseline="0" dirty="0" smtClean="0">
                        <a:ln>
                          <a:noFill/>
                        </a:ln>
                        <a:solidFill>
                          <a:schemeClr val="tx1"/>
                        </a:solidFill>
                        <a:effectLst/>
                        <a:latin typeface="Arial Black"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1 CuadroTexto"/>
          <p:cNvSpPr txBox="1"/>
          <p:nvPr/>
        </p:nvSpPr>
        <p:spPr>
          <a:xfrm>
            <a:off x="467544" y="632882"/>
            <a:ext cx="2688557" cy="707886"/>
          </a:xfrm>
          <a:prstGeom prst="rect">
            <a:avLst/>
          </a:prstGeom>
          <a:noFill/>
        </p:spPr>
        <p:txBody>
          <a:bodyPr wrap="none" rtlCol="0">
            <a:spAutoFit/>
          </a:bodyPr>
          <a:lstStyle/>
          <a:p>
            <a:pPr lvl="0"/>
            <a:r>
              <a:rPr lang="es-ES" dirty="0">
                <a:latin typeface="Arial Black" pitchFamily="34" charset="0"/>
                <a:cs typeface="Times New Roman" pitchFamily="18" charset="0"/>
              </a:rPr>
              <a:t>Según su función </a:t>
            </a:r>
            <a:endParaRPr lang="es-ES" dirty="0">
              <a:latin typeface="Arial Black" pitchFamily="34" charset="0"/>
            </a:endParaRPr>
          </a:p>
          <a:p>
            <a:endParaRPr lang="es-CL" dirty="0"/>
          </a:p>
        </p:txBody>
      </p:sp>
      <p:pic>
        <p:nvPicPr>
          <p:cNvPr id="3074" name="Picture 2" descr="http://www.laboratoriolcn.com/f/imagenes/Alimentos/tri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649622"/>
            <a:ext cx="2832573" cy="18845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ulabox.com/media/11786_l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4547770"/>
            <a:ext cx="2088232" cy="20882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ep01.epimg.net/diario/imagenes/2007/08/29/economia/1188338410_850215_0000000000_sumario_norm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212976"/>
            <a:ext cx="2232248" cy="164070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abc.es/hemeroteca/imagenes/abc/16102009/Madrid/12085069--300x2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5124805"/>
            <a:ext cx="2376264"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711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ttp://4.bp.blogspot.com/-NSEHkMeLioY/TntjesWNXSI/AAAAAAAAACg/MhZXzYyZ8Vs/s1600/Dibujo.JPG"/>
          <p:cNvPicPr>
            <a:picLocks noChangeAspect="1" noChangeArrowheads="1"/>
          </p:cNvPicPr>
          <p:nvPr/>
        </p:nvPicPr>
        <p:blipFill>
          <a:blip r:embed="rId2" cstate="print"/>
          <a:srcRect/>
          <a:stretch>
            <a:fillRect/>
          </a:stretch>
        </p:blipFill>
        <p:spPr bwMode="auto">
          <a:xfrm>
            <a:off x="467544" y="332656"/>
            <a:ext cx="8246120" cy="61568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Título"/>
          <p:cNvSpPr>
            <a:spLocks noGrp="1"/>
          </p:cNvSpPr>
          <p:nvPr>
            <p:ph type="title" idx="4294967295"/>
          </p:nvPr>
        </p:nvSpPr>
        <p:spPr>
          <a:xfrm>
            <a:off x="0" y="277813"/>
            <a:ext cx="8229600" cy="1143000"/>
          </a:xfrm>
        </p:spPr>
        <p:txBody>
          <a:bodyPr rtlCol="0">
            <a:normAutofit fontScale="90000"/>
          </a:bodyPr>
          <a:lstStyle/>
          <a:p>
            <a:pPr eaLnBrk="1" fontAlgn="auto" hangingPunct="1">
              <a:spcAft>
                <a:spcPts val="0"/>
              </a:spcAft>
              <a:defRPr/>
            </a:pPr>
            <a:r>
              <a:rPr lang="es-ES" sz="2400" dirty="0">
                <a:latin typeface="Arial Black" pitchFamily="34" charset="0"/>
                <a:cs typeface="Times New Roman" pitchFamily="18" charset="0"/>
              </a:rPr>
              <a:t/>
            </a:r>
            <a:br>
              <a:rPr lang="es-ES" sz="2400" dirty="0">
                <a:latin typeface="Arial Black" pitchFamily="34" charset="0"/>
                <a:cs typeface="Times New Roman" pitchFamily="18" charset="0"/>
              </a:rPr>
            </a:br>
            <a:r>
              <a:rPr lang="es-ES" sz="2400" dirty="0">
                <a:latin typeface="Arial Black" pitchFamily="34" charset="0"/>
                <a:cs typeface="Times New Roman" pitchFamily="18" charset="0"/>
              </a:rPr>
              <a:t>P</a:t>
            </a:r>
            <a:r>
              <a:rPr lang="es-ES" sz="2400" b="1" dirty="0">
                <a:latin typeface="Arial Black" pitchFamily="34" charset="0"/>
                <a:cs typeface="Times New Roman" pitchFamily="18" charset="0"/>
              </a:rPr>
              <a:t>irámide </a:t>
            </a:r>
            <a:r>
              <a:rPr lang="es-ES" sz="2400" b="1" dirty="0" err="1">
                <a:latin typeface="Arial Black" pitchFamily="34" charset="0"/>
                <a:cs typeface="Times New Roman" pitchFamily="18" charset="0"/>
              </a:rPr>
              <a:t>Maslow</a:t>
            </a:r>
            <a:r>
              <a:rPr lang="es-ES" sz="2400" dirty="0">
                <a:latin typeface="Arial Black" pitchFamily="34" charset="0"/>
                <a:cs typeface="Times New Roman" pitchFamily="18" charset="0"/>
              </a:rPr>
              <a:t/>
            </a:r>
            <a:br>
              <a:rPr lang="es-ES" sz="2400" dirty="0">
                <a:latin typeface="Arial Black" pitchFamily="34" charset="0"/>
                <a:cs typeface="Times New Roman" pitchFamily="18" charset="0"/>
              </a:rPr>
            </a:br>
            <a:r>
              <a:rPr lang="es-ES" sz="2400" b="1" dirty="0">
                <a:latin typeface="Arial Black" pitchFamily="34" charset="0"/>
                <a:cs typeface="Times New Roman" pitchFamily="18" charset="0"/>
              </a:rPr>
              <a:t> </a:t>
            </a:r>
            <a:r>
              <a:rPr lang="es-ES" sz="2400" dirty="0">
                <a:latin typeface="Arial Black" pitchFamily="34" charset="0"/>
                <a:cs typeface="Times New Roman" pitchFamily="18" charset="0"/>
              </a:rPr>
              <a:t/>
            </a:r>
            <a:br>
              <a:rPr lang="es-ES" sz="2400" dirty="0">
                <a:latin typeface="Arial Black" pitchFamily="34" charset="0"/>
                <a:cs typeface="Times New Roman" pitchFamily="18" charset="0"/>
              </a:rPr>
            </a:br>
            <a:r>
              <a:rPr lang="es-ES" sz="2400" dirty="0">
                <a:latin typeface="Arial Black" pitchFamily="34" charset="0"/>
                <a:cs typeface="Times New Roman" pitchFamily="18" charset="0"/>
              </a:rPr>
              <a:t> </a:t>
            </a:r>
            <a:endParaRPr lang="es-ES" sz="2400" dirty="0">
              <a:latin typeface="Arial Black" pitchFamily="34" charset="0"/>
            </a:endParaRPr>
          </a:p>
        </p:txBody>
      </p:sp>
      <p:pic>
        <p:nvPicPr>
          <p:cNvPr id="13315" name="Picture 6" descr="piramide-maslow%5B1%5D"/>
          <p:cNvPicPr>
            <a:picLocks noChangeAspect="1" noChangeArrowheads="1"/>
          </p:cNvPicPr>
          <p:nvPr/>
        </p:nvPicPr>
        <p:blipFill>
          <a:blip r:embed="rId2" cstate="print"/>
          <a:srcRect/>
          <a:stretch>
            <a:fillRect/>
          </a:stretch>
        </p:blipFill>
        <p:spPr bwMode="auto">
          <a:xfrm>
            <a:off x="468313" y="981075"/>
            <a:ext cx="8351837" cy="5688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3.bp.blogspot.com/-kEbo8i4eYcs/TcE5rRUhhPI/AAAAAAAAAGM/KpVNpe5_xJE/s1600/timeline+economia+-+2.jpg"/>
          <p:cNvPicPr>
            <a:picLocks noChangeAspect="1" noChangeArrowheads="1"/>
          </p:cNvPicPr>
          <p:nvPr/>
        </p:nvPicPr>
        <p:blipFill>
          <a:blip r:embed="rId2" cstate="print"/>
          <a:srcRect/>
          <a:stretch>
            <a:fillRect/>
          </a:stretch>
        </p:blipFill>
        <p:spPr bwMode="auto">
          <a:xfrm>
            <a:off x="15875" y="0"/>
            <a:ext cx="912812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image.slidesharecdn.com/mapaconceptualpensamientoeconomico1-111012201950-phpapp01/95/slide-1-728.jpg?cb=1318468825"/>
          <p:cNvPicPr>
            <a:picLocks noChangeAspect="1" noChangeArrowheads="1"/>
          </p:cNvPicPr>
          <p:nvPr/>
        </p:nvPicPr>
        <p:blipFill>
          <a:blip r:embed="rId2" cstate="print"/>
          <a:srcRect r="3488" b="16210"/>
          <a:stretch>
            <a:fillRect/>
          </a:stretch>
        </p:blipFill>
        <p:spPr bwMode="auto">
          <a:xfrm>
            <a:off x="0" y="332656"/>
            <a:ext cx="9144000" cy="6192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z="2400" dirty="0" smtClean="0">
                <a:latin typeface="Arial" pitchFamily="34" charset="0"/>
                <a:cs typeface="Arial" pitchFamily="34" charset="0"/>
              </a:rPr>
              <a:t>ENFOQUES DE LA ECONOMÍA</a:t>
            </a:r>
            <a:endParaRPr lang="es-CL" sz="2400" dirty="0" smtClean="0">
              <a:latin typeface="Arial" pitchFamily="34" charset="0"/>
              <a:cs typeface="Arial" pitchFamily="34" charset="0"/>
            </a:endParaRPr>
          </a:p>
        </p:txBody>
      </p:sp>
      <p:sp>
        <p:nvSpPr>
          <p:cNvPr id="18435" name="Rectangle 3"/>
          <p:cNvSpPr>
            <a:spLocks noGrp="1" noChangeArrowheads="1"/>
          </p:cNvSpPr>
          <p:nvPr>
            <p:ph idx="1"/>
          </p:nvPr>
        </p:nvSpPr>
        <p:spPr>
          <a:xfrm>
            <a:off x="755576" y="1556792"/>
            <a:ext cx="7931224" cy="4320480"/>
          </a:xfrm>
        </p:spPr>
        <p:txBody>
          <a:bodyPr/>
          <a:lstStyle/>
          <a:p>
            <a:pPr algn="ctr" eaLnBrk="1" hangingPunct="1">
              <a:lnSpc>
                <a:spcPct val="90000"/>
              </a:lnSpc>
              <a:buNone/>
            </a:pPr>
            <a:r>
              <a:rPr lang="es-ES" sz="2000" dirty="0" smtClean="0">
                <a:cs typeface="Times New Roman" pitchFamily="18" charset="0"/>
              </a:rPr>
              <a:t>“La ciencia económica pretende entonces encontrar la forma más satisfactoria de resolver los problemas económicos que el proceso de producción y consumo genera, pero no hay receta exacta”</a:t>
            </a:r>
            <a:endParaRPr lang="es-ES" sz="2000" dirty="0" smtClean="0">
              <a:solidFill>
                <a:srgbClr val="FF0000"/>
              </a:solidFill>
              <a:cs typeface="Times New Roman" pitchFamily="18" charset="0"/>
            </a:endParaRPr>
          </a:p>
          <a:p>
            <a:pPr algn="ctr" eaLnBrk="1" hangingPunct="1">
              <a:lnSpc>
                <a:spcPct val="90000"/>
              </a:lnSpc>
              <a:buFont typeface="Arial" charset="0"/>
              <a:buNone/>
            </a:pPr>
            <a:endParaRPr lang="es-ES" sz="2800" b="1" dirty="0" smtClean="0">
              <a:solidFill>
                <a:srgbClr val="FF0000"/>
              </a:solidFill>
              <a:cs typeface="Times New Roman" pitchFamily="18" charset="0"/>
            </a:endParaRPr>
          </a:p>
          <a:p>
            <a:pPr algn="ctr" eaLnBrk="1" hangingPunct="1">
              <a:lnSpc>
                <a:spcPct val="90000"/>
              </a:lnSpc>
              <a:buFont typeface="Arial" charset="0"/>
              <a:buNone/>
            </a:pPr>
            <a:r>
              <a:rPr lang="es-ES" sz="2800" b="1" dirty="0" smtClean="0">
                <a:solidFill>
                  <a:srgbClr val="FF0000"/>
                </a:solidFill>
                <a:cs typeface="Times New Roman" pitchFamily="18" charset="0"/>
              </a:rPr>
              <a:t>Economía Positiva:</a:t>
            </a:r>
            <a:endParaRPr lang="es-ES" sz="2800" dirty="0" smtClean="0">
              <a:solidFill>
                <a:srgbClr val="FF0000"/>
              </a:solidFill>
              <a:cs typeface="Times New Roman" pitchFamily="18" charset="0"/>
            </a:endParaRPr>
          </a:p>
          <a:p>
            <a:pPr algn="ctr" eaLnBrk="1" hangingPunct="1">
              <a:lnSpc>
                <a:spcPct val="90000"/>
              </a:lnSpc>
              <a:buFont typeface="Arial" charset="0"/>
              <a:buNone/>
            </a:pPr>
            <a:r>
              <a:rPr lang="es-ES" sz="1800" dirty="0" smtClean="0">
                <a:cs typeface="Times New Roman" pitchFamily="18" charset="0"/>
              </a:rPr>
              <a:t>Aquella que busca explicaciones objetivas del funcionamiento de los fenómenos económicos. “si ocurre tales circunstancias, entonces ocurrirá tales acontecimientos”.</a:t>
            </a:r>
          </a:p>
          <a:p>
            <a:pPr algn="ctr" eaLnBrk="1" hangingPunct="1">
              <a:lnSpc>
                <a:spcPct val="90000"/>
              </a:lnSpc>
              <a:buFont typeface="Arial" charset="0"/>
              <a:buNone/>
            </a:pPr>
            <a:r>
              <a:rPr lang="es-ES" sz="2800" b="1" dirty="0" smtClean="0">
                <a:solidFill>
                  <a:srgbClr val="FF0000"/>
                </a:solidFill>
                <a:cs typeface="Times New Roman" pitchFamily="18" charset="0"/>
              </a:rPr>
              <a:t> Economía Normativa:</a:t>
            </a:r>
          </a:p>
          <a:p>
            <a:pPr algn="ctr" eaLnBrk="1" hangingPunct="1">
              <a:lnSpc>
                <a:spcPct val="90000"/>
              </a:lnSpc>
              <a:buFont typeface="Arial" charset="0"/>
              <a:buNone/>
            </a:pPr>
            <a:r>
              <a:rPr lang="es-ES" sz="2800" b="1" dirty="0" smtClean="0">
                <a:solidFill>
                  <a:srgbClr val="FF0000"/>
                </a:solidFill>
                <a:cs typeface="Times New Roman" pitchFamily="18" charset="0"/>
              </a:rPr>
              <a:t> </a:t>
            </a:r>
            <a:r>
              <a:rPr lang="es-ES" sz="1800" dirty="0" smtClean="0">
                <a:cs typeface="Times New Roman" pitchFamily="18" charset="0"/>
              </a:rPr>
              <a:t>Teoría, “Lo que debería ser”</a:t>
            </a:r>
            <a:br>
              <a:rPr lang="es-ES" sz="1800" dirty="0" smtClean="0">
                <a:cs typeface="Times New Roman" pitchFamily="18" charset="0"/>
              </a:rPr>
            </a:br>
            <a:r>
              <a:rPr lang="es-ES" sz="1800" dirty="0" smtClean="0">
                <a:cs typeface="Times New Roman" pitchFamily="18" charset="0"/>
              </a:rPr>
              <a:t>  R</a:t>
            </a:r>
            <a:r>
              <a:rPr lang="pt-BR" sz="1800" dirty="0" err="1" smtClean="0">
                <a:cs typeface="Times New Roman" pitchFamily="18" charset="0"/>
              </a:rPr>
              <a:t>esponde</a:t>
            </a:r>
            <a:r>
              <a:rPr lang="pt-BR" sz="1800" dirty="0" smtClean="0">
                <a:cs typeface="Times New Roman" pitchFamily="18" charset="0"/>
              </a:rPr>
              <a:t> a critérios éticos, ideológicos o político sobre </a:t>
            </a:r>
            <a:r>
              <a:rPr lang="pt-BR" sz="1800" dirty="0" err="1" smtClean="0">
                <a:cs typeface="Times New Roman" pitchFamily="18" charset="0"/>
              </a:rPr>
              <a:t>lo</a:t>
            </a:r>
            <a:r>
              <a:rPr lang="pt-BR" sz="1800" dirty="0" smtClean="0">
                <a:cs typeface="Times New Roman" pitchFamily="18" charset="0"/>
              </a:rPr>
              <a:t> que se considera </a:t>
            </a:r>
            <a:r>
              <a:rPr lang="pt-BR" sz="1800" dirty="0" err="1" smtClean="0">
                <a:cs typeface="Times New Roman" pitchFamily="18" charset="0"/>
              </a:rPr>
              <a:t>deseable</a:t>
            </a:r>
            <a:r>
              <a:rPr lang="pt-BR" sz="1800" dirty="0" smtClean="0">
                <a:cs typeface="Times New Roman" pitchFamily="18" charset="0"/>
              </a:rPr>
              <a:t> o</a:t>
            </a:r>
            <a:r>
              <a:rPr lang="es-ES" sz="1800" dirty="0" smtClean="0">
                <a:cs typeface="Times New Roman" pitchFamily="18" charset="0"/>
              </a:rPr>
              <a:t> indeseable</a:t>
            </a:r>
            <a:r>
              <a:rPr lang="pt-BR" sz="1800" dirty="0" smtClean="0">
                <a:cs typeface="Times New Roman" pitchFamily="18" charset="0"/>
              </a:rPr>
              <a:t>,</a:t>
            </a:r>
            <a:r>
              <a:rPr lang="es-ES" sz="1800" dirty="0" smtClean="0">
                <a:cs typeface="Times New Roman" pitchFamily="18" charset="0"/>
              </a:rPr>
              <a:t> descripción</a:t>
            </a:r>
            <a:r>
              <a:rPr lang="pt-BR" sz="1800" dirty="0" smtClean="0">
                <a:cs typeface="Times New Roman" pitchFamily="18" charset="0"/>
              </a:rPr>
              <a:t> subjetiva.</a:t>
            </a:r>
            <a:endParaRPr lang="es-CL" sz="1800" dirty="0" smtClean="0">
              <a:cs typeface="Times New Roman" pitchFamily="18" charset="0"/>
            </a:endParaRPr>
          </a:p>
          <a:p>
            <a:pPr algn="ctr" eaLnBrk="1" hangingPunct="1">
              <a:lnSpc>
                <a:spcPct val="90000"/>
              </a:lnSpc>
            </a:pPr>
            <a:endParaRPr lang="es-CL" sz="1800" dirty="0" smtClean="0"/>
          </a:p>
          <a:p>
            <a:pPr algn="ctr" eaLnBrk="1" hangingPunct="1">
              <a:lnSpc>
                <a:spcPct val="90000"/>
              </a:lnSpc>
            </a:pPr>
            <a:endParaRPr lang="es-CL" sz="1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5 Marcador de contenido" descr="http://www.auladeeconomia.com/divecon.gif"/>
          <p:cNvPicPr>
            <a:picLocks/>
          </p:cNvPicPr>
          <p:nvPr/>
        </p:nvPicPr>
        <p:blipFill>
          <a:blip r:embed="rId2" cstate="print"/>
          <a:srcRect/>
          <a:stretch>
            <a:fillRect/>
          </a:stretch>
        </p:blipFill>
        <p:spPr bwMode="auto">
          <a:xfrm>
            <a:off x="642938" y="500063"/>
            <a:ext cx="8001000" cy="585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CL" dirty="0" smtClean="0"/>
              <a:t>ECONOMÍA</a:t>
            </a:r>
            <a:endParaRPr lang="es-CL" dirty="0"/>
          </a:p>
        </p:txBody>
      </p:sp>
      <p:sp>
        <p:nvSpPr>
          <p:cNvPr id="3" name="2 Marcador de contenido"/>
          <p:cNvSpPr>
            <a:spLocks noGrp="1"/>
          </p:cNvSpPr>
          <p:nvPr>
            <p:ph idx="1"/>
          </p:nvPr>
        </p:nvSpPr>
        <p:spPr>
          <a:xfrm>
            <a:off x="457200" y="2780928"/>
            <a:ext cx="8229600" cy="3345235"/>
          </a:xfrm>
        </p:spPr>
        <p:txBody>
          <a:bodyPr/>
          <a:lstStyle/>
          <a:p>
            <a:r>
              <a:rPr lang="es-CL" sz="2000" dirty="0" smtClean="0"/>
              <a:t>Definición de Economía</a:t>
            </a:r>
          </a:p>
          <a:p>
            <a:r>
              <a:rPr lang="es-CL" sz="2000" dirty="0" smtClean="0"/>
              <a:t>Problema Económico</a:t>
            </a:r>
          </a:p>
          <a:p>
            <a:r>
              <a:rPr lang="es-CL" sz="2000" dirty="0" smtClean="0"/>
              <a:t>Producción y Factores productivos</a:t>
            </a:r>
          </a:p>
          <a:p>
            <a:r>
              <a:rPr lang="es-CL" sz="2000" dirty="0" smtClean="0"/>
              <a:t>Tipos de bienes</a:t>
            </a:r>
          </a:p>
          <a:p>
            <a:r>
              <a:rPr lang="es-CL" sz="2000" dirty="0" smtClean="0"/>
              <a:t>Actividades económicas</a:t>
            </a:r>
          </a:p>
          <a:p>
            <a:r>
              <a:rPr lang="es-CL" sz="2000" dirty="0" smtClean="0"/>
              <a:t>Pensamiento económico y enfoques</a:t>
            </a:r>
          </a:p>
          <a:p>
            <a:r>
              <a:rPr lang="es-CL" sz="2000" dirty="0" smtClean="0"/>
              <a:t>Sistemas Económicos</a:t>
            </a:r>
          </a:p>
          <a:p>
            <a:r>
              <a:rPr lang="es-CL" sz="2000" dirty="0" smtClean="0"/>
              <a:t>El mercado y el flujo circular</a:t>
            </a:r>
          </a:p>
          <a:p>
            <a:r>
              <a:rPr lang="es-CL" sz="2000" dirty="0" smtClean="0"/>
              <a:t>Frontera de Posibilidades de </a:t>
            </a:r>
            <a:r>
              <a:rPr lang="es-CL" sz="2000" dirty="0"/>
              <a:t>la Producción y </a:t>
            </a:r>
            <a:r>
              <a:rPr lang="es-CL" sz="2000" dirty="0" smtClean="0"/>
              <a:t>Costo </a:t>
            </a:r>
            <a:r>
              <a:rPr lang="es-CL" sz="2000" dirty="0"/>
              <a:t>de </a:t>
            </a:r>
            <a:r>
              <a:rPr lang="es-CL" sz="2000" dirty="0" smtClean="0"/>
              <a:t>oportunidad</a:t>
            </a:r>
          </a:p>
          <a:p>
            <a:endParaRPr lang="es-CL" sz="2000" dirty="0" smtClean="0"/>
          </a:p>
          <a:p>
            <a:endParaRPr lang="es-CL" sz="2000" dirty="0" smtClean="0"/>
          </a:p>
          <a:p>
            <a:endParaRPr lang="es-CL" sz="2000" dirty="0"/>
          </a:p>
        </p:txBody>
      </p:sp>
    </p:spTree>
    <p:extLst>
      <p:ext uri="{BB962C8B-B14F-4D97-AF65-F5344CB8AC3E}">
        <p14:creationId xmlns:p14="http://schemas.microsoft.com/office/powerpoint/2010/main" val="4215580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a:xfrm>
            <a:off x="1187624" y="274638"/>
            <a:ext cx="7499176" cy="922114"/>
          </a:xfrm>
        </p:spPr>
        <p:txBody>
          <a:bodyPr/>
          <a:lstStyle/>
          <a:p>
            <a:pPr eaLnBrk="1" hangingPunct="1"/>
            <a:r>
              <a:rPr lang="es-ES" sz="2000" smtClean="0">
                <a:latin typeface="Arial Black" pitchFamily="34" charset="0"/>
                <a:cs typeface="Times New Roman" pitchFamily="18" charset="0"/>
              </a:rPr>
              <a:t>Economía Ciencia -  Método científico</a:t>
            </a:r>
            <a:r>
              <a:rPr lang="es-ES" sz="2400" smtClean="0">
                <a:latin typeface="Arial Black" pitchFamily="34" charset="0"/>
                <a:cs typeface="Times New Roman" pitchFamily="18" charset="0"/>
              </a:rPr>
              <a:t> </a:t>
            </a:r>
            <a:r>
              <a:rPr lang="es-ES" sz="2000" smtClean="0">
                <a:latin typeface="Arial Black" pitchFamily="34" charset="0"/>
                <a:cs typeface="Times New Roman" pitchFamily="18" charset="0"/>
              </a:rPr>
              <a:t>		</a:t>
            </a:r>
          </a:p>
        </p:txBody>
      </p:sp>
      <p:sp>
        <p:nvSpPr>
          <p:cNvPr id="37891" name="Rectangle 3"/>
          <p:cNvSpPr>
            <a:spLocks noGrp="1" noChangeArrowheads="1"/>
          </p:cNvSpPr>
          <p:nvPr>
            <p:ph idx="1"/>
          </p:nvPr>
        </p:nvSpPr>
        <p:spPr>
          <a:xfrm>
            <a:off x="755576" y="1196752"/>
            <a:ext cx="8136904" cy="4968552"/>
          </a:xfrm>
        </p:spPr>
        <p:txBody>
          <a:bodyPr rtlCol="0">
            <a:normAutofit/>
          </a:bodyPr>
          <a:lstStyle/>
          <a:p>
            <a:pPr eaLnBrk="1" fontAlgn="auto" hangingPunct="1">
              <a:lnSpc>
                <a:spcPct val="80000"/>
              </a:lnSpc>
              <a:spcAft>
                <a:spcPts val="0"/>
              </a:spcAft>
              <a:buFont typeface="Wingdings" pitchFamily="2" charset="2"/>
              <a:buNone/>
              <a:defRPr/>
            </a:pPr>
            <a:endParaRPr lang="es-ES" sz="1000" dirty="0">
              <a:cs typeface="Times New Roman" pitchFamily="18" charset="0"/>
            </a:endParaRPr>
          </a:p>
          <a:p>
            <a:pPr eaLnBrk="1" fontAlgn="auto" hangingPunct="1">
              <a:lnSpc>
                <a:spcPct val="80000"/>
              </a:lnSpc>
              <a:spcAft>
                <a:spcPts val="0"/>
              </a:spcAft>
              <a:buFont typeface="Wingdings" pitchFamily="2" charset="2"/>
              <a:buNone/>
              <a:defRPr/>
            </a:pPr>
            <a:endParaRPr lang="es-ES" sz="1000" b="1" dirty="0">
              <a:solidFill>
                <a:srgbClr val="0000FF"/>
              </a:solidFill>
              <a:cs typeface="Times New Roman" pitchFamily="18" charset="0"/>
            </a:endParaRPr>
          </a:p>
          <a:p>
            <a:pPr eaLnBrk="1" fontAlgn="auto" hangingPunct="1">
              <a:lnSpc>
                <a:spcPct val="80000"/>
              </a:lnSpc>
              <a:spcAft>
                <a:spcPts val="0"/>
              </a:spcAft>
              <a:buFont typeface="Wingdings" pitchFamily="2" charset="2"/>
              <a:buNone/>
              <a:defRPr/>
            </a:pPr>
            <a:r>
              <a:rPr lang="es-ES" sz="1800" b="1" dirty="0" smtClean="0">
                <a:cs typeface="Times New Roman" pitchFamily="18" charset="0"/>
              </a:rPr>
              <a:t>	Observación</a:t>
            </a:r>
            <a:r>
              <a:rPr lang="es-ES" sz="1800" b="1" dirty="0">
                <a:cs typeface="Times New Roman" pitchFamily="18" charset="0"/>
              </a:rPr>
              <a:t>:</a:t>
            </a:r>
            <a:r>
              <a:rPr lang="es-ES" sz="1800" dirty="0">
                <a:cs typeface="Times New Roman" pitchFamily="18" charset="0"/>
              </a:rPr>
              <a:t> Observar asuntos económicos “Precio  Internacional   alimentos”.</a:t>
            </a:r>
          </a:p>
          <a:p>
            <a:pPr eaLnBrk="1" fontAlgn="auto" hangingPunct="1">
              <a:lnSpc>
                <a:spcPct val="80000"/>
              </a:lnSpc>
              <a:spcAft>
                <a:spcPts val="0"/>
              </a:spcAft>
              <a:buFont typeface="Wingdings" pitchFamily="2" charset="2"/>
              <a:buNone/>
              <a:defRPr/>
            </a:pPr>
            <a:endParaRPr lang="es-ES" sz="1800" dirty="0">
              <a:cs typeface="Times New Roman" pitchFamily="18" charset="0"/>
            </a:endParaRPr>
          </a:p>
          <a:p>
            <a:pPr eaLnBrk="1" fontAlgn="auto" hangingPunct="1">
              <a:lnSpc>
                <a:spcPct val="80000"/>
              </a:lnSpc>
              <a:spcAft>
                <a:spcPts val="0"/>
              </a:spcAft>
              <a:buFont typeface="Wingdings" pitchFamily="2" charset="2"/>
              <a:buNone/>
              <a:defRPr/>
            </a:pPr>
            <a:r>
              <a:rPr lang="es-ES" sz="1800" b="1" dirty="0" smtClean="0">
                <a:cs typeface="Times New Roman" pitchFamily="18" charset="0"/>
              </a:rPr>
              <a:t>	Inducción</a:t>
            </a:r>
            <a:r>
              <a:rPr lang="es-ES" sz="1800" b="1" dirty="0">
                <a:cs typeface="Times New Roman" pitchFamily="18" charset="0"/>
              </a:rPr>
              <a:t>: </a:t>
            </a:r>
            <a:r>
              <a:rPr lang="es-ES" sz="1800" dirty="0">
                <a:cs typeface="Times New Roman" pitchFamily="18" charset="0"/>
              </a:rPr>
              <a:t>Identificación de  un fenómeno, se  basa en la estadística y datos históricos “Los granos han presentado un alza sostenida de precio” </a:t>
            </a:r>
          </a:p>
          <a:p>
            <a:pPr eaLnBrk="1" fontAlgn="auto" hangingPunct="1">
              <a:lnSpc>
                <a:spcPct val="80000"/>
              </a:lnSpc>
              <a:spcAft>
                <a:spcPts val="0"/>
              </a:spcAft>
              <a:buFont typeface="Wingdings" pitchFamily="2" charset="2"/>
              <a:buNone/>
              <a:defRPr/>
            </a:pPr>
            <a:endParaRPr lang="es-ES" sz="1800" dirty="0">
              <a:cs typeface="Times New Roman" pitchFamily="18" charset="0"/>
            </a:endParaRPr>
          </a:p>
          <a:p>
            <a:pPr eaLnBrk="1" fontAlgn="auto" hangingPunct="1">
              <a:lnSpc>
                <a:spcPct val="80000"/>
              </a:lnSpc>
              <a:spcAft>
                <a:spcPts val="0"/>
              </a:spcAft>
              <a:buFont typeface="Wingdings" pitchFamily="2" charset="2"/>
              <a:buNone/>
              <a:defRPr/>
            </a:pPr>
            <a:r>
              <a:rPr lang="es-ES" sz="1800" b="1" dirty="0" smtClean="0">
                <a:cs typeface="Times New Roman" pitchFamily="18" charset="0"/>
              </a:rPr>
              <a:t>	Hipótesis</a:t>
            </a:r>
            <a:r>
              <a:rPr lang="es-ES" sz="1800" b="1" dirty="0">
                <a:cs typeface="Times New Roman" pitchFamily="18" charset="0"/>
              </a:rPr>
              <a:t>:</a:t>
            </a:r>
            <a:r>
              <a:rPr lang="es-ES" sz="1800" dirty="0">
                <a:cs typeface="Times New Roman" pitchFamily="18" charset="0"/>
              </a:rPr>
              <a:t> Planteamiento mediante la observación siguiendo las normas establecidas por el método científico. Análisis “ El pan subirá de precio”</a:t>
            </a:r>
            <a:br>
              <a:rPr lang="es-ES" sz="1800" dirty="0">
                <a:cs typeface="Times New Roman" pitchFamily="18" charset="0"/>
              </a:rPr>
            </a:br>
            <a:endParaRPr lang="es-ES" sz="1800" dirty="0">
              <a:cs typeface="Times New Roman" pitchFamily="18" charset="0"/>
            </a:endParaRPr>
          </a:p>
          <a:p>
            <a:pPr eaLnBrk="1" fontAlgn="auto" hangingPunct="1">
              <a:lnSpc>
                <a:spcPct val="80000"/>
              </a:lnSpc>
              <a:spcAft>
                <a:spcPts val="0"/>
              </a:spcAft>
              <a:buFont typeface="Wingdings" pitchFamily="2" charset="2"/>
              <a:buNone/>
              <a:defRPr/>
            </a:pPr>
            <a:r>
              <a:rPr lang="es-ES" sz="1800" b="1" dirty="0" smtClean="0">
                <a:cs typeface="Times New Roman" pitchFamily="18" charset="0"/>
              </a:rPr>
              <a:t>	Probar </a:t>
            </a:r>
            <a:r>
              <a:rPr lang="es-ES" sz="1800" b="1" dirty="0">
                <a:cs typeface="Times New Roman" pitchFamily="18" charset="0"/>
              </a:rPr>
              <a:t>la </a:t>
            </a:r>
            <a:r>
              <a:rPr lang="es-ES" sz="1800" b="1" dirty="0" smtClean="0">
                <a:cs typeface="Times New Roman" pitchFamily="18" charset="0"/>
              </a:rPr>
              <a:t>hipótesis: </a:t>
            </a:r>
            <a:r>
              <a:rPr lang="es-ES" sz="1800" dirty="0" smtClean="0">
                <a:cs typeface="Times New Roman" pitchFamily="18" charset="0"/>
              </a:rPr>
              <a:t>Funciones </a:t>
            </a:r>
            <a:r>
              <a:rPr lang="es-ES" sz="1800" dirty="0">
                <a:cs typeface="Times New Roman" pitchFamily="18" charset="0"/>
              </a:rPr>
              <a:t>de consumo</a:t>
            </a:r>
            <a:br>
              <a:rPr lang="es-ES" sz="1800" dirty="0">
                <a:cs typeface="Times New Roman" pitchFamily="18" charset="0"/>
              </a:rPr>
            </a:br>
            <a:endParaRPr lang="es-ES" sz="1800" dirty="0">
              <a:cs typeface="Times New Roman" pitchFamily="18" charset="0"/>
            </a:endParaRPr>
          </a:p>
          <a:p>
            <a:pPr eaLnBrk="1" fontAlgn="auto" hangingPunct="1">
              <a:lnSpc>
                <a:spcPct val="80000"/>
              </a:lnSpc>
              <a:spcAft>
                <a:spcPts val="0"/>
              </a:spcAft>
              <a:buFont typeface="Wingdings" pitchFamily="2" charset="2"/>
              <a:buNone/>
              <a:defRPr/>
            </a:pPr>
            <a:r>
              <a:rPr lang="es-ES" sz="1800" b="1" dirty="0" smtClean="0">
                <a:cs typeface="Times New Roman" pitchFamily="18" charset="0"/>
              </a:rPr>
              <a:t>	Demostración </a:t>
            </a:r>
            <a:r>
              <a:rPr lang="es-ES" sz="1800" b="1" dirty="0">
                <a:cs typeface="Times New Roman" pitchFamily="18" charset="0"/>
              </a:rPr>
              <a:t>o refutación </a:t>
            </a:r>
            <a:r>
              <a:rPr lang="es-ES" sz="1800" dirty="0">
                <a:cs typeface="Times New Roman" pitchFamily="18" charset="0"/>
              </a:rPr>
              <a:t>de la </a:t>
            </a:r>
            <a:r>
              <a:rPr lang="es-ES" sz="1800" dirty="0" smtClean="0">
                <a:cs typeface="Times New Roman" pitchFamily="18" charset="0"/>
              </a:rPr>
              <a:t>hipótesis: Uso </a:t>
            </a:r>
            <a:r>
              <a:rPr lang="es-ES" sz="1800" dirty="0">
                <a:cs typeface="Times New Roman" pitchFamily="18" charset="0"/>
              </a:rPr>
              <a:t>de modelos económicos</a:t>
            </a:r>
          </a:p>
          <a:p>
            <a:pPr eaLnBrk="1" fontAlgn="auto" hangingPunct="1">
              <a:lnSpc>
                <a:spcPct val="80000"/>
              </a:lnSpc>
              <a:spcAft>
                <a:spcPts val="0"/>
              </a:spcAft>
              <a:buFont typeface="Wingdings" pitchFamily="2" charset="2"/>
              <a:buNone/>
              <a:defRPr/>
            </a:pPr>
            <a:endParaRPr lang="es-ES" sz="1800" dirty="0">
              <a:cs typeface="Times New Roman" pitchFamily="18" charset="0"/>
            </a:endParaRPr>
          </a:p>
          <a:p>
            <a:pPr eaLnBrk="1" fontAlgn="auto" hangingPunct="1">
              <a:lnSpc>
                <a:spcPct val="80000"/>
              </a:lnSpc>
              <a:spcAft>
                <a:spcPts val="0"/>
              </a:spcAft>
              <a:buFont typeface="Wingdings" pitchFamily="2" charset="2"/>
              <a:buNone/>
              <a:defRPr/>
            </a:pPr>
            <a:r>
              <a:rPr lang="es-ES" sz="1800" b="1" dirty="0" smtClean="0">
                <a:cs typeface="Times New Roman" pitchFamily="18" charset="0"/>
              </a:rPr>
              <a:t>	Tesis </a:t>
            </a:r>
            <a:r>
              <a:rPr lang="es-ES" sz="1800" b="1" dirty="0">
                <a:cs typeface="Times New Roman" pitchFamily="18" charset="0"/>
              </a:rPr>
              <a:t>o </a:t>
            </a:r>
            <a:r>
              <a:rPr lang="es-ES" sz="1800" b="1" u="sng" dirty="0">
                <a:cs typeface="Times New Roman" pitchFamily="18" charset="0"/>
              </a:rPr>
              <a:t>T</a:t>
            </a:r>
            <a:r>
              <a:rPr lang="es-ES" sz="1800" b="1" dirty="0">
                <a:cs typeface="Times New Roman" pitchFamily="18" charset="0"/>
              </a:rPr>
              <a:t>eoría científica</a:t>
            </a:r>
            <a:r>
              <a:rPr lang="es-ES" sz="1800" dirty="0">
                <a:cs typeface="Times New Roman" pitchFamily="18" charset="0"/>
              </a:rPr>
              <a:t> (conclusiones). Teoría económica  distintas áreas de actividad económica. “ Teoría del consumidor”</a:t>
            </a:r>
            <a:br>
              <a:rPr lang="es-ES" sz="1800" dirty="0">
                <a:cs typeface="Times New Roman" pitchFamily="18" charset="0"/>
              </a:rPr>
            </a:br>
            <a:endParaRPr lang="es-CL" sz="1800" dirty="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labquimica.files.wordpress.com/2007/08/esq21.jpg"/>
          <p:cNvPicPr>
            <a:picLocks noChangeAspect="1" noChangeArrowheads="1"/>
          </p:cNvPicPr>
          <p:nvPr/>
        </p:nvPicPr>
        <p:blipFill>
          <a:blip r:embed="rId2" cstate="print"/>
          <a:srcRect/>
          <a:stretch>
            <a:fillRect/>
          </a:stretch>
        </p:blipFill>
        <p:spPr bwMode="auto">
          <a:xfrm>
            <a:off x="1643063" y="857250"/>
            <a:ext cx="638175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pPr eaLnBrk="1" hangingPunct="1"/>
            <a:r>
              <a:rPr lang="es-CL" smtClean="0"/>
              <a:t>Economía=Ciencia</a:t>
            </a:r>
          </a:p>
        </p:txBody>
      </p:sp>
      <p:sp>
        <p:nvSpPr>
          <p:cNvPr id="22531" name="2 Marcador de contenido"/>
          <p:cNvSpPr>
            <a:spLocks noGrp="1"/>
          </p:cNvSpPr>
          <p:nvPr>
            <p:ph idx="1"/>
          </p:nvPr>
        </p:nvSpPr>
        <p:spPr/>
        <p:txBody>
          <a:bodyPr/>
          <a:lstStyle/>
          <a:p>
            <a:pPr algn="just" eaLnBrk="1" hangingPunct="1"/>
            <a:r>
              <a:rPr lang="es-CL" sz="2400" dirty="0" smtClean="0"/>
              <a:t>Para comprender  como funcionan  las economías de los distintos países es necesario contar con las </a:t>
            </a:r>
            <a:r>
              <a:rPr lang="es-CL" sz="2400" dirty="0" smtClean="0">
                <a:solidFill>
                  <a:srgbClr val="FF0000"/>
                </a:solidFill>
              </a:rPr>
              <a:t>teorías económicas que expliquen el funcionamiento de los fenómeno económicos</a:t>
            </a:r>
          </a:p>
          <a:p>
            <a:pPr algn="just" eaLnBrk="1" hangingPunct="1"/>
            <a:r>
              <a:rPr lang="es-CL" dirty="0" smtClean="0">
                <a:solidFill>
                  <a:srgbClr val="FF0000"/>
                </a:solidFill>
              </a:rPr>
              <a:t>Teoría económica: </a:t>
            </a:r>
            <a:r>
              <a:rPr lang="es-CL" sz="2400" dirty="0" smtClean="0"/>
              <a:t>pretenden explicar el por qué de ciertos acontecimientos o justificar la relación  entre dos o más cosas. Nos ayuda a ordenar observaciones, interpretar datos y hechos.</a:t>
            </a:r>
          </a:p>
          <a:p>
            <a:pPr eaLnBrk="1" hangingPunct="1"/>
            <a:r>
              <a:rPr lang="es-CL" dirty="0" smtClean="0">
                <a:solidFill>
                  <a:srgbClr val="FF0000"/>
                </a:solidFill>
              </a:rPr>
              <a:t>Modelos económicos</a:t>
            </a:r>
            <a:r>
              <a:rPr lang="es-CL" dirty="0" smtClean="0"/>
              <a:t>: </a:t>
            </a:r>
            <a:r>
              <a:rPr lang="es-CL" sz="2400" dirty="0" smtClean="0"/>
              <a:t>simplificación de la realidad</a:t>
            </a:r>
          </a:p>
          <a:p>
            <a:pPr eaLnBrk="1" hangingPunct="1"/>
            <a:r>
              <a:rPr lang="es-CL" sz="2400" dirty="0" smtClean="0"/>
              <a:t>Se emplean </a:t>
            </a:r>
            <a:r>
              <a:rPr lang="es-CL" sz="2400" dirty="0" smtClean="0">
                <a:solidFill>
                  <a:srgbClr val="FF0000"/>
                </a:solidFill>
              </a:rPr>
              <a:t>Supuestos</a:t>
            </a:r>
            <a:r>
              <a:rPr lang="es-CL" sz="2400" dirty="0" smtClean="0"/>
              <a:t>,  para  llegar a los argumentos y conclusiones que explica fenómeno o preposición</a:t>
            </a:r>
          </a:p>
          <a:p>
            <a:pPr algn="just" eaLnBrk="1" hangingPunct="1"/>
            <a:endParaRPr lang="es-CL" sz="2400" dirty="0" smtClean="0"/>
          </a:p>
        </p:txBody>
      </p:sp>
      <p:pic>
        <p:nvPicPr>
          <p:cNvPr id="4" name="Picture 9" descr="http://blog.germinal.es/wp-content/uploads/2012/08/libro1.gif"/>
          <p:cNvPicPr>
            <a:picLocks noChangeAspect="1" noChangeArrowheads="1"/>
          </p:cNvPicPr>
          <p:nvPr/>
        </p:nvPicPr>
        <p:blipFill>
          <a:blip r:embed="rId2" cstate="print"/>
          <a:srcRect/>
          <a:stretch>
            <a:fillRect/>
          </a:stretch>
        </p:blipFill>
        <p:spPr bwMode="auto">
          <a:xfrm>
            <a:off x="611560" y="0"/>
            <a:ext cx="1714500" cy="164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a:xfrm>
            <a:off x="457200" y="332657"/>
            <a:ext cx="8229600" cy="576064"/>
          </a:xfrm>
        </p:spPr>
        <p:txBody>
          <a:bodyPr/>
          <a:lstStyle/>
          <a:p>
            <a:pPr eaLnBrk="1" hangingPunct="1"/>
            <a:r>
              <a:rPr lang="es-CL" sz="4000" dirty="0" smtClean="0"/>
              <a:t>L as variables económicas</a:t>
            </a:r>
            <a:endParaRPr lang="es-CL" sz="3200" i="1" dirty="0" smtClean="0"/>
          </a:p>
        </p:txBody>
      </p:sp>
      <p:sp>
        <p:nvSpPr>
          <p:cNvPr id="23555" name="2 Marcador de contenido"/>
          <p:cNvSpPr>
            <a:spLocks noGrp="1"/>
          </p:cNvSpPr>
          <p:nvPr>
            <p:ph idx="1"/>
          </p:nvPr>
        </p:nvSpPr>
        <p:spPr>
          <a:xfrm>
            <a:off x="457200" y="1124744"/>
            <a:ext cx="8229600" cy="5472607"/>
          </a:xfrm>
        </p:spPr>
        <p:txBody>
          <a:bodyPr/>
          <a:lstStyle/>
          <a:p>
            <a:pPr algn="just" eaLnBrk="1" hangingPunct="1">
              <a:buNone/>
            </a:pPr>
            <a:r>
              <a:rPr lang="es-ES" sz="2000" b="1" dirty="0" smtClean="0">
                <a:cs typeface="Times New Roman" pitchFamily="18" charset="0"/>
              </a:rPr>
              <a:t>Variables económicas:</a:t>
            </a:r>
            <a:r>
              <a:rPr lang="es-ES" sz="2000" dirty="0" smtClean="0">
                <a:cs typeface="Times New Roman" pitchFamily="18" charset="0"/>
              </a:rPr>
              <a:t> </a:t>
            </a:r>
            <a:r>
              <a:rPr lang="es-ES" sz="1600" dirty="0" smtClean="0">
                <a:cs typeface="Times New Roman" pitchFamily="18" charset="0"/>
              </a:rPr>
              <a:t>Nombre que puede adoptar cualquiera de los agregados microeconómicos  o macroeconómicos tales como inversión, consumo, ahorro, gasto, </a:t>
            </a:r>
            <a:r>
              <a:rPr lang="es-ES" sz="1600" dirty="0" err="1" smtClean="0">
                <a:cs typeface="Times New Roman" pitchFamily="18" charset="0"/>
              </a:rPr>
              <a:t>etc</a:t>
            </a:r>
            <a:r>
              <a:rPr lang="es-CL" sz="1600" i="1" dirty="0" smtClean="0"/>
              <a:t>.</a:t>
            </a:r>
          </a:p>
          <a:p>
            <a:pPr algn="just" eaLnBrk="1" hangingPunct="1">
              <a:buNone/>
            </a:pPr>
            <a:endParaRPr lang="es-CL" sz="1600" i="1" dirty="0" smtClean="0"/>
          </a:p>
          <a:p>
            <a:pPr algn="just" eaLnBrk="1" hangingPunct="1">
              <a:buNone/>
            </a:pPr>
            <a:r>
              <a:rPr lang="es-CL" sz="1600" i="1" dirty="0" smtClean="0"/>
              <a:t>Modelos contienen “Variables” </a:t>
            </a:r>
            <a:r>
              <a:rPr lang="es-CL" sz="1600" dirty="0" smtClean="0"/>
              <a:t>Endógenas y exógenas, Stock y flujo, Nominales y reales:</a:t>
            </a:r>
          </a:p>
          <a:p>
            <a:pPr algn="just" eaLnBrk="1" hangingPunct="1">
              <a:buNone/>
            </a:pPr>
            <a:endParaRPr lang="es-CL" sz="1600" dirty="0" smtClean="0"/>
          </a:p>
          <a:p>
            <a:pPr algn="just" eaLnBrk="1" hangingPunct="1">
              <a:buFont typeface="Arial" charset="0"/>
              <a:buNone/>
            </a:pPr>
            <a:r>
              <a:rPr lang="es-CL" sz="1600" dirty="0" smtClean="0">
                <a:solidFill>
                  <a:srgbClr val="0070C0"/>
                </a:solidFill>
              </a:rPr>
              <a:t>1.	VARIABLES ENDÓGENAS</a:t>
            </a:r>
            <a:r>
              <a:rPr lang="es-CL" sz="1600" dirty="0" smtClean="0"/>
              <a:t>: las variables que son determinadas internamente por el modelo, las relaciones establecidas en el modelo determinan el valor de las variables endógenas. </a:t>
            </a:r>
          </a:p>
          <a:p>
            <a:pPr algn="just" eaLnBrk="1" hangingPunct="1">
              <a:buFont typeface="Arial" charset="0"/>
              <a:buNone/>
            </a:pPr>
            <a:r>
              <a:rPr lang="es-CL" sz="1600" dirty="0" smtClean="0">
                <a:solidFill>
                  <a:srgbClr val="0070C0"/>
                </a:solidFill>
              </a:rPr>
              <a:t>2.	VARIABLES EXÓGENAS</a:t>
            </a:r>
            <a:r>
              <a:rPr lang="es-CL" sz="1600" dirty="0" smtClean="0"/>
              <a:t>: las que constituyen un dato externo no generado por el modelo. Los datos son información positiva, normalmente expresada en cifras sobre variables económicas externas.</a:t>
            </a:r>
          </a:p>
          <a:p>
            <a:pPr algn="just" eaLnBrk="1" hangingPunct="1">
              <a:buFont typeface="Arial" charset="0"/>
              <a:buAutoNum type="arabicPeriod" startAt="3"/>
            </a:pPr>
            <a:r>
              <a:rPr lang="es-CL" sz="1600" dirty="0" smtClean="0">
                <a:solidFill>
                  <a:srgbClr val="0070C0"/>
                </a:solidFill>
              </a:rPr>
              <a:t>VARIABLES DE STOCK</a:t>
            </a:r>
            <a:r>
              <a:rPr lang="es-CL" sz="1600" dirty="0" smtClean="0"/>
              <a:t>: las que están referidas a un momento del tiempo, por ejemplo riqueza, capital, población, numero de autos en el Estacionamiento.</a:t>
            </a:r>
          </a:p>
          <a:p>
            <a:pPr algn="just" eaLnBrk="1" hangingPunct="1">
              <a:buFont typeface="Arial" charset="0"/>
              <a:buAutoNum type="arabicPeriod" startAt="3"/>
            </a:pPr>
            <a:r>
              <a:rPr lang="es-CL" sz="1600" dirty="0" smtClean="0">
                <a:solidFill>
                  <a:srgbClr val="0070C0"/>
                </a:solidFill>
              </a:rPr>
              <a:t>VARIABLES DE FLUJO</a:t>
            </a:r>
            <a:r>
              <a:rPr lang="es-CL" sz="1600" dirty="0" smtClean="0"/>
              <a:t>: aquellas que se asocian al tiempo, se comportan en el tiempo, por ejemplo: ingreso mensual, inversión anual, entrada de autos por minuto, metros cúbicos de agua por segundo.</a:t>
            </a:r>
            <a:r>
              <a:rPr lang="es-CL" sz="2000" dirty="0" smtClean="0">
                <a:solidFill>
                  <a:srgbClr val="FF0000"/>
                </a:solidFill>
              </a:rPr>
              <a:t>.</a:t>
            </a:r>
            <a:r>
              <a:rPr lang="es-CL" sz="1600" dirty="0" smtClean="0"/>
              <a:t>	</a:t>
            </a:r>
          </a:p>
          <a:p>
            <a:pPr algn="just" eaLnBrk="1" hangingPunct="1">
              <a:buFont typeface="Arial" charset="0"/>
              <a:buAutoNum type="arabicPeriod" startAt="3"/>
            </a:pPr>
            <a:r>
              <a:rPr lang="es-CL" sz="1600" dirty="0" smtClean="0">
                <a:solidFill>
                  <a:srgbClr val="0070C0"/>
                </a:solidFill>
              </a:rPr>
              <a:t>VARIABLES NOMINALES: </a:t>
            </a:r>
            <a:r>
              <a:rPr lang="es-CL" sz="1600" dirty="0" smtClean="0"/>
              <a:t>expresión de valor en términos monetarios corrientes, no toma en cuenta las variaciones de precio.</a:t>
            </a:r>
          </a:p>
          <a:p>
            <a:pPr algn="just" eaLnBrk="1" hangingPunct="1">
              <a:buFont typeface="Arial" charset="0"/>
              <a:buAutoNum type="arabicPeriod" startAt="3"/>
            </a:pPr>
            <a:r>
              <a:rPr lang="es-CL" sz="1600" dirty="0" smtClean="0">
                <a:solidFill>
                  <a:srgbClr val="0070C0"/>
                </a:solidFill>
              </a:rPr>
              <a:t>VARIABLES REALES:</a:t>
            </a:r>
            <a:r>
              <a:rPr lang="es-CL" sz="1600" dirty="0" smtClean="0"/>
              <a:t> expresión de valor en términos monetarios constantes, si toma en cuanta las variaciones de precio.</a:t>
            </a:r>
          </a:p>
          <a:p>
            <a:pPr algn="just" eaLnBrk="1" hangingPunct="1">
              <a:buFont typeface="Arial" charset="0"/>
              <a:buNone/>
            </a:pPr>
            <a:endParaRPr lang="es-CL" sz="16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rtlCol="0">
            <a:normAutofit fontScale="90000"/>
          </a:bodyPr>
          <a:lstStyle/>
          <a:p>
            <a:pPr eaLnBrk="1" fontAlgn="auto" hangingPunct="1">
              <a:spcAft>
                <a:spcPts val="0"/>
              </a:spcAft>
              <a:defRPr/>
            </a:pPr>
            <a:r>
              <a:rPr lang="es-ES" sz="2400" dirty="0">
                <a:latin typeface="Arial Black" pitchFamily="34" charset="0"/>
                <a:cs typeface="Times New Roman" pitchFamily="18" charset="0"/>
              </a:rPr>
              <a:t> </a:t>
            </a:r>
            <a:br>
              <a:rPr lang="es-ES" sz="2400" dirty="0">
                <a:latin typeface="Arial Black" pitchFamily="34" charset="0"/>
                <a:cs typeface="Times New Roman" pitchFamily="18" charset="0"/>
              </a:rPr>
            </a:br>
            <a:r>
              <a:rPr lang="es-ES" sz="2400" dirty="0">
                <a:latin typeface="Arial Black" pitchFamily="34" charset="0"/>
                <a:cs typeface="Times New Roman" pitchFamily="18" charset="0"/>
              </a:rPr>
              <a:t> </a:t>
            </a:r>
            <a:br>
              <a:rPr lang="es-ES" sz="2400" dirty="0">
                <a:latin typeface="Arial Black" pitchFamily="34" charset="0"/>
                <a:cs typeface="Times New Roman" pitchFamily="18" charset="0"/>
              </a:rPr>
            </a:br>
            <a:r>
              <a:rPr lang="es-ES" sz="2400" dirty="0">
                <a:latin typeface="Arial Black" pitchFamily="34" charset="0"/>
                <a:cs typeface="Times New Roman" pitchFamily="18" charset="0"/>
              </a:rPr>
              <a:t> </a:t>
            </a:r>
            <a:r>
              <a:rPr lang="es-ES" sz="3600" dirty="0">
                <a:latin typeface="Arial Black" pitchFamily="34" charset="0"/>
                <a:cs typeface="Times New Roman" pitchFamily="18" charset="0"/>
              </a:rPr>
              <a:t/>
            </a:r>
            <a:br>
              <a:rPr lang="es-ES" sz="3600" dirty="0">
                <a:latin typeface="Arial Black" pitchFamily="34" charset="0"/>
                <a:cs typeface="Times New Roman" pitchFamily="18" charset="0"/>
              </a:rPr>
            </a:br>
            <a:r>
              <a:rPr lang="es-ES" sz="2400" dirty="0">
                <a:latin typeface="Arial Black" pitchFamily="34" charset="0"/>
                <a:cs typeface="Times New Roman" pitchFamily="18" charset="0"/>
              </a:rPr>
              <a:t> </a:t>
            </a:r>
          </a:p>
        </p:txBody>
      </p:sp>
      <p:sp>
        <p:nvSpPr>
          <p:cNvPr id="26627" name="Rectangle 3"/>
          <p:cNvSpPr>
            <a:spLocks noGrp="1" noChangeArrowheads="1"/>
          </p:cNvSpPr>
          <p:nvPr>
            <p:ph idx="1"/>
          </p:nvPr>
        </p:nvSpPr>
        <p:spPr>
          <a:xfrm>
            <a:off x="457200" y="332656"/>
            <a:ext cx="8229600" cy="5793507"/>
          </a:xfrm>
        </p:spPr>
        <p:txBody>
          <a:bodyPr/>
          <a:lstStyle/>
          <a:p>
            <a:pPr algn="ctr" eaLnBrk="1" hangingPunct="1">
              <a:buFont typeface="Wingdings" pitchFamily="2" charset="2"/>
              <a:buNone/>
            </a:pPr>
            <a:r>
              <a:rPr lang="es-ES" sz="2400" b="1" dirty="0" smtClean="0">
                <a:cs typeface="Times New Roman" pitchFamily="18" charset="0"/>
              </a:rPr>
              <a:t>SISTEMAS ECONÓMICOS </a:t>
            </a:r>
          </a:p>
          <a:p>
            <a:pPr algn="ctr" eaLnBrk="1" hangingPunct="1">
              <a:buFont typeface="Wingdings" pitchFamily="2" charset="2"/>
              <a:buNone/>
            </a:pPr>
            <a:r>
              <a:rPr lang="es-ES" sz="2400" b="1" dirty="0" smtClean="0">
                <a:cs typeface="Times New Roman" pitchFamily="18" charset="0"/>
              </a:rPr>
              <a:t> “</a:t>
            </a:r>
            <a:r>
              <a:rPr lang="es-ES" sz="2400" i="1" dirty="0" smtClean="0">
                <a:cs typeface="Times New Roman" pitchFamily="18" charset="0"/>
              </a:rPr>
              <a:t>La forma que  se organiza una sociedad para responder  las preguntas básicas de la economía “</a:t>
            </a:r>
            <a:br>
              <a:rPr lang="es-ES" sz="2400" i="1" dirty="0" smtClean="0">
                <a:cs typeface="Times New Roman" pitchFamily="18" charset="0"/>
              </a:rPr>
            </a:br>
            <a:r>
              <a:rPr lang="es-ES" sz="2400" i="1" dirty="0" smtClean="0">
                <a:cs typeface="Times New Roman" pitchFamily="18" charset="0"/>
              </a:rPr>
              <a:t> </a:t>
            </a:r>
            <a:br>
              <a:rPr lang="es-ES" sz="2400" i="1" dirty="0" smtClean="0">
                <a:cs typeface="Times New Roman" pitchFamily="18" charset="0"/>
              </a:rPr>
            </a:br>
            <a:r>
              <a:rPr lang="es-ES" sz="2400" i="1" dirty="0" smtClean="0">
                <a:cs typeface="Times New Roman" pitchFamily="18" charset="0"/>
              </a:rPr>
              <a:t>“Conjunto de  relaciones básicas, técnicas e instituciones que caracterizan la organización económica (</a:t>
            </a:r>
            <a:r>
              <a:rPr lang="es-ES" sz="2400" i="1" dirty="0" err="1" smtClean="0">
                <a:cs typeface="Times New Roman" pitchFamily="18" charset="0"/>
              </a:rPr>
              <a:t>Larroulet</a:t>
            </a:r>
            <a:r>
              <a:rPr lang="es-ES" sz="2400" i="1" dirty="0" smtClean="0">
                <a:cs typeface="Times New Roman" pitchFamily="18" charset="0"/>
              </a:rPr>
              <a:t>)”</a:t>
            </a:r>
            <a:br>
              <a:rPr lang="es-ES" sz="2400" i="1" dirty="0" smtClean="0">
                <a:cs typeface="Times New Roman" pitchFamily="18" charset="0"/>
              </a:rPr>
            </a:br>
            <a:endParaRPr lang="es-ES" sz="2400" i="1" dirty="0" smtClean="0">
              <a:cs typeface="Times New Roman" pitchFamily="18" charset="0"/>
            </a:endParaRPr>
          </a:p>
          <a:p>
            <a:pPr eaLnBrk="1" hangingPunct="1">
              <a:buNone/>
            </a:pPr>
            <a:r>
              <a:rPr lang="es-ES" sz="2400" dirty="0" smtClean="0">
                <a:cs typeface="Times New Roman" pitchFamily="18" charset="0"/>
              </a:rPr>
              <a:t>Las funciones de los sistemas económicos son:</a:t>
            </a:r>
          </a:p>
          <a:p>
            <a:pPr eaLnBrk="1" hangingPunct="1"/>
            <a:r>
              <a:rPr lang="es-ES" sz="2400" dirty="0" smtClean="0">
                <a:cs typeface="Times New Roman" pitchFamily="18" charset="0"/>
              </a:rPr>
              <a:t>Decidir qué es lo que hay que hacer, es decir, qué bienes y servicios hay que producir y en qué proporción.</a:t>
            </a:r>
          </a:p>
          <a:p>
            <a:pPr eaLnBrk="1" hangingPunct="1"/>
            <a:r>
              <a:rPr lang="es-ES" sz="2400" dirty="0" smtClean="0">
                <a:cs typeface="Times New Roman" pitchFamily="18" charset="0"/>
              </a:rPr>
              <a:t>Organización de la producción, conseguir que se haga todo en cuanto se ha decidido.</a:t>
            </a:r>
          </a:p>
          <a:p>
            <a:pPr eaLnBrk="1" hangingPunct="1"/>
            <a:r>
              <a:rPr lang="es-ES" sz="2400" dirty="0" smtClean="0">
                <a:cs typeface="Times New Roman" pitchFamily="18" charset="0"/>
              </a:rPr>
              <a:t>Distribuir los  productos entre los miembros de la sociedad.</a:t>
            </a:r>
            <a:br>
              <a:rPr lang="es-ES" sz="2400" dirty="0" smtClean="0">
                <a:cs typeface="Times New Roman" pitchFamily="18" charset="0"/>
              </a:rPr>
            </a:br>
            <a:endParaRPr lang="es-ES" sz="2400" dirty="0" smtClean="0">
              <a:cs typeface="Times New Roman" pitchFamily="18" charset="0"/>
            </a:endParaRPr>
          </a:p>
          <a:p>
            <a:pPr eaLnBrk="1" hangingPunct="1"/>
            <a:endParaRPr lang="es-CL" sz="2400" dirty="0" smtClean="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8229600" cy="778098"/>
          </a:xfrm>
        </p:spPr>
        <p:txBody>
          <a:bodyPr/>
          <a:lstStyle/>
          <a:p>
            <a:r>
              <a:rPr lang="es-ES" dirty="0" smtClean="0"/>
              <a:t>Sistemas Económicos</a:t>
            </a:r>
            <a:endParaRPr lang="es-ES" dirty="0"/>
          </a:p>
        </p:txBody>
      </p:sp>
      <p:pic>
        <p:nvPicPr>
          <p:cNvPr id="24581" name="Picture 5" descr="http://image.slidesharecdn.com/repasodesistemaseconmicos-120327151508-phpapp01/95/slide-1-728.jpg?cb=1333547686"/>
          <p:cNvPicPr>
            <a:picLocks noGrp="1" noChangeAspect="1" noChangeArrowheads="1"/>
          </p:cNvPicPr>
          <p:nvPr>
            <p:ph idx="4294967295"/>
          </p:nvPr>
        </p:nvPicPr>
        <p:blipFill>
          <a:blip r:embed="rId2" cstate="print"/>
          <a:srcRect t="11818"/>
          <a:stretch>
            <a:fillRect/>
          </a:stretch>
        </p:blipFill>
        <p:spPr bwMode="auto">
          <a:xfrm>
            <a:off x="395536" y="1268760"/>
            <a:ext cx="8497565" cy="521493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s://encrypted-tbn3.gstatic.com/images?q=tbn:ANd9GcTaDPFedIedbVsM_ETPIs7O9j_npXkWQY2wE-HitfG5irmZCAmh"/>
          <p:cNvPicPr>
            <a:picLocks noChangeAspect="1" noChangeArrowheads="1"/>
          </p:cNvPicPr>
          <p:nvPr/>
        </p:nvPicPr>
        <p:blipFill>
          <a:blip r:embed="rId2" cstate="print"/>
          <a:srcRect/>
          <a:stretch>
            <a:fillRect/>
          </a:stretch>
        </p:blipFill>
        <p:spPr bwMode="auto">
          <a:xfrm>
            <a:off x="714374" y="642938"/>
            <a:ext cx="7483977" cy="42982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3131840" y="764704"/>
            <a:ext cx="5554960" cy="5472607"/>
          </a:xfrm>
        </p:spPr>
        <p:txBody>
          <a:bodyPr/>
          <a:lstStyle/>
          <a:p>
            <a:pPr algn="ctr" eaLnBrk="1" hangingPunct="1">
              <a:buNone/>
            </a:pPr>
            <a:r>
              <a:rPr lang="es-CL" sz="2400" b="1" dirty="0" smtClean="0">
                <a:cs typeface="Times New Roman" pitchFamily="18" charset="0"/>
              </a:rPr>
              <a:t> </a:t>
            </a:r>
            <a:r>
              <a:rPr lang="es-ES" sz="2400" dirty="0" smtClean="0">
                <a:cs typeface="Times New Roman" pitchFamily="18" charset="0"/>
              </a:rPr>
              <a:t/>
            </a:r>
            <a:br>
              <a:rPr lang="es-ES" sz="2400" dirty="0" smtClean="0">
                <a:cs typeface="Times New Roman" pitchFamily="18" charset="0"/>
              </a:rPr>
            </a:br>
            <a:r>
              <a:rPr lang="es-CL" sz="2400" b="1" dirty="0" smtClean="0">
                <a:cs typeface="Times New Roman" pitchFamily="18" charset="0"/>
              </a:rPr>
              <a:t> </a:t>
            </a:r>
            <a:r>
              <a:rPr lang="es-CL" sz="2400" dirty="0" smtClean="0">
                <a:cs typeface="Times New Roman" pitchFamily="18" charset="0"/>
              </a:rPr>
              <a:t>El lugar de encuentro entre los que ofrecen bienes y/o  servicios y los que los demandan se llama </a:t>
            </a:r>
            <a:r>
              <a:rPr lang="es-CL" sz="3600" b="1" dirty="0" smtClean="0">
                <a:solidFill>
                  <a:srgbClr val="FF0000"/>
                </a:solidFill>
                <a:cs typeface="Times New Roman" pitchFamily="18" charset="0"/>
              </a:rPr>
              <a:t>mercado</a:t>
            </a:r>
            <a:r>
              <a:rPr lang="es-CL" sz="3600" dirty="0" smtClean="0">
                <a:solidFill>
                  <a:srgbClr val="FF0000"/>
                </a:solidFill>
                <a:cs typeface="Times New Roman" pitchFamily="18" charset="0"/>
              </a:rPr>
              <a:t>. </a:t>
            </a:r>
            <a:endParaRPr lang="es-CL" sz="2400" dirty="0" smtClean="0">
              <a:solidFill>
                <a:srgbClr val="FF0000"/>
              </a:solidFill>
              <a:cs typeface="Times New Roman" pitchFamily="18" charset="0"/>
            </a:endParaRPr>
          </a:p>
          <a:p>
            <a:pPr algn="ctr" eaLnBrk="1" hangingPunct="1">
              <a:buNone/>
            </a:pPr>
            <a:endParaRPr lang="es-CL" sz="2400" dirty="0" smtClean="0">
              <a:cs typeface="Times New Roman" pitchFamily="18" charset="0"/>
            </a:endParaRPr>
          </a:p>
          <a:p>
            <a:pPr algn="ctr" eaLnBrk="1" hangingPunct="1">
              <a:buNone/>
            </a:pPr>
            <a:r>
              <a:rPr lang="es-CL" sz="2400" dirty="0" smtClean="0">
                <a:cs typeface="Times New Roman" pitchFamily="18" charset="0"/>
              </a:rPr>
              <a:t>En las sociedades primitivas los mercados se realizaban en un día y lugar determinados. </a:t>
            </a:r>
          </a:p>
          <a:p>
            <a:pPr algn="ctr" eaLnBrk="1" hangingPunct="1">
              <a:buNone/>
            </a:pPr>
            <a:endParaRPr lang="es-CL" sz="2400" dirty="0" smtClean="0">
              <a:cs typeface="Times New Roman" pitchFamily="18" charset="0"/>
            </a:endParaRPr>
          </a:p>
          <a:p>
            <a:pPr algn="ctr" eaLnBrk="1" hangingPunct="1">
              <a:buNone/>
            </a:pPr>
            <a:r>
              <a:rPr lang="es-CL" sz="1800" i="1" dirty="0" smtClean="0">
                <a:cs typeface="Times New Roman" pitchFamily="18" charset="0"/>
              </a:rPr>
              <a:t>Actualmente el concepto de mercado es mucho más difuso ya que el mercado de divisas, por ejemplo, abarca tanto los patios de operaciones de todas las entidades bancarias como los circuitos informáticos de sus centros de cálculo</a:t>
            </a:r>
            <a:r>
              <a:rPr lang="es-CL" sz="2400" dirty="0" smtClean="0">
                <a:cs typeface="Times New Roman" pitchFamily="18" charset="0"/>
              </a:rPr>
              <a:t>. </a:t>
            </a:r>
            <a:r>
              <a:rPr lang="es-ES" sz="2400" dirty="0" smtClean="0">
                <a:cs typeface="Times New Roman" pitchFamily="18" charset="0"/>
              </a:rPr>
              <a:t/>
            </a:r>
            <a:br>
              <a:rPr lang="es-ES" sz="2400" dirty="0" smtClean="0">
                <a:cs typeface="Times New Roman" pitchFamily="18" charset="0"/>
              </a:rPr>
            </a:br>
            <a:r>
              <a:rPr lang="es-CL" sz="2400" dirty="0" smtClean="0">
                <a:cs typeface="Times New Roman" pitchFamily="18" charset="0"/>
              </a:rPr>
              <a:t> </a:t>
            </a:r>
            <a:r>
              <a:rPr lang="es-ES" sz="2400" dirty="0" smtClean="0">
                <a:cs typeface="Times New Roman" pitchFamily="18" charset="0"/>
              </a:rPr>
              <a:t/>
            </a:r>
            <a:br>
              <a:rPr lang="es-ES" sz="2400" dirty="0" smtClean="0">
                <a:cs typeface="Times New Roman" pitchFamily="18" charset="0"/>
              </a:rPr>
            </a:br>
            <a:endParaRPr lang="es-CL" sz="2400" dirty="0" smtClean="0">
              <a:cs typeface="Times New Roman" pitchFamily="18" charset="0"/>
            </a:endParaRPr>
          </a:p>
        </p:txBody>
      </p:sp>
      <p:pic>
        <p:nvPicPr>
          <p:cNvPr id="117762" name="Picture 2" descr="https://encrypted-tbn1.gstatic.com/images?q=tbn:ANd9GcQkJDhbCxtnXY2xHVpd4MAxSckruS3zexcyVlLzaB8upPfiCO-4RA"/>
          <p:cNvPicPr>
            <a:picLocks noChangeAspect="1" noChangeArrowheads="1"/>
          </p:cNvPicPr>
          <p:nvPr/>
        </p:nvPicPr>
        <p:blipFill>
          <a:blip r:embed="rId2" cstate="print"/>
          <a:srcRect/>
          <a:stretch>
            <a:fillRect/>
          </a:stretch>
        </p:blipFill>
        <p:spPr bwMode="auto">
          <a:xfrm>
            <a:off x="395536" y="2708920"/>
            <a:ext cx="2638425" cy="173355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iles.manjarres.webnode.com.co/200000005-ede26eedce/flujo.png"/>
          <p:cNvPicPr>
            <a:picLocks noChangeAspect="1" noChangeArrowheads="1"/>
          </p:cNvPicPr>
          <p:nvPr/>
        </p:nvPicPr>
        <p:blipFill>
          <a:blip r:embed="rId2" cstate="print"/>
          <a:srcRect/>
          <a:stretch>
            <a:fillRect/>
          </a:stretch>
        </p:blipFill>
        <p:spPr bwMode="auto">
          <a:xfrm>
            <a:off x="-14383" y="0"/>
            <a:ext cx="9158383" cy="68580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3 Marcador de número de diapositiva"/>
          <p:cNvSpPr>
            <a:spLocks noGrp="1"/>
          </p:cNvSpPr>
          <p:nvPr>
            <p:ph type="sldNum" sz="quarter" idx="12"/>
          </p:nvPr>
        </p:nvSpPr>
        <p:spPr/>
        <p:txBody>
          <a:bodyPr/>
          <a:lstStyle/>
          <a:p>
            <a:pPr>
              <a:defRPr/>
            </a:pPr>
            <a:fld id="{1916A4E7-F99D-49D0-A398-51CD031FCBE8}" type="slidenum">
              <a:rPr lang="es-ES"/>
              <a:pPr>
                <a:defRPr/>
              </a:pPr>
              <a:t>29</a:t>
            </a:fld>
            <a:endParaRPr lang="es-ES"/>
          </a:p>
        </p:txBody>
      </p:sp>
      <p:sp>
        <p:nvSpPr>
          <p:cNvPr id="29699" name="Text Box 2"/>
          <p:cNvSpPr txBox="1">
            <a:spLocks noChangeArrowheads="1"/>
          </p:cNvSpPr>
          <p:nvPr/>
        </p:nvSpPr>
        <p:spPr bwMode="auto">
          <a:xfrm>
            <a:off x="152400" y="304800"/>
            <a:ext cx="8888413" cy="274638"/>
          </a:xfrm>
          <a:prstGeom prst="rect">
            <a:avLst/>
          </a:prstGeom>
          <a:noFill/>
          <a:ln w="9525">
            <a:noFill/>
            <a:miter lim="800000"/>
            <a:headEnd/>
            <a:tailEnd/>
          </a:ln>
        </p:spPr>
        <p:txBody>
          <a:bodyPr wrap="none">
            <a:spAutoFit/>
          </a:bodyPr>
          <a:lstStyle/>
          <a:p>
            <a:r>
              <a:rPr lang="es-ES_tradnl" sz="1200" b="1"/>
              <a:t>El sistema de precios utiliza los mercados de oferta – demanda para resolver los problemas económicos fundamentales</a:t>
            </a:r>
            <a:endParaRPr lang="es-ES" sz="1200" b="1"/>
          </a:p>
        </p:txBody>
      </p:sp>
      <p:sp>
        <p:nvSpPr>
          <p:cNvPr id="29700" name="Oval 3"/>
          <p:cNvSpPr>
            <a:spLocks noChangeArrowheads="1"/>
          </p:cNvSpPr>
          <p:nvPr/>
        </p:nvSpPr>
        <p:spPr bwMode="auto">
          <a:xfrm>
            <a:off x="3173413" y="838200"/>
            <a:ext cx="2362200" cy="1752600"/>
          </a:xfrm>
          <a:prstGeom prst="ellipse">
            <a:avLst/>
          </a:prstGeom>
          <a:solidFill>
            <a:srgbClr val="66FFFF"/>
          </a:solidFill>
          <a:ln w="9525">
            <a:solidFill>
              <a:schemeClr val="tx1"/>
            </a:solidFill>
            <a:round/>
            <a:headEnd/>
            <a:tailEnd/>
          </a:ln>
        </p:spPr>
        <p:txBody>
          <a:bodyPr wrap="none" anchor="ctr"/>
          <a:lstStyle/>
          <a:p>
            <a:pPr algn="ctr"/>
            <a:r>
              <a:rPr lang="es-ES_tradnl" sz="1800" b="1"/>
              <a:t>Precios en </a:t>
            </a:r>
          </a:p>
          <a:p>
            <a:pPr algn="ctr"/>
            <a:r>
              <a:rPr lang="es-ES_tradnl" sz="1800" b="1"/>
              <a:t>Los mercados</a:t>
            </a:r>
          </a:p>
          <a:p>
            <a:pPr algn="ctr"/>
            <a:r>
              <a:rPr lang="es-ES_tradnl" sz="1800" b="1"/>
              <a:t>De bienes</a:t>
            </a:r>
            <a:endParaRPr lang="es-ES" sz="1800" b="1"/>
          </a:p>
        </p:txBody>
      </p:sp>
      <p:sp>
        <p:nvSpPr>
          <p:cNvPr id="29701" name="Oval 4"/>
          <p:cNvSpPr>
            <a:spLocks noChangeArrowheads="1"/>
          </p:cNvSpPr>
          <p:nvPr/>
        </p:nvSpPr>
        <p:spPr bwMode="auto">
          <a:xfrm>
            <a:off x="3173413" y="4800600"/>
            <a:ext cx="2362200" cy="1752600"/>
          </a:xfrm>
          <a:prstGeom prst="ellipse">
            <a:avLst/>
          </a:prstGeom>
          <a:solidFill>
            <a:srgbClr val="66FFFF"/>
          </a:solidFill>
          <a:ln w="9525">
            <a:solidFill>
              <a:schemeClr val="tx1"/>
            </a:solidFill>
            <a:round/>
            <a:headEnd/>
            <a:tailEnd/>
          </a:ln>
        </p:spPr>
        <p:txBody>
          <a:bodyPr wrap="none" anchor="ctr"/>
          <a:lstStyle/>
          <a:p>
            <a:pPr algn="ctr"/>
            <a:r>
              <a:rPr lang="es-ES_tradnl" sz="1800" b="1"/>
              <a:t>Precios en </a:t>
            </a:r>
          </a:p>
          <a:p>
            <a:pPr algn="ctr"/>
            <a:r>
              <a:rPr lang="es-ES_tradnl" sz="1800" b="1"/>
              <a:t>Los mercados</a:t>
            </a:r>
          </a:p>
          <a:p>
            <a:pPr algn="ctr"/>
            <a:r>
              <a:rPr lang="es-ES_tradnl" sz="1800" b="1"/>
              <a:t>De factores</a:t>
            </a:r>
            <a:endParaRPr lang="es-ES" sz="1800" b="1"/>
          </a:p>
        </p:txBody>
      </p:sp>
      <p:sp>
        <p:nvSpPr>
          <p:cNvPr id="29702" name="Rectangle 5"/>
          <p:cNvSpPr>
            <a:spLocks noChangeArrowheads="1"/>
          </p:cNvSpPr>
          <p:nvPr/>
        </p:nvSpPr>
        <p:spPr bwMode="auto">
          <a:xfrm>
            <a:off x="685800" y="2665413"/>
            <a:ext cx="1752600" cy="1981200"/>
          </a:xfrm>
          <a:prstGeom prst="rect">
            <a:avLst/>
          </a:prstGeom>
          <a:solidFill>
            <a:srgbClr val="FFFF99"/>
          </a:solidFill>
          <a:ln w="9525">
            <a:solidFill>
              <a:schemeClr val="tx1"/>
            </a:solidFill>
            <a:miter lim="800000"/>
            <a:headEnd/>
            <a:tailEnd/>
          </a:ln>
        </p:spPr>
        <p:txBody>
          <a:bodyPr wrap="none" anchor="ctr"/>
          <a:lstStyle/>
          <a:p>
            <a:endParaRPr lang="es-CL"/>
          </a:p>
        </p:txBody>
      </p:sp>
      <p:sp>
        <p:nvSpPr>
          <p:cNvPr id="29703" name="Rectangle 6"/>
          <p:cNvSpPr>
            <a:spLocks noChangeArrowheads="1"/>
          </p:cNvSpPr>
          <p:nvPr/>
        </p:nvSpPr>
        <p:spPr bwMode="auto">
          <a:xfrm>
            <a:off x="6443663" y="2781300"/>
            <a:ext cx="1752600" cy="1981200"/>
          </a:xfrm>
          <a:prstGeom prst="rect">
            <a:avLst/>
          </a:prstGeom>
          <a:solidFill>
            <a:srgbClr val="FFFF99"/>
          </a:solidFill>
          <a:ln w="9525">
            <a:solidFill>
              <a:schemeClr val="tx1"/>
            </a:solidFill>
            <a:miter lim="800000"/>
            <a:headEnd/>
            <a:tailEnd/>
          </a:ln>
        </p:spPr>
        <p:txBody>
          <a:bodyPr wrap="none" anchor="ctr"/>
          <a:lstStyle/>
          <a:p>
            <a:endParaRPr lang="es-CL"/>
          </a:p>
        </p:txBody>
      </p:sp>
      <p:sp>
        <p:nvSpPr>
          <p:cNvPr id="54279" name="Text Box 7"/>
          <p:cNvSpPr txBox="1">
            <a:spLocks noChangeArrowheads="1"/>
          </p:cNvSpPr>
          <p:nvPr/>
        </p:nvSpPr>
        <p:spPr bwMode="auto">
          <a:xfrm>
            <a:off x="971550" y="3429000"/>
            <a:ext cx="1314450" cy="511175"/>
          </a:xfrm>
          <a:prstGeom prst="rect">
            <a:avLst/>
          </a:prstGeom>
          <a:noFill/>
          <a:ln w="9525">
            <a:noFill/>
            <a:miter lim="800000"/>
            <a:headEnd/>
            <a:tailEnd/>
          </a:ln>
          <a:effectLst/>
        </p:spPr>
        <p:txBody>
          <a:bodyPr lIns="18000" tIns="10800" rIns="18000" bIns="10800">
            <a:spAutoFit/>
          </a:bodyPr>
          <a:lstStyle/>
          <a:p>
            <a:pPr>
              <a:defRPr/>
            </a:pPr>
            <a:r>
              <a:rPr lang="es-ES_tradnl" sz="1600" b="1" dirty="0">
                <a:solidFill>
                  <a:schemeClr val="accent4">
                    <a:lumMod val="10000"/>
                  </a:schemeClr>
                </a:solidFill>
              </a:rPr>
              <a:t>Economías Domésticas</a:t>
            </a:r>
            <a:endParaRPr lang="es-ES" sz="1600" b="1" dirty="0">
              <a:solidFill>
                <a:schemeClr val="accent4">
                  <a:lumMod val="10000"/>
                </a:schemeClr>
              </a:solidFill>
            </a:endParaRPr>
          </a:p>
        </p:txBody>
      </p:sp>
      <p:sp>
        <p:nvSpPr>
          <p:cNvPr id="54280" name="Text Box 8"/>
          <p:cNvSpPr txBox="1">
            <a:spLocks noChangeArrowheads="1"/>
          </p:cNvSpPr>
          <p:nvPr/>
        </p:nvSpPr>
        <p:spPr bwMode="auto">
          <a:xfrm>
            <a:off x="6629400" y="3516313"/>
            <a:ext cx="1331913" cy="298450"/>
          </a:xfrm>
          <a:prstGeom prst="rect">
            <a:avLst/>
          </a:prstGeom>
          <a:noFill/>
          <a:ln w="9525">
            <a:noFill/>
            <a:miter lim="800000"/>
            <a:headEnd/>
            <a:tailEnd/>
          </a:ln>
          <a:effectLst/>
        </p:spPr>
        <p:txBody>
          <a:bodyPr wrap="none" lIns="18000" tIns="10800" rIns="18000" bIns="10800">
            <a:spAutoFit/>
          </a:bodyPr>
          <a:lstStyle/>
          <a:p>
            <a:pPr>
              <a:defRPr/>
            </a:pPr>
            <a:r>
              <a:rPr lang="es-ES_tradnl" sz="1800" b="1" dirty="0">
                <a:solidFill>
                  <a:schemeClr val="accent4">
                    <a:lumMod val="10000"/>
                  </a:schemeClr>
                </a:solidFill>
              </a:rPr>
              <a:t>EMPRESAS</a:t>
            </a:r>
            <a:endParaRPr lang="es-ES" sz="1800" b="1" dirty="0">
              <a:solidFill>
                <a:schemeClr val="accent4">
                  <a:lumMod val="10000"/>
                </a:schemeClr>
              </a:solidFill>
            </a:endParaRPr>
          </a:p>
        </p:txBody>
      </p:sp>
      <p:sp>
        <p:nvSpPr>
          <p:cNvPr id="29706" name="Line 9"/>
          <p:cNvSpPr>
            <a:spLocks noChangeShapeType="1"/>
          </p:cNvSpPr>
          <p:nvPr/>
        </p:nvSpPr>
        <p:spPr bwMode="auto">
          <a:xfrm>
            <a:off x="685800" y="3276600"/>
            <a:ext cx="1752600" cy="0"/>
          </a:xfrm>
          <a:prstGeom prst="line">
            <a:avLst/>
          </a:prstGeom>
          <a:noFill/>
          <a:ln w="9525">
            <a:solidFill>
              <a:schemeClr val="tx1"/>
            </a:solidFill>
            <a:round/>
            <a:headEnd/>
            <a:tailEnd/>
          </a:ln>
        </p:spPr>
        <p:txBody>
          <a:bodyPr/>
          <a:lstStyle/>
          <a:p>
            <a:endParaRPr lang="es-CL"/>
          </a:p>
        </p:txBody>
      </p:sp>
      <p:sp>
        <p:nvSpPr>
          <p:cNvPr id="29707" name="Line 10"/>
          <p:cNvSpPr>
            <a:spLocks noChangeShapeType="1"/>
          </p:cNvSpPr>
          <p:nvPr/>
        </p:nvSpPr>
        <p:spPr bwMode="auto">
          <a:xfrm>
            <a:off x="685800" y="4114800"/>
            <a:ext cx="1752600" cy="0"/>
          </a:xfrm>
          <a:prstGeom prst="line">
            <a:avLst/>
          </a:prstGeom>
          <a:noFill/>
          <a:ln w="9525">
            <a:solidFill>
              <a:schemeClr val="tx1"/>
            </a:solidFill>
            <a:round/>
            <a:headEnd/>
            <a:tailEnd/>
          </a:ln>
        </p:spPr>
        <p:txBody>
          <a:bodyPr/>
          <a:lstStyle/>
          <a:p>
            <a:endParaRPr lang="es-CL"/>
          </a:p>
        </p:txBody>
      </p:sp>
      <p:sp>
        <p:nvSpPr>
          <p:cNvPr id="54283" name="Text Box 11"/>
          <p:cNvSpPr txBox="1">
            <a:spLocks noChangeArrowheads="1"/>
          </p:cNvSpPr>
          <p:nvPr/>
        </p:nvSpPr>
        <p:spPr bwMode="auto">
          <a:xfrm>
            <a:off x="1055688" y="4191000"/>
            <a:ext cx="1011237" cy="390525"/>
          </a:xfrm>
          <a:prstGeom prst="rect">
            <a:avLst/>
          </a:prstGeom>
          <a:noFill/>
          <a:ln w="9525">
            <a:noFill/>
            <a:miter lim="800000"/>
            <a:headEnd/>
            <a:tailEnd/>
          </a:ln>
          <a:effectLst/>
        </p:spPr>
        <p:txBody>
          <a:bodyPr wrap="none" lIns="18000" tIns="10800" rIns="18000" bIns="10800">
            <a:spAutoFit/>
          </a:bodyPr>
          <a:lstStyle/>
          <a:p>
            <a:pPr algn="ctr">
              <a:defRPr/>
            </a:pPr>
            <a:r>
              <a:rPr lang="es-ES_tradnl" sz="1200" b="1" dirty="0">
                <a:solidFill>
                  <a:schemeClr val="accent4">
                    <a:lumMod val="10000"/>
                  </a:schemeClr>
                </a:solidFill>
              </a:rPr>
              <a:t>Propiedad de</a:t>
            </a:r>
          </a:p>
          <a:p>
            <a:pPr algn="ctr">
              <a:defRPr/>
            </a:pPr>
            <a:r>
              <a:rPr lang="es-ES_tradnl" sz="1200" b="1" dirty="0">
                <a:solidFill>
                  <a:schemeClr val="accent4">
                    <a:lumMod val="10000"/>
                  </a:schemeClr>
                </a:solidFill>
              </a:rPr>
              <a:t>los factores</a:t>
            </a:r>
            <a:endParaRPr lang="es-ES" sz="1200" b="1" dirty="0">
              <a:solidFill>
                <a:schemeClr val="accent4">
                  <a:lumMod val="10000"/>
                </a:schemeClr>
              </a:solidFill>
            </a:endParaRPr>
          </a:p>
        </p:txBody>
      </p:sp>
      <p:sp>
        <p:nvSpPr>
          <p:cNvPr id="54284" name="Text Box 12"/>
          <p:cNvSpPr txBox="1">
            <a:spLocks noChangeArrowheads="1"/>
          </p:cNvSpPr>
          <p:nvPr/>
        </p:nvSpPr>
        <p:spPr bwMode="auto">
          <a:xfrm>
            <a:off x="785813" y="2801938"/>
            <a:ext cx="1576387" cy="390525"/>
          </a:xfrm>
          <a:prstGeom prst="rect">
            <a:avLst/>
          </a:prstGeom>
          <a:noFill/>
          <a:ln w="9525">
            <a:noFill/>
            <a:miter lim="800000"/>
            <a:headEnd/>
            <a:tailEnd/>
          </a:ln>
          <a:effectLst/>
        </p:spPr>
        <p:txBody>
          <a:bodyPr wrap="none" lIns="18000" tIns="10800" rIns="18000" bIns="10800">
            <a:spAutoFit/>
          </a:bodyPr>
          <a:lstStyle/>
          <a:p>
            <a:pPr algn="ctr">
              <a:defRPr/>
            </a:pPr>
            <a:r>
              <a:rPr lang="es-ES_tradnl" sz="1200" b="1" dirty="0">
                <a:solidFill>
                  <a:schemeClr val="accent4">
                    <a:lumMod val="10000"/>
                  </a:schemeClr>
                </a:solidFill>
              </a:rPr>
              <a:t>Votos monetarios</a:t>
            </a:r>
          </a:p>
          <a:p>
            <a:pPr algn="ctr">
              <a:defRPr/>
            </a:pPr>
            <a:r>
              <a:rPr lang="es-ES_tradnl" sz="1200" b="1" dirty="0">
                <a:solidFill>
                  <a:schemeClr val="accent4">
                    <a:lumMod val="10000"/>
                  </a:schemeClr>
                </a:solidFill>
              </a:rPr>
              <a:t>de los consumidores</a:t>
            </a:r>
            <a:endParaRPr lang="es-ES" sz="1200" b="1" dirty="0">
              <a:solidFill>
                <a:schemeClr val="accent4">
                  <a:lumMod val="10000"/>
                </a:schemeClr>
              </a:solidFill>
            </a:endParaRPr>
          </a:p>
        </p:txBody>
      </p:sp>
      <p:sp>
        <p:nvSpPr>
          <p:cNvPr id="29710" name="Line 13"/>
          <p:cNvSpPr>
            <a:spLocks noChangeShapeType="1"/>
          </p:cNvSpPr>
          <p:nvPr/>
        </p:nvSpPr>
        <p:spPr bwMode="auto">
          <a:xfrm>
            <a:off x="6442075" y="3276600"/>
            <a:ext cx="1752600" cy="0"/>
          </a:xfrm>
          <a:prstGeom prst="line">
            <a:avLst/>
          </a:prstGeom>
          <a:noFill/>
          <a:ln w="9525">
            <a:solidFill>
              <a:schemeClr val="tx1"/>
            </a:solidFill>
            <a:round/>
            <a:headEnd/>
            <a:tailEnd/>
          </a:ln>
        </p:spPr>
        <p:txBody>
          <a:bodyPr/>
          <a:lstStyle/>
          <a:p>
            <a:endParaRPr lang="es-CL"/>
          </a:p>
        </p:txBody>
      </p:sp>
      <p:sp>
        <p:nvSpPr>
          <p:cNvPr id="29711" name="Line 14"/>
          <p:cNvSpPr>
            <a:spLocks noChangeShapeType="1"/>
          </p:cNvSpPr>
          <p:nvPr/>
        </p:nvSpPr>
        <p:spPr bwMode="auto">
          <a:xfrm>
            <a:off x="6459538" y="4114800"/>
            <a:ext cx="1752600" cy="0"/>
          </a:xfrm>
          <a:prstGeom prst="line">
            <a:avLst/>
          </a:prstGeom>
          <a:noFill/>
          <a:ln w="9525">
            <a:solidFill>
              <a:schemeClr val="tx1"/>
            </a:solidFill>
            <a:round/>
            <a:headEnd/>
            <a:tailEnd/>
          </a:ln>
        </p:spPr>
        <p:txBody>
          <a:bodyPr/>
          <a:lstStyle/>
          <a:p>
            <a:endParaRPr lang="es-CL"/>
          </a:p>
        </p:txBody>
      </p:sp>
      <p:sp>
        <p:nvSpPr>
          <p:cNvPr id="54287" name="Text Box 15"/>
          <p:cNvSpPr txBox="1">
            <a:spLocks noChangeArrowheads="1"/>
          </p:cNvSpPr>
          <p:nvPr/>
        </p:nvSpPr>
        <p:spPr bwMode="auto">
          <a:xfrm>
            <a:off x="6864350" y="2784475"/>
            <a:ext cx="876300" cy="390525"/>
          </a:xfrm>
          <a:prstGeom prst="rect">
            <a:avLst/>
          </a:prstGeom>
          <a:noFill/>
          <a:ln w="9525">
            <a:noFill/>
            <a:miter lim="800000"/>
            <a:headEnd/>
            <a:tailEnd/>
          </a:ln>
          <a:effectLst/>
        </p:spPr>
        <p:txBody>
          <a:bodyPr wrap="none" lIns="18000" tIns="10800" rIns="18000" bIns="10800">
            <a:spAutoFit/>
          </a:bodyPr>
          <a:lstStyle/>
          <a:p>
            <a:pPr algn="ctr">
              <a:defRPr/>
            </a:pPr>
            <a:r>
              <a:rPr lang="es-ES_tradnl" sz="1200" b="1" dirty="0">
                <a:solidFill>
                  <a:schemeClr val="accent4">
                    <a:lumMod val="10000"/>
                  </a:schemeClr>
                </a:solidFill>
              </a:rPr>
              <a:t>Costos de</a:t>
            </a:r>
          </a:p>
          <a:p>
            <a:pPr algn="ctr">
              <a:defRPr/>
            </a:pPr>
            <a:r>
              <a:rPr lang="es-ES_tradnl" sz="1200" b="1" dirty="0">
                <a:solidFill>
                  <a:schemeClr val="accent4">
                    <a:lumMod val="10000"/>
                  </a:schemeClr>
                </a:solidFill>
              </a:rPr>
              <a:t>producción</a:t>
            </a:r>
            <a:endParaRPr lang="es-ES" sz="1200" b="1" dirty="0">
              <a:solidFill>
                <a:schemeClr val="accent4">
                  <a:lumMod val="10000"/>
                </a:schemeClr>
              </a:solidFill>
            </a:endParaRPr>
          </a:p>
        </p:txBody>
      </p:sp>
      <p:sp>
        <p:nvSpPr>
          <p:cNvPr id="54288" name="Text Box 16"/>
          <p:cNvSpPr txBox="1">
            <a:spLocks noChangeArrowheads="1"/>
          </p:cNvSpPr>
          <p:nvPr/>
        </p:nvSpPr>
        <p:spPr bwMode="auto">
          <a:xfrm>
            <a:off x="6823075" y="4184650"/>
            <a:ext cx="1062038" cy="390525"/>
          </a:xfrm>
          <a:prstGeom prst="rect">
            <a:avLst/>
          </a:prstGeom>
          <a:noFill/>
          <a:ln w="9525">
            <a:noFill/>
            <a:miter lim="800000"/>
            <a:headEnd/>
            <a:tailEnd/>
          </a:ln>
          <a:effectLst/>
        </p:spPr>
        <p:txBody>
          <a:bodyPr wrap="none" lIns="18000" tIns="10800" rIns="18000" bIns="10800">
            <a:spAutoFit/>
          </a:bodyPr>
          <a:lstStyle/>
          <a:p>
            <a:pPr algn="ctr">
              <a:defRPr/>
            </a:pPr>
            <a:r>
              <a:rPr lang="es-ES_tradnl" sz="1200" b="1" dirty="0">
                <a:solidFill>
                  <a:schemeClr val="accent4">
                    <a:lumMod val="10000"/>
                  </a:schemeClr>
                </a:solidFill>
              </a:rPr>
              <a:t>Salarios, </a:t>
            </a:r>
          </a:p>
          <a:p>
            <a:pPr algn="ctr">
              <a:defRPr/>
            </a:pPr>
            <a:r>
              <a:rPr lang="es-ES_tradnl" sz="1200" b="1" dirty="0">
                <a:solidFill>
                  <a:schemeClr val="accent4">
                    <a:lumMod val="10000"/>
                  </a:schemeClr>
                </a:solidFill>
              </a:rPr>
              <a:t>intereses, etc.</a:t>
            </a:r>
            <a:endParaRPr lang="es-ES" sz="1200" b="1" dirty="0">
              <a:solidFill>
                <a:schemeClr val="accent4">
                  <a:lumMod val="10000"/>
                </a:schemeClr>
              </a:solidFill>
            </a:endParaRPr>
          </a:p>
        </p:txBody>
      </p:sp>
      <p:sp>
        <p:nvSpPr>
          <p:cNvPr id="29714" name="Text Box 17"/>
          <p:cNvSpPr txBox="1">
            <a:spLocks noChangeArrowheads="1"/>
          </p:cNvSpPr>
          <p:nvPr/>
        </p:nvSpPr>
        <p:spPr bwMode="auto">
          <a:xfrm>
            <a:off x="4105275" y="2819400"/>
            <a:ext cx="530225" cy="296863"/>
          </a:xfrm>
          <a:prstGeom prst="rect">
            <a:avLst/>
          </a:prstGeom>
          <a:noFill/>
          <a:ln w="9525">
            <a:noFill/>
            <a:miter lim="800000"/>
            <a:headEnd/>
            <a:tailEnd/>
          </a:ln>
        </p:spPr>
        <p:txBody>
          <a:bodyPr wrap="none" lIns="18000" tIns="10800" rIns="18000" bIns="10800">
            <a:spAutoFit/>
          </a:bodyPr>
          <a:lstStyle/>
          <a:p>
            <a:r>
              <a:rPr lang="es-ES_tradnl" sz="1800" b="1">
                <a:solidFill>
                  <a:srgbClr val="FF0066"/>
                </a:solidFill>
              </a:rPr>
              <a:t>QUÉ</a:t>
            </a:r>
            <a:endParaRPr lang="es-ES" sz="1800" b="1">
              <a:solidFill>
                <a:srgbClr val="FF0066"/>
              </a:solidFill>
            </a:endParaRPr>
          </a:p>
        </p:txBody>
      </p:sp>
      <p:sp>
        <p:nvSpPr>
          <p:cNvPr id="29715" name="Text Box 18"/>
          <p:cNvSpPr txBox="1">
            <a:spLocks noChangeArrowheads="1"/>
          </p:cNvSpPr>
          <p:nvPr/>
        </p:nvSpPr>
        <p:spPr bwMode="auto">
          <a:xfrm>
            <a:off x="3997325" y="3513138"/>
            <a:ext cx="746125" cy="296862"/>
          </a:xfrm>
          <a:prstGeom prst="rect">
            <a:avLst/>
          </a:prstGeom>
          <a:noFill/>
          <a:ln w="9525">
            <a:noFill/>
            <a:miter lim="800000"/>
            <a:headEnd/>
            <a:tailEnd/>
          </a:ln>
        </p:spPr>
        <p:txBody>
          <a:bodyPr wrap="none" lIns="18000" tIns="10800" rIns="18000" bIns="10800">
            <a:spAutoFit/>
          </a:bodyPr>
          <a:lstStyle/>
          <a:p>
            <a:r>
              <a:rPr lang="es-ES_tradnl" sz="1800" b="1">
                <a:solidFill>
                  <a:srgbClr val="FF0066"/>
                </a:solidFill>
              </a:rPr>
              <a:t>CÓMO</a:t>
            </a:r>
            <a:endParaRPr lang="es-ES" sz="1800" b="1">
              <a:solidFill>
                <a:srgbClr val="FF0066"/>
              </a:solidFill>
            </a:endParaRPr>
          </a:p>
        </p:txBody>
      </p:sp>
      <p:sp>
        <p:nvSpPr>
          <p:cNvPr id="29716" name="Text Box 19"/>
          <p:cNvSpPr txBox="1">
            <a:spLocks noChangeArrowheads="1"/>
          </p:cNvSpPr>
          <p:nvPr/>
        </p:nvSpPr>
        <p:spPr bwMode="auto">
          <a:xfrm>
            <a:off x="3727450" y="4170363"/>
            <a:ext cx="1565275" cy="266700"/>
          </a:xfrm>
          <a:prstGeom prst="rect">
            <a:avLst/>
          </a:prstGeom>
          <a:noFill/>
          <a:ln w="9525">
            <a:noFill/>
            <a:miter lim="800000"/>
            <a:headEnd/>
            <a:tailEnd/>
          </a:ln>
        </p:spPr>
        <p:txBody>
          <a:bodyPr lIns="18000" tIns="10800" rIns="18000" bIns="10800">
            <a:spAutoFit/>
          </a:bodyPr>
          <a:lstStyle/>
          <a:p>
            <a:r>
              <a:rPr lang="es-ES_tradnl" sz="1600" b="1">
                <a:solidFill>
                  <a:srgbClr val="FF0066"/>
                </a:solidFill>
              </a:rPr>
              <a:t>PARA QUIÉN</a:t>
            </a:r>
            <a:endParaRPr lang="es-ES" sz="1600" b="1">
              <a:solidFill>
                <a:srgbClr val="FF0066"/>
              </a:solidFill>
            </a:endParaRPr>
          </a:p>
        </p:txBody>
      </p:sp>
      <p:sp>
        <p:nvSpPr>
          <p:cNvPr id="29717" name="Freeform 20"/>
          <p:cNvSpPr>
            <a:spLocks/>
          </p:cNvSpPr>
          <p:nvPr/>
        </p:nvSpPr>
        <p:spPr bwMode="auto">
          <a:xfrm>
            <a:off x="1143000" y="1295400"/>
            <a:ext cx="2133600" cy="1371600"/>
          </a:xfrm>
          <a:custGeom>
            <a:avLst/>
            <a:gdLst>
              <a:gd name="T0" fmla="*/ 0 w 1344"/>
              <a:gd name="T1" fmla="*/ 2147483647 h 864"/>
              <a:gd name="T2" fmla="*/ 0 w 1344"/>
              <a:gd name="T3" fmla="*/ 0 h 864"/>
              <a:gd name="T4" fmla="*/ 2147483647 w 1344"/>
              <a:gd name="T5" fmla="*/ 0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0" y="864"/>
                </a:moveTo>
                <a:lnTo>
                  <a:pt x="0" y="0"/>
                </a:lnTo>
                <a:lnTo>
                  <a:pt x="1344" y="0"/>
                </a:lnTo>
              </a:path>
            </a:pathLst>
          </a:custGeom>
          <a:noFill/>
          <a:ln w="38100">
            <a:solidFill>
              <a:srgbClr val="FF3300"/>
            </a:solidFill>
            <a:round/>
            <a:headEnd/>
            <a:tailEnd type="triangle" w="med" len="med"/>
          </a:ln>
        </p:spPr>
        <p:txBody>
          <a:bodyPr/>
          <a:lstStyle/>
          <a:p>
            <a:endParaRPr lang="es-CL"/>
          </a:p>
        </p:txBody>
      </p:sp>
      <p:sp>
        <p:nvSpPr>
          <p:cNvPr id="29718" name="Freeform 21"/>
          <p:cNvSpPr>
            <a:spLocks/>
          </p:cNvSpPr>
          <p:nvPr/>
        </p:nvSpPr>
        <p:spPr bwMode="auto">
          <a:xfrm>
            <a:off x="1600200" y="1828800"/>
            <a:ext cx="1524000" cy="838200"/>
          </a:xfrm>
          <a:custGeom>
            <a:avLst/>
            <a:gdLst>
              <a:gd name="T0" fmla="*/ 0 w 960"/>
              <a:gd name="T1" fmla="*/ 2147483647 h 528"/>
              <a:gd name="T2" fmla="*/ 0 w 960"/>
              <a:gd name="T3" fmla="*/ 0 h 528"/>
              <a:gd name="T4" fmla="*/ 2147483647 w 960"/>
              <a:gd name="T5" fmla="*/ 0 h 528"/>
              <a:gd name="T6" fmla="*/ 0 60000 65536"/>
              <a:gd name="T7" fmla="*/ 0 60000 65536"/>
              <a:gd name="T8" fmla="*/ 0 60000 65536"/>
              <a:gd name="T9" fmla="*/ 0 w 960"/>
              <a:gd name="T10" fmla="*/ 0 h 528"/>
              <a:gd name="T11" fmla="*/ 960 w 960"/>
              <a:gd name="T12" fmla="*/ 528 h 528"/>
            </a:gdLst>
            <a:ahLst/>
            <a:cxnLst>
              <a:cxn ang="T6">
                <a:pos x="T0" y="T1"/>
              </a:cxn>
              <a:cxn ang="T7">
                <a:pos x="T2" y="T3"/>
              </a:cxn>
              <a:cxn ang="T8">
                <a:pos x="T4" y="T5"/>
              </a:cxn>
            </a:cxnLst>
            <a:rect l="T9" t="T10" r="T11" b="T12"/>
            <a:pathLst>
              <a:path w="960" h="528">
                <a:moveTo>
                  <a:pt x="0" y="528"/>
                </a:moveTo>
                <a:lnTo>
                  <a:pt x="0" y="0"/>
                </a:lnTo>
                <a:lnTo>
                  <a:pt x="960" y="0"/>
                </a:lnTo>
              </a:path>
            </a:pathLst>
          </a:custGeom>
          <a:noFill/>
          <a:ln w="38100">
            <a:solidFill>
              <a:srgbClr val="FF3300"/>
            </a:solidFill>
            <a:round/>
            <a:headEnd/>
            <a:tailEnd type="triangle" w="med" len="med"/>
          </a:ln>
        </p:spPr>
        <p:txBody>
          <a:bodyPr/>
          <a:lstStyle/>
          <a:p>
            <a:endParaRPr lang="es-CL"/>
          </a:p>
        </p:txBody>
      </p:sp>
      <p:sp>
        <p:nvSpPr>
          <p:cNvPr id="29719" name="Freeform 22"/>
          <p:cNvSpPr>
            <a:spLocks/>
          </p:cNvSpPr>
          <p:nvPr/>
        </p:nvSpPr>
        <p:spPr bwMode="auto">
          <a:xfrm>
            <a:off x="2057400" y="2209800"/>
            <a:ext cx="1295400" cy="457200"/>
          </a:xfrm>
          <a:custGeom>
            <a:avLst/>
            <a:gdLst>
              <a:gd name="T0" fmla="*/ 0 w 816"/>
              <a:gd name="T1" fmla="*/ 2147483647 h 288"/>
              <a:gd name="T2" fmla="*/ 0 w 816"/>
              <a:gd name="T3" fmla="*/ 0 h 288"/>
              <a:gd name="T4" fmla="*/ 2147483647 w 816"/>
              <a:gd name="T5" fmla="*/ 0 h 288"/>
              <a:gd name="T6" fmla="*/ 0 60000 65536"/>
              <a:gd name="T7" fmla="*/ 0 60000 65536"/>
              <a:gd name="T8" fmla="*/ 0 60000 65536"/>
              <a:gd name="T9" fmla="*/ 0 w 816"/>
              <a:gd name="T10" fmla="*/ 0 h 288"/>
              <a:gd name="T11" fmla="*/ 816 w 816"/>
              <a:gd name="T12" fmla="*/ 288 h 288"/>
            </a:gdLst>
            <a:ahLst/>
            <a:cxnLst>
              <a:cxn ang="T6">
                <a:pos x="T0" y="T1"/>
              </a:cxn>
              <a:cxn ang="T7">
                <a:pos x="T2" y="T3"/>
              </a:cxn>
              <a:cxn ang="T8">
                <a:pos x="T4" y="T5"/>
              </a:cxn>
            </a:cxnLst>
            <a:rect l="T9" t="T10" r="T11" b="T12"/>
            <a:pathLst>
              <a:path w="816" h="288">
                <a:moveTo>
                  <a:pt x="0" y="288"/>
                </a:moveTo>
                <a:lnTo>
                  <a:pt x="0" y="0"/>
                </a:lnTo>
                <a:lnTo>
                  <a:pt x="816" y="0"/>
                </a:lnTo>
              </a:path>
            </a:pathLst>
          </a:custGeom>
          <a:noFill/>
          <a:ln w="38100">
            <a:solidFill>
              <a:srgbClr val="FF3300"/>
            </a:solidFill>
            <a:round/>
            <a:headEnd/>
            <a:tailEnd type="triangle" w="med" len="med"/>
          </a:ln>
        </p:spPr>
        <p:txBody>
          <a:bodyPr/>
          <a:lstStyle/>
          <a:p>
            <a:endParaRPr lang="es-CL"/>
          </a:p>
        </p:txBody>
      </p:sp>
      <p:sp>
        <p:nvSpPr>
          <p:cNvPr id="29720" name="Freeform 23"/>
          <p:cNvSpPr>
            <a:spLocks/>
          </p:cNvSpPr>
          <p:nvPr/>
        </p:nvSpPr>
        <p:spPr bwMode="auto">
          <a:xfrm>
            <a:off x="1143000" y="4648200"/>
            <a:ext cx="2133600" cy="1447800"/>
          </a:xfrm>
          <a:custGeom>
            <a:avLst/>
            <a:gdLst>
              <a:gd name="T0" fmla="*/ 0 w 1344"/>
              <a:gd name="T1" fmla="*/ 0 h 912"/>
              <a:gd name="T2" fmla="*/ 0 w 1344"/>
              <a:gd name="T3" fmla="*/ 2147483647 h 912"/>
              <a:gd name="T4" fmla="*/ 2147483647 w 1344"/>
              <a:gd name="T5" fmla="*/ 2147483647 h 912"/>
              <a:gd name="T6" fmla="*/ 0 60000 65536"/>
              <a:gd name="T7" fmla="*/ 0 60000 65536"/>
              <a:gd name="T8" fmla="*/ 0 60000 65536"/>
              <a:gd name="T9" fmla="*/ 0 w 1344"/>
              <a:gd name="T10" fmla="*/ 0 h 912"/>
              <a:gd name="T11" fmla="*/ 1344 w 1344"/>
              <a:gd name="T12" fmla="*/ 912 h 912"/>
            </a:gdLst>
            <a:ahLst/>
            <a:cxnLst>
              <a:cxn ang="T6">
                <a:pos x="T0" y="T1"/>
              </a:cxn>
              <a:cxn ang="T7">
                <a:pos x="T2" y="T3"/>
              </a:cxn>
              <a:cxn ang="T8">
                <a:pos x="T4" y="T5"/>
              </a:cxn>
            </a:cxnLst>
            <a:rect l="T9" t="T10" r="T11" b="T12"/>
            <a:pathLst>
              <a:path w="1344" h="912">
                <a:moveTo>
                  <a:pt x="0" y="0"/>
                </a:moveTo>
                <a:lnTo>
                  <a:pt x="0" y="912"/>
                </a:lnTo>
                <a:lnTo>
                  <a:pt x="1344" y="912"/>
                </a:lnTo>
              </a:path>
            </a:pathLst>
          </a:custGeom>
          <a:noFill/>
          <a:ln w="9525">
            <a:solidFill>
              <a:schemeClr val="tx1"/>
            </a:solidFill>
            <a:round/>
            <a:headEnd/>
            <a:tailEnd type="triangle" w="med" len="med"/>
          </a:ln>
        </p:spPr>
        <p:txBody>
          <a:bodyPr/>
          <a:lstStyle/>
          <a:p>
            <a:endParaRPr lang="es-CL"/>
          </a:p>
        </p:txBody>
      </p:sp>
      <p:sp>
        <p:nvSpPr>
          <p:cNvPr id="29721" name="Freeform 24"/>
          <p:cNvSpPr>
            <a:spLocks/>
          </p:cNvSpPr>
          <p:nvPr/>
        </p:nvSpPr>
        <p:spPr bwMode="auto">
          <a:xfrm>
            <a:off x="1600200" y="4648200"/>
            <a:ext cx="1524000" cy="1066800"/>
          </a:xfrm>
          <a:custGeom>
            <a:avLst/>
            <a:gdLst>
              <a:gd name="T0" fmla="*/ 0 w 960"/>
              <a:gd name="T1" fmla="*/ 0 h 672"/>
              <a:gd name="T2" fmla="*/ 0 w 960"/>
              <a:gd name="T3" fmla="*/ 2147483647 h 672"/>
              <a:gd name="T4" fmla="*/ 2147483647 w 960"/>
              <a:gd name="T5" fmla="*/ 2147483647 h 672"/>
              <a:gd name="T6" fmla="*/ 0 60000 65536"/>
              <a:gd name="T7" fmla="*/ 0 60000 65536"/>
              <a:gd name="T8" fmla="*/ 0 60000 65536"/>
              <a:gd name="T9" fmla="*/ 0 w 960"/>
              <a:gd name="T10" fmla="*/ 0 h 672"/>
              <a:gd name="T11" fmla="*/ 960 w 960"/>
              <a:gd name="T12" fmla="*/ 672 h 672"/>
            </a:gdLst>
            <a:ahLst/>
            <a:cxnLst>
              <a:cxn ang="T6">
                <a:pos x="T0" y="T1"/>
              </a:cxn>
              <a:cxn ang="T7">
                <a:pos x="T2" y="T3"/>
              </a:cxn>
              <a:cxn ang="T8">
                <a:pos x="T4" y="T5"/>
              </a:cxn>
            </a:cxnLst>
            <a:rect l="T9" t="T10" r="T11" b="T12"/>
            <a:pathLst>
              <a:path w="960" h="672">
                <a:moveTo>
                  <a:pt x="0" y="0"/>
                </a:moveTo>
                <a:lnTo>
                  <a:pt x="0" y="672"/>
                </a:lnTo>
                <a:lnTo>
                  <a:pt x="960" y="672"/>
                </a:lnTo>
              </a:path>
            </a:pathLst>
          </a:custGeom>
          <a:noFill/>
          <a:ln w="9525">
            <a:solidFill>
              <a:schemeClr val="tx1"/>
            </a:solidFill>
            <a:round/>
            <a:headEnd/>
            <a:tailEnd type="triangle" w="med" len="med"/>
          </a:ln>
        </p:spPr>
        <p:txBody>
          <a:bodyPr/>
          <a:lstStyle/>
          <a:p>
            <a:endParaRPr lang="es-CL"/>
          </a:p>
        </p:txBody>
      </p:sp>
      <p:sp>
        <p:nvSpPr>
          <p:cNvPr id="29722" name="Freeform 25"/>
          <p:cNvSpPr>
            <a:spLocks/>
          </p:cNvSpPr>
          <p:nvPr/>
        </p:nvSpPr>
        <p:spPr bwMode="auto">
          <a:xfrm>
            <a:off x="2057400" y="4648200"/>
            <a:ext cx="1143000" cy="685800"/>
          </a:xfrm>
          <a:custGeom>
            <a:avLst/>
            <a:gdLst>
              <a:gd name="T0" fmla="*/ 0 w 720"/>
              <a:gd name="T1" fmla="*/ 0 h 432"/>
              <a:gd name="T2" fmla="*/ 0 w 720"/>
              <a:gd name="T3" fmla="*/ 2147483647 h 432"/>
              <a:gd name="T4" fmla="*/ 2147483647 w 720"/>
              <a:gd name="T5" fmla="*/ 2147483647 h 432"/>
              <a:gd name="T6" fmla="*/ 0 60000 65536"/>
              <a:gd name="T7" fmla="*/ 0 60000 65536"/>
              <a:gd name="T8" fmla="*/ 0 60000 65536"/>
              <a:gd name="T9" fmla="*/ 0 w 720"/>
              <a:gd name="T10" fmla="*/ 0 h 432"/>
              <a:gd name="T11" fmla="*/ 720 w 720"/>
              <a:gd name="T12" fmla="*/ 432 h 432"/>
            </a:gdLst>
            <a:ahLst/>
            <a:cxnLst>
              <a:cxn ang="T6">
                <a:pos x="T0" y="T1"/>
              </a:cxn>
              <a:cxn ang="T7">
                <a:pos x="T2" y="T3"/>
              </a:cxn>
              <a:cxn ang="T8">
                <a:pos x="T4" y="T5"/>
              </a:cxn>
            </a:cxnLst>
            <a:rect l="T9" t="T10" r="T11" b="T12"/>
            <a:pathLst>
              <a:path w="720" h="432">
                <a:moveTo>
                  <a:pt x="0" y="0"/>
                </a:moveTo>
                <a:lnTo>
                  <a:pt x="0" y="432"/>
                </a:lnTo>
                <a:lnTo>
                  <a:pt x="720" y="432"/>
                </a:lnTo>
              </a:path>
            </a:pathLst>
          </a:custGeom>
          <a:noFill/>
          <a:ln w="9525">
            <a:solidFill>
              <a:schemeClr val="tx1"/>
            </a:solidFill>
            <a:round/>
            <a:headEnd/>
            <a:tailEnd type="triangle" w="med" len="med"/>
          </a:ln>
        </p:spPr>
        <p:txBody>
          <a:bodyPr/>
          <a:lstStyle/>
          <a:p>
            <a:endParaRPr lang="es-CL"/>
          </a:p>
        </p:txBody>
      </p:sp>
      <p:sp>
        <p:nvSpPr>
          <p:cNvPr id="29723" name="Freeform 26"/>
          <p:cNvSpPr>
            <a:spLocks/>
          </p:cNvSpPr>
          <p:nvPr/>
        </p:nvSpPr>
        <p:spPr bwMode="auto">
          <a:xfrm>
            <a:off x="5410200" y="2209800"/>
            <a:ext cx="1371600" cy="457200"/>
          </a:xfrm>
          <a:custGeom>
            <a:avLst/>
            <a:gdLst>
              <a:gd name="T0" fmla="*/ 2147483647 w 864"/>
              <a:gd name="T1" fmla="*/ 2147483647 h 288"/>
              <a:gd name="T2" fmla="*/ 2147483647 w 864"/>
              <a:gd name="T3" fmla="*/ 0 h 288"/>
              <a:gd name="T4" fmla="*/ 0 w 864"/>
              <a:gd name="T5" fmla="*/ 0 h 288"/>
              <a:gd name="T6" fmla="*/ 0 60000 65536"/>
              <a:gd name="T7" fmla="*/ 0 60000 65536"/>
              <a:gd name="T8" fmla="*/ 0 60000 65536"/>
              <a:gd name="T9" fmla="*/ 0 w 864"/>
              <a:gd name="T10" fmla="*/ 0 h 288"/>
              <a:gd name="T11" fmla="*/ 864 w 864"/>
              <a:gd name="T12" fmla="*/ 288 h 288"/>
            </a:gdLst>
            <a:ahLst/>
            <a:cxnLst>
              <a:cxn ang="T6">
                <a:pos x="T0" y="T1"/>
              </a:cxn>
              <a:cxn ang="T7">
                <a:pos x="T2" y="T3"/>
              </a:cxn>
              <a:cxn ang="T8">
                <a:pos x="T4" y="T5"/>
              </a:cxn>
            </a:cxnLst>
            <a:rect l="T9" t="T10" r="T11" b="T12"/>
            <a:pathLst>
              <a:path w="864" h="288">
                <a:moveTo>
                  <a:pt x="864" y="288"/>
                </a:moveTo>
                <a:lnTo>
                  <a:pt x="864" y="0"/>
                </a:lnTo>
                <a:lnTo>
                  <a:pt x="0" y="0"/>
                </a:lnTo>
              </a:path>
            </a:pathLst>
          </a:custGeom>
          <a:noFill/>
          <a:ln w="9525">
            <a:solidFill>
              <a:schemeClr val="tx1"/>
            </a:solidFill>
            <a:round/>
            <a:headEnd/>
            <a:tailEnd type="triangle" w="med" len="med"/>
          </a:ln>
        </p:spPr>
        <p:txBody>
          <a:bodyPr/>
          <a:lstStyle/>
          <a:p>
            <a:endParaRPr lang="es-CL"/>
          </a:p>
        </p:txBody>
      </p:sp>
      <p:sp>
        <p:nvSpPr>
          <p:cNvPr id="29724" name="Freeform 27"/>
          <p:cNvSpPr>
            <a:spLocks/>
          </p:cNvSpPr>
          <p:nvPr/>
        </p:nvSpPr>
        <p:spPr bwMode="auto">
          <a:xfrm>
            <a:off x="5562600" y="1752600"/>
            <a:ext cx="1676400" cy="914400"/>
          </a:xfrm>
          <a:custGeom>
            <a:avLst/>
            <a:gdLst>
              <a:gd name="T0" fmla="*/ 2147483647 w 1056"/>
              <a:gd name="T1" fmla="*/ 2147483647 h 576"/>
              <a:gd name="T2" fmla="*/ 2147483647 w 1056"/>
              <a:gd name="T3" fmla="*/ 0 h 576"/>
              <a:gd name="T4" fmla="*/ 0 w 1056"/>
              <a:gd name="T5" fmla="*/ 0 h 576"/>
              <a:gd name="T6" fmla="*/ 0 60000 65536"/>
              <a:gd name="T7" fmla="*/ 0 60000 65536"/>
              <a:gd name="T8" fmla="*/ 0 60000 65536"/>
              <a:gd name="T9" fmla="*/ 0 w 1056"/>
              <a:gd name="T10" fmla="*/ 0 h 576"/>
              <a:gd name="T11" fmla="*/ 1056 w 1056"/>
              <a:gd name="T12" fmla="*/ 576 h 576"/>
            </a:gdLst>
            <a:ahLst/>
            <a:cxnLst>
              <a:cxn ang="T6">
                <a:pos x="T0" y="T1"/>
              </a:cxn>
              <a:cxn ang="T7">
                <a:pos x="T2" y="T3"/>
              </a:cxn>
              <a:cxn ang="T8">
                <a:pos x="T4" y="T5"/>
              </a:cxn>
            </a:cxnLst>
            <a:rect l="T9" t="T10" r="T11" b="T12"/>
            <a:pathLst>
              <a:path w="1056" h="576">
                <a:moveTo>
                  <a:pt x="1056" y="576"/>
                </a:moveTo>
                <a:lnTo>
                  <a:pt x="1056" y="0"/>
                </a:lnTo>
                <a:lnTo>
                  <a:pt x="0" y="0"/>
                </a:lnTo>
              </a:path>
            </a:pathLst>
          </a:custGeom>
          <a:noFill/>
          <a:ln w="9525">
            <a:solidFill>
              <a:schemeClr val="tx1"/>
            </a:solidFill>
            <a:round/>
            <a:headEnd/>
            <a:tailEnd type="triangle" w="med" len="med"/>
          </a:ln>
        </p:spPr>
        <p:txBody>
          <a:bodyPr/>
          <a:lstStyle/>
          <a:p>
            <a:endParaRPr lang="es-CL"/>
          </a:p>
        </p:txBody>
      </p:sp>
      <p:sp>
        <p:nvSpPr>
          <p:cNvPr id="29725" name="Freeform 28"/>
          <p:cNvSpPr>
            <a:spLocks/>
          </p:cNvSpPr>
          <p:nvPr/>
        </p:nvSpPr>
        <p:spPr bwMode="auto">
          <a:xfrm>
            <a:off x="5486400" y="1295400"/>
            <a:ext cx="2209800" cy="1371600"/>
          </a:xfrm>
          <a:custGeom>
            <a:avLst/>
            <a:gdLst>
              <a:gd name="T0" fmla="*/ 2147483647 w 1392"/>
              <a:gd name="T1" fmla="*/ 2147483647 h 864"/>
              <a:gd name="T2" fmla="*/ 2147483647 w 1392"/>
              <a:gd name="T3" fmla="*/ 0 h 864"/>
              <a:gd name="T4" fmla="*/ 0 w 1392"/>
              <a:gd name="T5" fmla="*/ 0 h 864"/>
              <a:gd name="T6" fmla="*/ 0 60000 65536"/>
              <a:gd name="T7" fmla="*/ 0 60000 65536"/>
              <a:gd name="T8" fmla="*/ 0 60000 65536"/>
              <a:gd name="T9" fmla="*/ 0 w 1392"/>
              <a:gd name="T10" fmla="*/ 0 h 864"/>
              <a:gd name="T11" fmla="*/ 1392 w 1392"/>
              <a:gd name="T12" fmla="*/ 864 h 864"/>
            </a:gdLst>
            <a:ahLst/>
            <a:cxnLst>
              <a:cxn ang="T6">
                <a:pos x="T0" y="T1"/>
              </a:cxn>
              <a:cxn ang="T7">
                <a:pos x="T2" y="T3"/>
              </a:cxn>
              <a:cxn ang="T8">
                <a:pos x="T4" y="T5"/>
              </a:cxn>
            </a:cxnLst>
            <a:rect l="T9" t="T10" r="T11" b="T12"/>
            <a:pathLst>
              <a:path w="1392" h="864">
                <a:moveTo>
                  <a:pt x="1392" y="864"/>
                </a:moveTo>
                <a:lnTo>
                  <a:pt x="1392" y="0"/>
                </a:lnTo>
                <a:lnTo>
                  <a:pt x="0" y="0"/>
                </a:lnTo>
              </a:path>
            </a:pathLst>
          </a:custGeom>
          <a:noFill/>
          <a:ln w="9525">
            <a:solidFill>
              <a:schemeClr val="tx1"/>
            </a:solidFill>
            <a:round/>
            <a:headEnd/>
            <a:tailEnd type="triangle" w="med" len="med"/>
          </a:ln>
        </p:spPr>
        <p:txBody>
          <a:bodyPr/>
          <a:lstStyle/>
          <a:p>
            <a:endParaRPr lang="es-CL"/>
          </a:p>
        </p:txBody>
      </p:sp>
      <p:sp>
        <p:nvSpPr>
          <p:cNvPr id="29726" name="Freeform 29"/>
          <p:cNvSpPr>
            <a:spLocks/>
          </p:cNvSpPr>
          <p:nvPr/>
        </p:nvSpPr>
        <p:spPr bwMode="auto">
          <a:xfrm>
            <a:off x="5486400" y="4648200"/>
            <a:ext cx="1371600" cy="685800"/>
          </a:xfrm>
          <a:custGeom>
            <a:avLst/>
            <a:gdLst>
              <a:gd name="T0" fmla="*/ 2147483647 w 864"/>
              <a:gd name="T1" fmla="*/ 0 h 432"/>
              <a:gd name="T2" fmla="*/ 2147483647 w 864"/>
              <a:gd name="T3" fmla="*/ 2147483647 h 432"/>
              <a:gd name="T4" fmla="*/ 0 w 864"/>
              <a:gd name="T5" fmla="*/ 2147483647 h 432"/>
              <a:gd name="T6" fmla="*/ 0 60000 65536"/>
              <a:gd name="T7" fmla="*/ 0 60000 65536"/>
              <a:gd name="T8" fmla="*/ 0 60000 65536"/>
              <a:gd name="T9" fmla="*/ 0 w 864"/>
              <a:gd name="T10" fmla="*/ 0 h 432"/>
              <a:gd name="T11" fmla="*/ 864 w 864"/>
              <a:gd name="T12" fmla="*/ 432 h 432"/>
            </a:gdLst>
            <a:ahLst/>
            <a:cxnLst>
              <a:cxn ang="T6">
                <a:pos x="T0" y="T1"/>
              </a:cxn>
              <a:cxn ang="T7">
                <a:pos x="T2" y="T3"/>
              </a:cxn>
              <a:cxn ang="T8">
                <a:pos x="T4" y="T5"/>
              </a:cxn>
            </a:cxnLst>
            <a:rect l="T9" t="T10" r="T11" b="T12"/>
            <a:pathLst>
              <a:path w="864" h="432">
                <a:moveTo>
                  <a:pt x="864" y="0"/>
                </a:moveTo>
                <a:lnTo>
                  <a:pt x="864" y="432"/>
                </a:lnTo>
                <a:lnTo>
                  <a:pt x="0" y="432"/>
                </a:lnTo>
              </a:path>
            </a:pathLst>
          </a:custGeom>
          <a:noFill/>
          <a:ln w="38100">
            <a:solidFill>
              <a:srgbClr val="FF3300"/>
            </a:solidFill>
            <a:round/>
            <a:headEnd/>
            <a:tailEnd type="triangle" w="med" len="med"/>
          </a:ln>
        </p:spPr>
        <p:txBody>
          <a:bodyPr/>
          <a:lstStyle/>
          <a:p>
            <a:endParaRPr lang="es-CL"/>
          </a:p>
        </p:txBody>
      </p:sp>
      <p:sp>
        <p:nvSpPr>
          <p:cNvPr id="29727" name="Freeform 30"/>
          <p:cNvSpPr>
            <a:spLocks/>
          </p:cNvSpPr>
          <p:nvPr/>
        </p:nvSpPr>
        <p:spPr bwMode="auto">
          <a:xfrm>
            <a:off x="5562600" y="4648200"/>
            <a:ext cx="1752600" cy="1066800"/>
          </a:xfrm>
          <a:custGeom>
            <a:avLst/>
            <a:gdLst>
              <a:gd name="T0" fmla="*/ 2147483647 w 1104"/>
              <a:gd name="T1" fmla="*/ 0 h 672"/>
              <a:gd name="T2" fmla="*/ 2147483647 w 1104"/>
              <a:gd name="T3" fmla="*/ 2147483647 h 672"/>
              <a:gd name="T4" fmla="*/ 0 w 1104"/>
              <a:gd name="T5" fmla="*/ 2147483647 h 672"/>
              <a:gd name="T6" fmla="*/ 0 60000 65536"/>
              <a:gd name="T7" fmla="*/ 0 60000 65536"/>
              <a:gd name="T8" fmla="*/ 0 60000 65536"/>
              <a:gd name="T9" fmla="*/ 0 w 1104"/>
              <a:gd name="T10" fmla="*/ 0 h 672"/>
              <a:gd name="T11" fmla="*/ 1104 w 1104"/>
              <a:gd name="T12" fmla="*/ 672 h 672"/>
            </a:gdLst>
            <a:ahLst/>
            <a:cxnLst>
              <a:cxn ang="T6">
                <a:pos x="T0" y="T1"/>
              </a:cxn>
              <a:cxn ang="T7">
                <a:pos x="T2" y="T3"/>
              </a:cxn>
              <a:cxn ang="T8">
                <a:pos x="T4" y="T5"/>
              </a:cxn>
            </a:cxnLst>
            <a:rect l="T9" t="T10" r="T11" b="T12"/>
            <a:pathLst>
              <a:path w="1104" h="672">
                <a:moveTo>
                  <a:pt x="1104" y="0"/>
                </a:moveTo>
                <a:lnTo>
                  <a:pt x="1104" y="672"/>
                </a:lnTo>
                <a:lnTo>
                  <a:pt x="0" y="672"/>
                </a:lnTo>
              </a:path>
            </a:pathLst>
          </a:custGeom>
          <a:noFill/>
          <a:ln w="38100">
            <a:solidFill>
              <a:srgbClr val="FF3300"/>
            </a:solidFill>
            <a:round/>
            <a:headEnd/>
            <a:tailEnd type="triangle" w="med" len="med"/>
          </a:ln>
        </p:spPr>
        <p:txBody>
          <a:bodyPr/>
          <a:lstStyle/>
          <a:p>
            <a:endParaRPr lang="es-CL"/>
          </a:p>
        </p:txBody>
      </p:sp>
      <p:sp>
        <p:nvSpPr>
          <p:cNvPr id="29728" name="Freeform 31"/>
          <p:cNvSpPr>
            <a:spLocks/>
          </p:cNvSpPr>
          <p:nvPr/>
        </p:nvSpPr>
        <p:spPr bwMode="auto">
          <a:xfrm>
            <a:off x="5410200" y="4648200"/>
            <a:ext cx="2362200" cy="1524000"/>
          </a:xfrm>
          <a:custGeom>
            <a:avLst/>
            <a:gdLst>
              <a:gd name="T0" fmla="*/ 2147483647 w 1488"/>
              <a:gd name="T1" fmla="*/ 0 h 960"/>
              <a:gd name="T2" fmla="*/ 2147483647 w 1488"/>
              <a:gd name="T3" fmla="*/ 2147483647 h 960"/>
              <a:gd name="T4" fmla="*/ 0 w 1488"/>
              <a:gd name="T5" fmla="*/ 2147483647 h 960"/>
              <a:gd name="T6" fmla="*/ 0 60000 65536"/>
              <a:gd name="T7" fmla="*/ 0 60000 65536"/>
              <a:gd name="T8" fmla="*/ 0 60000 65536"/>
              <a:gd name="T9" fmla="*/ 0 w 1488"/>
              <a:gd name="T10" fmla="*/ 0 h 960"/>
              <a:gd name="T11" fmla="*/ 1488 w 1488"/>
              <a:gd name="T12" fmla="*/ 960 h 960"/>
            </a:gdLst>
            <a:ahLst/>
            <a:cxnLst>
              <a:cxn ang="T6">
                <a:pos x="T0" y="T1"/>
              </a:cxn>
              <a:cxn ang="T7">
                <a:pos x="T2" y="T3"/>
              </a:cxn>
              <a:cxn ang="T8">
                <a:pos x="T4" y="T5"/>
              </a:cxn>
            </a:cxnLst>
            <a:rect l="T9" t="T10" r="T11" b="T12"/>
            <a:pathLst>
              <a:path w="1488" h="960">
                <a:moveTo>
                  <a:pt x="1488" y="0"/>
                </a:moveTo>
                <a:lnTo>
                  <a:pt x="1488" y="960"/>
                </a:lnTo>
                <a:lnTo>
                  <a:pt x="0" y="960"/>
                </a:lnTo>
              </a:path>
            </a:pathLst>
          </a:custGeom>
          <a:noFill/>
          <a:ln w="38100">
            <a:solidFill>
              <a:srgbClr val="FF3300"/>
            </a:solidFill>
            <a:round/>
            <a:headEnd/>
            <a:tailEnd type="triangle" w="med" len="med"/>
          </a:ln>
        </p:spPr>
        <p:txBody>
          <a:bodyPr/>
          <a:lstStyle/>
          <a:p>
            <a:endParaRPr lang="es-CL"/>
          </a:p>
        </p:txBody>
      </p:sp>
      <p:sp>
        <p:nvSpPr>
          <p:cNvPr id="29729" name="Text Box 32"/>
          <p:cNvSpPr txBox="1">
            <a:spLocks noChangeArrowheads="1"/>
          </p:cNvSpPr>
          <p:nvPr/>
        </p:nvSpPr>
        <p:spPr bwMode="auto">
          <a:xfrm>
            <a:off x="6948488" y="1025525"/>
            <a:ext cx="212725" cy="204788"/>
          </a:xfrm>
          <a:prstGeom prst="rect">
            <a:avLst/>
          </a:prstGeom>
          <a:noFill/>
          <a:ln w="9525">
            <a:noFill/>
            <a:miter lim="800000"/>
            <a:headEnd/>
            <a:tailEnd/>
          </a:ln>
        </p:spPr>
        <p:txBody>
          <a:bodyPr wrap="none" lIns="18000" tIns="10800" rIns="18000" bIns="10800">
            <a:spAutoFit/>
          </a:bodyPr>
          <a:lstStyle/>
          <a:p>
            <a:pPr algn="ctr"/>
            <a:r>
              <a:rPr lang="es-ES_tradnl" sz="1200" b="1"/>
              <a:t>Té</a:t>
            </a:r>
            <a:endParaRPr lang="es-ES" sz="1200" b="1"/>
          </a:p>
        </p:txBody>
      </p:sp>
      <p:sp>
        <p:nvSpPr>
          <p:cNvPr id="29730" name="Text Box 33"/>
          <p:cNvSpPr txBox="1">
            <a:spLocks noChangeArrowheads="1"/>
          </p:cNvSpPr>
          <p:nvPr/>
        </p:nvSpPr>
        <p:spPr bwMode="auto">
          <a:xfrm>
            <a:off x="6361113" y="1447800"/>
            <a:ext cx="601662" cy="204788"/>
          </a:xfrm>
          <a:prstGeom prst="rect">
            <a:avLst/>
          </a:prstGeom>
          <a:noFill/>
          <a:ln w="9525">
            <a:noFill/>
            <a:miter lim="800000"/>
            <a:headEnd/>
            <a:tailEnd/>
          </a:ln>
        </p:spPr>
        <p:txBody>
          <a:bodyPr wrap="none" lIns="18000" tIns="10800" rIns="18000" bIns="10800">
            <a:spAutoFit/>
          </a:bodyPr>
          <a:lstStyle/>
          <a:p>
            <a:pPr algn="ctr"/>
            <a:r>
              <a:rPr lang="es-ES_tradnl" sz="1200" b="1"/>
              <a:t>zapatos</a:t>
            </a:r>
            <a:endParaRPr lang="es-ES" sz="1200" b="1"/>
          </a:p>
        </p:txBody>
      </p:sp>
      <p:sp>
        <p:nvSpPr>
          <p:cNvPr id="29731" name="Text Box 34"/>
          <p:cNvSpPr txBox="1">
            <a:spLocks noChangeArrowheads="1"/>
          </p:cNvSpPr>
          <p:nvPr/>
        </p:nvSpPr>
        <p:spPr bwMode="auto">
          <a:xfrm>
            <a:off x="6188075" y="1852613"/>
            <a:ext cx="728663" cy="204787"/>
          </a:xfrm>
          <a:prstGeom prst="rect">
            <a:avLst/>
          </a:prstGeom>
          <a:noFill/>
          <a:ln w="9525">
            <a:noFill/>
            <a:miter lim="800000"/>
            <a:headEnd/>
            <a:tailEnd/>
          </a:ln>
        </p:spPr>
        <p:txBody>
          <a:bodyPr wrap="none" lIns="18000" tIns="10800" rIns="18000" bIns="10800">
            <a:spAutoFit/>
          </a:bodyPr>
          <a:lstStyle/>
          <a:p>
            <a:pPr algn="ctr"/>
            <a:r>
              <a:rPr lang="es-ES_tradnl" sz="1200" b="1"/>
              <a:t>viviendas</a:t>
            </a:r>
            <a:endParaRPr lang="es-ES" sz="1200" b="1"/>
          </a:p>
        </p:txBody>
      </p:sp>
      <p:sp>
        <p:nvSpPr>
          <p:cNvPr id="29732" name="Text Box 35"/>
          <p:cNvSpPr txBox="1">
            <a:spLocks noChangeArrowheads="1"/>
          </p:cNvSpPr>
          <p:nvPr/>
        </p:nvSpPr>
        <p:spPr bwMode="auto">
          <a:xfrm>
            <a:off x="2289175" y="5057775"/>
            <a:ext cx="457200" cy="204788"/>
          </a:xfrm>
          <a:prstGeom prst="rect">
            <a:avLst/>
          </a:prstGeom>
          <a:noFill/>
          <a:ln w="9525">
            <a:noFill/>
            <a:miter lim="800000"/>
            <a:headEnd/>
            <a:tailEnd/>
          </a:ln>
        </p:spPr>
        <p:txBody>
          <a:bodyPr wrap="none" lIns="18000" tIns="10800" rIns="18000" bIns="10800">
            <a:spAutoFit/>
          </a:bodyPr>
          <a:lstStyle/>
          <a:p>
            <a:pPr algn="ctr"/>
            <a:r>
              <a:rPr lang="es-ES_tradnl" sz="1200" b="1"/>
              <a:t>Tierra</a:t>
            </a:r>
            <a:endParaRPr lang="es-ES" sz="1200" b="1"/>
          </a:p>
        </p:txBody>
      </p:sp>
      <p:sp>
        <p:nvSpPr>
          <p:cNvPr id="29733" name="Text Box 36"/>
          <p:cNvSpPr txBox="1">
            <a:spLocks noChangeArrowheads="1"/>
          </p:cNvSpPr>
          <p:nvPr/>
        </p:nvSpPr>
        <p:spPr bwMode="auto">
          <a:xfrm>
            <a:off x="1838325" y="5445125"/>
            <a:ext cx="585788" cy="204788"/>
          </a:xfrm>
          <a:prstGeom prst="rect">
            <a:avLst/>
          </a:prstGeom>
          <a:noFill/>
          <a:ln w="9525">
            <a:noFill/>
            <a:miter lim="800000"/>
            <a:headEnd/>
            <a:tailEnd/>
          </a:ln>
        </p:spPr>
        <p:txBody>
          <a:bodyPr wrap="none" lIns="18000" tIns="10800" rIns="18000" bIns="10800">
            <a:spAutoFit/>
          </a:bodyPr>
          <a:lstStyle/>
          <a:p>
            <a:pPr algn="ctr"/>
            <a:r>
              <a:rPr lang="es-ES_tradnl" sz="1200" b="1"/>
              <a:t>Trabajo</a:t>
            </a:r>
            <a:endParaRPr lang="es-ES" sz="1200" b="1"/>
          </a:p>
        </p:txBody>
      </p:sp>
      <p:sp>
        <p:nvSpPr>
          <p:cNvPr id="29734" name="Text Box 37"/>
          <p:cNvSpPr txBox="1">
            <a:spLocks noChangeArrowheads="1"/>
          </p:cNvSpPr>
          <p:nvPr/>
        </p:nvSpPr>
        <p:spPr bwMode="auto">
          <a:xfrm>
            <a:off x="1477963" y="5843588"/>
            <a:ext cx="542925" cy="204787"/>
          </a:xfrm>
          <a:prstGeom prst="rect">
            <a:avLst/>
          </a:prstGeom>
          <a:noFill/>
          <a:ln w="9525">
            <a:noFill/>
            <a:miter lim="800000"/>
            <a:headEnd/>
            <a:tailEnd/>
          </a:ln>
        </p:spPr>
        <p:txBody>
          <a:bodyPr wrap="none" lIns="18000" tIns="10800" rIns="18000" bIns="10800">
            <a:spAutoFit/>
          </a:bodyPr>
          <a:lstStyle/>
          <a:p>
            <a:pPr algn="ctr"/>
            <a:r>
              <a:rPr lang="es-ES_tradnl" sz="1200" b="1"/>
              <a:t>Capital</a:t>
            </a:r>
            <a:endParaRPr lang="es-ES" sz="1200" b="1"/>
          </a:p>
        </p:txBody>
      </p:sp>
      <p:sp>
        <p:nvSpPr>
          <p:cNvPr id="29735" name="Text Box 38"/>
          <p:cNvSpPr txBox="1">
            <a:spLocks noChangeArrowheads="1"/>
          </p:cNvSpPr>
          <p:nvPr/>
        </p:nvSpPr>
        <p:spPr bwMode="auto">
          <a:xfrm>
            <a:off x="7620000" y="846138"/>
            <a:ext cx="974725" cy="296862"/>
          </a:xfrm>
          <a:prstGeom prst="rect">
            <a:avLst/>
          </a:prstGeom>
          <a:noFill/>
          <a:ln w="9525">
            <a:noFill/>
            <a:miter lim="800000"/>
            <a:headEnd/>
            <a:tailEnd/>
          </a:ln>
        </p:spPr>
        <p:txBody>
          <a:bodyPr wrap="none" lIns="18000" tIns="10800" rIns="18000" bIns="10800">
            <a:spAutoFit/>
          </a:bodyPr>
          <a:lstStyle/>
          <a:p>
            <a:r>
              <a:rPr lang="es-ES_tradnl" sz="1800" b="1"/>
              <a:t>OFERTA</a:t>
            </a:r>
            <a:endParaRPr lang="es-ES" sz="1800" b="1"/>
          </a:p>
        </p:txBody>
      </p:sp>
      <p:sp>
        <p:nvSpPr>
          <p:cNvPr id="29736" name="Text Box 39"/>
          <p:cNvSpPr txBox="1">
            <a:spLocks noChangeArrowheads="1"/>
          </p:cNvSpPr>
          <p:nvPr/>
        </p:nvSpPr>
        <p:spPr bwMode="auto">
          <a:xfrm>
            <a:off x="1219200" y="838200"/>
            <a:ext cx="1203325" cy="296863"/>
          </a:xfrm>
          <a:prstGeom prst="rect">
            <a:avLst/>
          </a:prstGeom>
          <a:noFill/>
          <a:ln w="9525">
            <a:noFill/>
            <a:miter lim="800000"/>
            <a:headEnd/>
            <a:tailEnd/>
          </a:ln>
        </p:spPr>
        <p:txBody>
          <a:bodyPr wrap="none" lIns="18000" tIns="10800" rIns="18000" bIns="10800">
            <a:spAutoFit/>
          </a:bodyPr>
          <a:lstStyle/>
          <a:p>
            <a:r>
              <a:rPr lang="es-ES_tradnl" sz="1800" b="1"/>
              <a:t>DEMANDA</a:t>
            </a:r>
            <a:endParaRPr lang="es-ES" sz="1800" b="1"/>
          </a:p>
        </p:txBody>
      </p:sp>
      <p:sp>
        <p:nvSpPr>
          <p:cNvPr id="29737" name="Text Box 40"/>
          <p:cNvSpPr txBox="1">
            <a:spLocks noChangeArrowheads="1"/>
          </p:cNvSpPr>
          <p:nvPr/>
        </p:nvSpPr>
        <p:spPr bwMode="auto">
          <a:xfrm>
            <a:off x="1158875" y="6248400"/>
            <a:ext cx="974725" cy="296863"/>
          </a:xfrm>
          <a:prstGeom prst="rect">
            <a:avLst/>
          </a:prstGeom>
          <a:noFill/>
          <a:ln w="9525">
            <a:noFill/>
            <a:miter lim="800000"/>
            <a:headEnd/>
            <a:tailEnd/>
          </a:ln>
        </p:spPr>
        <p:txBody>
          <a:bodyPr wrap="none" lIns="18000" tIns="10800" rIns="18000" bIns="10800">
            <a:spAutoFit/>
          </a:bodyPr>
          <a:lstStyle/>
          <a:p>
            <a:r>
              <a:rPr lang="es-ES_tradnl" sz="1800" b="1"/>
              <a:t>OFERTA</a:t>
            </a:r>
            <a:endParaRPr lang="es-ES" sz="1800" b="1"/>
          </a:p>
        </p:txBody>
      </p:sp>
      <p:sp>
        <p:nvSpPr>
          <p:cNvPr id="29738" name="Text Box 41"/>
          <p:cNvSpPr txBox="1">
            <a:spLocks noChangeArrowheads="1"/>
          </p:cNvSpPr>
          <p:nvPr/>
        </p:nvSpPr>
        <p:spPr bwMode="auto">
          <a:xfrm>
            <a:off x="6629400" y="6324600"/>
            <a:ext cx="1203325" cy="296863"/>
          </a:xfrm>
          <a:prstGeom prst="rect">
            <a:avLst/>
          </a:prstGeom>
          <a:noFill/>
          <a:ln w="9525">
            <a:noFill/>
            <a:miter lim="800000"/>
            <a:headEnd/>
            <a:tailEnd/>
          </a:ln>
        </p:spPr>
        <p:txBody>
          <a:bodyPr wrap="none" lIns="18000" tIns="10800" rIns="18000" bIns="10800">
            <a:spAutoFit/>
          </a:bodyPr>
          <a:lstStyle/>
          <a:p>
            <a:r>
              <a:rPr lang="es-ES_tradnl" sz="1800" b="1"/>
              <a:t>DEMANDA</a:t>
            </a:r>
            <a:endParaRPr lang="es-ES" sz="18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Rectángulo"/>
          <p:cNvSpPr>
            <a:spLocks noChangeArrowheads="1"/>
          </p:cNvSpPr>
          <p:nvPr/>
        </p:nvSpPr>
        <p:spPr bwMode="auto">
          <a:xfrm>
            <a:off x="571500" y="750888"/>
            <a:ext cx="8143875" cy="731837"/>
          </a:xfrm>
          <a:prstGeom prst="rect">
            <a:avLst/>
          </a:prstGeom>
          <a:noFill/>
          <a:ln w="9525">
            <a:noFill/>
            <a:miter lim="800000"/>
            <a:headEnd/>
            <a:tailEnd/>
          </a:ln>
        </p:spPr>
        <p:txBody>
          <a:bodyPr>
            <a:spAutoFit/>
          </a:bodyPr>
          <a:lstStyle/>
          <a:p>
            <a:r>
              <a:rPr lang="es-ES" sz="1800">
                <a:latin typeface="Times New Roman" pitchFamily="18" charset="0"/>
                <a:cs typeface="Times New Roman" pitchFamily="18" charset="0"/>
              </a:rPr>
              <a:t> </a:t>
            </a:r>
          </a:p>
          <a:p>
            <a:pPr>
              <a:buFontTx/>
              <a:buChar char="•"/>
            </a:pPr>
            <a:endParaRPr lang="es-ES" sz="2400">
              <a:latin typeface="Arial Black" pitchFamily="34" charset="0"/>
            </a:endParaRPr>
          </a:p>
        </p:txBody>
      </p:sp>
      <p:sp>
        <p:nvSpPr>
          <p:cNvPr id="3075" name="Rectangle 3"/>
          <p:cNvSpPr>
            <a:spLocks noGrp="1" noChangeArrowheads="1"/>
          </p:cNvSpPr>
          <p:nvPr>
            <p:ph type="title"/>
          </p:nvPr>
        </p:nvSpPr>
        <p:spPr>
          <a:xfrm>
            <a:off x="468313" y="404813"/>
            <a:ext cx="8229600" cy="1143000"/>
          </a:xfrm>
        </p:spPr>
        <p:txBody>
          <a:bodyPr/>
          <a:lstStyle/>
          <a:p>
            <a:pPr eaLnBrk="1" hangingPunct="1"/>
            <a:r>
              <a:rPr lang="es-CL" smtClean="0"/>
              <a:t>INTRODUCCIÓN</a:t>
            </a:r>
          </a:p>
        </p:txBody>
      </p:sp>
      <p:sp>
        <p:nvSpPr>
          <p:cNvPr id="3076" name="Rectangle 4"/>
          <p:cNvSpPr>
            <a:spLocks noGrp="1" noChangeArrowheads="1"/>
          </p:cNvSpPr>
          <p:nvPr>
            <p:ph idx="1"/>
          </p:nvPr>
        </p:nvSpPr>
        <p:spPr>
          <a:xfrm>
            <a:off x="457200" y="1484313"/>
            <a:ext cx="8229600" cy="5113337"/>
          </a:xfrm>
        </p:spPr>
        <p:txBody>
          <a:bodyPr/>
          <a:lstStyle/>
          <a:p>
            <a:pPr eaLnBrk="1" hangingPunct="1">
              <a:lnSpc>
                <a:spcPct val="90000"/>
              </a:lnSpc>
            </a:pPr>
            <a:r>
              <a:rPr lang="es-ES" sz="2400" smtClean="0"/>
              <a:t>La economía es una disciplina que se enmarca dentro de las </a:t>
            </a:r>
            <a:r>
              <a:rPr lang="es-ES" sz="2400" i="1" smtClean="0">
                <a:solidFill>
                  <a:schemeClr val="folHlink"/>
                </a:solidFill>
              </a:rPr>
              <a:t>ciencias sociales.</a:t>
            </a:r>
            <a:r>
              <a:rPr lang="es-ES" sz="2400" smtClean="0"/>
              <a:t> Es una ciencia que busca entender la forma en que los individuos y las sociedades asignan los recursos escasos con el fin de satisfacer sus múltiples necesidades. </a:t>
            </a:r>
          </a:p>
          <a:p>
            <a:pPr eaLnBrk="1" hangingPunct="1">
              <a:lnSpc>
                <a:spcPct val="90000"/>
              </a:lnSpc>
              <a:buFont typeface="Wingdings" pitchFamily="2" charset="2"/>
              <a:buNone/>
            </a:pPr>
            <a:endParaRPr lang="es-ES" sz="2400" smtClean="0"/>
          </a:p>
          <a:p>
            <a:pPr eaLnBrk="1" hangingPunct="1">
              <a:lnSpc>
                <a:spcPct val="90000"/>
              </a:lnSpc>
            </a:pPr>
            <a:r>
              <a:rPr lang="es-ES" sz="2400" smtClean="0"/>
              <a:t>La economía  se ocupa de la forma en que los individuos “economizan” sus recursos (cuidadosa, ordenada y sabia)  en pro de la obtención de  </a:t>
            </a:r>
            <a:r>
              <a:rPr lang="es-ES" sz="2400" smtClean="0">
                <a:solidFill>
                  <a:schemeClr val="folHlink"/>
                </a:solidFill>
              </a:rPr>
              <a:t>la máxima satisfacción.</a:t>
            </a:r>
          </a:p>
          <a:p>
            <a:pPr eaLnBrk="1" hangingPunct="1">
              <a:lnSpc>
                <a:spcPct val="90000"/>
              </a:lnSpc>
              <a:buFont typeface="Wingdings" pitchFamily="2" charset="2"/>
              <a:buNone/>
            </a:pPr>
            <a:endParaRPr lang="es-ES" sz="2400" smtClean="0">
              <a:solidFill>
                <a:schemeClr val="folHlink"/>
              </a:solidFill>
            </a:endParaRPr>
          </a:p>
          <a:p>
            <a:pPr eaLnBrk="1" hangingPunct="1">
              <a:lnSpc>
                <a:spcPct val="90000"/>
              </a:lnSpc>
            </a:pPr>
            <a:r>
              <a:rPr lang="es-ES" sz="2400" smtClean="0"/>
              <a:t>El conflicto que surge entre la agotabilidad de los recursos y las necesidades sin límites del hombre obliga a realizar elecciones.</a:t>
            </a:r>
            <a:endParaRPr lang="es-CL" sz="2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3 Marcador de número de diapositiva"/>
          <p:cNvSpPr>
            <a:spLocks noGrp="1"/>
          </p:cNvSpPr>
          <p:nvPr>
            <p:ph type="sldNum" sz="quarter" idx="12"/>
          </p:nvPr>
        </p:nvSpPr>
        <p:spPr/>
        <p:txBody>
          <a:bodyPr/>
          <a:lstStyle/>
          <a:p>
            <a:pPr>
              <a:defRPr/>
            </a:pPr>
            <a:fld id="{AA23DD79-542B-41CD-9F2A-FB6DB174A8B8}" type="slidenum">
              <a:rPr lang="es-ES"/>
              <a:pPr>
                <a:defRPr/>
              </a:pPr>
              <a:t>30</a:t>
            </a:fld>
            <a:endParaRPr lang="es-ES"/>
          </a:p>
        </p:txBody>
      </p:sp>
      <p:sp>
        <p:nvSpPr>
          <p:cNvPr id="30723" name="Text Box 2"/>
          <p:cNvSpPr txBox="1">
            <a:spLocks noChangeArrowheads="1"/>
          </p:cNvSpPr>
          <p:nvPr/>
        </p:nvSpPr>
        <p:spPr bwMode="auto">
          <a:xfrm>
            <a:off x="1041400" y="319088"/>
            <a:ext cx="6699250" cy="366712"/>
          </a:xfrm>
          <a:prstGeom prst="rect">
            <a:avLst/>
          </a:prstGeom>
          <a:noFill/>
          <a:ln w="9525">
            <a:noFill/>
            <a:miter lim="800000"/>
            <a:headEnd/>
            <a:tailEnd/>
          </a:ln>
        </p:spPr>
        <p:txBody>
          <a:bodyPr wrap="none">
            <a:spAutoFit/>
          </a:bodyPr>
          <a:lstStyle/>
          <a:p>
            <a:r>
              <a:rPr lang="es-ES_tradnl" sz="1800" b="1"/>
              <a:t>FLUJO CIRCULAR DE LA RENTA EN ECONOMIA CERRADA</a:t>
            </a:r>
            <a:endParaRPr lang="es-ES" sz="1800" b="1"/>
          </a:p>
        </p:txBody>
      </p:sp>
      <p:sp>
        <p:nvSpPr>
          <p:cNvPr id="69636" name="Rectangle 3"/>
          <p:cNvSpPr>
            <a:spLocks noChangeArrowheads="1"/>
          </p:cNvSpPr>
          <p:nvPr/>
        </p:nvSpPr>
        <p:spPr bwMode="auto">
          <a:xfrm>
            <a:off x="685800" y="2489200"/>
            <a:ext cx="1752600" cy="1981200"/>
          </a:xfrm>
          <a:prstGeom prst="rect">
            <a:avLst/>
          </a:prstGeom>
          <a:solidFill>
            <a:srgbClr val="FFFF99"/>
          </a:solidFill>
          <a:ln w="9525">
            <a:solidFill>
              <a:schemeClr val="tx1"/>
            </a:solidFill>
            <a:miter lim="800000"/>
            <a:headEnd/>
            <a:tailEnd/>
          </a:ln>
        </p:spPr>
        <p:txBody>
          <a:bodyPr wrap="none" anchor="ctr"/>
          <a:lstStyle/>
          <a:p>
            <a:pPr>
              <a:defRPr/>
            </a:pPr>
            <a:endParaRPr lang="es-CL" dirty="0">
              <a:solidFill>
                <a:schemeClr val="accent5">
                  <a:lumMod val="10000"/>
                </a:schemeClr>
              </a:solidFill>
            </a:endParaRPr>
          </a:p>
        </p:txBody>
      </p:sp>
      <p:sp>
        <p:nvSpPr>
          <p:cNvPr id="30725" name="Rectangle 4"/>
          <p:cNvSpPr>
            <a:spLocks noChangeArrowheads="1"/>
          </p:cNvSpPr>
          <p:nvPr/>
        </p:nvSpPr>
        <p:spPr bwMode="auto">
          <a:xfrm>
            <a:off x="6435725" y="2490788"/>
            <a:ext cx="1752600" cy="1981200"/>
          </a:xfrm>
          <a:prstGeom prst="rect">
            <a:avLst/>
          </a:prstGeom>
          <a:solidFill>
            <a:srgbClr val="FFFF99"/>
          </a:solidFill>
          <a:ln w="9525">
            <a:solidFill>
              <a:schemeClr val="tx1"/>
            </a:solidFill>
            <a:miter lim="800000"/>
            <a:headEnd/>
            <a:tailEnd/>
          </a:ln>
        </p:spPr>
        <p:txBody>
          <a:bodyPr wrap="none" anchor="ctr"/>
          <a:lstStyle/>
          <a:p>
            <a:endParaRPr lang="es-CL"/>
          </a:p>
        </p:txBody>
      </p:sp>
      <p:sp>
        <p:nvSpPr>
          <p:cNvPr id="69638" name="Text Box 5"/>
          <p:cNvSpPr txBox="1">
            <a:spLocks noChangeArrowheads="1"/>
          </p:cNvSpPr>
          <p:nvPr/>
        </p:nvSpPr>
        <p:spPr bwMode="auto">
          <a:xfrm>
            <a:off x="900113" y="3213100"/>
            <a:ext cx="1385887" cy="571500"/>
          </a:xfrm>
          <a:prstGeom prst="rect">
            <a:avLst/>
          </a:prstGeom>
          <a:noFill/>
          <a:ln w="9525">
            <a:noFill/>
            <a:miter lim="800000"/>
            <a:headEnd/>
            <a:tailEnd/>
          </a:ln>
        </p:spPr>
        <p:txBody>
          <a:bodyPr lIns="18000" tIns="10800" rIns="18000" bIns="10800">
            <a:spAutoFit/>
          </a:bodyPr>
          <a:lstStyle/>
          <a:p>
            <a:pPr algn="ctr">
              <a:defRPr/>
            </a:pPr>
            <a:r>
              <a:rPr lang="es-ES_tradnl" sz="1800" b="1" dirty="0">
                <a:solidFill>
                  <a:schemeClr val="accent5">
                    <a:lumMod val="10000"/>
                  </a:schemeClr>
                </a:solidFill>
              </a:rPr>
              <a:t>Economías</a:t>
            </a:r>
            <a:r>
              <a:rPr lang="es-ES_tradnl" sz="1800" b="1" dirty="0"/>
              <a:t> </a:t>
            </a:r>
            <a:r>
              <a:rPr lang="es-ES_tradnl" sz="1800" b="1" dirty="0">
                <a:solidFill>
                  <a:schemeClr val="accent5">
                    <a:lumMod val="10000"/>
                  </a:schemeClr>
                </a:solidFill>
              </a:rPr>
              <a:t>domésticas</a:t>
            </a:r>
            <a:endParaRPr lang="es-ES" sz="1800" b="1" dirty="0">
              <a:solidFill>
                <a:schemeClr val="accent5">
                  <a:lumMod val="10000"/>
                </a:schemeClr>
              </a:solidFill>
            </a:endParaRPr>
          </a:p>
        </p:txBody>
      </p:sp>
      <p:sp>
        <p:nvSpPr>
          <p:cNvPr id="69639" name="Text Box 6"/>
          <p:cNvSpPr txBox="1">
            <a:spLocks noChangeArrowheads="1"/>
          </p:cNvSpPr>
          <p:nvPr/>
        </p:nvSpPr>
        <p:spPr bwMode="auto">
          <a:xfrm>
            <a:off x="6629400" y="3340100"/>
            <a:ext cx="1331913" cy="298450"/>
          </a:xfrm>
          <a:prstGeom prst="rect">
            <a:avLst/>
          </a:prstGeom>
          <a:noFill/>
          <a:ln w="9525">
            <a:noFill/>
            <a:miter lim="800000"/>
            <a:headEnd/>
            <a:tailEnd/>
          </a:ln>
        </p:spPr>
        <p:txBody>
          <a:bodyPr wrap="none" lIns="18000" tIns="10800" rIns="18000" bIns="10800">
            <a:spAutoFit/>
          </a:bodyPr>
          <a:lstStyle/>
          <a:p>
            <a:pPr>
              <a:defRPr/>
            </a:pPr>
            <a:r>
              <a:rPr lang="es-ES_tradnl" sz="1800" b="1" dirty="0">
                <a:solidFill>
                  <a:schemeClr val="accent5">
                    <a:lumMod val="10000"/>
                  </a:schemeClr>
                </a:solidFill>
              </a:rPr>
              <a:t>EMPRESAS</a:t>
            </a:r>
            <a:endParaRPr lang="es-ES" sz="1800" b="1" dirty="0">
              <a:solidFill>
                <a:schemeClr val="accent5">
                  <a:lumMod val="10000"/>
                </a:schemeClr>
              </a:solidFill>
            </a:endParaRPr>
          </a:p>
        </p:txBody>
      </p:sp>
      <p:sp>
        <p:nvSpPr>
          <p:cNvPr id="30728" name="Line 7"/>
          <p:cNvSpPr>
            <a:spLocks noChangeShapeType="1"/>
          </p:cNvSpPr>
          <p:nvPr/>
        </p:nvSpPr>
        <p:spPr bwMode="auto">
          <a:xfrm>
            <a:off x="685800" y="3100388"/>
            <a:ext cx="1752600" cy="0"/>
          </a:xfrm>
          <a:prstGeom prst="line">
            <a:avLst/>
          </a:prstGeom>
          <a:noFill/>
          <a:ln w="9525">
            <a:solidFill>
              <a:schemeClr val="tx1"/>
            </a:solidFill>
            <a:round/>
            <a:headEnd/>
            <a:tailEnd/>
          </a:ln>
        </p:spPr>
        <p:txBody>
          <a:bodyPr/>
          <a:lstStyle/>
          <a:p>
            <a:endParaRPr lang="es-CL"/>
          </a:p>
        </p:txBody>
      </p:sp>
      <p:sp>
        <p:nvSpPr>
          <p:cNvPr id="30729" name="Line 8"/>
          <p:cNvSpPr>
            <a:spLocks noChangeShapeType="1"/>
          </p:cNvSpPr>
          <p:nvPr/>
        </p:nvSpPr>
        <p:spPr bwMode="auto">
          <a:xfrm>
            <a:off x="685800" y="3938588"/>
            <a:ext cx="1752600" cy="0"/>
          </a:xfrm>
          <a:prstGeom prst="line">
            <a:avLst/>
          </a:prstGeom>
          <a:noFill/>
          <a:ln w="9525">
            <a:solidFill>
              <a:schemeClr val="tx1"/>
            </a:solidFill>
            <a:round/>
            <a:headEnd/>
            <a:tailEnd/>
          </a:ln>
        </p:spPr>
        <p:txBody>
          <a:bodyPr/>
          <a:lstStyle/>
          <a:p>
            <a:endParaRPr lang="es-CL"/>
          </a:p>
        </p:txBody>
      </p:sp>
      <p:sp>
        <p:nvSpPr>
          <p:cNvPr id="69642" name="Text Box 9"/>
          <p:cNvSpPr txBox="1">
            <a:spLocks noChangeArrowheads="1"/>
          </p:cNvSpPr>
          <p:nvPr/>
        </p:nvSpPr>
        <p:spPr bwMode="auto">
          <a:xfrm>
            <a:off x="1055688" y="4014788"/>
            <a:ext cx="1011237" cy="390525"/>
          </a:xfrm>
          <a:prstGeom prst="rect">
            <a:avLst/>
          </a:prstGeom>
          <a:noFill/>
          <a:ln w="9525">
            <a:noFill/>
            <a:miter lim="800000"/>
            <a:headEnd/>
            <a:tailEnd/>
          </a:ln>
        </p:spPr>
        <p:txBody>
          <a:bodyPr wrap="none" lIns="18000" tIns="10800" rIns="18000" bIns="10800">
            <a:spAutoFit/>
          </a:bodyPr>
          <a:lstStyle/>
          <a:p>
            <a:pPr algn="ctr">
              <a:defRPr/>
            </a:pPr>
            <a:r>
              <a:rPr lang="es-ES_tradnl" sz="1200" b="1" dirty="0">
                <a:solidFill>
                  <a:schemeClr val="accent5">
                    <a:lumMod val="10000"/>
                  </a:schemeClr>
                </a:solidFill>
              </a:rPr>
              <a:t>Propiedad</a:t>
            </a:r>
            <a:r>
              <a:rPr lang="es-ES_tradnl" sz="1200" b="1" dirty="0"/>
              <a:t> de</a:t>
            </a:r>
          </a:p>
          <a:p>
            <a:pPr algn="ctr">
              <a:defRPr/>
            </a:pPr>
            <a:r>
              <a:rPr lang="es-ES_tradnl" sz="1200" b="1" dirty="0"/>
              <a:t>los factores</a:t>
            </a:r>
            <a:endParaRPr lang="es-ES" sz="1200" b="1" dirty="0"/>
          </a:p>
        </p:txBody>
      </p:sp>
      <p:sp>
        <p:nvSpPr>
          <p:cNvPr id="69643" name="Text Box 10"/>
          <p:cNvSpPr txBox="1">
            <a:spLocks noChangeArrowheads="1"/>
          </p:cNvSpPr>
          <p:nvPr/>
        </p:nvSpPr>
        <p:spPr bwMode="auto">
          <a:xfrm>
            <a:off x="785813" y="2625725"/>
            <a:ext cx="1576387" cy="390525"/>
          </a:xfrm>
          <a:prstGeom prst="rect">
            <a:avLst/>
          </a:prstGeom>
          <a:noFill/>
          <a:ln w="9525">
            <a:noFill/>
            <a:miter lim="800000"/>
            <a:headEnd/>
            <a:tailEnd/>
          </a:ln>
        </p:spPr>
        <p:txBody>
          <a:bodyPr wrap="none" lIns="18000" tIns="10800" rIns="18000" bIns="10800">
            <a:spAutoFit/>
          </a:bodyPr>
          <a:lstStyle/>
          <a:p>
            <a:pPr algn="ctr">
              <a:defRPr/>
            </a:pPr>
            <a:r>
              <a:rPr lang="es-ES_tradnl" sz="1200" b="1" dirty="0">
                <a:solidFill>
                  <a:schemeClr val="accent5">
                    <a:lumMod val="10000"/>
                  </a:schemeClr>
                </a:solidFill>
              </a:rPr>
              <a:t>Votos monetarios</a:t>
            </a:r>
          </a:p>
          <a:p>
            <a:pPr algn="ctr">
              <a:defRPr/>
            </a:pPr>
            <a:r>
              <a:rPr lang="es-ES_tradnl" sz="1200" b="1" dirty="0">
                <a:solidFill>
                  <a:schemeClr val="accent5">
                    <a:lumMod val="10000"/>
                  </a:schemeClr>
                </a:solidFill>
              </a:rPr>
              <a:t>de los consumidores</a:t>
            </a:r>
            <a:endParaRPr lang="es-ES" sz="1200" b="1" dirty="0">
              <a:solidFill>
                <a:schemeClr val="accent5">
                  <a:lumMod val="10000"/>
                </a:schemeClr>
              </a:solidFill>
            </a:endParaRPr>
          </a:p>
        </p:txBody>
      </p:sp>
      <p:sp>
        <p:nvSpPr>
          <p:cNvPr id="30732" name="Line 11"/>
          <p:cNvSpPr>
            <a:spLocks noChangeShapeType="1"/>
          </p:cNvSpPr>
          <p:nvPr/>
        </p:nvSpPr>
        <p:spPr bwMode="auto">
          <a:xfrm>
            <a:off x="6442075" y="3100388"/>
            <a:ext cx="1752600" cy="0"/>
          </a:xfrm>
          <a:prstGeom prst="line">
            <a:avLst/>
          </a:prstGeom>
          <a:noFill/>
          <a:ln w="9525">
            <a:solidFill>
              <a:schemeClr val="tx1"/>
            </a:solidFill>
            <a:round/>
            <a:headEnd/>
            <a:tailEnd/>
          </a:ln>
        </p:spPr>
        <p:txBody>
          <a:bodyPr/>
          <a:lstStyle/>
          <a:p>
            <a:endParaRPr lang="es-CL"/>
          </a:p>
        </p:txBody>
      </p:sp>
      <p:sp>
        <p:nvSpPr>
          <p:cNvPr id="30733" name="Line 12"/>
          <p:cNvSpPr>
            <a:spLocks noChangeShapeType="1"/>
          </p:cNvSpPr>
          <p:nvPr/>
        </p:nvSpPr>
        <p:spPr bwMode="auto">
          <a:xfrm>
            <a:off x="6459538" y="3938588"/>
            <a:ext cx="1752600" cy="0"/>
          </a:xfrm>
          <a:prstGeom prst="line">
            <a:avLst/>
          </a:prstGeom>
          <a:noFill/>
          <a:ln w="9525">
            <a:solidFill>
              <a:schemeClr val="tx1"/>
            </a:solidFill>
            <a:round/>
            <a:headEnd/>
            <a:tailEnd/>
          </a:ln>
        </p:spPr>
        <p:txBody>
          <a:bodyPr/>
          <a:lstStyle/>
          <a:p>
            <a:endParaRPr lang="es-CL"/>
          </a:p>
        </p:txBody>
      </p:sp>
      <p:sp>
        <p:nvSpPr>
          <p:cNvPr id="69646" name="Text Box 13"/>
          <p:cNvSpPr txBox="1">
            <a:spLocks noChangeArrowheads="1"/>
          </p:cNvSpPr>
          <p:nvPr/>
        </p:nvSpPr>
        <p:spPr bwMode="auto">
          <a:xfrm>
            <a:off x="6864350" y="2608263"/>
            <a:ext cx="876300" cy="390525"/>
          </a:xfrm>
          <a:prstGeom prst="rect">
            <a:avLst/>
          </a:prstGeom>
          <a:noFill/>
          <a:ln w="9525">
            <a:noFill/>
            <a:miter lim="800000"/>
            <a:headEnd/>
            <a:tailEnd/>
          </a:ln>
        </p:spPr>
        <p:txBody>
          <a:bodyPr wrap="none" lIns="18000" tIns="10800" rIns="18000" bIns="10800">
            <a:spAutoFit/>
          </a:bodyPr>
          <a:lstStyle/>
          <a:p>
            <a:pPr algn="ctr">
              <a:defRPr/>
            </a:pPr>
            <a:r>
              <a:rPr lang="es-ES_tradnl" sz="1200" b="1" dirty="0">
                <a:solidFill>
                  <a:schemeClr val="accent5">
                    <a:lumMod val="10000"/>
                  </a:schemeClr>
                </a:solidFill>
              </a:rPr>
              <a:t>Costos de</a:t>
            </a:r>
          </a:p>
          <a:p>
            <a:pPr algn="ctr">
              <a:defRPr/>
            </a:pPr>
            <a:r>
              <a:rPr lang="es-ES_tradnl" sz="1200" b="1" dirty="0">
                <a:solidFill>
                  <a:schemeClr val="accent5">
                    <a:lumMod val="10000"/>
                  </a:schemeClr>
                </a:solidFill>
              </a:rPr>
              <a:t>producción</a:t>
            </a:r>
            <a:endParaRPr lang="es-ES" sz="1200" b="1" dirty="0">
              <a:solidFill>
                <a:schemeClr val="accent5">
                  <a:lumMod val="10000"/>
                </a:schemeClr>
              </a:solidFill>
            </a:endParaRPr>
          </a:p>
        </p:txBody>
      </p:sp>
      <p:sp>
        <p:nvSpPr>
          <p:cNvPr id="69647" name="Text Box 14"/>
          <p:cNvSpPr txBox="1">
            <a:spLocks noChangeArrowheads="1"/>
          </p:cNvSpPr>
          <p:nvPr/>
        </p:nvSpPr>
        <p:spPr bwMode="auto">
          <a:xfrm>
            <a:off x="6875463" y="3860800"/>
            <a:ext cx="1062037" cy="392113"/>
          </a:xfrm>
          <a:prstGeom prst="rect">
            <a:avLst/>
          </a:prstGeom>
          <a:noFill/>
          <a:ln w="9525">
            <a:noFill/>
            <a:miter lim="800000"/>
            <a:headEnd/>
            <a:tailEnd/>
          </a:ln>
        </p:spPr>
        <p:txBody>
          <a:bodyPr wrap="none" lIns="18000" tIns="10800" rIns="18000" bIns="10800">
            <a:spAutoFit/>
          </a:bodyPr>
          <a:lstStyle/>
          <a:p>
            <a:pPr algn="ctr">
              <a:defRPr/>
            </a:pPr>
            <a:r>
              <a:rPr lang="es-ES_tradnl" sz="1200" b="1" dirty="0">
                <a:solidFill>
                  <a:schemeClr val="accent5">
                    <a:lumMod val="10000"/>
                  </a:schemeClr>
                </a:solidFill>
              </a:rPr>
              <a:t>Salarios, </a:t>
            </a:r>
          </a:p>
          <a:p>
            <a:pPr algn="ctr">
              <a:defRPr/>
            </a:pPr>
            <a:r>
              <a:rPr lang="es-ES_tradnl" sz="1200" b="1" dirty="0">
                <a:solidFill>
                  <a:schemeClr val="accent5">
                    <a:lumMod val="10000"/>
                  </a:schemeClr>
                </a:solidFill>
              </a:rPr>
              <a:t>intereses, etc.</a:t>
            </a:r>
            <a:endParaRPr lang="es-ES" sz="1200" b="1" dirty="0">
              <a:solidFill>
                <a:schemeClr val="accent5">
                  <a:lumMod val="10000"/>
                </a:schemeClr>
              </a:solidFill>
            </a:endParaRPr>
          </a:p>
        </p:txBody>
      </p:sp>
      <p:sp>
        <p:nvSpPr>
          <p:cNvPr id="30736" name="Text Box 15"/>
          <p:cNvSpPr txBox="1">
            <a:spLocks noChangeArrowheads="1"/>
          </p:cNvSpPr>
          <p:nvPr/>
        </p:nvSpPr>
        <p:spPr bwMode="auto">
          <a:xfrm>
            <a:off x="4105275" y="2643188"/>
            <a:ext cx="530225" cy="296862"/>
          </a:xfrm>
          <a:prstGeom prst="rect">
            <a:avLst/>
          </a:prstGeom>
          <a:noFill/>
          <a:ln w="9525">
            <a:noFill/>
            <a:miter lim="800000"/>
            <a:headEnd/>
            <a:tailEnd/>
          </a:ln>
        </p:spPr>
        <p:txBody>
          <a:bodyPr wrap="none" lIns="18000" tIns="10800" rIns="18000" bIns="10800">
            <a:spAutoFit/>
          </a:bodyPr>
          <a:lstStyle/>
          <a:p>
            <a:r>
              <a:rPr lang="es-ES_tradnl" sz="1800" b="1"/>
              <a:t>QUÉ</a:t>
            </a:r>
            <a:endParaRPr lang="es-ES" sz="1800" b="1"/>
          </a:p>
        </p:txBody>
      </p:sp>
      <p:sp>
        <p:nvSpPr>
          <p:cNvPr id="30737" name="Text Box 16"/>
          <p:cNvSpPr txBox="1">
            <a:spLocks noChangeArrowheads="1"/>
          </p:cNvSpPr>
          <p:nvPr/>
        </p:nvSpPr>
        <p:spPr bwMode="auto">
          <a:xfrm>
            <a:off x="3997325" y="3336925"/>
            <a:ext cx="746125" cy="296863"/>
          </a:xfrm>
          <a:prstGeom prst="rect">
            <a:avLst/>
          </a:prstGeom>
          <a:noFill/>
          <a:ln w="9525">
            <a:noFill/>
            <a:miter lim="800000"/>
            <a:headEnd/>
            <a:tailEnd/>
          </a:ln>
        </p:spPr>
        <p:txBody>
          <a:bodyPr wrap="none" lIns="18000" tIns="10800" rIns="18000" bIns="10800">
            <a:spAutoFit/>
          </a:bodyPr>
          <a:lstStyle/>
          <a:p>
            <a:r>
              <a:rPr lang="es-ES_tradnl" sz="1800" b="1"/>
              <a:t>CÓMO</a:t>
            </a:r>
            <a:endParaRPr lang="es-ES" sz="1800" b="1"/>
          </a:p>
        </p:txBody>
      </p:sp>
      <p:sp>
        <p:nvSpPr>
          <p:cNvPr id="30738" name="Text Box 17"/>
          <p:cNvSpPr txBox="1">
            <a:spLocks noChangeArrowheads="1"/>
          </p:cNvSpPr>
          <p:nvPr/>
        </p:nvSpPr>
        <p:spPr bwMode="auto">
          <a:xfrm>
            <a:off x="3635375" y="3946525"/>
            <a:ext cx="1470025" cy="296863"/>
          </a:xfrm>
          <a:prstGeom prst="rect">
            <a:avLst/>
          </a:prstGeom>
          <a:noFill/>
          <a:ln w="9525">
            <a:noFill/>
            <a:miter lim="800000"/>
            <a:headEnd/>
            <a:tailEnd/>
          </a:ln>
        </p:spPr>
        <p:txBody>
          <a:bodyPr wrap="none" lIns="18000" tIns="10800" rIns="18000" bIns="10800">
            <a:spAutoFit/>
          </a:bodyPr>
          <a:lstStyle/>
          <a:p>
            <a:r>
              <a:rPr lang="es-ES_tradnl" sz="1800" b="1"/>
              <a:t>PARA QUIÉN</a:t>
            </a:r>
            <a:endParaRPr lang="es-ES" sz="1800" b="1"/>
          </a:p>
        </p:txBody>
      </p:sp>
      <p:sp>
        <p:nvSpPr>
          <p:cNvPr id="30739" name="Text Box 18"/>
          <p:cNvSpPr txBox="1">
            <a:spLocks noChangeArrowheads="1"/>
          </p:cNvSpPr>
          <p:nvPr/>
        </p:nvSpPr>
        <p:spPr bwMode="auto">
          <a:xfrm>
            <a:off x="2247900" y="4706938"/>
            <a:ext cx="1389063" cy="204787"/>
          </a:xfrm>
          <a:prstGeom prst="rect">
            <a:avLst/>
          </a:prstGeom>
          <a:noFill/>
          <a:ln w="9525">
            <a:noFill/>
            <a:miter lim="800000"/>
            <a:headEnd/>
            <a:tailEnd/>
          </a:ln>
        </p:spPr>
        <p:txBody>
          <a:bodyPr wrap="none" lIns="18000" tIns="10800" rIns="18000" bIns="10800">
            <a:spAutoFit/>
          </a:bodyPr>
          <a:lstStyle/>
          <a:p>
            <a:pPr algn="ctr"/>
            <a:r>
              <a:rPr lang="es-ES_tradnl" sz="1200" b="1"/>
              <a:t>Tierra Y RR. Natur.</a:t>
            </a:r>
            <a:endParaRPr lang="es-ES" sz="1200" b="1"/>
          </a:p>
        </p:txBody>
      </p:sp>
      <p:sp>
        <p:nvSpPr>
          <p:cNvPr id="30740" name="Text Box 19"/>
          <p:cNvSpPr txBox="1">
            <a:spLocks noChangeArrowheads="1"/>
          </p:cNvSpPr>
          <p:nvPr/>
        </p:nvSpPr>
        <p:spPr bwMode="auto">
          <a:xfrm>
            <a:off x="3779838" y="4706938"/>
            <a:ext cx="585787" cy="204787"/>
          </a:xfrm>
          <a:prstGeom prst="rect">
            <a:avLst/>
          </a:prstGeom>
          <a:noFill/>
          <a:ln w="9525">
            <a:noFill/>
            <a:miter lim="800000"/>
            <a:headEnd/>
            <a:tailEnd/>
          </a:ln>
        </p:spPr>
        <p:txBody>
          <a:bodyPr wrap="none" lIns="18000" tIns="10800" rIns="18000" bIns="10800">
            <a:spAutoFit/>
          </a:bodyPr>
          <a:lstStyle/>
          <a:p>
            <a:pPr algn="ctr"/>
            <a:r>
              <a:rPr lang="es-ES_tradnl" sz="1200" b="1"/>
              <a:t>Trabajo</a:t>
            </a:r>
            <a:endParaRPr lang="es-ES" sz="1200" b="1"/>
          </a:p>
        </p:txBody>
      </p:sp>
      <p:sp>
        <p:nvSpPr>
          <p:cNvPr id="30741" name="Text Box 20"/>
          <p:cNvSpPr txBox="1">
            <a:spLocks noChangeArrowheads="1"/>
          </p:cNvSpPr>
          <p:nvPr/>
        </p:nvSpPr>
        <p:spPr bwMode="auto">
          <a:xfrm>
            <a:off x="4610100" y="4724400"/>
            <a:ext cx="542925" cy="204788"/>
          </a:xfrm>
          <a:prstGeom prst="rect">
            <a:avLst/>
          </a:prstGeom>
          <a:noFill/>
          <a:ln w="9525">
            <a:noFill/>
            <a:miter lim="800000"/>
            <a:headEnd/>
            <a:tailEnd/>
          </a:ln>
        </p:spPr>
        <p:txBody>
          <a:bodyPr wrap="none" lIns="18000" tIns="10800" rIns="18000" bIns="10800">
            <a:spAutoFit/>
          </a:bodyPr>
          <a:lstStyle/>
          <a:p>
            <a:pPr algn="ctr"/>
            <a:r>
              <a:rPr lang="es-ES_tradnl" sz="1200" b="1"/>
              <a:t>Capital</a:t>
            </a:r>
            <a:endParaRPr lang="es-ES" sz="1200" b="1"/>
          </a:p>
        </p:txBody>
      </p:sp>
      <p:sp>
        <p:nvSpPr>
          <p:cNvPr id="30742" name="Text Box 21"/>
          <p:cNvSpPr txBox="1">
            <a:spLocks noChangeArrowheads="1"/>
          </p:cNvSpPr>
          <p:nvPr/>
        </p:nvSpPr>
        <p:spPr bwMode="auto">
          <a:xfrm>
            <a:off x="5111750" y="2159000"/>
            <a:ext cx="974725" cy="296863"/>
          </a:xfrm>
          <a:prstGeom prst="rect">
            <a:avLst/>
          </a:prstGeom>
          <a:noFill/>
          <a:ln w="9525">
            <a:noFill/>
            <a:miter lim="800000"/>
            <a:headEnd/>
            <a:tailEnd/>
          </a:ln>
        </p:spPr>
        <p:txBody>
          <a:bodyPr wrap="none" lIns="18000" tIns="10800" rIns="18000" bIns="10800">
            <a:spAutoFit/>
          </a:bodyPr>
          <a:lstStyle/>
          <a:p>
            <a:r>
              <a:rPr lang="es-ES_tradnl" sz="1800" b="1"/>
              <a:t>OFERTA</a:t>
            </a:r>
            <a:endParaRPr lang="es-ES" sz="1800" b="1"/>
          </a:p>
        </p:txBody>
      </p:sp>
      <p:sp>
        <p:nvSpPr>
          <p:cNvPr id="30743" name="Text Box 22"/>
          <p:cNvSpPr txBox="1">
            <a:spLocks noChangeArrowheads="1"/>
          </p:cNvSpPr>
          <p:nvPr/>
        </p:nvSpPr>
        <p:spPr bwMode="auto">
          <a:xfrm>
            <a:off x="1219200" y="714375"/>
            <a:ext cx="1203325" cy="296863"/>
          </a:xfrm>
          <a:prstGeom prst="rect">
            <a:avLst/>
          </a:prstGeom>
          <a:noFill/>
          <a:ln w="9525">
            <a:noFill/>
            <a:miter lim="800000"/>
            <a:headEnd/>
            <a:tailEnd/>
          </a:ln>
        </p:spPr>
        <p:txBody>
          <a:bodyPr wrap="none" lIns="18000" tIns="10800" rIns="18000" bIns="10800">
            <a:spAutoFit/>
          </a:bodyPr>
          <a:lstStyle/>
          <a:p>
            <a:r>
              <a:rPr lang="es-ES_tradnl" sz="1800" b="1"/>
              <a:t>DEMANDA</a:t>
            </a:r>
            <a:endParaRPr lang="es-ES" sz="1800" b="1"/>
          </a:p>
        </p:txBody>
      </p:sp>
      <p:sp>
        <p:nvSpPr>
          <p:cNvPr id="30744" name="Text Box 23"/>
          <p:cNvSpPr txBox="1">
            <a:spLocks noChangeArrowheads="1"/>
          </p:cNvSpPr>
          <p:nvPr/>
        </p:nvSpPr>
        <p:spPr bwMode="auto">
          <a:xfrm>
            <a:off x="6365875" y="5956300"/>
            <a:ext cx="1203325" cy="296863"/>
          </a:xfrm>
          <a:prstGeom prst="rect">
            <a:avLst/>
          </a:prstGeom>
          <a:noFill/>
          <a:ln w="9525">
            <a:noFill/>
            <a:miter lim="800000"/>
            <a:headEnd/>
            <a:tailEnd/>
          </a:ln>
        </p:spPr>
        <p:txBody>
          <a:bodyPr wrap="none" lIns="18000" tIns="10800" rIns="18000" bIns="10800">
            <a:spAutoFit/>
          </a:bodyPr>
          <a:lstStyle/>
          <a:p>
            <a:r>
              <a:rPr lang="es-ES_tradnl" sz="1800" b="1"/>
              <a:t>DEMANDA</a:t>
            </a:r>
            <a:endParaRPr lang="es-ES" sz="1800" b="1"/>
          </a:p>
        </p:txBody>
      </p:sp>
      <p:sp>
        <p:nvSpPr>
          <p:cNvPr id="30745" name="Freeform 24"/>
          <p:cNvSpPr>
            <a:spLocks/>
          </p:cNvSpPr>
          <p:nvPr/>
        </p:nvSpPr>
        <p:spPr bwMode="auto">
          <a:xfrm>
            <a:off x="1066800" y="1119188"/>
            <a:ext cx="6477000" cy="1371600"/>
          </a:xfrm>
          <a:custGeom>
            <a:avLst/>
            <a:gdLst>
              <a:gd name="T0" fmla="*/ 0 w 4080"/>
              <a:gd name="T1" fmla="*/ 2147483647 h 672"/>
              <a:gd name="T2" fmla="*/ 0 w 4080"/>
              <a:gd name="T3" fmla="*/ 0 h 672"/>
              <a:gd name="T4" fmla="*/ 2147483647 w 4080"/>
              <a:gd name="T5" fmla="*/ 0 h 672"/>
              <a:gd name="T6" fmla="*/ 2147483647 w 4080"/>
              <a:gd name="T7" fmla="*/ 2147483647 h 672"/>
              <a:gd name="T8" fmla="*/ 0 60000 65536"/>
              <a:gd name="T9" fmla="*/ 0 60000 65536"/>
              <a:gd name="T10" fmla="*/ 0 60000 65536"/>
              <a:gd name="T11" fmla="*/ 0 60000 65536"/>
              <a:gd name="T12" fmla="*/ 0 w 4080"/>
              <a:gd name="T13" fmla="*/ 0 h 672"/>
              <a:gd name="T14" fmla="*/ 4080 w 4080"/>
              <a:gd name="T15" fmla="*/ 672 h 672"/>
            </a:gdLst>
            <a:ahLst/>
            <a:cxnLst>
              <a:cxn ang="T8">
                <a:pos x="T0" y="T1"/>
              </a:cxn>
              <a:cxn ang="T9">
                <a:pos x="T2" y="T3"/>
              </a:cxn>
              <a:cxn ang="T10">
                <a:pos x="T4" y="T5"/>
              </a:cxn>
              <a:cxn ang="T11">
                <a:pos x="T6" y="T7"/>
              </a:cxn>
            </a:cxnLst>
            <a:rect l="T12" t="T13" r="T14" b="T15"/>
            <a:pathLst>
              <a:path w="4080" h="672">
                <a:moveTo>
                  <a:pt x="0" y="672"/>
                </a:moveTo>
                <a:lnTo>
                  <a:pt x="0" y="0"/>
                </a:lnTo>
                <a:lnTo>
                  <a:pt x="4080" y="0"/>
                </a:lnTo>
                <a:lnTo>
                  <a:pt x="4080" y="672"/>
                </a:lnTo>
              </a:path>
            </a:pathLst>
          </a:custGeom>
          <a:noFill/>
          <a:ln w="76200">
            <a:solidFill>
              <a:srgbClr val="009900"/>
            </a:solidFill>
            <a:round/>
            <a:headEnd/>
            <a:tailEnd type="triangle" w="med" len="med"/>
          </a:ln>
        </p:spPr>
        <p:txBody>
          <a:bodyPr wrap="none" anchor="ctr"/>
          <a:lstStyle/>
          <a:p>
            <a:endParaRPr lang="es-CL"/>
          </a:p>
        </p:txBody>
      </p:sp>
      <p:sp>
        <p:nvSpPr>
          <p:cNvPr id="30746" name="Freeform 25"/>
          <p:cNvSpPr>
            <a:spLocks/>
          </p:cNvSpPr>
          <p:nvPr/>
        </p:nvSpPr>
        <p:spPr bwMode="auto">
          <a:xfrm>
            <a:off x="1905000" y="2033588"/>
            <a:ext cx="5029200" cy="457200"/>
          </a:xfrm>
          <a:custGeom>
            <a:avLst/>
            <a:gdLst>
              <a:gd name="T0" fmla="*/ 2147483647 w 3168"/>
              <a:gd name="T1" fmla="*/ 2147483647 h 288"/>
              <a:gd name="T2" fmla="*/ 2147483647 w 3168"/>
              <a:gd name="T3" fmla="*/ 0 h 288"/>
              <a:gd name="T4" fmla="*/ 0 w 3168"/>
              <a:gd name="T5" fmla="*/ 0 h 288"/>
              <a:gd name="T6" fmla="*/ 0 w 3168"/>
              <a:gd name="T7" fmla="*/ 2147483647 h 288"/>
              <a:gd name="T8" fmla="*/ 0 60000 65536"/>
              <a:gd name="T9" fmla="*/ 0 60000 65536"/>
              <a:gd name="T10" fmla="*/ 0 60000 65536"/>
              <a:gd name="T11" fmla="*/ 0 60000 65536"/>
              <a:gd name="T12" fmla="*/ 0 w 3168"/>
              <a:gd name="T13" fmla="*/ 0 h 288"/>
              <a:gd name="T14" fmla="*/ 3168 w 3168"/>
              <a:gd name="T15" fmla="*/ 288 h 288"/>
            </a:gdLst>
            <a:ahLst/>
            <a:cxnLst>
              <a:cxn ang="T8">
                <a:pos x="T0" y="T1"/>
              </a:cxn>
              <a:cxn ang="T9">
                <a:pos x="T2" y="T3"/>
              </a:cxn>
              <a:cxn ang="T10">
                <a:pos x="T4" y="T5"/>
              </a:cxn>
              <a:cxn ang="T11">
                <a:pos x="T6" y="T7"/>
              </a:cxn>
            </a:cxnLst>
            <a:rect l="T12" t="T13" r="T14" b="T15"/>
            <a:pathLst>
              <a:path w="3168" h="288">
                <a:moveTo>
                  <a:pt x="3168" y="288"/>
                </a:moveTo>
                <a:lnTo>
                  <a:pt x="3168" y="0"/>
                </a:lnTo>
                <a:lnTo>
                  <a:pt x="0" y="0"/>
                </a:lnTo>
                <a:lnTo>
                  <a:pt x="0" y="288"/>
                </a:lnTo>
              </a:path>
            </a:pathLst>
          </a:custGeom>
          <a:noFill/>
          <a:ln w="57150">
            <a:solidFill>
              <a:srgbClr val="FF3300"/>
            </a:solidFill>
            <a:round/>
            <a:headEnd/>
            <a:tailEnd type="triangle" w="med" len="med"/>
          </a:ln>
        </p:spPr>
        <p:txBody>
          <a:bodyPr wrap="none" anchor="ctr"/>
          <a:lstStyle/>
          <a:p>
            <a:endParaRPr lang="es-CL"/>
          </a:p>
        </p:txBody>
      </p:sp>
      <p:sp>
        <p:nvSpPr>
          <p:cNvPr id="30747" name="Freeform 26"/>
          <p:cNvSpPr>
            <a:spLocks/>
          </p:cNvSpPr>
          <p:nvPr/>
        </p:nvSpPr>
        <p:spPr bwMode="auto">
          <a:xfrm>
            <a:off x="1905000" y="4471988"/>
            <a:ext cx="4953000" cy="533400"/>
          </a:xfrm>
          <a:custGeom>
            <a:avLst/>
            <a:gdLst>
              <a:gd name="T0" fmla="*/ 0 w 3120"/>
              <a:gd name="T1" fmla="*/ 0 h 336"/>
              <a:gd name="T2" fmla="*/ 0 w 3120"/>
              <a:gd name="T3" fmla="*/ 2147483647 h 336"/>
              <a:gd name="T4" fmla="*/ 2147483647 w 3120"/>
              <a:gd name="T5" fmla="*/ 2147483647 h 336"/>
              <a:gd name="T6" fmla="*/ 2147483647 w 3120"/>
              <a:gd name="T7" fmla="*/ 0 h 336"/>
              <a:gd name="T8" fmla="*/ 0 60000 65536"/>
              <a:gd name="T9" fmla="*/ 0 60000 65536"/>
              <a:gd name="T10" fmla="*/ 0 60000 65536"/>
              <a:gd name="T11" fmla="*/ 0 60000 65536"/>
              <a:gd name="T12" fmla="*/ 0 w 3120"/>
              <a:gd name="T13" fmla="*/ 0 h 336"/>
              <a:gd name="T14" fmla="*/ 3120 w 3120"/>
              <a:gd name="T15" fmla="*/ 336 h 336"/>
            </a:gdLst>
            <a:ahLst/>
            <a:cxnLst>
              <a:cxn ang="T8">
                <a:pos x="T0" y="T1"/>
              </a:cxn>
              <a:cxn ang="T9">
                <a:pos x="T2" y="T3"/>
              </a:cxn>
              <a:cxn ang="T10">
                <a:pos x="T4" y="T5"/>
              </a:cxn>
              <a:cxn ang="T11">
                <a:pos x="T6" y="T7"/>
              </a:cxn>
            </a:cxnLst>
            <a:rect l="T12" t="T13" r="T14" b="T15"/>
            <a:pathLst>
              <a:path w="3120" h="336">
                <a:moveTo>
                  <a:pt x="0" y="0"/>
                </a:moveTo>
                <a:lnTo>
                  <a:pt x="0" y="336"/>
                </a:lnTo>
                <a:lnTo>
                  <a:pt x="3120" y="336"/>
                </a:lnTo>
                <a:lnTo>
                  <a:pt x="3120" y="0"/>
                </a:lnTo>
              </a:path>
            </a:pathLst>
          </a:custGeom>
          <a:noFill/>
          <a:ln w="57150">
            <a:solidFill>
              <a:srgbClr val="FF3300"/>
            </a:solidFill>
            <a:round/>
            <a:headEnd/>
            <a:tailEnd type="triangle" w="med" len="med"/>
          </a:ln>
        </p:spPr>
        <p:txBody>
          <a:bodyPr wrap="none" anchor="ctr"/>
          <a:lstStyle/>
          <a:p>
            <a:endParaRPr lang="es-CL"/>
          </a:p>
        </p:txBody>
      </p:sp>
      <p:sp>
        <p:nvSpPr>
          <p:cNvPr id="30748" name="Freeform 27"/>
          <p:cNvSpPr>
            <a:spLocks/>
          </p:cNvSpPr>
          <p:nvPr/>
        </p:nvSpPr>
        <p:spPr bwMode="auto">
          <a:xfrm>
            <a:off x="1066800" y="4471988"/>
            <a:ext cx="6477000" cy="1371600"/>
          </a:xfrm>
          <a:custGeom>
            <a:avLst/>
            <a:gdLst>
              <a:gd name="T0" fmla="*/ 2147483647 w 4080"/>
              <a:gd name="T1" fmla="*/ 0 h 864"/>
              <a:gd name="T2" fmla="*/ 2147483647 w 4080"/>
              <a:gd name="T3" fmla="*/ 2147483647 h 864"/>
              <a:gd name="T4" fmla="*/ 0 w 4080"/>
              <a:gd name="T5" fmla="*/ 2147483647 h 864"/>
              <a:gd name="T6" fmla="*/ 0 w 4080"/>
              <a:gd name="T7" fmla="*/ 0 h 864"/>
              <a:gd name="T8" fmla="*/ 0 60000 65536"/>
              <a:gd name="T9" fmla="*/ 0 60000 65536"/>
              <a:gd name="T10" fmla="*/ 0 60000 65536"/>
              <a:gd name="T11" fmla="*/ 0 60000 65536"/>
              <a:gd name="T12" fmla="*/ 0 w 4080"/>
              <a:gd name="T13" fmla="*/ 0 h 864"/>
              <a:gd name="T14" fmla="*/ 4080 w 4080"/>
              <a:gd name="T15" fmla="*/ 864 h 864"/>
            </a:gdLst>
            <a:ahLst/>
            <a:cxnLst>
              <a:cxn ang="T8">
                <a:pos x="T0" y="T1"/>
              </a:cxn>
              <a:cxn ang="T9">
                <a:pos x="T2" y="T3"/>
              </a:cxn>
              <a:cxn ang="T10">
                <a:pos x="T4" y="T5"/>
              </a:cxn>
              <a:cxn ang="T11">
                <a:pos x="T6" y="T7"/>
              </a:cxn>
            </a:cxnLst>
            <a:rect l="T12" t="T13" r="T14" b="T15"/>
            <a:pathLst>
              <a:path w="4080" h="864">
                <a:moveTo>
                  <a:pt x="4080" y="0"/>
                </a:moveTo>
                <a:lnTo>
                  <a:pt x="4080" y="864"/>
                </a:lnTo>
                <a:lnTo>
                  <a:pt x="0" y="864"/>
                </a:lnTo>
                <a:lnTo>
                  <a:pt x="0" y="0"/>
                </a:lnTo>
              </a:path>
            </a:pathLst>
          </a:custGeom>
          <a:noFill/>
          <a:ln w="76200">
            <a:solidFill>
              <a:srgbClr val="009900"/>
            </a:solidFill>
            <a:round/>
            <a:headEnd/>
            <a:tailEnd type="triangle" w="med" len="med"/>
          </a:ln>
        </p:spPr>
        <p:txBody>
          <a:bodyPr wrap="none" anchor="ctr"/>
          <a:lstStyle/>
          <a:p>
            <a:endParaRPr lang="es-CL"/>
          </a:p>
        </p:txBody>
      </p:sp>
      <p:sp>
        <p:nvSpPr>
          <p:cNvPr id="30749" name="Text Box 28"/>
          <p:cNvSpPr txBox="1">
            <a:spLocks noChangeArrowheads="1"/>
          </p:cNvSpPr>
          <p:nvPr/>
        </p:nvSpPr>
        <p:spPr bwMode="auto">
          <a:xfrm>
            <a:off x="2855913" y="5551488"/>
            <a:ext cx="627062" cy="204787"/>
          </a:xfrm>
          <a:prstGeom prst="rect">
            <a:avLst/>
          </a:prstGeom>
          <a:noFill/>
          <a:ln w="9525">
            <a:noFill/>
            <a:miter lim="800000"/>
            <a:headEnd/>
            <a:tailEnd/>
          </a:ln>
        </p:spPr>
        <p:txBody>
          <a:bodyPr wrap="none" lIns="18000" tIns="10800" rIns="18000" bIns="10800">
            <a:spAutoFit/>
          </a:bodyPr>
          <a:lstStyle/>
          <a:p>
            <a:pPr algn="ctr"/>
            <a:r>
              <a:rPr lang="es-ES_tradnl" sz="1200" b="1"/>
              <a:t>Salarios</a:t>
            </a:r>
            <a:endParaRPr lang="es-ES" sz="1200" b="1"/>
          </a:p>
        </p:txBody>
      </p:sp>
      <p:sp>
        <p:nvSpPr>
          <p:cNvPr id="30750" name="Text Box 29"/>
          <p:cNvSpPr txBox="1">
            <a:spLocks noChangeArrowheads="1"/>
          </p:cNvSpPr>
          <p:nvPr/>
        </p:nvSpPr>
        <p:spPr bwMode="auto">
          <a:xfrm>
            <a:off x="4029075" y="5549900"/>
            <a:ext cx="701675" cy="204788"/>
          </a:xfrm>
          <a:prstGeom prst="rect">
            <a:avLst/>
          </a:prstGeom>
          <a:noFill/>
          <a:ln w="9525">
            <a:noFill/>
            <a:miter lim="800000"/>
            <a:headEnd/>
            <a:tailEnd/>
          </a:ln>
        </p:spPr>
        <p:txBody>
          <a:bodyPr wrap="none" lIns="18000" tIns="10800" rIns="18000" bIns="10800">
            <a:spAutoFit/>
          </a:bodyPr>
          <a:lstStyle/>
          <a:p>
            <a:pPr algn="ctr"/>
            <a:r>
              <a:rPr lang="es-ES_tradnl" sz="1200" b="1"/>
              <a:t>Intereses</a:t>
            </a:r>
            <a:endParaRPr lang="es-ES" sz="1200" b="1"/>
          </a:p>
        </p:txBody>
      </p:sp>
      <p:sp>
        <p:nvSpPr>
          <p:cNvPr id="30751" name="Text Box 30"/>
          <p:cNvSpPr txBox="1">
            <a:spLocks noChangeArrowheads="1"/>
          </p:cNvSpPr>
          <p:nvPr/>
        </p:nvSpPr>
        <p:spPr bwMode="auto">
          <a:xfrm>
            <a:off x="5326063" y="5549900"/>
            <a:ext cx="541337" cy="204788"/>
          </a:xfrm>
          <a:prstGeom prst="rect">
            <a:avLst/>
          </a:prstGeom>
          <a:noFill/>
          <a:ln w="9525">
            <a:noFill/>
            <a:miter lim="800000"/>
            <a:headEnd/>
            <a:tailEnd/>
          </a:ln>
        </p:spPr>
        <p:txBody>
          <a:bodyPr wrap="none" lIns="18000" tIns="10800" rIns="18000" bIns="10800">
            <a:spAutoFit/>
          </a:bodyPr>
          <a:lstStyle/>
          <a:p>
            <a:pPr algn="ctr"/>
            <a:r>
              <a:rPr lang="es-ES_tradnl" sz="1200" b="1"/>
              <a:t>Rentas</a:t>
            </a:r>
            <a:endParaRPr lang="es-ES" sz="1200" b="1"/>
          </a:p>
        </p:txBody>
      </p:sp>
      <p:sp>
        <p:nvSpPr>
          <p:cNvPr id="30752" name="Text Box 31"/>
          <p:cNvSpPr txBox="1">
            <a:spLocks noChangeArrowheads="1"/>
          </p:cNvSpPr>
          <p:nvPr/>
        </p:nvSpPr>
        <p:spPr bwMode="auto">
          <a:xfrm>
            <a:off x="2741613" y="1714500"/>
            <a:ext cx="212725" cy="204788"/>
          </a:xfrm>
          <a:prstGeom prst="rect">
            <a:avLst/>
          </a:prstGeom>
          <a:noFill/>
          <a:ln w="9525">
            <a:noFill/>
            <a:miter lim="800000"/>
            <a:headEnd/>
            <a:tailEnd/>
          </a:ln>
        </p:spPr>
        <p:txBody>
          <a:bodyPr wrap="none" lIns="18000" tIns="10800" rIns="18000" bIns="10800">
            <a:spAutoFit/>
          </a:bodyPr>
          <a:lstStyle/>
          <a:p>
            <a:pPr algn="ctr"/>
            <a:r>
              <a:rPr lang="es-ES_tradnl" sz="1200" b="1"/>
              <a:t>Té</a:t>
            </a:r>
            <a:endParaRPr lang="es-ES" sz="1200" b="1"/>
          </a:p>
        </p:txBody>
      </p:sp>
      <p:sp>
        <p:nvSpPr>
          <p:cNvPr id="30753" name="Text Box 32"/>
          <p:cNvSpPr txBox="1">
            <a:spLocks noChangeArrowheads="1"/>
          </p:cNvSpPr>
          <p:nvPr/>
        </p:nvSpPr>
        <p:spPr bwMode="auto">
          <a:xfrm>
            <a:off x="4046538" y="1714500"/>
            <a:ext cx="601662" cy="204788"/>
          </a:xfrm>
          <a:prstGeom prst="rect">
            <a:avLst/>
          </a:prstGeom>
          <a:noFill/>
          <a:ln w="9525">
            <a:noFill/>
            <a:miter lim="800000"/>
            <a:headEnd/>
            <a:tailEnd/>
          </a:ln>
        </p:spPr>
        <p:txBody>
          <a:bodyPr wrap="none" lIns="18000" tIns="10800" rIns="18000" bIns="10800">
            <a:spAutoFit/>
          </a:bodyPr>
          <a:lstStyle/>
          <a:p>
            <a:pPr algn="ctr"/>
            <a:r>
              <a:rPr lang="es-ES_tradnl" sz="1200" b="1"/>
              <a:t>zapatos</a:t>
            </a:r>
            <a:endParaRPr lang="es-ES" sz="1200" b="1"/>
          </a:p>
        </p:txBody>
      </p:sp>
      <p:sp>
        <p:nvSpPr>
          <p:cNvPr id="30754" name="Text Box 33"/>
          <p:cNvSpPr txBox="1">
            <a:spLocks noChangeArrowheads="1"/>
          </p:cNvSpPr>
          <p:nvPr/>
        </p:nvSpPr>
        <p:spPr bwMode="auto">
          <a:xfrm>
            <a:off x="5326063" y="1712913"/>
            <a:ext cx="728662" cy="204787"/>
          </a:xfrm>
          <a:prstGeom prst="rect">
            <a:avLst/>
          </a:prstGeom>
          <a:noFill/>
          <a:ln w="9525">
            <a:noFill/>
            <a:miter lim="800000"/>
            <a:headEnd/>
            <a:tailEnd/>
          </a:ln>
        </p:spPr>
        <p:txBody>
          <a:bodyPr wrap="none" lIns="18000" tIns="10800" rIns="18000" bIns="10800">
            <a:spAutoFit/>
          </a:bodyPr>
          <a:lstStyle/>
          <a:p>
            <a:pPr algn="ctr"/>
            <a:r>
              <a:rPr lang="es-ES_tradnl" sz="1200" b="1"/>
              <a:t>viviendas</a:t>
            </a:r>
            <a:endParaRPr lang="es-ES" sz="1200" b="1"/>
          </a:p>
        </p:txBody>
      </p:sp>
      <p:sp>
        <p:nvSpPr>
          <p:cNvPr id="30755" name="Text Box 34"/>
          <p:cNvSpPr txBox="1">
            <a:spLocks noChangeArrowheads="1"/>
          </p:cNvSpPr>
          <p:nvPr/>
        </p:nvSpPr>
        <p:spPr bwMode="auto">
          <a:xfrm>
            <a:off x="1905000" y="5089525"/>
            <a:ext cx="974725" cy="296863"/>
          </a:xfrm>
          <a:prstGeom prst="rect">
            <a:avLst/>
          </a:prstGeom>
          <a:noFill/>
          <a:ln w="9525">
            <a:noFill/>
            <a:miter lim="800000"/>
            <a:headEnd/>
            <a:tailEnd/>
          </a:ln>
        </p:spPr>
        <p:txBody>
          <a:bodyPr wrap="none" lIns="18000" tIns="10800" rIns="18000" bIns="10800">
            <a:spAutoFit/>
          </a:bodyPr>
          <a:lstStyle/>
          <a:p>
            <a:r>
              <a:rPr lang="es-ES_tradnl" sz="1800" b="1"/>
              <a:t>OFERTA</a:t>
            </a:r>
            <a:endParaRPr lang="es-ES" sz="1800" b="1"/>
          </a:p>
        </p:txBody>
      </p:sp>
      <p:sp>
        <p:nvSpPr>
          <p:cNvPr id="30756" name="Text Box 35"/>
          <p:cNvSpPr txBox="1">
            <a:spLocks noChangeArrowheads="1"/>
          </p:cNvSpPr>
          <p:nvPr/>
        </p:nvSpPr>
        <p:spPr bwMode="auto">
          <a:xfrm>
            <a:off x="7712075" y="1357313"/>
            <a:ext cx="812800" cy="447675"/>
          </a:xfrm>
          <a:prstGeom prst="rect">
            <a:avLst/>
          </a:prstGeom>
          <a:noFill/>
          <a:ln w="9525">
            <a:noFill/>
            <a:miter lim="800000"/>
            <a:headEnd/>
            <a:tailEnd/>
          </a:ln>
        </p:spPr>
        <p:txBody>
          <a:bodyPr wrap="none" lIns="18000" tIns="10800" rIns="18000" bIns="10800">
            <a:spAutoFit/>
          </a:bodyPr>
          <a:lstStyle/>
          <a:p>
            <a:r>
              <a:rPr lang="es-ES_tradnl" sz="1400" b="1"/>
              <a:t>Producto</a:t>
            </a:r>
          </a:p>
          <a:p>
            <a:r>
              <a:rPr lang="es-ES_tradnl" sz="1400" b="1"/>
              <a:t>Nacional</a:t>
            </a:r>
            <a:endParaRPr lang="es-ES" sz="1400" b="1"/>
          </a:p>
        </p:txBody>
      </p:sp>
      <p:sp>
        <p:nvSpPr>
          <p:cNvPr id="30757" name="Text Box 36"/>
          <p:cNvSpPr txBox="1">
            <a:spLocks noChangeArrowheads="1"/>
          </p:cNvSpPr>
          <p:nvPr/>
        </p:nvSpPr>
        <p:spPr bwMode="auto">
          <a:xfrm>
            <a:off x="7737475" y="4810125"/>
            <a:ext cx="773113" cy="447675"/>
          </a:xfrm>
          <a:prstGeom prst="rect">
            <a:avLst/>
          </a:prstGeom>
          <a:noFill/>
          <a:ln w="9525">
            <a:noFill/>
            <a:miter lim="800000"/>
            <a:headEnd/>
            <a:tailEnd/>
          </a:ln>
        </p:spPr>
        <p:txBody>
          <a:bodyPr wrap="none" lIns="18000" tIns="10800" rIns="18000" bIns="10800">
            <a:spAutoFit/>
          </a:bodyPr>
          <a:lstStyle/>
          <a:p>
            <a:r>
              <a:rPr lang="es-ES_tradnl" sz="1400" b="1"/>
              <a:t>Ingreso</a:t>
            </a:r>
          </a:p>
          <a:p>
            <a:r>
              <a:rPr lang="es-ES_tradnl" sz="1400" b="1"/>
              <a:t>Nacional</a:t>
            </a:r>
            <a:endParaRPr lang="es-ES" sz="1400" b="1"/>
          </a:p>
        </p:txBody>
      </p:sp>
      <p:sp>
        <p:nvSpPr>
          <p:cNvPr id="30758" name="Line 37"/>
          <p:cNvSpPr>
            <a:spLocks noChangeShapeType="1"/>
          </p:cNvSpPr>
          <p:nvPr/>
        </p:nvSpPr>
        <p:spPr bwMode="auto">
          <a:xfrm>
            <a:off x="990600" y="6148388"/>
            <a:ext cx="685800" cy="0"/>
          </a:xfrm>
          <a:prstGeom prst="line">
            <a:avLst/>
          </a:prstGeom>
          <a:noFill/>
          <a:ln w="76200">
            <a:solidFill>
              <a:srgbClr val="FF3300"/>
            </a:solidFill>
            <a:round/>
            <a:headEnd/>
            <a:tailEnd/>
          </a:ln>
        </p:spPr>
        <p:txBody>
          <a:bodyPr wrap="none" anchor="ctr"/>
          <a:lstStyle/>
          <a:p>
            <a:endParaRPr lang="es-CL"/>
          </a:p>
        </p:txBody>
      </p:sp>
      <p:sp>
        <p:nvSpPr>
          <p:cNvPr id="30759" name="Text Box 38"/>
          <p:cNvSpPr txBox="1">
            <a:spLocks noChangeArrowheads="1"/>
          </p:cNvSpPr>
          <p:nvPr/>
        </p:nvSpPr>
        <p:spPr bwMode="auto">
          <a:xfrm>
            <a:off x="7712075" y="1357313"/>
            <a:ext cx="812800" cy="447675"/>
          </a:xfrm>
          <a:prstGeom prst="rect">
            <a:avLst/>
          </a:prstGeom>
          <a:noFill/>
          <a:ln w="9525">
            <a:noFill/>
            <a:miter lim="800000"/>
            <a:headEnd/>
            <a:tailEnd/>
          </a:ln>
        </p:spPr>
        <p:txBody>
          <a:bodyPr wrap="none" lIns="18000" tIns="10800" rIns="18000" bIns="10800">
            <a:spAutoFit/>
          </a:bodyPr>
          <a:lstStyle/>
          <a:p>
            <a:r>
              <a:rPr lang="es-ES_tradnl" sz="1400" b="1"/>
              <a:t>Producto</a:t>
            </a:r>
          </a:p>
          <a:p>
            <a:r>
              <a:rPr lang="es-ES_tradnl" sz="1400" b="1"/>
              <a:t>Nacional</a:t>
            </a:r>
            <a:endParaRPr lang="es-ES" sz="1400" b="1"/>
          </a:p>
        </p:txBody>
      </p:sp>
      <p:sp>
        <p:nvSpPr>
          <p:cNvPr id="30760" name="Line 39"/>
          <p:cNvSpPr>
            <a:spLocks noChangeShapeType="1"/>
          </p:cNvSpPr>
          <p:nvPr/>
        </p:nvSpPr>
        <p:spPr bwMode="auto">
          <a:xfrm>
            <a:off x="990600" y="6400800"/>
            <a:ext cx="685800" cy="0"/>
          </a:xfrm>
          <a:prstGeom prst="line">
            <a:avLst/>
          </a:prstGeom>
          <a:noFill/>
          <a:ln w="76200">
            <a:solidFill>
              <a:srgbClr val="009900"/>
            </a:solidFill>
            <a:round/>
            <a:headEnd/>
            <a:tailEnd/>
          </a:ln>
        </p:spPr>
        <p:txBody>
          <a:bodyPr wrap="none" anchor="ctr"/>
          <a:lstStyle/>
          <a:p>
            <a:endParaRPr lang="es-CL"/>
          </a:p>
        </p:txBody>
      </p:sp>
      <p:sp>
        <p:nvSpPr>
          <p:cNvPr id="30761" name="Text Box 40"/>
          <p:cNvSpPr txBox="1">
            <a:spLocks noChangeArrowheads="1"/>
          </p:cNvSpPr>
          <p:nvPr/>
        </p:nvSpPr>
        <p:spPr bwMode="auto">
          <a:xfrm>
            <a:off x="1905000" y="6022975"/>
            <a:ext cx="822325" cy="234950"/>
          </a:xfrm>
          <a:prstGeom prst="rect">
            <a:avLst/>
          </a:prstGeom>
          <a:noFill/>
          <a:ln w="9525">
            <a:noFill/>
            <a:miter lim="800000"/>
            <a:headEnd/>
            <a:tailEnd/>
          </a:ln>
        </p:spPr>
        <p:txBody>
          <a:bodyPr wrap="none" lIns="18000" tIns="10800" rIns="18000" bIns="10800">
            <a:spAutoFit/>
          </a:bodyPr>
          <a:lstStyle/>
          <a:p>
            <a:r>
              <a:rPr lang="es-ES_tradnl" sz="1400" b="1"/>
              <a:t>Flujo real</a:t>
            </a:r>
            <a:endParaRPr lang="es-ES" sz="1400" b="1"/>
          </a:p>
        </p:txBody>
      </p:sp>
      <p:sp>
        <p:nvSpPr>
          <p:cNvPr id="30762" name="Text Box 41"/>
          <p:cNvSpPr txBox="1">
            <a:spLocks noChangeArrowheads="1"/>
          </p:cNvSpPr>
          <p:nvPr/>
        </p:nvSpPr>
        <p:spPr bwMode="auto">
          <a:xfrm>
            <a:off x="1905000" y="6259513"/>
            <a:ext cx="1352550" cy="234950"/>
          </a:xfrm>
          <a:prstGeom prst="rect">
            <a:avLst/>
          </a:prstGeom>
          <a:noFill/>
          <a:ln w="9525">
            <a:noFill/>
            <a:miter lim="800000"/>
            <a:headEnd/>
            <a:tailEnd/>
          </a:ln>
        </p:spPr>
        <p:txBody>
          <a:bodyPr wrap="none" lIns="18000" tIns="10800" rIns="18000" bIns="10800">
            <a:spAutoFit/>
          </a:bodyPr>
          <a:lstStyle/>
          <a:p>
            <a:r>
              <a:rPr lang="es-ES_tradnl" sz="1400" b="1"/>
              <a:t>Flujo Monetario</a:t>
            </a:r>
            <a:endParaRPr lang="es-ES" sz="1400" b="1"/>
          </a:p>
        </p:txBody>
      </p:sp>
      <p:sp>
        <p:nvSpPr>
          <p:cNvPr id="30763" name="Text Box 42"/>
          <p:cNvSpPr txBox="1">
            <a:spLocks noChangeArrowheads="1"/>
          </p:cNvSpPr>
          <p:nvPr/>
        </p:nvSpPr>
        <p:spPr bwMode="auto">
          <a:xfrm>
            <a:off x="5340350" y="4724400"/>
            <a:ext cx="1100138" cy="204788"/>
          </a:xfrm>
          <a:prstGeom prst="rect">
            <a:avLst/>
          </a:prstGeom>
          <a:noFill/>
          <a:ln w="9525">
            <a:noFill/>
            <a:miter lim="800000"/>
            <a:headEnd/>
            <a:tailEnd/>
          </a:ln>
        </p:spPr>
        <p:txBody>
          <a:bodyPr wrap="none" lIns="18000" tIns="10800" rIns="18000" bIns="10800">
            <a:spAutoFit/>
          </a:bodyPr>
          <a:lstStyle/>
          <a:p>
            <a:pPr algn="ctr"/>
            <a:r>
              <a:rPr lang="es-ES_tradnl" sz="1200" b="1"/>
              <a:t>C. Empresarial</a:t>
            </a:r>
            <a:endParaRPr lang="es-ES" sz="1200"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814" r="84323" b="53549"/>
          <a:stretch/>
        </p:blipFill>
        <p:spPr bwMode="auto">
          <a:xfrm>
            <a:off x="1403648" y="1052736"/>
            <a:ext cx="5868144" cy="49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091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rtlCol="0">
            <a:normAutofit/>
          </a:bodyPr>
          <a:lstStyle/>
          <a:p>
            <a:pPr eaLnBrk="1" fontAlgn="auto" hangingPunct="1">
              <a:spcAft>
                <a:spcPts val="0"/>
              </a:spcAft>
              <a:defRPr/>
            </a:pPr>
            <a:r>
              <a:rPr lang="es-ES" sz="2800" dirty="0">
                <a:latin typeface="Arial Black" pitchFamily="34" charset="0"/>
                <a:cs typeface="Times New Roman" pitchFamily="18" charset="0"/>
              </a:rPr>
              <a:t> </a:t>
            </a:r>
          </a:p>
        </p:txBody>
      </p:sp>
      <p:sp>
        <p:nvSpPr>
          <p:cNvPr id="31747" name="Rectangle 3"/>
          <p:cNvSpPr>
            <a:spLocks noGrp="1" noChangeArrowheads="1"/>
          </p:cNvSpPr>
          <p:nvPr>
            <p:ph idx="1"/>
          </p:nvPr>
        </p:nvSpPr>
        <p:spPr>
          <a:xfrm>
            <a:off x="457200" y="404665"/>
            <a:ext cx="8229600" cy="3672408"/>
          </a:xfrm>
        </p:spPr>
        <p:txBody>
          <a:bodyPr/>
          <a:lstStyle/>
          <a:p>
            <a:pPr algn="ctr" eaLnBrk="1" hangingPunct="1">
              <a:lnSpc>
                <a:spcPct val="90000"/>
              </a:lnSpc>
              <a:buNone/>
            </a:pPr>
            <a:r>
              <a:rPr lang="es-ES" sz="2400" dirty="0" smtClean="0">
                <a:cs typeface="Times New Roman" pitchFamily="18" charset="0"/>
              </a:rPr>
              <a:t/>
            </a:r>
            <a:br>
              <a:rPr lang="es-ES" sz="2400" dirty="0" smtClean="0">
                <a:cs typeface="Times New Roman" pitchFamily="18" charset="0"/>
              </a:rPr>
            </a:br>
            <a:endParaRPr lang="es-ES" sz="2400" dirty="0" smtClean="0">
              <a:cs typeface="Times New Roman" pitchFamily="18" charset="0"/>
            </a:endParaRPr>
          </a:p>
          <a:p>
            <a:pPr algn="ctr" eaLnBrk="1" hangingPunct="1">
              <a:lnSpc>
                <a:spcPct val="90000"/>
              </a:lnSpc>
              <a:buNone/>
            </a:pPr>
            <a:endParaRPr lang="es-ES" sz="2400" i="1" dirty="0" smtClean="0">
              <a:cs typeface="Times New Roman" pitchFamily="18" charset="0"/>
            </a:endParaRPr>
          </a:p>
          <a:p>
            <a:pPr algn="ctr" eaLnBrk="1" hangingPunct="1">
              <a:lnSpc>
                <a:spcPct val="90000"/>
              </a:lnSpc>
              <a:buNone/>
            </a:pPr>
            <a:endParaRPr lang="es-ES" sz="2400" i="1" dirty="0" smtClean="0">
              <a:cs typeface="Times New Roman" pitchFamily="18" charset="0"/>
            </a:endParaRPr>
          </a:p>
          <a:p>
            <a:pPr algn="ctr" eaLnBrk="1" hangingPunct="1">
              <a:lnSpc>
                <a:spcPct val="90000"/>
              </a:lnSpc>
              <a:buNone/>
            </a:pPr>
            <a:r>
              <a:rPr lang="es-CL" sz="3600" i="1" dirty="0" smtClean="0">
                <a:solidFill>
                  <a:srgbClr val="00B050"/>
                </a:solidFill>
                <a:latin typeface="Bookman Old Style" pitchFamily="18" charset="0"/>
                <a:cs typeface="Estrangelo Edessa" pitchFamily="66"/>
              </a:rPr>
              <a:t>Estudiar  economía significa estudiar en detalle cada uno de los componentes del flujo</a:t>
            </a:r>
            <a:r>
              <a:rPr lang="es-ES" sz="2800" dirty="0" smtClean="0">
                <a:cs typeface="Times New Roman" pitchFamily="18" charset="0"/>
              </a:rPr>
              <a:t/>
            </a:r>
            <a:br>
              <a:rPr lang="es-ES" sz="2800" dirty="0" smtClean="0">
                <a:cs typeface="Times New Roman" pitchFamily="18" charset="0"/>
              </a:rPr>
            </a:br>
            <a:r>
              <a:rPr lang="es-CL" sz="2800" dirty="0" smtClean="0">
                <a:cs typeface="Times New Roman" pitchFamily="18" charset="0"/>
              </a:rPr>
              <a:t/>
            </a:r>
            <a:br>
              <a:rPr lang="es-CL" sz="2800" dirty="0" smtClean="0">
                <a:cs typeface="Times New Roman" pitchFamily="18" charset="0"/>
              </a:rPr>
            </a:br>
            <a:r>
              <a:rPr lang="es-CL" sz="2800" dirty="0" smtClean="0">
                <a:cs typeface="Times New Roman" pitchFamily="18" charset="0"/>
              </a:rPr>
              <a:t> </a:t>
            </a:r>
            <a:r>
              <a:rPr lang="es-ES" sz="3600" dirty="0" smtClean="0">
                <a:cs typeface="Times New Roman" pitchFamily="18" charset="0"/>
              </a:rPr>
              <a:t/>
            </a:r>
            <a:br>
              <a:rPr lang="es-ES" sz="3600" dirty="0" smtClean="0">
                <a:cs typeface="Times New Roman" pitchFamily="18" charset="0"/>
              </a:rPr>
            </a:br>
            <a:endParaRPr lang="es-CL" sz="3600" dirty="0" smtClean="0">
              <a:cs typeface="Times New Roman" pitchFamily="18" charset="0"/>
            </a:endParaRPr>
          </a:p>
        </p:txBody>
      </p:sp>
      <p:pic>
        <p:nvPicPr>
          <p:cNvPr id="6" name="Picture 2" descr="http://www.escuelaenlanube.com/wp-content/uploads/2013/05/dormir-estudiar-voy-a-bloggear-un-rato.jpg"/>
          <p:cNvPicPr>
            <a:picLocks noChangeAspect="1" noChangeArrowheads="1"/>
          </p:cNvPicPr>
          <p:nvPr/>
        </p:nvPicPr>
        <p:blipFill>
          <a:blip r:embed="rId2" cstate="print"/>
          <a:srcRect/>
          <a:stretch>
            <a:fillRect/>
          </a:stretch>
        </p:blipFill>
        <p:spPr bwMode="auto">
          <a:xfrm>
            <a:off x="2915816" y="3933056"/>
            <a:ext cx="3461351"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404664"/>
            <a:ext cx="8229600" cy="5721499"/>
          </a:xfrm>
        </p:spPr>
        <p:txBody>
          <a:bodyPr/>
          <a:lstStyle/>
          <a:p>
            <a:r>
              <a:rPr lang="es-CL" sz="3600" dirty="0" smtClean="0">
                <a:solidFill>
                  <a:srgbClr val="FF0000"/>
                </a:solidFill>
                <a:cs typeface="Times New Roman" pitchFamily="18" charset="0"/>
              </a:rPr>
              <a:t>La microeconomía </a:t>
            </a:r>
            <a:r>
              <a:rPr lang="es-CL" sz="2800" dirty="0" smtClean="0">
                <a:cs typeface="Times New Roman" pitchFamily="18" charset="0"/>
              </a:rPr>
              <a:t>estudia las razones del comportamiento de las familias como consumidoras (la utilidad y la demanda), las empresas como productoras (los costes), los mercados de factores y de bienes y servicios.</a:t>
            </a:r>
            <a:br>
              <a:rPr lang="es-CL" sz="2800" dirty="0" smtClean="0">
                <a:cs typeface="Times New Roman" pitchFamily="18" charset="0"/>
              </a:rPr>
            </a:br>
            <a:r>
              <a:rPr lang="es-CL" sz="2800" dirty="0" smtClean="0">
                <a:cs typeface="Times New Roman" pitchFamily="18" charset="0"/>
              </a:rPr>
              <a:t> </a:t>
            </a:r>
          </a:p>
          <a:p>
            <a:r>
              <a:rPr lang="es-CL" sz="3600" dirty="0" smtClean="0">
                <a:solidFill>
                  <a:srgbClr val="FF0000"/>
                </a:solidFill>
                <a:cs typeface="Times New Roman" pitchFamily="18" charset="0"/>
              </a:rPr>
              <a:t>La macroeconomía, </a:t>
            </a:r>
            <a:r>
              <a:rPr lang="es-CL" sz="2800" dirty="0" smtClean="0">
                <a:cs typeface="Times New Roman" pitchFamily="18" charset="0"/>
              </a:rPr>
              <a:t>el esquema del flujo circular nos servirá para estudiar cómo se mide la producción y la renta nacional y cómo puede influir el estado manipulando los flujos</a:t>
            </a:r>
            <a:r>
              <a:rPr lang="es-CL" dirty="0" smtClean="0">
                <a:cs typeface="Times New Roman" pitchFamily="18" charset="0"/>
              </a:rPr>
              <a:t>.</a:t>
            </a:r>
            <a:endParaRPr lang="es-ES" dirty="0"/>
          </a:p>
        </p:txBody>
      </p:sp>
      <p:pic>
        <p:nvPicPr>
          <p:cNvPr id="6" name="Picture 9" descr="http://blog.germinal.es/wp-content/uploads/2012/08/libro1.gif"/>
          <p:cNvPicPr>
            <a:picLocks noChangeAspect="1" noChangeArrowheads="1"/>
          </p:cNvPicPr>
          <p:nvPr/>
        </p:nvPicPr>
        <p:blipFill>
          <a:blip r:embed="rId2" cstate="print"/>
          <a:srcRect/>
          <a:stretch>
            <a:fillRect/>
          </a:stretch>
        </p:blipFill>
        <p:spPr bwMode="auto">
          <a:xfrm>
            <a:off x="6012160" y="4581128"/>
            <a:ext cx="1714500" cy="164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p:txBody>
          <a:bodyPr/>
          <a:lstStyle/>
          <a:p>
            <a:pPr eaLnBrk="1" hangingPunct="1"/>
            <a:r>
              <a:rPr lang="es-ES" sz="2800" b="1" smtClean="0"/>
              <a:t>FRONTERA DE POSIBILIDADES DE PRODUCCIÓN O CURVA DE TRANSFORMACIÓN</a:t>
            </a:r>
            <a:endParaRPr lang="es-CL" sz="2800" b="1" smtClean="0"/>
          </a:p>
        </p:txBody>
      </p:sp>
      <p:sp>
        <p:nvSpPr>
          <p:cNvPr id="32771" name="Rectangle 4"/>
          <p:cNvSpPr>
            <a:spLocks noGrp="1" noChangeArrowheads="1"/>
          </p:cNvSpPr>
          <p:nvPr>
            <p:ph idx="1"/>
          </p:nvPr>
        </p:nvSpPr>
        <p:spPr>
          <a:xfrm>
            <a:off x="457200" y="2780927"/>
            <a:ext cx="8229600" cy="3349997"/>
          </a:xfrm>
        </p:spPr>
        <p:txBody>
          <a:bodyPr/>
          <a:lstStyle/>
          <a:p>
            <a:pPr algn="ctr" eaLnBrk="1" hangingPunct="1"/>
            <a:r>
              <a:rPr lang="es-ES" sz="2800" dirty="0" smtClean="0">
                <a:cs typeface="Times New Roman" pitchFamily="18" charset="0"/>
              </a:rPr>
              <a:t>La </a:t>
            </a:r>
            <a:r>
              <a:rPr lang="es-ES" sz="2800" dirty="0" err="1" smtClean="0">
                <a:cs typeface="Times New Roman" pitchFamily="18" charset="0"/>
              </a:rPr>
              <a:t>FPP</a:t>
            </a:r>
            <a:r>
              <a:rPr lang="es-ES" sz="2800" dirty="0" smtClean="0">
                <a:cs typeface="Times New Roman" pitchFamily="18" charset="0"/>
              </a:rPr>
              <a:t>,  describe las diferentes combinaciones eficientes de bienes y servicios que una economía puede producir en un determinado periodo de tiempo con los recursos y tecnología existentes.</a:t>
            </a:r>
            <a:endParaRPr lang="es-CL" sz="2800" dirty="0" smtClean="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número de diapositiva"/>
          <p:cNvSpPr>
            <a:spLocks noGrp="1"/>
          </p:cNvSpPr>
          <p:nvPr>
            <p:ph type="sldNum" sz="quarter" idx="12"/>
          </p:nvPr>
        </p:nvSpPr>
        <p:spPr/>
        <p:txBody>
          <a:bodyPr/>
          <a:lstStyle/>
          <a:p>
            <a:pPr>
              <a:defRPr/>
            </a:pPr>
            <a:fld id="{4D4D817C-794D-48C5-B9BD-9F3B4736E203}" type="slidenum">
              <a:rPr lang="es-ES"/>
              <a:pPr>
                <a:defRPr/>
              </a:pPr>
              <a:t>35</a:t>
            </a:fld>
            <a:endParaRPr lang="es-ES" dirty="0"/>
          </a:p>
        </p:txBody>
      </p:sp>
      <p:sp>
        <p:nvSpPr>
          <p:cNvPr id="34819" name="Text Box 2"/>
          <p:cNvSpPr txBox="1">
            <a:spLocks noChangeArrowheads="1"/>
          </p:cNvSpPr>
          <p:nvPr/>
        </p:nvSpPr>
        <p:spPr bwMode="auto">
          <a:xfrm>
            <a:off x="683568" y="260648"/>
            <a:ext cx="8187984" cy="707886"/>
          </a:xfrm>
          <a:prstGeom prst="rect">
            <a:avLst/>
          </a:prstGeom>
          <a:noFill/>
          <a:ln w="9525">
            <a:noFill/>
            <a:miter lim="800000"/>
            <a:headEnd/>
            <a:tailEnd/>
          </a:ln>
        </p:spPr>
        <p:txBody>
          <a:bodyPr wrap="square">
            <a:spAutoFit/>
          </a:bodyPr>
          <a:lstStyle/>
          <a:p>
            <a:pPr algn="ctr"/>
            <a:r>
              <a:rPr lang="es-ES_tradnl" b="1" dirty="0"/>
              <a:t>La Frontera de Posibilidades de Producción (</a:t>
            </a:r>
            <a:r>
              <a:rPr lang="es-ES_tradnl" b="1" dirty="0" err="1"/>
              <a:t>FPP</a:t>
            </a:r>
            <a:r>
              <a:rPr lang="es-ES_tradnl" b="1" dirty="0"/>
              <a:t>) o curva de</a:t>
            </a:r>
          </a:p>
          <a:p>
            <a:pPr algn="ctr"/>
            <a:r>
              <a:rPr lang="es-ES_tradnl" b="1" dirty="0"/>
              <a:t>transformación</a:t>
            </a:r>
            <a:endParaRPr lang="es-ES" b="1" dirty="0"/>
          </a:p>
        </p:txBody>
      </p:sp>
      <p:sp>
        <p:nvSpPr>
          <p:cNvPr id="34820" name="Text Box 3"/>
          <p:cNvSpPr txBox="1">
            <a:spLocks noChangeArrowheads="1"/>
          </p:cNvSpPr>
          <p:nvPr/>
        </p:nvSpPr>
        <p:spPr bwMode="auto">
          <a:xfrm>
            <a:off x="323528" y="1052737"/>
            <a:ext cx="8496944" cy="5078313"/>
          </a:xfrm>
          <a:prstGeom prst="rect">
            <a:avLst/>
          </a:prstGeom>
          <a:noFill/>
          <a:ln w="9525">
            <a:noFill/>
            <a:miter lim="800000"/>
            <a:headEnd/>
            <a:tailEnd/>
          </a:ln>
        </p:spPr>
        <p:txBody>
          <a:bodyPr wrap="square">
            <a:spAutoFit/>
          </a:bodyPr>
          <a:lstStyle/>
          <a:p>
            <a:pPr marL="377825" indent="-377825" algn="just">
              <a:buFontTx/>
              <a:buChar char="•"/>
            </a:pPr>
            <a:r>
              <a:rPr lang="es-ES_tradnl" dirty="0">
                <a:latin typeface="+mn-lt"/>
              </a:rPr>
              <a:t>El problema económico básico (recursos limitados y necesidad de elegir), se puede expresar mediante el </a:t>
            </a:r>
            <a:r>
              <a:rPr lang="es-ES_tradnl" sz="3200" dirty="0">
                <a:latin typeface="+mn-lt"/>
              </a:rPr>
              <a:t>análisis gráfico </a:t>
            </a:r>
            <a:r>
              <a:rPr lang="es-ES_tradnl" dirty="0">
                <a:latin typeface="+mn-lt"/>
              </a:rPr>
              <a:t>a </a:t>
            </a:r>
            <a:r>
              <a:rPr lang="es-ES_tradnl" dirty="0" smtClean="0">
                <a:latin typeface="+mn-lt"/>
              </a:rPr>
              <a:t>través </a:t>
            </a:r>
            <a:r>
              <a:rPr lang="es-ES_tradnl" dirty="0">
                <a:latin typeface="+mn-lt"/>
              </a:rPr>
              <a:t>de la </a:t>
            </a:r>
            <a:r>
              <a:rPr lang="es-ES_tradnl" dirty="0" err="1">
                <a:latin typeface="+mn-lt"/>
              </a:rPr>
              <a:t>FPP</a:t>
            </a:r>
            <a:r>
              <a:rPr lang="es-ES_tradnl" dirty="0" smtClean="0">
                <a:latin typeface="+mn-lt"/>
              </a:rPr>
              <a:t>. </a:t>
            </a:r>
            <a:endParaRPr lang="es-ES_tradnl" i="1" dirty="0" smtClean="0">
              <a:latin typeface="+mn-lt"/>
            </a:endParaRPr>
          </a:p>
          <a:p>
            <a:pPr marL="377825" indent="-377825" algn="just">
              <a:buFontTx/>
              <a:buChar char="•"/>
            </a:pPr>
            <a:r>
              <a:rPr lang="es-ES_tradnl" dirty="0" smtClean="0">
                <a:latin typeface="+mn-lt"/>
              </a:rPr>
              <a:t>La curva de transformación o </a:t>
            </a:r>
            <a:r>
              <a:rPr lang="es-ES_tradnl" dirty="0" err="1" smtClean="0">
                <a:latin typeface="+mn-lt"/>
              </a:rPr>
              <a:t>FPP</a:t>
            </a:r>
            <a:r>
              <a:rPr lang="es-ES_tradnl" dirty="0" smtClean="0">
                <a:latin typeface="+mn-lt"/>
              </a:rPr>
              <a:t> muestra </a:t>
            </a:r>
            <a:r>
              <a:rPr lang="es-ES_tradnl" sz="3200" dirty="0" smtClean="0">
                <a:latin typeface="+mn-lt"/>
              </a:rPr>
              <a:t>la cantidad máxima </a:t>
            </a:r>
            <a:r>
              <a:rPr lang="es-ES_tradnl" dirty="0" smtClean="0">
                <a:latin typeface="+mn-lt"/>
              </a:rPr>
              <a:t>posible de un bien o servicio que puede producir una determinada economía, con los recursos y la tecnología de que dispone y dadas las cantidades de otros bienes y servicios que también produce.</a:t>
            </a:r>
            <a:endParaRPr lang="es-ES_tradnl" i="1" dirty="0" smtClean="0">
              <a:latin typeface="+mn-lt"/>
            </a:endParaRPr>
          </a:p>
          <a:p>
            <a:pPr marL="377825" indent="-377825" algn="just">
              <a:buFontTx/>
              <a:buChar char="•"/>
            </a:pPr>
            <a:r>
              <a:rPr lang="es-ES_tradnl" dirty="0" smtClean="0">
                <a:latin typeface="+mn-lt"/>
              </a:rPr>
              <a:t>Si todos los recursos están siendo plena y eficientemente utilizados, la Economía se enfrenta a una disyuntiva Producir una cantidad mayor de un bien exigirá necesariamente producir menos de otro. La opción que debe abandonarse para poder producir otra cosa se asocia en </a:t>
            </a:r>
            <a:r>
              <a:rPr lang="es-ES_tradnl" dirty="0" smtClean="0"/>
              <a:t>Economía al concepto </a:t>
            </a:r>
            <a:r>
              <a:rPr lang="es-ES_tradnl" sz="3600" dirty="0" smtClean="0">
                <a:solidFill>
                  <a:srgbClr val="FF0000"/>
                </a:solidFill>
              </a:rPr>
              <a:t>de costo de oportunidad </a:t>
            </a:r>
            <a:r>
              <a:rPr lang="es-ES_tradnl" sz="4000" dirty="0" smtClean="0">
                <a:solidFill>
                  <a:srgbClr val="002060"/>
                </a:solidFill>
              </a:rPr>
              <a:t>o costo alternativo.</a:t>
            </a:r>
            <a:endParaRPr lang="es-ES_tradnl" i="1" dirty="0" smtClean="0">
              <a:latin typeface="+mn-lt"/>
            </a:endParaRPr>
          </a:p>
          <a:p>
            <a:pPr marL="377825" indent="-377825" algn="just">
              <a:buFontTx/>
              <a:buChar char="•"/>
            </a:pPr>
            <a:endParaRPr lang="es-ES" i="1" dirty="0">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57200" y="1700808"/>
            <a:ext cx="8363272" cy="4896842"/>
          </a:xfrm>
        </p:spPr>
        <p:txBody>
          <a:bodyPr/>
          <a:lstStyle/>
          <a:p>
            <a:pPr eaLnBrk="1" hangingPunct="1">
              <a:buFont typeface="Wingdings" pitchFamily="2" charset="2"/>
              <a:buNone/>
            </a:pPr>
            <a:r>
              <a:rPr lang="es-ES" sz="1800" dirty="0" smtClean="0">
                <a:cs typeface="Times New Roman" pitchFamily="18" charset="0"/>
              </a:rPr>
              <a:t/>
            </a:r>
            <a:br>
              <a:rPr lang="es-ES" sz="1800" dirty="0" smtClean="0">
                <a:cs typeface="Times New Roman" pitchFamily="18" charset="0"/>
              </a:rPr>
            </a:br>
            <a:r>
              <a:rPr lang="es-ES" sz="2800" dirty="0" smtClean="0">
                <a:cs typeface="Times New Roman" pitchFamily="18" charset="0"/>
              </a:rPr>
              <a:t>Dos principios básicos:   </a:t>
            </a:r>
          </a:p>
          <a:p>
            <a:pPr marL="514350" indent="-514350" eaLnBrk="1" hangingPunct="1">
              <a:buFont typeface="+mj-lt"/>
              <a:buAutoNum type="arabicPeriod"/>
            </a:pPr>
            <a:r>
              <a:rPr lang="es-ES" sz="2800" dirty="0" smtClean="0">
                <a:cs typeface="Times New Roman" pitchFamily="18" charset="0"/>
              </a:rPr>
              <a:t>Los recursos escasos, la cantidad que podemos producir es limitada.</a:t>
            </a:r>
            <a:br>
              <a:rPr lang="es-ES" sz="2800" dirty="0" smtClean="0">
                <a:cs typeface="Times New Roman" pitchFamily="18" charset="0"/>
              </a:rPr>
            </a:br>
            <a:endParaRPr lang="es-ES" sz="2800" dirty="0" smtClean="0">
              <a:cs typeface="Times New Roman" pitchFamily="18" charset="0"/>
            </a:endParaRPr>
          </a:p>
          <a:p>
            <a:pPr marL="514350" indent="-514350" eaLnBrk="1" hangingPunct="1">
              <a:buFont typeface="+mj-lt"/>
              <a:buAutoNum type="arabicPeriod"/>
            </a:pPr>
            <a:r>
              <a:rPr lang="es-ES" sz="2800" dirty="0" smtClean="0">
                <a:cs typeface="Times New Roman" pitchFamily="18" charset="0"/>
              </a:rPr>
              <a:t>Sólo podemos producir cantidades adicionales de un bien si reducimos la producción de otro.</a:t>
            </a:r>
          </a:p>
          <a:p>
            <a:pPr marL="514350" indent="-514350" algn="ctr" eaLnBrk="1" hangingPunct="1">
              <a:buNone/>
            </a:pPr>
            <a:r>
              <a:rPr lang="es-ES" sz="2800" i="1" dirty="0" smtClean="0">
                <a:cs typeface="Times New Roman" pitchFamily="18" charset="0"/>
              </a:rPr>
              <a:t>Eficiencia económica  </a:t>
            </a:r>
          </a:p>
          <a:p>
            <a:pPr marL="514350" indent="-514350" algn="ctr" eaLnBrk="1" hangingPunct="1">
              <a:buNone/>
            </a:pPr>
            <a:r>
              <a:rPr lang="es-ES" sz="2800" i="1" dirty="0" smtClean="0">
                <a:cs typeface="Times New Roman" pitchFamily="18" charset="0"/>
              </a:rPr>
              <a:t>Coste de oportunidad</a:t>
            </a:r>
          </a:p>
          <a:p>
            <a:pPr eaLnBrk="1" hangingPunct="1">
              <a:buFont typeface="Wingdings" pitchFamily="2" charset="2"/>
              <a:buNone/>
            </a:pPr>
            <a:endParaRPr lang="es-ES" i="1" dirty="0" smtClean="0">
              <a:cs typeface="Times New Roman" pitchFamily="18" charset="0"/>
            </a:endParaRPr>
          </a:p>
          <a:p>
            <a:pPr eaLnBrk="1" hangingPunct="1">
              <a:buFont typeface="Wingdings" pitchFamily="2" charset="2"/>
              <a:buNone/>
            </a:pPr>
            <a:r>
              <a:rPr lang="es-CL" sz="1050" i="1" dirty="0" smtClean="0">
                <a:cs typeface="Times New Roman" pitchFamily="18" charset="0"/>
                <a:hlinkClick r:id="rId2"/>
              </a:rPr>
              <a:t>Frontera de Posibilidades de Producción</a:t>
            </a:r>
            <a:endParaRPr lang="es-CL" sz="1050" i="1" dirty="0" smtClean="0">
              <a:cs typeface="Times New Roman" pitchFamily="18" charset="0"/>
            </a:endParaRPr>
          </a:p>
          <a:p>
            <a:pPr algn="ctr" eaLnBrk="1" hangingPunct="1">
              <a:buFont typeface="Wingdings" pitchFamily="2" charset="2"/>
              <a:buNone/>
            </a:pPr>
            <a:endParaRPr lang="es-CL" sz="1050" i="1" dirty="0" smtClean="0">
              <a:cs typeface="Times New Roman" pitchFamily="18" charset="0"/>
            </a:endParaRPr>
          </a:p>
        </p:txBody>
      </p:sp>
      <p:sp>
        <p:nvSpPr>
          <p:cNvPr id="5" name="Text Box 2"/>
          <p:cNvSpPr txBox="1">
            <a:spLocks noChangeArrowheads="1"/>
          </p:cNvSpPr>
          <p:nvPr/>
        </p:nvSpPr>
        <p:spPr bwMode="auto">
          <a:xfrm>
            <a:off x="898525" y="471488"/>
            <a:ext cx="8245475" cy="830997"/>
          </a:xfrm>
          <a:prstGeom prst="rect">
            <a:avLst/>
          </a:prstGeom>
          <a:noFill/>
          <a:ln w="9525">
            <a:noFill/>
            <a:miter lim="800000"/>
            <a:headEnd/>
            <a:tailEnd/>
          </a:ln>
        </p:spPr>
        <p:txBody>
          <a:bodyPr wrap="square">
            <a:spAutoFit/>
          </a:bodyPr>
          <a:lstStyle/>
          <a:p>
            <a:pPr algn="ctr"/>
            <a:r>
              <a:rPr lang="es-ES_tradnl" sz="2400" b="1" dirty="0">
                <a:latin typeface="+mn-lt"/>
              </a:rPr>
              <a:t>La Frontera de Posibilidades de Producción (</a:t>
            </a:r>
            <a:r>
              <a:rPr lang="es-ES_tradnl" sz="2400" b="1" dirty="0" err="1">
                <a:latin typeface="+mn-lt"/>
              </a:rPr>
              <a:t>FPP</a:t>
            </a:r>
            <a:r>
              <a:rPr lang="es-ES_tradnl" sz="2400" b="1" dirty="0">
                <a:latin typeface="+mn-lt"/>
              </a:rPr>
              <a:t>) o curva de</a:t>
            </a:r>
          </a:p>
          <a:p>
            <a:pPr algn="ctr"/>
            <a:r>
              <a:rPr lang="es-ES_tradnl" sz="2400" b="1" dirty="0">
                <a:latin typeface="+mn-lt"/>
              </a:rPr>
              <a:t>transformación</a:t>
            </a:r>
            <a:endParaRPr lang="es-ES" sz="2400" b="1" dirty="0">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3 Marcador de número de diapositiva"/>
          <p:cNvSpPr>
            <a:spLocks noGrp="1"/>
          </p:cNvSpPr>
          <p:nvPr>
            <p:ph type="sldNum" sz="quarter" idx="12"/>
          </p:nvPr>
        </p:nvSpPr>
        <p:spPr/>
        <p:txBody>
          <a:bodyPr/>
          <a:lstStyle/>
          <a:p>
            <a:pPr>
              <a:defRPr/>
            </a:pPr>
            <a:fld id="{DF7F3128-E492-4E35-B781-5F0064E7A686}" type="slidenum">
              <a:rPr lang="es-ES"/>
              <a:pPr>
                <a:defRPr/>
              </a:pPr>
              <a:t>37</a:t>
            </a:fld>
            <a:endParaRPr lang="es-ES"/>
          </a:p>
        </p:txBody>
      </p:sp>
      <p:sp>
        <p:nvSpPr>
          <p:cNvPr id="35843" name="Text Box 3"/>
          <p:cNvSpPr txBox="1">
            <a:spLocks noChangeArrowheads="1"/>
          </p:cNvSpPr>
          <p:nvPr/>
        </p:nvSpPr>
        <p:spPr bwMode="auto">
          <a:xfrm>
            <a:off x="2444750" y="5699125"/>
            <a:ext cx="112713" cy="244475"/>
          </a:xfrm>
          <a:prstGeom prst="rect">
            <a:avLst/>
          </a:prstGeom>
          <a:noFill/>
          <a:ln w="9525">
            <a:noFill/>
            <a:miter lim="800000"/>
            <a:headEnd/>
            <a:tailEnd/>
          </a:ln>
        </p:spPr>
        <p:txBody>
          <a:bodyPr wrap="none" lIns="0" tIns="0" rIns="0" bIns="0">
            <a:spAutoFit/>
          </a:bodyPr>
          <a:lstStyle/>
          <a:p>
            <a:r>
              <a:rPr lang="es-ES_tradnl" sz="1600" b="1"/>
              <a:t>0</a:t>
            </a:r>
          </a:p>
        </p:txBody>
      </p:sp>
      <p:sp>
        <p:nvSpPr>
          <p:cNvPr id="35844" name="Text Box 4"/>
          <p:cNvSpPr txBox="1">
            <a:spLocks noChangeArrowheads="1"/>
          </p:cNvSpPr>
          <p:nvPr/>
        </p:nvSpPr>
        <p:spPr bwMode="auto">
          <a:xfrm>
            <a:off x="3292475" y="5699125"/>
            <a:ext cx="112713" cy="244475"/>
          </a:xfrm>
          <a:prstGeom prst="rect">
            <a:avLst/>
          </a:prstGeom>
          <a:noFill/>
          <a:ln w="9525">
            <a:noFill/>
            <a:miter lim="800000"/>
            <a:headEnd/>
            <a:tailEnd/>
          </a:ln>
        </p:spPr>
        <p:txBody>
          <a:bodyPr wrap="none" lIns="0" tIns="0" rIns="0" bIns="0">
            <a:spAutoFit/>
          </a:bodyPr>
          <a:lstStyle/>
          <a:p>
            <a:r>
              <a:rPr lang="es-ES_tradnl" sz="1600" b="1"/>
              <a:t>2</a:t>
            </a:r>
          </a:p>
        </p:txBody>
      </p:sp>
      <p:sp>
        <p:nvSpPr>
          <p:cNvPr id="35845" name="Text Box 5"/>
          <p:cNvSpPr txBox="1">
            <a:spLocks noChangeArrowheads="1"/>
          </p:cNvSpPr>
          <p:nvPr/>
        </p:nvSpPr>
        <p:spPr bwMode="auto">
          <a:xfrm>
            <a:off x="4140200" y="5699125"/>
            <a:ext cx="112713" cy="244475"/>
          </a:xfrm>
          <a:prstGeom prst="rect">
            <a:avLst/>
          </a:prstGeom>
          <a:noFill/>
          <a:ln w="9525">
            <a:noFill/>
            <a:miter lim="800000"/>
            <a:headEnd/>
            <a:tailEnd/>
          </a:ln>
        </p:spPr>
        <p:txBody>
          <a:bodyPr wrap="none" lIns="0" tIns="0" rIns="0" bIns="0">
            <a:spAutoFit/>
          </a:bodyPr>
          <a:lstStyle/>
          <a:p>
            <a:r>
              <a:rPr lang="es-ES_tradnl" sz="1600" b="1"/>
              <a:t>4</a:t>
            </a:r>
          </a:p>
        </p:txBody>
      </p:sp>
      <p:sp>
        <p:nvSpPr>
          <p:cNvPr id="35846" name="Text Box 6"/>
          <p:cNvSpPr txBox="1">
            <a:spLocks noChangeArrowheads="1"/>
          </p:cNvSpPr>
          <p:nvPr/>
        </p:nvSpPr>
        <p:spPr bwMode="auto">
          <a:xfrm>
            <a:off x="5026025" y="5699125"/>
            <a:ext cx="112713" cy="244475"/>
          </a:xfrm>
          <a:prstGeom prst="rect">
            <a:avLst/>
          </a:prstGeom>
          <a:noFill/>
          <a:ln w="9525">
            <a:noFill/>
            <a:miter lim="800000"/>
            <a:headEnd/>
            <a:tailEnd/>
          </a:ln>
        </p:spPr>
        <p:txBody>
          <a:bodyPr wrap="none" lIns="0" tIns="0" rIns="0" bIns="0">
            <a:spAutoFit/>
          </a:bodyPr>
          <a:lstStyle/>
          <a:p>
            <a:r>
              <a:rPr lang="es-ES_tradnl" sz="1600" b="1"/>
              <a:t>6</a:t>
            </a:r>
          </a:p>
        </p:txBody>
      </p:sp>
      <p:sp>
        <p:nvSpPr>
          <p:cNvPr id="35847" name="Text Box 7"/>
          <p:cNvSpPr txBox="1">
            <a:spLocks noChangeArrowheads="1"/>
          </p:cNvSpPr>
          <p:nvPr/>
        </p:nvSpPr>
        <p:spPr bwMode="auto">
          <a:xfrm>
            <a:off x="5889625" y="5699125"/>
            <a:ext cx="112713" cy="244475"/>
          </a:xfrm>
          <a:prstGeom prst="rect">
            <a:avLst/>
          </a:prstGeom>
          <a:noFill/>
          <a:ln w="9525">
            <a:noFill/>
            <a:miter lim="800000"/>
            <a:headEnd/>
            <a:tailEnd/>
          </a:ln>
        </p:spPr>
        <p:txBody>
          <a:bodyPr wrap="none" lIns="0" tIns="0" rIns="0" bIns="0">
            <a:spAutoFit/>
          </a:bodyPr>
          <a:lstStyle/>
          <a:p>
            <a:r>
              <a:rPr lang="es-ES_tradnl" sz="1600" b="1"/>
              <a:t>8</a:t>
            </a:r>
          </a:p>
        </p:txBody>
      </p:sp>
      <p:sp>
        <p:nvSpPr>
          <p:cNvPr id="35848" name="Line 14"/>
          <p:cNvSpPr>
            <a:spLocks noChangeShapeType="1"/>
          </p:cNvSpPr>
          <p:nvPr/>
        </p:nvSpPr>
        <p:spPr bwMode="auto">
          <a:xfrm>
            <a:off x="2195513" y="4149725"/>
            <a:ext cx="144462" cy="0"/>
          </a:xfrm>
          <a:prstGeom prst="line">
            <a:avLst/>
          </a:prstGeom>
          <a:noFill/>
          <a:ln w="9525">
            <a:solidFill>
              <a:schemeClr val="tx1"/>
            </a:solidFill>
            <a:round/>
            <a:headEnd/>
            <a:tailEnd/>
          </a:ln>
        </p:spPr>
        <p:txBody>
          <a:bodyPr/>
          <a:lstStyle/>
          <a:p>
            <a:endParaRPr lang="es-CL"/>
          </a:p>
        </p:txBody>
      </p:sp>
      <p:sp>
        <p:nvSpPr>
          <p:cNvPr id="35849" name="Line 16"/>
          <p:cNvSpPr>
            <a:spLocks noChangeShapeType="1"/>
          </p:cNvSpPr>
          <p:nvPr/>
        </p:nvSpPr>
        <p:spPr bwMode="auto">
          <a:xfrm>
            <a:off x="2195513" y="2708275"/>
            <a:ext cx="144462" cy="0"/>
          </a:xfrm>
          <a:prstGeom prst="line">
            <a:avLst/>
          </a:prstGeom>
          <a:noFill/>
          <a:ln w="9525">
            <a:solidFill>
              <a:schemeClr val="tx1"/>
            </a:solidFill>
            <a:round/>
            <a:headEnd/>
            <a:tailEnd/>
          </a:ln>
        </p:spPr>
        <p:txBody>
          <a:bodyPr/>
          <a:lstStyle/>
          <a:p>
            <a:endParaRPr lang="es-CL"/>
          </a:p>
        </p:txBody>
      </p:sp>
      <p:sp>
        <p:nvSpPr>
          <p:cNvPr id="35850" name="Line 17"/>
          <p:cNvSpPr>
            <a:spLocks noChangeShapeType="1"/>
          </p:cNvSpPr>
          <p:nvPr/>
        </p:nvSpPr>
        <p:spPr bwMode="auto">
          <a:xfrm>
            <a:off x="2206625" y="1268413"/>
            <a:ext cx="144463" cy="0"/>
          </a:xfrm>
          <a:prstGeom prst="line">
            <a:avLst/>
          </a:prstGeom>
          <a:noFill/>
          <a:ln w="9525">
            <a:solidFill>
              <a:schemeClr val="tx1"/>
            </a:solidFill>
            <a:round/>
            <a:headEnd/>
            <a:tailEnd/>
          </a:ln>
        </p:spPr>
        <p:txBody>
          <a:bodyPr/>
          <a:lstStyle/>
          <a:p>
            <a:endParaRPr lang="es-CL"/>
          </a:p>
        </p:txBody>
      </p:sp>
      <p:sp>
        <p:nvSpPr>
          <p:cNvPr id="35851" name="Text Box 22"/>
          <p:cNvSpPr txBox="1">
            <a:spLocks noChangeArrowheads="1"/>
          </p:cNvSpPr>
          <p:nvPr/>
        </p:nvSpPr>
        <p:spPr bwMode="auto">
          <a:xfrm>
            <a:off x="2006600" y="4038600"/>
            <a:ext cx="98425" cy="212725"/>
          </a:xfrm>
          <a:prstGeom prst="rect">
            <a:avLst/>
          </a:prstGeom>
          <a:noFill/>
          <a:ln w="9525">
            <a:noFill/>
            <a:miter lim="800000"/>
            <a:headEnd/>
            <a:tailEnd/>
          </a:ln>
        </p:spPr>
        <p:txBody>
          <a:bodyPr wrap="none" lIns="0" tIns="0" rIns="0" bIns="0">
            <a:spAutoFit/>
          </a:bodyPr>
          <a:lstStyle/>
          <a:p>
            <a:r>
              <a:rPr lang="es-ES_tradnl" sz="1400" b="1"/>
              <a:t>5</a:t>
            </a:r>
          </a:p>
        </p:txBody>
      </p:sp>
      <p:sp>
        <p:nvSpPr>
          <p:cNvPr id="35852" name="Text Box 23"/>
          <p:cNvSpPr txBox="1">
            <a:spLocks noChangeArrowheads="1"/>
          </p:cNvSpPr>
          <p:nvPr/>
        </p:nvSpPr>
        <p:spPr bwMode="auto">
          <a:xfrm>
            <a:off x="1908175" y="2587625"/>
            <a:ext cx="196850" cy="212725"/>
          </a:xfrm>
          <a:prstGeom prst="rect">
            <a:avLst/>
          </a:prstGeom>
          <a:noFill/>
          <a:ln w="9525">
            <a:noFill/>
            <a:miter lim="800000"/>
            <a:headEnd/>
            <a:tailEnd/>
          </a:ln>
        </p:spPr>
        <p:txBody>
          <a:bodyPr wrap="none" lIns="0" tIns="0" rIns="0" bIns="0">
            <a:spAutoFit/>
          </a:bodyPr>
          <a:lstStyle/>
          <a:p>
            <a:r>
              <a:rPr lang="es-ES_tradnl" sz="1400" b="1"/>
              <a:t>10</a:t>
            </a:r>
          </a:p>
        </p:txBody>
      </p:sp>
      <p:sp>
        <p:nvSpPr>
          <p:cNvPr id="35853" name="Text Box 24"/>
          <p:cNvSpPr txBox="1">
            <a:spLocks noChangeArrowheads="1"/>
          </p:cNvSpPr>
          <p:nvPr/>
        </p:nvSpPr>
        <p:spPr bwMode="auto">
          <a:xfrm>
            <a:off x="1908175" y="1125538"/>
            <a:ext cx="196850" cy="212725"/>
          </a:xfrm>
          <a:prstGeom prst="rect">
            <a:avLst/>
          </a:prstGeom>
          <a:noFill/>
          <a:ln w="9525">
            <a:noFill/>
            <a:miter lim="800000"/>
            <a:headEnd/>
            <a:tailEnd/>
          </a:ln>
        </p:spPr>
        <p:txBody>
          <a:bodyPr wrap="none" lIns="0" tIns="0" rIns="0" bIns="0">
            <a:spAutoFit/>
          </a:bodyPr>
          <a:lstStyle/>
          <a:p>
            <a:r>
              <a:rPr lang="es-ES_tradnl" sz="1400" b="1"/>
              <a:t>15</a:t>
            </a:r>
          </a:p>
        </p:txBody>
      </p:sp>
      <p:sp>
        <p:nvSpPr>
          <p:cNvPr id="35854" name="Oval 28"/>
          <p:cNvSpPr>
            <a:spLocks noChangeArrowheads="1"/>
          </p:cNvSpPr>
          <p:nvPr/>
        </p:nvSpPr>
        <p:spPr bwMode="auto">
          <a:xfrm>
            <a:off x="6805613" y="5562600"/>
            <a:ext cx="71437" cy="71438"/>
          </a:xfrm>
          <a:prstGeom prst="ellipse">
            <a:avLst/>
          </a:prstGeom>
          <a:solidFill>
            <a:schemeClr val="tx2"/>
          </a:solidFill>
          <a:ln w="9525">
            <a:noFill/>
            <a:round/>
            <a:headEnd/>
            <a:tailEnd/>
          </a:ln>
        </p:spPr>
        <p:txBody>
          <a:bodyPr wrap="none" anchor="ctr"/>
          <a:lstStyle/>
          <a:p>
            <a:endParaRPr lang="es-CL"/>
          </a:p>
        </p:txBody>
      </p:sp>
      <p:sp>
        <p:nvSpPr>
          <p:cNvPr id="35855" name="Oval 29"/>
          <p:cNvSpPr>
            <a:spLocks noChangeArrowheads="1"/>
          </p:cNvSpPr>
          <p:nvPr/>
        </p:nvSpPr>
        <p:spPr bwMode="auto">
          <a:xfrm>
            <a:off x="5492750" y="2670175"/>
            <a:ext cx="71438" cy="71438"/>
          </a:xfrm>
          <a:prstGeom prst="ellipse">
            <a:avLst/>
          </a:prstGeom>
          <a:solidFill>
            <a:schemeClr val="tx2"/>
          </a:solidFill>
          <a:ln w="9525">
            <a:noFill/>
            <a:round/>
            <a:headEnd/>
            <a:tailEnd/>
          </a:ln>
        </p:spPr>
        <p:txBody>
          <a:bodyPr wrap="none" anchor="ctr"/>
          <a:lstStyle/>
          <a:p>
            <a:endParaRPr lang="es-CL"/>
          </a:p>
        </p:txBody>
      </p:sp>
      <p:sp>
        <p:nvSpPr>
          <p:cNvPr id="35856" name="Oval 30"/>
          <p:cNvSpPr>
            <a:spLocks noChangeArrowheads="1"/>
          </p:cNvSpPr>
          <p:nvPr/>
        </p:nvSpPr>
        <p:spPr bwMode="auto">
          <a:xfrm>
            <a:off x="4168775" y="1668463"/>
            <a:ext cx="71438" cy="71437"/>
          </a:xfrm>
          <a:prstGeom prst="ellipse">
            <a:avLst/>
          </a:prstGeom>
          <a:solidFill>
            <a:schemeClr val="tx2"/>
          </a:solidFill>
          <a:ln w="9525">
            <a:noFill/>
            <a:round/>
            <a:headEnd/>
            <a:tailEnd/>
          </a:ln>
        </p:spPr>
        <p:txBody>
          <a:bodyPr wrap="none" anchor="ctr"/>
          <a:lstStyle/>
          <a:p>
            <a:endParaRPr lang="es-CL"/>
          </a:p>
        </p:txBody>
      </p:sp>
      <p:sp>
        <p:nvSpPr>
          <p:cNvPr id="35857" name="Oval 31"/>
          <p:cNvSpPr>
            <a:spLocks noChangeArrowheads="1"/>
          </p:cNvSpPr>
          <p:nvPr/>
        </p:nvSpPr>
        <p:spPr bwMode="auto">
          <a:xfrm>
            <a:off x="6372225" y="3829050"/>
            <a:ext cx="71438" cy="71438"/>
          </a:xfrm>
          <a:prstGeom prst="ellipse">
            <a:avLst/>
          </a:prstGeom>
          <a:solidFill>
            <a:schemeClr val="tx2"/>
          </a:solidFill>
          <a:ln w="9525">
            <a:noFill/>
            <a:round/>
            <a:headEnd/>
            <a:tailEnd/>
          </a:ln>
        </p:spPr>
        <p:txBody>
          <a:bodyPr wrap="none" anchor="ctr"/>
          <a:lstStyle/>
          <a:p>
            <a:endParaRPr lang="es-CL"/>
          </a:p>
        </p:txBody>
      </p:sp>
      <p:sp>
        <p:nvSpPr>
          <p:cNvPr id="35858" name="Rectangle 33"/>
          <p:cNvSpPr>
            <a:spLocks noChangeArrowheads="1"/>
          </p:cNvSpPr>
          <p:nvPr/>
        </p:nvSpPr>
        <p:spPr bwMode="auto">
          <a:xfrm>
            <a:off x="6537325" y="5630863"/>
            <a:ext cx="285750" cy="212725"/>
          </a:xfrm>
          <a:prstGeom prst="rect">
            <a:avLst/>
          </a:prstGeom>
          <a:solidFill>
            <a:schemeClr val="bg1"/>
          </a:solidFill>
          <a:ln w="9525">
            <a:noFill/>
            <a:miter lim="800000"/>
            <a:headEnd/>
            <a:tailEnd/>
          </a:ln>
        </p:spPr>
        <p:txBody>
          <a:bodyPr wrap="none" anchor="ctr"/>
          <a:lstStyle/>
          <a:p>
            <a:endParaRPr lang="es-CL"/>
          </a:p>
        </p:txBody>
      </p:sp>
      <p:sp>
        <p:nvSpPr>
          <p:cNvPr id="35859" name="Oval 34"/>
          <p:cNvSpPr>
            <a:spLocks noChangeArrowheads="1"/>
          </p:cNvSpPr>
          <p:nvPr/>
        </p:nvSpPr>
        <p:spPr bwMode="auto">
          <a:xfrm>
            <a:off x="2317750" y="1230313"/>
            <a:ext cx="71438" cy="71437"/>
          </a:xfrm>
          <a:prstGeom prst="ellipse">
            <a:avLst/>
          </a:prstGeom>
          <a:solidFill>
            <a:schemeClr val="tx2"/>
          </a:solidFill>
          <a:ln w="9525">
            <a:solidFill>
              <a:schemeClr val="tx1"/>
            </a:solidFill>
            <a:round/>
            <a:headEnd/>
            <a:tailEnd/>
          </a:ln>
        </p:spPr>
        <p:txBody>
          <a:bodyPr wrap="none" anchor="ctr"/>
          <a:lstStyle/>
          <a:p>
            <a:endParaRPr lang="es-CL"/>
          </a:p>
        </p:txBody>
      </p:sp>
      <p:sp>
        <p:nvSpPr>
          <p:cNvPr id="35860" name="Text Box 36"/>
          <p:cNvSpPr txBox="1">
            <a:spLocks noChangeArrowheads="1"/>
          </p:cNvSpPr>
          <p:nvPr/>
        </p:nvSpPr>
        <p:spPr bwMode="auto">
          <a:xfrm>
            <a:off x="6916738" y="5256213"/>
            <a:ext cx="146050" cy="244475"/>
          </a:xfrm>
          <a:prstGeom prst="rect">
            <a:avLst/>
          </a:prstGeom>
          <a:noFill/>
          <a:ln w="9525">
            <a:noFill/>
            <a:miter lim="800000"/>
            <a:headEnd/>
            <a:tailEnd/>
          </a:ln>
        </p:spPr>
        <p:txBody>
          <a:bodyPr wrap="none" lIns="0" tIns="0" rIns="0" bIns="0">
            <a:spAutoFit/>
          </a:bodyPr>
          <a:lstStyle/>
          <a:p>
            <a:r>
              <a:rPr lang="es-ES_tradnl" sz="1600" b="1"/>
              <a:t>A</a:t>
            </a:r>
          </a:p>
        </p:txBody>
      </p:sp>
      <p:sp>
        <p:nvSpPr>
          <p:cNvPr id="35861" name="Text Box 37"/>
          <p:cNvSpPr txBox="1">
            <a:spLocks noChangeArrowheads="1"/>
          </p:cNvSpPr>
          <p:nvPr/>
        </p:nvSpPr>
        <p:spPr bwMode="auto">
          <a:xfrm>
            <a:off x="7094538" y="-2474913"/>
            <a:ext cx="146050" cy="244475"/>
          </a:xfrm>
          <a:prstGeom prst="rect">
            <a:avLst/>
          </a:prstGeom>
          <a:noFill/>
          <a:ln w="9525">
            <a:noFill/>
            <a:miter lim="800000"/>
            <a:headEnd/>
            <a:tailEnd/>
          </a:ln>
        </p:spPr>
        <p:txBody>
          <a:bodyPr wrap="none" lIns="0" tIns="0" rIns="0" bIns="0">
            <a:spAutoFit/>
          </a:bodyPr>
          <a:lstStyle/>
          <a:p>
            <a:r>
              <a:rPr lang="es-ES_tradnl" sz="1600" b="1"/>
              <a:t>B</a:t>
            </a:r>
          </a:p>
        </p:txBody>
      </p:sp>
      <p:sp>
        <p:nvSpPr>
          <p:cNvPr id="35862" name="Text Box 38"/>
          <p:cNvSpPr txBox="1">
            <a:spLocks noChangeArrowheads="1"/>
          </p:cNvSpPr>
          <p:nvPr/>
        </p:nvSpPr>
        <p:spPr bwMode="auto">
          <a:xfrm>
            <a:off x="5580063" y="2463800"/>
            <a:ext cx="146050" cy="244475"/>
          </a:xfrm>
          <a:prstGeom prst="rect">
            <a:avLst/>
          </a:prstGeom>
          <a:noFill/>
          <a:ln w="9525">
            <a:noFill/>
            <a:miter lim="800000"/>
            <a:headEnd/>
            <a:tailEnd/>
          </a:ln>
        </p:spPr>
        <p:txBody>
          <a:bodyPr wrap="none" lIns="0" tIns="0" rIns="0" bIns="0">
            <a:spAutoFit/>
          </a:bodyPr>
          <a:lstStyle/>
          <a:p>
            <a:r>
              <a:rPr lang="es-ES_tradnl" sz="1600" b="1"/>
              <a:t>C</a:t>
            </a:r>
          </a:p>
        </p:txBody>
      </p:sp>
      <p:sp>
        <p:nvSpPr>
          <p:cNvPr id="35863" name="Text Box 39"/>
          <p:cNvSpPr txBox="1">
            <a:spLocks noChangeArrowheads="1"/>
          </p:cNvSpPr>
          <p:nvPr/>
        </p:nvSpPr>
        <p:spPr bwMode="auto">
          <a:xfrm>
            <a:off x="4211638" y="1341438"/>
            <a:ext cx="146050" cy="244475"/>
          </a:xfrm>
          <a:prstGeom prst="rect">
            <a:avLst/>
          </a:prstGeom>
          <a:noFill/>
          <a:ln w="9525">
            <a:noFill/>
            <a:miter lim="800000"/>
            <a:headEnd/>
            <a:tailEnd/>
          </a:ln>
        </p:spPr>
        <p:txBody>
          <a:bodyPr wrap="none" lIns="0" tIns="0" rIns="0" bIns="0">
            <a:spAutoFit/>
          </a:bodyPr>
          <a:lstStyle/>
          <a:p>
            <a:r>
              <a:rPr lang="es-ES_tradnl" sz="1600" b="1"/>
              <a:t>D</a:t>
            </a:r>
          </a:p>
        </p:txBody>
      </p:sp>
      <p:sp>
        <p:nvSpPr>
          <p:cNvPr id="35864" name="Text Box 40"/>
          <p:cNvSpPr txBox="1">
            <a:spLocks noChangeArrowheads="1"/>
          </p:cNvSpPr>
          <p:nvPr/>
        </p:nvSpPr>
        <p:spPr bwMode="auto">
          <a:xfrm>
            <a:off x="2411413" y="908050"/>
            <a:ext cx="134937" cy="244475"/>
          </a:xfrm>
          <a:prstGeom prst="rect">
            <a:avLst/>
          </a:prstGeom>
          <a:noFill/>
          <a:ln w="9525">
            <a:noFill/>
            <a:miter lim="800000"/>
            <a:headEnd/>
            <a:tailEnd/>
          </a:ln>
        </p:spPr>
        <p:txBody>
          <a:bodyPr wrap="none" lIns="0" tIns="0" rIns="0" bIns="0">
            <a:spAutoFit/>
          </a:bodyPr>
          <a:lstStyle/>
          <a:p>
            <a:r>
              <a:rPr lang="es-ES_tradnl" sz="1600" b="1"/>
              <a:t>E</a:t>
            </a:r>
          </a:p>
        </p:txBody>
      </p:sp>
      <p:sp>
        <p:nvSpPr>
          <p:cNvPr id="35865" name="Text Box 42"/>
          <p:cNvSpPr txBox="1">
            <a:spLocks noChangeArrowheads="1"/>
          </p:cNvSpPr>
          <p:nvPr/>
        </p:nvSpPr>
        <p:spPr bwMode="auto">
          <a:xfrm>
            <a:off x="6858833" y="5942013"/>
            <a:ext cx="812723" cy="430887"/>
          </a:xfrm>
          <a:prstGeom prst="rect">
            <a:avLst/>
          </a:prstGeom>
          <a:noFill/>
          <a:ln w="9525">
            <a:noFill/>
            <a:miter lim="800000"/>
            <a:headEnd/>
            <a:tailEnd/>
          </a:ln>
        </p:spPr>
        <p:txBody>
          <a:bodyPr wrap="none" lIns="0" tIns="0" rIns="0" bIns="0">
            <a:spAutoFit/>
          </a:bodyPr>
          <a:lstStyle/>
          <a:p>
            <a:pPr algn="ctr"/>
            <a:r>
              <a:rPr lang="es-ES_tradnl" sz="1400" b="1" dirty="0" smtClean="0"/>
              <a:t>Ropa</a:t>
            </a:r>
            <a:endParaRPr lang="es-ES_tradnl" sz="1400" b="1" dirty="0"/>
          </a:p>
          <a:p>
            <a:pPr algn="ctr"/>
            <a:r>
              <a:rPr lang="es-ES_tradnl" sz="1400" b="1" dirty="0"/>
              <a:t>(algodón)</a:t>
            </a:r>
          </a:p>
        </p:txBody>
      </p:sp>
      <p:sp>
        <p:nvSpPr>
          <p:cNvPr id="35866" name="Text Box 43"/>
          <p:cNvSpPr txBox="1">
            <a:spLocks noChangeArrowheads="1"/>
          </p:cNvSpPr>
          <p:nvPr/>
        </p:nvSpPr>
        <p:spPr bwMode="auto">
          <a:xfrm>
            <a:off x="611188" y="908050"/>
            <a:ext cx="982662" cy="488950"/>
          </a:xfrm>
          <a:prstGeom prst="rect">
            <a:avLst/>
          </a:prstGeom>
          <a:noFill/>
          <a:ln w="9525">
            <a:noFill/>
            <a:miter lim="800000"/>
            <a:headEnd/>
            <a:tailEnd/>
          </a:ln>
        </p:spPr>
        <p:txBody>
          <a:bodyPr wrap="none" lIns="0" tIns="0" rIns="0" bIns="0">
            <a:spAutoFit/>
          </a:bodyPr>
          <a:lstStyle/>
          <a:p>
            <a:pPr algn="ctr"/>
            <a:r>
              <a:rPr lang="es-ES_tradnl" sz="1600" b="1"/>
              <a:t>Alimentos</a:t>
            </a:r>
          </a:p>
          <a:p>
            <a:pPr algn="ctr"/>
            <a:r>
              <a:rPr lang="es-ES_tradnl" sz="1600" b="1"/>
              <a:t>(trigo)</a:t>
            </a:r>
          </a:p>
        </p:txBody>
      </p:sp>
      <p:sp>
        <p:nvSpPr>
          <p:cNvPr id="35867" name="Rectangle 44"/>
          <p:cNvSpPr>
            <a:spLocks noChangeArrowheads="1"/>
          </p:cNvSpPr>
          <p:nvPr/>
        </p:nvSpPr>
        <p:spPr bwMode="auto">
          <a:xfrm>
            <a:off x="6565900" y="5678488"/>
            <a:ext cx="36513" cy="36512"/>
          </a:xfrm>
          <a:prstGeom prst="rect">
            <a:avLst/>
          </a:prstGeom>
          <a:solidFill>
            <a:schemeClr val="bg1"/>
          </a:solidFill>
          <a:ln w="9525">
            <a:noFill/>
            <a:miter lim="800000"/>
            <a:headEnd/>
            <a:tailEnd/>
          </a:ln>
        </p:spPr>
        <p:txBody>
          <a:bodyPr wrap="none" anchor="ctr"/>
          <a:lstStyle/>
          <a:p>
            <a:endParaRPr lang="es-CL"/>
          </a:p>
        </p:txBody>
      </p:sp>
      <p:sp>
        <p:nvSpPr>
          <p:cNvPr id="35868" name="Line 50"/>
          <p:cNvSpPr>
            <a:spLocks noChangeShapeType="1"/>
          </p:cNvSpPr>
          <p:nvPr/>
        </p:nvSpPr>
        <p:spPr bwMode="auto">
          <a:xfrm>
            <a:off x="2339975" y="1058863"/>
            <a:ext cx="0" cy="4535487"/>
          </a:xfrm>
          <a:prstGeom prst="line">
            <a:avLst/>
          </a:prstGeom>
          <a:noFill/>
          <a:ln w="9525">
            <a:solidFill>
              <a:schemeClr val="tx1"/>
            </a:solidFill>
            <a:round/>
            <a:headEnd/>
            <a:tailEnd/>
          </a:ln>
        </p:spPr>
        <p:txBody>
          <a:bodyPr/>
          <a:lstStyle/>
          <a:p>
            <a:endParaRPr lang="es-CL"/>
          </a:p>
        </p:txBody>
      </p:sp>
      <p:sp>
        <p:nvSpPr>
          <p:cNvPr id="35869" name="Line 51"/>
          <p:cNvSpPr>
            <a:spLocks noChangeShapeType="1"/>
          </p:cNvSpPr>
          <p:nvPr/>
        </p:nvSpPr>
        <p:spPr bwMode="auto">
          <a:xfrm>
            <a:off x="2339975" y="5594350"/>
            <a:ext cx="4968875" cy="0"/>
          </a:xfrm>
          <a:prstGeom prst="line">
            <a:avLst/>
          </a:prstGeom>
          <a:noFill/>
          <a:ln w="9525">
            <a:solidFill>
              <a:schemeClr val="tx1"/>
            </a:solidFill>
            <a:round/>
            <a:headEnd/>
            <a:tailEnd/>
          </a:ln>
        </p:spPr>
        <p:txBody>
          <a:bodyPr/>
          <a:lstStyle/>
          <a:p>
            <a:endParaRPr lang="es-CL"/>
          </a:p>
        </p:txBody>
      </p:sp>
      <p:sp>
        <p:nvSpPr>
          <p:cNvPr id="35870" name="Text Box 52"/>
          <p:cNvSpPr txBox="1">
            <a:spLocks noChangeArrowheads="1"/>
          </p:cNvSpPr>
          <p:nvPr/>
        </p:nvSpPr>
        <p:spPr bwMode="auto">
          <a:xfrm>
            <a:off x="6732588" y="5699125"/>
            <a:ext cx="225425" cy="244475"/>
          </a:xfrm>
          <a:prstGeom prst="rect">
            <a:avLst/>
          </a:prstGeom>
          <a:noFill/>
          <a:ln w="9525">
            <a:noFill/>
            <a:miter lim="800000"/>
            <a:headEnd/>
            <a:tailEnd/>
          </a:ln>
        </p:spPr>
        <p:txBody>
          <a:bodyPr wrap="none" lIns="0" tIns="0" rIns="0" bIns="0">
            <a:spAutoFit/>
          </a:bodyPr>
          <a:lstStyle/>
          <a:p>
            <a:r>
              <a:rPr lang="es-ES_tradnl" sz="1600" b="1"/>
              <a:t>10</a:t>
            </a:r>
          </a:p>
        </p:txBody>
      </p:sp>
      <p:sp>
        <p:nvSpPr>
          <p:cNvPr id="35871" name="Line 53"/>
          <p:cNvSpPr>
            <a:spLocks noChangeShapeType="1"/>
          </p:cNvSpPr>
          <p:nvPr/>
        </p:nvSpPr>
        <p:spPr bwMode="auto">
          <a:xfrm>
            <a:off x="3348038" y="5603875"/>
            <a:ext cx="0" cy="107950"/>
          </a:xfrm>
          <a:prstGeom prst="line">
            <a:avLst/>
          </a:prstGeom>
          <a:noFill/>
          <a:ln w="9525">
            <a:solidFill>
              <a:schemeClr val="tx1"/>
            </a:solidFill>
            <a:round/>
            <a:headEnd/>
            <a:tailEnd/>
          </a:ln>
        </p:spPr>
        <p:txBody>
          <a:bodyPr/>
          <a:lstStyle/>
          <a:p>
            <a:endParaRPr lang="es-CL"/>
          </a:p>
        </p:txBody>
      </p:sp>
      <p:sp>
        <p:nvSpPr>
          <p:cNvPr id="35872" name="Line 54"/>
          <p:cNvSpPr>
            <a:spLocks noChangeShapeType="1"/>
          </p:cNvSpPr>
          <p:nvPr/>
        </p:nvSpPr>
        <p:spPr bwMode="auto">
          <a:xfrm>
            <a:off x="4211638" y="5603875"/>
            <a:ext cx="0" cy="107950"/>
          </a:xfrm>
          <a:prstGeom prst="line">
            <a:avLst/>
          </a:prstGeom>
          <a:noFill/>
          <a:ln w="9525">
            <a:solidFill>
              <a:schemeClr val="tx1"/>
            </a:solidFill>
            <a:round/>
            <a:headEnd/>
            <a:tailEnd/>
          </a:ln>
        </p:spPr>
        <p:txBody>
          <a:bodyPr/>
          <a:lstStyle/>
          <a:p>
            <a:endParaRPr lang="es-CL"/>
          </a:p>
        </p:txBody>
      </p:sp>
      <p:sp>
        <p:nvSpPr>
          <p:cNvPr id="35873" name="Line 55"/>
          <p:cNvSpPr>
            <a:spLocks noChangeShapeType="1"/>
          </p:cNvSpPr>
          <p:nvPr/>
        </p:nvSpPr>
        <p:spPr bwMode="auto">
          <a:xfrm>
            <a:off x="5076825" y="5603875"/>
            <a:ext cx="0" cy="107950"/>
          </a:xfrm>
          <a:prstGeom prst="line">
            <a:avLst/>
          </a:prstGeom>
          <a:noFill/>
          <a:ln w="9525">
            <a:solidFill>
              <a:schemeClr val="tx1"/>
            </a:solidFill>
            <a:round/>
            <a:headEnd/>
            <a:tailEnd/>
          </a:ln>
        </p:spPr>
        <p:txBody>
          <a:bodyPr/>
          <a:lstStyle/>
          <a:p>
            <a:endParaRPr lang="es-CL"/>
          </a:p>
        </p:txBody>
      </p:sp>
      <p:sp>
        <p:nvSpPr>
          <p:cNvPr id="35874" name="Line 56"/>
          <p:cNvSpPr>
            <a:spLocks noChangeShapeType="1"/>
          </p:cNvSpPr>
          <p:nvPr/>
        </p:nvSpPr>
        <p:spPr bwMode="auto">
          <a:xfrm>
            <a:off x="5940425" y="5603875"/>
            <a:ext cx="0" cy="107950"/>
          </a:xfrm>
          <a:prstGeom prst="line">
            <a:avLst/>
          </a:prstGeom>
          <a:noFill/>
          <a:ln w="9525">
            <a:solidFill>
              <a:schemeClr val="tx1"/>
            </a:solidFill>
            <a:round/>
            <a:headEnd/>
            <a:tailEnd/>
          </a:ln>
        </p:spPr>
        <p:txBody>
          <a:bodyPr/>
          <a:lstStyle/>
          <a:p>
            <a:endParaRPr lang="es-CL"/>
          </a:p>
        </p:txBody>
      </p:sp>
      <p:sp>
        <p:nvSpPr>
          <p:cNvPr id="35875" name="Line 57"/>
          <p:cNvSpPr>
            <a:spLocks noChangeShapeType="1"/>
          </p:cNvSpPr>
          <p:nvPr/>
        </p:nvSpPr>
        <p:spPr bwMode="auto">
          <a:xfrm>
            <a:off x="6848475" y="5603875"/>
            <a:ext cx="0" cy="107950"/>
          </a:xfrm>
          <a:prstGeom prst="line">
            <a:avLst/>
          </a:prstGeom>
          <a:noFill/>
          <a:ln w="9525">
            <a:solidFill>
              <a:schemeClr val="tx1"/>
            </a:solidFill>
            <a:round/>
            <a:headEnd/>
            <a:tailEnd/>
          </a:ln>
        </p:spPr>
        <p:txBody>
          <a:bodyPr/>
          <a:lstStyle/>
          <a:p>
            <a:endParaRPr lang="es-CL"/>
          </a:p>
        </p:txBody>
      </p:sp>
      <p:sp>
        <p:nvSpPr>
          <p:cNvPr id="35876" name="Text Box 58"/>
          <p:cNvSpPr txBox="1">
            <a:spLocks noChangeArrowheads="1"/>
          </p:cNvSpPr>
          <p:nvPr/>
        </p:nvSpPr>
        <p:spPr bwMode="auto">
          <a:xfrm>
            <a:off x="1908175" y="1590675"/>
            <a:ext cx="196850" cy="212725"/>
          </a:xfrm>
          <a:prstGeom prst="rect">
            <a:avLst/>
          </a:prstGeom>
          <a:noFill/>
          <a:ln w="9525">
            <a:noFill/>
            <a:miter lim="800000"/>
            <a:headEnd/>
            <a:tailEnd/>
          </a:ln>
        </p:spPr>
        <p:txBody>
          <a:bodyPr wrap="none" lIns="0" tIns="0" rIns="0" bIns="0">
            <a:spAutoFit/>
          </a:bodyPr>
          <a:lstStyle/>
          <a:p>
            <a:r>
              <a:rPr lang="es-ES_tradnl" sz="1400" b="1"/>
              <a:t>13</a:t>
            </a:r>
          </a:p>
        </p:txBody>
      </p:sp>
      <p:sp>
        <p:nvSpPr>
          <p:cNvPr id="35877" name="Text Box 59"/>
          <p:cNvSpPr txBox="1">
            <a:spLocks noChangeArrowheads="1"/>
          </p:cNvSpPr>
          <p:nvPr/>
        </p:nvSpPr>
        <p:spPr bwMode="auto">
          <a:xfrm>
            <a:off x="2006600" y="3736975"/>
            <a:ext cx="98425" cy="212725"/>
          </a:xfrm>
          <a:prstGeom prst="rect">
            <a:avLst/>
          </a:prstGeom>
          <a:noFill/>
          <a:ln w="9525">
            <a:noFill/>
            <a:miter lim="800000"/>
            <a:headEnd/>
            <a:tailEnd/>
          </a:ln>
        </p:spPr>
        <p:txBody>
          <a:bodyPr wrap="none" lIns="0" tIns="0" rIns="0" bIns="0">
            <a:spAutoFit/>
          </a:bodyPr>
          <a:lstStyle/>
          <a:p>
            <a:r>
              <a:rPr lang="es-ES_tradnl" sz="1400" b="1"/>
              <a:t>6</a:t>
            </a:r>
          </a:p>
        </p:txBody>
      </p:sp>
      <p:sp>
        <p:nvSpPr>
          <p:cNvPr id="35878" name="Line 60"/>
          <p:cNvSpPr>
            <a:spLocks noChangeShapeType="1"/>
          </p:cNvSpPr>
          <p:nvPr/>
        </p:nvSpPr>
        <p:spPr bwMode="auto">
          <a:xfrm>
            <a:off x="2195513" y="1700213"/>
            <a:ext cx="144462" cy="0"/>
          </a:xfrm>
          <a:prstGeom prst="line">
            <a:avLst/>
          </a:prstGeom>
          <a:noFill/>
          <a:ln w="9525">
            <a:solidFill>
              <a:schemeClr val="tx1"/>
            </a:solidFill>
            <a:round/>
            <a:headEnd/>
            <a:tailEnd/>
          </a:ln>
        </p:spPr>
        <p:txBody>
          <a:bodyPr/>
          <a:lstStyle/>
          <a:p>
            <a:endParaRPr lang="es-CL"/>
          </a:p>
        </p:txBody>
      </p:sp>
      <p:sp>
        <p:nvSpPr>
          <p:cNvPr id="35879" name="Line 61"/>
          <p:cNvSpPr>
            <a:spLocks noChangeShapeType="1"/>
          </p:cNvSpPr>
          <p:nvPr/>
        </p:nvSpPr>
        <p:spPr bwMode="auto">
          <a:xfrm>
            <a:off x="2195513" y="3860800"/>
            <a:ext cx="144462" cy="0"/>
          </a:xfrm>
          <a:prstGeom prst="line">
            <a:avLst/>
          </a:prstGeom>
          <a:noFill/>
          <a:ln w="9525">
            <a:solidFill>
              <a:schemeClr val="tx1"/>
            </a:solidFill>
            <a:round/>
            <a:headEnd/>
            <a:tailEnd/>
          </a:ln>
        </p:spPr>
        <p:txBody>
          <a:bodyPr/>
          <a:lstStyle/>
          <a:p>
            <a:endParaRPr lang="es-CL"/>
          </a:p>
        </p:txBody>
      </p:sp>
      <p:sp>
        <p:nvSpPr>
          <p:cNvPr id="35880" name="Line 62"/>
          <p:cNvSpPr>
            <a:spLocks noChangeShapeType="1"/>
          </p:cNvSpPr>
          <p:nvPr/>
        </p:nvSpPr>
        <p:spPr bwMode="auto">
          <a:xfrm flipV="1">
            <a:off x="4211638" y="1703388"/>
            <a:ext cx="0" cy="3886200"/>
          </a:xfrm>
          <a:prstGeom prst="line">
            <a:avLst/>
          </a:prstGeom>
          <a:noFill/>
          <a:ln w="9525">
            <a:solidFill>
              <a:schemeClr val="tx1"/>
            </a:solidFill>
            <a:round/>
            <a:headEnd/>
            <a:tailEnd/>
          </a:ln>
        </p:spPr>
        <p:txBody>
          <a:bodyPr/>
          <a:lstStyle/>
          <a:p>
            <a:endParaRPr lang="es-CL"/>
          </a:p>
        </p:txBody>
      </p:sp>
      <p:sp>
        <p:nvSpPr>
          <p:cNvPr id="35881" name="Line 63"/>
          <p:cNvSpPr>
            <a:spLocks noChangeShapeType="1"/>
          </p:cNvSpPr>
          <p:nvPr/>
        </p:nvSpPr>
        <p:spPr bwMode="auto">
          <a:xfrm flipV="1">
            <a:off x="5524500" y="2674938"/>
            <a:ext cx="0" cy="2914650"/>
          </a:xfrm>
          <a:prstGeom prst="line">
            <a:avLst/>
          </a:prstGeom>
          <a:noFill/>
          <a:ln w="9525">
            <a:solidFill>
              <a:schemeClr val="tx1"/>
            </a:solidFill>
            <a:round/>
            <a:headEnd/>
            <a:tailEnd/>
          </a:ln>
        </p:spPr>
        <p:txBody>
          <a:bodyPr/>
          <a:lstStyle/>
          <a:p>
            <a:endParaRPr lang="es-CL"/>
          </a:p>
        </p:txBody>
      </p:sp>
      <p:sp>
        <p:nvSpPr>
          <p:cNvPr id="35882" name="Line 64"/>
          <p:cNvSpPr>
            <a:spLocks noChangeShapeType="1"/>
          </p:cNvSpPr>
          <p:nvPr/>
        </p:nvSpPr>
        <p:spPr bwMode="auto">
          <a:xfrm flipV="1">
            <a:off x="6416675" y="3860800"/>
            <a:ext cx="0" cy="1727200"/>
          </a:xfrm>
          <a:prstGeom prst="line">
            <a:avLst/>
          </a:prstGeom>
          <a:noFill/>
          <a:ln w="9525">
            <a:solidFill>
              <a:schemeClr val="tx1"/>
            </a:solidFill>
            <a:round/>
            <a:headEnd/>
            <a:tailEnd/>
          </a:ln>
        </p:spPr>
        <p:txBody>
          <a:bodyPr/>
          <a:lstStyle/>
          <a:p>
            <a:endParaRPr lang="es-CL"/>
          </a:p>
        </p:txBody>
      </p:sp>
      <p:sp>
        <p:nvSpPr>
          <p:cNvPr id="35883" name="Line 65"/>
          <p:cNvSpPr>
            <a:spLocks noChangeShapeType="1"/>
          </p:cNvSpPr>
          <p:nvPr/>
        </p:nvSpPr>
        <p:spPr bwMode="auto">
          <a:xfrm>
            <a:off x="2339975" y="1700213"/>
            <a:ext cx="1871663" cy="0"/>
          </a:xfrm>
          <a:prstGeom prst="line">
            <a:avLst/>
          </a:prstGeom>
          <a:noFill/>
          <a:ln w="9525">
            <a:solidFill>
              <a:schemeClr val="tx1"/>
            </a:solidFill>
            <a:round/>
            <a:headEnd/>
            <a:tailEnd/>
          </a:ln>
        </p:spPr>
        <p:txBody>
          <a:bodyPr/>
          <a:lstStyle/>
          <a:p>
            <a:endParaRPr lang="es-CL"/>
          </a:p>
        </p:txBody>
      </p:sp>
      <p:sp>
        <p:nvSpPr>
          <p:cNvPr id="35884" name="Line 67"/>
          <p:cNvSpPr>
            <a:spLocks noChangeShapeType="1"/>
          </p:cNvSpPr>
          <p:nvPr/>
        </p:nvSpPr>
        <p:spPr bwMode="auto">
          <a:xfrm>
            <a:off x="2339975" y="2708275"/>
            <a:ext cx="3203575" cy="0"/>
          </a:xfrm>
          <a:prstGeom prst="line">
            <a:avLst/>
          </a:prstGeom>
          <a:noFill/>
          <a:ln w="9525">
            <a:solidFill>
              <a:schemeClr val="tx1"/>
            </a:solidFill>
            <a:round/>
            <a:headEnd/>
            <a:tailEnd/>
          </a:ln>
        </p:spPr>
        <p:txBody>
          <a:bodyPr/>
          <a:lstStyle/>
          <a:p>
            <a:endParaRPr lang="es-CL"/>
          </a:p>
        </p:txBody>
      </p:sp>
      <p:sp>
        <p:nvSpPr>
          <p:cNvPr id="35885" name="Line 68"/>
          <p:cNvSpPr>
            <a:spLocks noChangeShapeType="1"/>
          </p:cNvSpPr>
          <p:nvPr/>
        </p:nvSpPr>
        <p:spPr bwMode="auto">
          <a:xfrm>
            <a:off x="2339975" y="3860800"/>
            <a:ext cx="4067175" cy="0"/>
          </a:xfrm>
          <a:prstGeom prst="line">
            <a:avLst/>
          </a:prstGeom>
          <a:noFill/>
          <a:ln w="9525">
            <a:solidFill>
              <a:schemeClr val="tx1"/>
            </a:solidFill>
            <a:round/>
            <a:headEnd/>
            <a:tailEnd/>
          </a:ln>
        </p:spPr>
        <p:txBody>
          <a:bodyPr/>
          <a:lstStyle/>
          <a:p>
            <a:endParaRPr lang="es-CL"/>
          </a:p>
        </p:txBody>
      </p:sp>
      <p:sp>
        <p:nvSpPr>
          <p:cNvPr id="35886" name="Freeform 69"/>
          <p:cNvSpPr>
            <a:spLocks/>
          </p:cNvSpPr>
          <p:nvPr/>
        </p:nvSpPr>
        <p:spPr bwMode="auto">
          <a:xfrm>
            <a:off x="2339975" y="1258888"/>
            <a:ext cx="4500563" cy="4346575"/>
          </a:xfrm>
          <a:custGeom>
            <a:avLst/>
            <a:gdLst>
              <a:gd name="T0" fmla="*/ 0 w 2835"/>
              <a:gd name="T1" fmla="*/ 0 h 2738"/>
              <a:gd name="T2" fmla="*/ 2147483647 w 2835"/>
              <a:gd name="T3" fmla="*/ 2147483647 h 2738"/>
              <a:gd name="T4" fmla="*/ 2147483647 w 2835"/>
              <a:gd name="T5" fmla="*/ 2147483647 h 2738"/>
              <a:gd name="T6" fmla="*/ 2147483647 w 2835"/>
              <a:gd name="T7" fmla="*/ 2147483647 h 2738"/>
              <a:gd name="T8" fmla="*/ 2147483647 w 2835"/>
              <a:gd name="T9" fmla="*/ 2147483647 h 2738"/>
              <a:gd name="T10" fmla="*/ 0 60000 65536"/>
              <a:gd name="T11" fmla="*/ 0 60000 65536"/>
              <a:gd name="T12" fmla="*/ 0 60000 65536"/>
              <a:gd name="T13" fmla="*/ 0 60000 65536"/>
              <a:gd name="T14" fmla="*/ 0 60000 65536"/>
              <a:gd name="T15" fmla="*/ 0 w 2835"/>
              <a:gd name="T16" fmla="*/ 0 h 2738"/>
              <a:gd name="T17" fmla="*/ 2835 w 2835"/>
              <a:gd name="T18" fmla="*/ 2738 h 2738"/>
            </a:gdLst>
            <a:ahLst/>
            <a:cxnLst>
              <a:cxn ang="T10">
                <a:pos x="T0" y="T1"/>
              </a:cxn>
              <a:cxn ang="T11">
                <a:pos x="T2" y="T3"/>
              </a:cxn>
              <a:cxn ang="T12">
                <a:pos x="T4" y="T5"/>
              </a:cxn>
              <a:cxn ang="T13">
                <a:pos x="T6" y="T7"/>
              </a:cxn>
              <a:cxn ang="T14">
                <a:pos x="T8" y="T9"/>
              </a:cxn>
            </a:cxnLst>
            <a:rect l="T15" t="T16" r="T17" b="T18"/>
            <a:pathLst>
              <a:path w="2835" h="2738">
                <a:moveTo>
                  <a:pt x="0" y="0"/>
                </a:moveTo>
                <a:cubicBezTo>
                  <a:pt x="420" y="63"/>
                  <a:pt x="840" y="126"/>
                  <a:pt x="1174" y="277"/>
                </a:cubicBezTo>
                <a:cubicBezTo>
                  <a:pt x="1508" y="428"/>
                  <a:pt x="1773" y="678"/>
                  <a:pt x="2004" y="905"/>
                </a:cubicBezTo>
                <a:cubicBezTo>
                  <a:pt x="2235" y="1132"/>
                  <a:pt x="2420" y="1333"/>
                  <a:pt x="2558" y="1638"/>
                </a:cubicBezTo>
                <a:cubicBezTo>
                  <a:pt x="2696" y="1943"/>
                  <a:pt x="2765" y="2340"/>
                  <a:pt x="2835" y="2738"/>
                </a:cubicBezTo>
              </a:path>
            </a:pathLst>
          </a:custGeom>
          <a:noFill/>
          <a:ln w="9525">
            <a:solidFill>
              <a:schemeClr val="tx1"/>
            </a:solidFill>
            <a:round/>
            <a:headEnd/>
            <a:tailEnd/>
          </a:ln>
        </p:spPr>
        <p:txBody>
          <a:bodyPr/>
          <a:lstStyle/>
          <a:p>
            <a:endParaRPr lang="es-CL"/>
          </a:p>
        </p:txBody>
      </p:sp>
      <p:sp>
        <p:nvSpPr>
          <p:cNvPr id="35887" name="Text Box 70"/>
          <p:cNvSpPr txBox="1">
            <a:spLocks noChangeArrowheads="1"/>
          </p:cNvSpPr>
          <p:nvPr/>
        </p:nvSpPr>
        <p:spPr bwMode="auto">
          <a:xfrm>
            <a:off x="6527800" y="3689350"/>
            <a:ext cx="146050" cy="244475"/>
          </a:xfrm>
          <a:prstGeom prst="rect">
            <a:avLst/>
          </a:prstGeom>
          <a:noFill/>
          <a:ln w="9525">
            <a:noFill/>
            <a:miter lim="800000"/>
            <a:headEnd/>
            <a:tailEnd/>
          </a:ln>
        </p:spPr>
        <p:txBody>
          <a:bodyPr wrap="none" lIns="0" tIns="0" rIns="0" bIns="0">
            <a:spAutoFit/>
          </a:bodyPr>
          <a:lstStyle/>
          <a:p>
            <a:r>
              <a:rPr lang="es-ES_tradnl" sz="1600" b="1"/>
              <a:t>B</a:t>
            </a:r>
          </a:p>
        </p:txBody>
      </p:sp>
      <p:sp>
        <p:nvSpPr>
          <p:cNvPr id="35888" name="Line 71"/>
          <p:cNvSpPr>
            <a:spLocks noChangeShapeType="1"/>
          </p:cNvSpPr>
          <p:nvPr/>
        </p:nvSpPr>
        <p:spPr bwMode="auto">
          <a:xfrm>
            <a:off x="2484438" y="1341438"/>
            <a:ext cx="0" cy="287337"/>
          </a:xfrm>
          <a:prstGeom prst="line">
            <a:avLst/>
          </a:prstGeom>
          <a:noFill/>
          <a:ln w="9525">
            <a:solidFill>
              <a:schemeClr val="tx1"/>
            </a:solidFill>
            <a:round/>
            <a:headEnd type="triangle" w="med" len="med"/>
            <a:tailEnd type="triangle" w="med" len="med"/>
          </a:ln>
        </p:spPr>
        <p:txBody>
          <a:bodyPr/>
          <a:lstStyle/>
          <a:p>
            <a:endParaRPr lang="es-CL"/>
          </a:p>
        </p:txBody>
      </p:sp>
      <p:sp>
        <p:nvSpPr>
          <p:cNvPr id="35889" name="Line 72"/>
          <p:cNvSpPr>
            <a:spLocks noChangeShapeType="1"/>
          </p:cNvSpPr>
          <p:nvPr/>
        </p:nvSpPr>
        <p:spPr bwMode="auto">
          <a:xfrm>
            <a:off x="4284663" y="1844675"/>
            <a:ext cx="0" cy="792163"/>
          </a:xfrm>
          <a:prstGeom prst="line">
            <a:avLst/>
          </a:prstGeom>
          <a:noFill/>
          <a:ln w="9525">
            <a:solidFill>
              <a:schemeClr val="tx1"/>
            </a:solidFill>
            <a:round/>
            <a:headEnd type="triangle" w="med" len="med"/>
            <a:tailEnd type="triangle" w="med" len="med"/>
          </a:ln>
        </p:spPr>
        <p:txBody>
          <a:bodyPr/>
          <a:lstStyle/>
          <a:p>
            <a:endParaRPr lang="es-CL"/>
          </a:p>
        </p:txBody>
      </p:sp>
      <p:sp>
        <p:nvSpPr>
          <p:cNvPr id="35890" name="Line 73"/>
          <p:cNvSpPr>
            <a:spLocks noChangeShapeType="1"/>
          </p:cNvSpPr>
          <p:nvPr/>
        </p:nvSpPr>
        <p:spPr bwMode="auto">
          <a:xfrm>
            <a:off x="5580063" y="2852738"/>
            <a:ext cx="0" cy="936625"/>
          </a:xfrm>
          <a:prstGeom prst="line">
            <a:avLst/>
          </a:prstGeom>
          <a:noFill/>
          <a:ln w="9525">
            <a:solidFill>
              <a:schemeClr val="tx1"/>
            </a:solidFill>
            <a:round/>
            <a:headEnd type="triangle" w="med" len="med"/>
            <a:tailEnd type="triangle" w="med" len="med"/>
          </a:ln>
        </p:spPr>
        <p:txBody>
          <a:bodyPr/>
          <a:lstStyle/>
          <a:p>
            <a:endParaRPr lang="es-CL"/>
          </a:p>
        </p:txBody>
      </p:sp>
      <p:sp>
        <p:nvSpPr>
          <p:cNvPr id="35891" name="Line 74"/>
          <p:cNvSpPr>
            <a:spLocks noChangeShapeType="1"/>
          </p:cNvSpPr>
          <p:nvPr/>
        </p:nvSpPr>
        <p:spPr bwMode="auto">
          <a:xfrm>
            <a:off x="6465888" y="4149725"/>
            <a:ext cx="0" cy="1366838"/>
          </a:xfrm>
          <a:prstGeom prst="line">
            <a:avLst/>
          </a:prstGeom>
          <a:noFill/>
          <a:ln w="9525">
            <a:solidFill>
              <a:schemeClr val="tx1"/>
            </a:solidFill>
            <a:round/>
            <a:headEnd type="triangle" w="med" len="med"/>
            <a:tailEnd type="triangle" w="med" len="med"/>
          </a:ln>
        </p:spPr>
        <p:txBody>
          <a:bodyPr/>
          <a:lstStyle/>
          <a:p>
            <a:endParaRPr lang="es-CL"/>
          </a:p>
        </p:txBody>
      </p:sp>
      <p:sp>
        <p:nvSpPr>
          <p:cNvPr id="35892" name="Text Box 75"/>
          <p:cNvSpPr txBox="1">
            <a:spLocks noChangeArrowheads="1"/>
          </p:cNvSpPr>
          <p:nvPr/>
        </p:nvSpPr>
        <p:spPr bwMode="auto">
          <a:xfrm>
            <a:off x="2649538" y="1368425"/>
            <a:ext cx="98425" cy="212725"/>
          </a:xfrm>
          <a:prstGeom prst="rect">
            <a:avLst/>
          </a:prstGeom>
          <a:noFill/>
          <a:ln w="9525">
            <a:noFill/>
            <a:miter lim="800000"/>
            <a:headEnd/>
            <a:tailEnd/>
          </a:ln>
        </p:spPr>
        <p:txBody>
          <a:bodyPr wrap="none" lIns="0" tIns="0" rIns="0" bIns="0">
            <a:spAutoFit/>
          </a:bodyPr>
          <a:lstStyle/>
          <a:p>
            <a:r>
              <a:rPr lang="es-ES_tradnl" sz="1400" b="1"/>
              <a:t>2</a:t>
            </a:r>
          </a:p>
        </p:txBody>
      </p:sp>
      <p:sp>
        <p:nvSpPr>
          <p:cNvPr id="35893" name="Text Box 76"/>
          <p:cNvSpPr txBox="1">
            <a:spLocks noChangeArrowheads="1"/>
          </p:cNvSpPr>
          <p:nvPr/>
        </p:nvSpPr>
        <p:spPr bwMode="auto">
          <a:xfrm>
            <a:off x="4402138" y="2063750"/>
            <a:ext cx="98425" cy="212725"/>
          </a:xfrm>
          <a:prstGeom prst="rect">
            <a:avLst/>
          </a:prstGeom>
          <a:noFill/>
          <a:ln w="9525">
            <a:noFill/>
            <a:miter lim="800000"/>
            <a:headEnd/>
            <a:tailEnd/>
          </a:ln>
        </p:spPr>
        <p:txBody>
          <a:bodyPr wrap="none" lIns="0" tIns="0" rIns="0" bIns="0">
            <a:spAutoFit/>
          </a:bodyPr>
          <a:lstStyle/>
          <a:p>
            <a:r>
              <a:rPr lang="es-ES_tradnl" sz="1400" b="1"/>
              <a:t>3</a:t>
            </a:r>
          </a:p>
        </p:txBody>
      </p:sp>
      <p:sp>
        <p:nvSpPr>
          <p:cNvPr id="35894" name="Text Box 77"/>
          <p:cNvSpPr txBox="1">
            <a:spLocks noChangeArrowheads="1"/>
          </p:cNvSpPr>
          <p:nvPr/>
        </p:nvSpPr>
        <p:spPr bwMode="auto">
          <a:xfrm>
            <a:off x="5697538" y="3144838"/>
            <a:ext cx="98425" cy="212725"/>
          </a:xfrm>
          <a:prstGeom prst="rect">
            <a:avLst/>
          </a:prstGeom>
          <a:noFill/>
          <a:ln w="9525">
            <a:noFill/>
            <a:miter lim="800000"/>
            <a:headEnd/>
            <a:tailEnd/>
          </a:ln>
        </p:spPr>
        <p:txBody>
          <a:bodyPr wrap="none" lIns="0" tIns="0" rIns="0" bIns="0">
            <a:spAutoFit/>
          </a:bodyPr>
          <a:lstStyle/>
          <a:p>
            <a:r>
              <a:rPr lang="es-ES_tradnl" sz="1400" b="1"/>
              <a:t>4</a:t>
            </a:r>
          </a:p>
        </p:txBody>
      </p:sp>
      <p:sp>
        <p:nvSpPr>
          <p:cNvPr id="35895" name="Text Box 78"/>
          <p:cNvSpPr txBox="1">
            <a:spLocks noChangeArrowheads="1"/>
          </p:cNvSpPr>
          <p:nvPr/>
        </p:nvSpPr>
        <p:spPr bwMode="auto">
          <a:xfrm>
            <a:off x="6550025" y="4945063"/>
            <a:ext cx="98425" cy="212725"/>
          </a:xfrm>
          <a:prstGeom prst="rect">
            <a:avLst/>
          </a:prstGeom>
          <a:noFill/>
          <a:ln w="9525">
            <a:noFill/>
            <a:miter lim="800000"/>
            <a:headEnd/>
            <a:tailEnd/>
          </a:ln>
        </p:spPr>
        <p:txBody>
          <a:bodyPr wrap="none" lIns="0" tIns="0" rIns="0" bIns="0">
            <a:spAutoFit/>
          </a:bodyPr>
          <a:lstStyle/>
          <a:p>
            <a:r>
              <a:rPr lang="es-ES_tradnl" sz="1400" b="1"/>
              <a:t>6</a:t>
            </a:r>
          </a:p>
        </p:txBody>
      </p:sp>
      <p:sp>
        <p:nvSpPr>
          <p:cNvPr id="35896" name="Text Box 79"/>
          <p:cNvSpPr txBox="1">
            <a:spLocks noChangeArrowheads="1"/>
          </p:cNvSpPr>
          <p:nvPr/>
        </p:nvSpPr>
        <p:spPr bwMode="auto">
          <a:xfrm>
            <a:off x="1025525" y="255588"/>
            <a:ext cx="6859588" cy="396875"/>
          </a:xfrm>
          <a:prstGeom prst="rect">
            <a:avLst/>
          </a:prstGeom>
          <a:noFill/>
          <a:ln w="9525">
            <a:noFill/>
            <a:miter lim="800000"/>
            <a:headEnd/>
            <a:tailEnd/>
          </a:ln>
        </p:spPr>
        <p:txBody>
          <a:bodyPr>
            <a:spAutoFit/>
          </a:bodyPr>
          <a:lstStyle/>
          <a:p>
            <a:r>
              <a:rPr lang="es-ES_tradnl"/>
              <a:t>Concavidad de la Frontera de Posibilidades de Producción</a:t>
            </a:r>
          </a:p>
        </p:txBody>
      </p:sp>
      <p:sp>
        <p:nvSpPr>
          <p:cNvPr id="35897" name="Text Box 80"/>
          <p:cNvSpPr txBox="1">
            <a:spLocks noChangeArrowheads="1"/>
          </p:cNvSpPr>
          <p:nvPr/>
        </p:nvSpPr>
        <p:spPr bwMode="auto">
          <a:xfrm>
            <a:off x="5868144" y="831850"/>
            <a:ext cx="2880569" cy="2800767"/>
          </a:xfrm>
          <a:prstGeom prst="rect">
            <a:avLst/>
          </a:prstGeom>
          <a:noFill/>
          <a:ln w="9525">
            <a:noFill/>
            <a:miter lim="800000"/>
            <a:headEnd/>
            <a:tailEnd/>
          </a:ln>
        </p:spPr>
        <p:txBody>
          <a:bodyPr wrap="square">
            <a:spAutoFit/>
          </a:bodyPr>
          <a:lstStyle/>
          <a:p>
            <a:pPr algn="ctr"/>
            <a:r>
              <a:rPr lang="es-ES_tradnl" sz="1600" i="1" dirty="0"/>
              <a:t>La concavidad de la curva se explica mediante </a:t>
            </a:r>
            <a:r>
              <a:rPr lang="es-ES_tradnl" sz="1600" i="1" dirty="0">
                <a:solidFill>
                  <a:srgbClr val="FF0000"/>
                </a:solidFill>
              </a:rPr>
              <a:t>la ley de los costos de oportunidad crecientes</a:t>
            </a:r>
            <a:r>
              <a:rPr lang="es-ES_tradnl" sz="1600" i="1" dirty="0"/>
              <a:t>. Es decir, para conseguir cantidades adicionales iguales de un bien, la sociedad debe sacrificar cantidades cada vez mayores del otro, sacrificio que constituye el costo de oportunidad.</a:t>
            </a:r>
          </a:p>
        </p:txBody>
      </p:sp>
      <p:sp>
        <p:nvSpPr>
          <p:cNvPr id="35898" name="Text Box 81"/>
          <p:cNvSpPr txBox="1">
            <a:spLocks noChangeArrowheads="1"/>
          </p:cNvSpPr>
          <p:nvPr/>
        </p:nvSpPr>
        <p:spPr bwMode="auto">
          <a:xfrm>
            <a:off x="251520" y="4293096"/>
            <a:ext cx="1979712" cy="1815882"/>
          </a:xfrm>
          <a:prstGeom prst="rect">
            <a:avLst/>
          </a:prstGeom>
          <a:noFill/>
          <a:ln w="9525">
            <a:noFill/>
            <a:miter lim="800000"/>
            <a:headEnd/>
            <a:tailEnd/>
          </a:ln>
        </p:spPr>
        <p:txBody>
          <a:bodyPr wrap="square">
            <a:spAutoFit/>
          </a:bodyPr>
          <a:lstStyle/>
          <a:p>
            <a:pPr algn="ctr"/>
            <a:r>
              <a:rPr lang="es-ES_tradnl" sz="1400" b="1" i="1" dirty="0"/>
              <a:t>Los recursos productivos no son completamente adaptables a usos alternativos, sino que suelen tener un carácter especializado</a:t>
            </a:r>
            <a:r>
              <a:rPr lang="es-ES_tradnl" sz="1400" b="1" dirty="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número de diapositiva"/>
          <p:cNvSpPr>
            <a:spLocks noGrp="1"/>
          </p:cNvSpPr>
          <p:nvPr>
            <p:ph type="sldNum" sz="quarter" idx="12"/>
          </p:nvPr>
        </p:nvSpPr>
        <p:spPr/>
        <p:txBody>
          <a:bodyPr/>
          <a:lstStyle/>
          <a:p>
            <a:pPr>
              <a:defRPr/>
            </a:pPr>
            <a:fld id="{50A72C30-A2C5-478D-9A3A-B799B67B7153}" type="slidenum">
              <a:rPr lang="es-ES"/>
              <a:pPr>
                <a:defRPr/>
              </a:pPr>
              <a:t>38</a:t>
            </a:fld>
            <a:endParaRPr lang="es-ES"/>
          </a:p>
        </p:txBody>
      </p:sp>
      <p:sp>
        <p:nvSpPr>
          <p:cNvPr id="36867" name="Text Box 2"/>
          <p:cNvSpPr txBox="1">
            <a:spLocks noChangeArrowheads="1"/>
          </p:cNvSpPr>
          <p:nvPr/>
        </p:nvSpPr>
        <p:spPr bwMode="auto">
          <a:xfrm>
            <a:off x="873125" y="923925"/>
            <a:ext cx="7254875" cy="915988"/>
          </a:xfrm>
          <a:prstGeom prst="rect">
            <a:avLst/>
          </a:prstGeom>
          <a:noFill/>
          <a:ln w="9525">
            <a:noFill/>
            <a:miter lim="800000"/>
            <a:headEnd/>
            <a:tailEnd/>
          </a:ln>
        </p:spPr>
        <p:txBody>
          <a:bodyPr>
            <a:spAutoFit/>
          </a:bodyPr>
          <a:lstStyle/>
          <a:p>
            <a:pPr marL="377825" indent="-377825" algn="just">
              <a:buFontTx/>
              <a:buChar char="•"/>
            </a:pPr>
            <a:r>
              <a:rPr lang="es-ES_tradnl" sz="1800"/>
              <a:t>Como los recursos no son igualmente aptos para la producción de un bien u otro, los valores del costo de oportunidad aumentan o son crecientes.</a:t>
            </a:r>
            <a:endParaRPr lang="es-ES" sz="1800" i="1"/>
          </a:p>
        </p:txBody>
      </p:sp>
      <p:sp>
        <p:nvSpPr>
          <p:cNvPr id="36868" name="Text Box 3"/>
          <p:cNvSpPr txBox="1">
            <a:spLocks noChangeArrowheads="1"/>
          </p:cNvSpPr>
          <p:nvPr/>
        </p:nvSpPr>
        <p:spPr bwMode="auto">
          <a:xfrm>
            <a:off x="873125" y="457200"/>
            <a:ext cx="2241550" cy="366713"/>
          </a:xfrm>
          <a:prstGeom prst="rect">
            <a:avLst/>
          </a:prstGeom>
          <a:noFill/>
          <a:ln w="9525">
            <a:noFill/>
            <a:miter lim="800000"/>
            <a:headEnd/>
            <a:tailEnd/>
          </a:ln>
        </p:spPr>
        <p:txBody>
          <a:bodyPr wrap="none">
            <a:spAutoFit/>
          </a:bodyPr>
          <a:lstStyle/>
          <a:p>
            <a:r>
              <a:rPr lang="es-ES_tradnl" sz="1800" b="1" i="1"/>
              <a:t>La forma de la FPP</a:t>
            </a:r>
            <a:endParaRPr lang="es-ES" sz="1800" b="1" i="1"/>
          </a:p>
        </p:txBody>
      </p:sp>
      <p:sp>
        <p:nvSpPr>
          <p:cNvPr id="36869" name="Text Box 4"/>
          <p:cNvSpPr txBox="1">
            <a:spLocks noChangeArrowheads="1"/>
          </p:cNvSpPr>
          <p:nvPr/>
        </p:nvSpPr>
        <p:spPr bwMode="auto">
          <a:xfrm>
            <a:off x="873125" y="1927225"/>
            <a:ext cx="7254875" cy="366713"/>
          </a:xfrm>
          <a:prstGeom prst="rect">
            <a:avLst/>
          </a:prstGeom>
          <a:noFill/>
          <a:ln w="9525">
            <a:noFill/>
            <a:miter lim="800000"/>
            <a:headEnd/>
            <a:tailEnd/>
          </a:ln>
        </p:spPr>
        <p:txBody>
          <a:bodyPr>
            <a:spAutoFit/>
          </a:bodyPr>
          <a:lstStyle/>
          <a:p>
            <a:pPr marL="377825" indent="-377825" algn="just">
              <a:buFontTx/>
              <a:buChar char="•"/>
            </a:pPr>
            <a:r>
              <a:rPr lang="es-ES_tradnl" sz="1800"/>
              <a:t>Lo anterior es la causa de la </a:t>
            </a:r>
            <a:r>
              <a:rPr lang="es-ES_tradnl" sz="1800" b="1" i="1"/>
              <a:t>concavidad</a:t>
            </a:r>
            <a:r>
              <a:rPr lang="es-ES_tradnl" sz="1800"/>
              <a:t> de FPP.</a:t>
            </a:r>
            <a:endParaRPr lang="es-ES" sz="1800" i="1"/>
          </a:p>
        </p:txBody>
      </p:sp>
      <p:sp>
        <p:nvSpPr>
          <p:cNvPr id="36870" name="Text Box 5"/>
          <p:cNvSpPr txBox="1">
            <a:spLocks noChangeArrowheads="1"/>
          </p:cNvSpPr>
          <p:nvPr/>
        </p:nvSpPr>
        <p:spPr bwMode="auto">
          <a:xfrm>
            <a:off x="873125" y="2971800"/>
            <a:ext cx="7254875" cy="915988"/>
          </a:xfrm>
          <a:prstGeom prst="rect">
            <a:avLst/>
          </a:prstGeom>
          <a:noFill/>
          <a:ln w="9525">
            <a:noFill/>
            <a:miter lim="800000"/>
            <a:headEnd/>
            <a:tailEnd/>
          </a:ln>
        </p:spPr>
        <p:txBody>
          <a:bodyPr>
            <a:spAutoFit/>
          </a:bodyPr>
          <a:lstStyle/>
          <a:p>
            <a:pPr marL="377825" indent="-377825" algn="just">
              <a:buFontTx/>
              <a:buChar char="•"/>
            </a:pPr>
            <a:r>
              <a:rPr lang="es-ES_tradnl" sz="1800"/>
              <a:t>La FPP ilustra la capacidad de producción de una Economía y, bajo los supuestos introducidos, indica la producción combinada máxima de los bienes.</a:t>
            </a:r>
            <a:endParaRPr lang="es-ES" sz="1800" i="1"/>
          </a:p>
        </p:txBody>
      </p:sp>
      <p:sp>
        <p:nvSpPr>
          <p:cNvPr id="36871" name="Text Box 6"/>
          <p:cNvSpPr txBox="1">
            <a:spLocks noChangeArrowheads="1"/>
          </p:cNvSpPr>
          <p:nvPr/>
        </p:nvSpPr>
        <p:spPr bwMode="auto">
          <a:xfrm>
            <a:off x="873125" y="2438400"/>
            <a:ext cx="3105150" cy="366713"/>
          </a:xfrm>
          <a:prstGeom prst="rect">
            <a:avLst/>
          </a:prstGeom>
          <a:noFill/>
          <a:ln w="9525">
            <a:noFill/>
            <a:miter lim="800000"/>
            <a:headEnd/>
            <a:tailEnd/>
          </a:ln>
        </p:spPr>
        <p:txBody>
          <a:bodyPr wrap="none">
            <a:spAutoFit/>
          </a:bodyPr>
          <a:lstStyle/>
          <a:p>
            <a:r>
              <a:rPr lang="es-ES_tradnl" sz="1800" b="1" i="1"/>
              <a:t>Las aplicaciones de la FPP</a:t>
            </a:r>
            <a:endParaRPr lang="es-ES" sz="1800" b="1" i="1"/>
          </a:p>
        </p:txBody>
      </p:sp>
      <p:sp>
        <p:nvSpPr>
          <p:cNvPr id="36872" name="Text Box 7"/>
          <p:cNvSpPr txBox="1">
            <a:spLocks noChangeArrowheads="1"/>
          </p:cNvSpPr>
          <p:nvPr/>
        </p:nvSpPr>
        <p:spPr bwMode="auto">
          <a:xfrm>
            <a:off x="873125" y="3962400"/>
            <a:ext cx="7254875" cy="641350"/>
          </a:xfrm>
          <a:prstGeom prst="rect">
            <a:avLst/>
          </a:prstGeom>
          <a:noFill/>
          <a:ln w="9525">
            <a:noFill/>
            <a:miter lim="800000"/>
            <a:headEnd/>
            <a:tailEnd/>
          </a:ln>
        </p:spPr>
        <p:txBody>
          <a:bodyPr>
            <a:spAutoFit/>
          </a:bodyPr>
          <a:lstStyle/>
          <a:p>
            <a:pPr marL="377825" indent="-377825" algn="just">
              <a:buFontTx/>
              <a:buChar char="•"/>
            </a:pPr>
            <a:r>
              <a:rPr lang="es-ES_tradnl" sz="1800"/>
              <a:t>Con frecuencia la producción obtenida es inferior a la potencial, lo cual puede tener su orígen en:</a:t>
            </a:r>
            <a:endParaRPr lang="es-ES" sz="1800" i="1"/>
          </a:p>
        </p:txBody>
      </p:sp>
      <p:sp>
        <p:nvSpPr>
          <p:cNvPr id="36873" name="Text Box 8"/>
          <p:cNvSpPr txBox="1">
            <a:spLocks noChangeArrowheads="1"/>
          </p:cNvSpPr>
          <p:nvPr/>
        </p:nvSpPr>
        <p:spPr bwMode="auto">
          <a:xfrm>
            <a:off x="2209800" y="4724400"/>
            <a:ext cx="4064000" cy="641350"/>
          </a:xfrm>
          <a:prstGeom prst="rect">
            <a:avLst/>
          </a:prstGeom>
          <a:noFill/>
          <a:ln w="9525">
            <a:noFill/>
            <a:miter lim="800000"/>
            <a:headEnd/>
            <a:tailEnd/>
          </a:ln>
        </p:spPr>
        <p:txBody>
          <a:bodyPr wrap="none">
            <a:spAutoFit/>
          </a:bodyPr>
          <a:lstStyle/>
          <a:p>
            <a:pPr marL="387350" indent="-387350">
              <a:buFont typeface="Wingdings" pitchFamily="2" charset="2"/>
              <a:buChar char="ü"/>
            </a:pPr>
            <a:r>
              <a:rPr lang="es-ES_tradnl" sz="1800"/>
              <a:t>La existencia de recursos ociosos.</a:t>
            </a:r>
          </a:p>
          <a:p>
            <a:pPr marL="387350" indent="-387350">
              <a:buFont typeface="Wingdings" pitchFamily="2" charset="2"/>
              <a:buChar char="ü"/>
            </a:pPr>
            <a:r>
              <a:rPr lang="es-ES_tradnl" sz="1800"/>
              <a:t>Desempleo.</a:t>
            </a:r>
            <a:endParaRPr lang="es-ES" sz="1800"/>
          </a:p>
        </p:txBody>
      </p:sp>
      <p:sp>
        <p:nvSpPr>
          <p:cNvPr id="36874" name="Text Box 9"/>
          <p:cNvSpPr txBox="1">
            <a:spLocks noChangeArrowheads="1"/>
          </p:cNvSpPr>
          <p:nvPr/>
        </p:nvSpPr>
        <p:spPr bwMode="auto">
          <a:xfrm>
            <a:off x="873125" y="5486400"/>
            <a:ext cx="7254875" cy="915988"/>
          </a:xfrm>
          <a:prstGeom prst="rect">
            <a:avLst/>
          </a:prstGeom>
          <a:noFill/>
          <a:ln w="9525">
            <a:noFill/>
            <a:miter lim="800000"/>
            <a:headEnd/>
            <a:tailEnd/>
          </a:ln>
        </p:spPr>
        <p:txBody>
          <a:bodyPr>
            <a:spAutoFit/>
          </a:bodyPr>
          <a:lstStyle/>
          <a:p>
            <a:pPr marL="377825" indent="-377825" algn="just">
              <a:buFontTx/>
              <a:buChar char="•"/>
            </a:pPr>
            <a:r>
              <a:rPr lang="es-ES_tradnl" sz="1800"/>
              <a:t>En este último caso, al estar desperdiciados parte de los recursos, estaremos en un punto interior de la curva de posibilidades de producción.</a:t>
            </a:r>
            <a:endParaRPr lang="es-ES" sz="1800" i="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número de diapositiva"/>
          <p:cNvSpPr>
            <a:spLocks noGrp="1"/>
          </p:cNvSpPr>
          <p:nvPr>
            <p:ph type="sldNum" sz="quarter" idx="12"/>
          </p:nvPr>
        </p:nvSpPr>
        <p:spPr/>
        <p:txBody>
          <a:bodyPr/>
          <a:lstStyle/>
          <a:p>
            <a:pPr>
              <a:defRPr/>
            </a:pPr>
            <a:fld id="{63297CCA-A3D6-4039-AA4B-2A8F62A53750}" type="slidenum">
              <a:rPr lang="es-ES"/>
              <a:pPr>
                <a:defRPr/>
              </a:pPr>
              <a:t>39</a:t>
            </a:fld>
            <a:endParaRPr lang="es-ES"/>
          </a:p>
        </p:txBody>
      </p:sp>
      <p:sp>
        <p:nvSpPr>
          <p:cNvPr id="37891" name="Text Box 2"/>
          <p:cNvSpPr txBox="1">
            <a:spLocks noChangeArrowheads="1"/>
          </p:cNvSpPr>
          <p:nvPr/>
        </p:nvSpPr>
        <p:spPr bwMode="auto">
          <a:xfrm>
            <a:off x="873125" y="923925"/>
            <a:ext cx="7254875" cy="1190625"/>
          </a:xfrm>
          <a:prstGeom prst="rect">
            <a:avLst/>
          </a:prstGeom>
          <a:noFill/>
          <a:ln w="9525">
            <a:noFill/>
            <a:miter lim="800000"/>
            <a:headEnd/>
            <a:tailEnd/>
          </a:ln>
        </p:spPr>
        <p:txBody>
          <a:bodyPr>
            <a:spAutoFit/>
          </a:bodyPr>
          <a:lstStyle/>
          <a:p>
            <a:pPr marL="377825" indent="-377825" algn="just">
              <a:buFontTx/>
              <a:buChar char="•"/>
            </a:pPr>
            <a:r>
              <a:rPr lang="es-ES_tradnl" sz="1800"/>
              <a:t>La FPP delimita dos regiones: una en la que la Economía está despilfarrando recursos (o están ociosos) esta área está debajo de la FPP. La otra zona, que no es alcanzable, está situada por encima de la frontera.</a:t>
            </a:r>
            <a:endParaRPr lang="es-ES" sz="1800" i="1"/>
          </a:p>
        </p:txBody>
      </p:sp>
      <p:sp>
        <p:nvSpPr>
          <p:cNvPr id="37892" name="Text Box 3"/>
          <p:cNvSpPr txBox="1">
            <a:spLocks noChangeArrowheads="1"/>
          </p:cNvSpPr>
          <p:nvPr/>
        </p:nvSpPr>
        <p:spPr bwMode="auto">
          <a:xfrm>
            <a:off x="873125" y="457200"/>
            <a:ext cx="4603750" cy="366713"/>
          </a:xfrm>
          <a:prstGeom prst="rect">
            <a:avLst/>
          </a:prstGeom>
          <a:noFill/>
          <a:ln w="9525">
            <a:noFill/>
            <a:miter lim="800000"/>
            <a:headEnd/>
            <a:tailEnd/>
          </a:ln>
        </p:spPr>
        <p:txBody>
          <a:bodyPr wrap="none">
            <a:spAutoFit/>
          </a:bodyPr>
          <a:lstStyle/>
          <a:p>
            <a:r>
              <a:rPr lang="es-ES_tradnl" sz="1800" b="1" i="1"/>
              <a:t>La eficiencia económica (en producción)</a:t>
            </a:r>
            <a:endParaRPr lang="es-ES" sz="1800" b="1" i="1"/>
          </a:p>
        </p:txBody>
      </p:sp>
      <p:sp>
        <p:nvSpPr>
          <p:cNvPr id="37893" name="Text Box 10"/>
          <p:cNvSpPr txBox="1">
            <a:spLocks noChangeArrowheads="1"/>
          </p:cNvSpPr>
          <p:nvPr/>
        </p:nvSpPr>
        <p:spPr bwMode="auto">
          <a:xfrm>
            <a:off x="873125" y="2312988"/>
            <a:ext cx="7254875" cy="915987"/>
          </a:xfrm>
          <a:prstGeom prst="rect">
            <a:avLst/>
          </a:prstGeom>
          <a:noFill/>
          <a:ln w="9525">
            <a:noFill/>
            <a:miter lim="800000"/>
            <a:headEnd/>
            <a:tailEnd/>
          </a:ln>
        </p:spPr>
        <p:txBody>
          <a:bodyPr>
            <a:spAutoFit/>
          </a:bodyPr>
          <a:lstStyle/>
          <a:p>
            <a:pPr marL="377825" indent="-377825" algn="just">
              <a:buFontTx/>
              <a:buChar char="•"/>
            </a:pPr>
            <a:r>
              <a:rPr lang="es-ES_tradnl" sz="1800"/>
              <a:t>Los puntos situados en la FPP representan asignaciones eficientes, en el sentido de que la sociedad no puede producir una mayor cantidad de un bien sin producir una menor del otro.</a:t>
            </a:r>
            <a:endParaRPr lang="es-ES" sz="1800" i="1"/>
          </a:p>
        </p:txBody>
      </p:sp>
      <p:sp>
        <p:nvSpPr>
          <p:cNvPr id="37894" name="Text Box 11"/>
          <p:cNvSpPr txBox="1">
            <a:spLocks noChangeArrowheads="1"/>
          </p:cNvSpPr>
          <p:nvPr/>
        </p:nvSpPr>
        <p:spPr bwMode="auto">
          <a:xfrm>
            <a:off x="873125" y="3427413"/>
            <a:ext cx="7254875" cy="641350"/>
          </a:xfrm>
          <a:prstGeom prst="rect">
            <a:avLst/>
          </a:prstGeom>
          <a:noFill/>
          <a:ln w="9525">
            <a:noFill/>
            <a:miter lim="800000"/>
            <a:headEnd/>
            <a:tailEnd/>
          </a:ln>
        </p:spPr>
        <p:txBody>
          <a:bodyPr>
            <a:spAutoFit/>
          </a:bodyPr>
          <a:lstStyle/>
          <a:p>
            <a:pPr marL="377825" indent="-377825" algn="just">
              <a:buFontTx/>
              <a:buChar char="•"/>
            </a:pPr>
            <a:r>
              <a:rPr lang="es-ES_tradnl" sz="1800"/>
              <a:t>Los puntos situados debajo de la FPP representan asignaciones ineeficientes, pues se están despilfarrando recursos.</a:t>
            </a:r>
            <a:endParaRPr lang="es-ES" sz="1800" i="1"/>
          </a:p>
        </p:txBody>
      </p:sp>
      <p:sp>
        <p:nvSpPr>
          <p:cNvPr id="37895" name="Text Box 12"/>
          <p:cNvSpPr txBox="1">
            <a:spLocks noChangeArrowheads="1"/>
          </p:cNvSpPr>
          <p:nvPr/>
        </p:nvSpPr>
        <p:spPr bwMode="auto">
          <a:xfrm>
            <a:off x="873125" y="4281488"/>
            <a:ext cx="3968750" cy="366712"/>
          </a:xfrm>
          <a:prstGeom prst="rect">
            <a:avLst/>
          </a:prstGeom>
          <a:noFill/>
          <a:ln w="9525">
            <a:noFill/>
            <a:miter lim="800000"/>
            <a:headEnd/>
            <a:tailEnd/>
          </a:ln>
        </p:spPr>
        <p:txBody>
          <a:bodyPr wrap="none">
            <a:spAutoFit/>
          </a:bodyPr>
          <a:lstStyle/>
          <a:p>
            <a:r>
              <a:rPr lang="es-ES_tradnl" sz="1800" b="1" i="1"/>
              <a:t>El crecimiento económico y la FPP</a:t>
            </a:r>
            <a:endParaRPr lang="es-ES" sz="1800" b="1" i="1"/>
          </a:p>
        </p:txBody>
      </p:sp>
      <p:sp>
        <p:nvSpPr>
          <p:cNvPr id="37896" name="Text Box 13"/>
          <p:cNvSpPr txBox="1">
            <a:spLocks noChangeArrowheads="1"/>
          </p:cNvSpPr>
          <p:nvPr/>
        </p:nvSpPr>
        <p:spPr bwMode="auto">
          <a:xfrm>
            <a:off x="873125" y="4845050"/>
            <a:ext cx="7254875" cy="1190625"/>
          </a:xfrm>
          <a:prstGeom prst="rect">
            <a:avLst/>
          </a:prstGeom>
          <a:noFill/>
          <a:ln w="9525">
            <a:noFill/>
            <a:miter lim="800000"/>
            <a:headEnd/>
            <a:tailEnd/>
          </a:ln>
        </p:spPr>
        <p:txBody>
          <a:bodyPr>
            <a:spAutoFit/>
          </a:bodyPr>
          <a:lstStyle/>
          <a:p>
            <a:pPr marL="377825" indent="-377825" algn="just">
              <a:buFontTx/>
              <a:buChar char="•"/>
            </a:pPr>
            <a:r>
              <a:rPr lang="es-ES_tradnl" sz="1800"/>
              <a:t>Los puntos situados encima de la FPP son inalcanzables con la dotación actual de recursos. Sin embargo, tales puntos pueden estar a nuestro alcance si se incrementa la capacidad productiva de la Economía.</a:t>
            </a:r>
            <a:endParaRPr lang="es-ES" sz="1800" i="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7813"/>
            <a:ext cx="8229600" cy="1143000"/>
          </a:xfrm>
        </p:spPr>
        <p:txBody>
          <a:bodyPr rtlCol="0">
            <a:normAutofit fontScale="90000"/>
          </a:bodyPr>
          <a:lstStyle/>
          <a:p>
            <a:pPr eaLnBrk="1" fontAlgn="auto" hangingPunct="1">
              <a:spcAft>
                <a:spcPts val="0"/>
              </a:spcAft>
              <a:defRPr/>
            </a:pPr>
            <a:r>
              <a:rPr lang="es-ES" sz="2400" dirty="0">
                <a:latin typeface="Arial Black" pitchFamily="34" charset="0"/>
                <a:cs typeface="Times New Roman" pitchFamily="18" charset="0"/>
              </a:rPr>
              <a:t/>
            </a:r>
            <a:br>
              <a:rPr lang="es-ES" sz="2400" dirty="0">
                <a:latin typeface="Arial Black" pitchFamily="34" charset="0"/>
                <a:cs typeface="Times New Roman" pitchFamily="18" charset="0"/>
              </a:rPr>
            </a:br>
            <a:r>
              <a:rPr lang="es-ES" sz="2400" b="1" dirty="0" smtClean="0">
                <a:latin typeface="Arial Black" pitchFamily="34" charset="0"/>
                <a:cs typeface="Times New Roman" pitchFamily="18" charset="0"/>
              </a:rPr>
              <a:t>DEFINICIONES </a:t>
            </a:r>
            <a:r>
              <a:rPr lang="es-ES" sz="2400" b="1" dirty="0">
                <a:latin typeface="Arial Black" pitchFamily="34" charset="0"/>
                <a:cs typeface="Times New Roman" pitchFamily="18" charset="0"/>
              </a:rPr>
              <a:t>DE ECONOMÍA</a:t>
            </a:r>
            <a:r>
              <a:rPr lang="es-ES" sz="2400" dirty="0">
                <a:latin typeface="Arial Black" pitchFamily="34" charset="0"/>
                <a:cs typeface="Times New Roman" pitchFamily="18" charset="0"/>
              </a:rPr>
              <a:t/>
            </a:r>
            <a:br>
              <a:rPr lang="es-ES" sz="2400" dirty="0">
                <a:latin typeface="Arial Black" pitchFamily="34" charset="0"/>
                <a:cs typeface="Times New Roman" pitchFamily="18" charset="0"/>
              </a:rPr>
            </a:br>
            <a:r>
              <a:rPr lang="es-ES" sz="2400" b="1" dirty="0">
                <a:latin typeface="Arial Black" pitchFamily="34" charset="0"/>
                <a:cs typeface="Times New Roman" pitchFamily="18" charset="0"/>
              </a:rPr>
              <a:t> </a:t>
            </a:r>
            <a:endParaRPr lang="es-ES" sz="2400" dirty="0">
              <a:latin typeface="Arial Black" pitchFamily="34" charset="0"/>
              <a:cs typeface="Times New Roman" pitchFamily="18" charset="0"/>
            </a:endParaRPr>
          </a:p>
        </p:txBody>
      </p:sp>
      <p:sp>
        <p:nvSpPr>
          <p:cNvPr id="4099" name="2 Marcador de contenido"/>
          <p:cNvSpPr>
            <a:spLocks noGrp="1"/>
          </p:cNvSpPr>
          <p:nvPr>
            <p:ph idx="4294967295"/>
          </p:nvPr>
        </p:nvSpPr>
        <p:spPr>
          <a:xfrm>
            <a:off x="611188" y="1600200"/>
            <a:ext cx="7921625" cy="4530725"/>
          </a:xfrm>
        </p:spPr>
        <p:txBody>
          <a:bodyPr/>
          <a:lstStyle/>
          <a:p>
            <a:pPr algn="ctr" eaLnBrk="1" hangingPunct="1">
              <a:lnSpc>
                <a:spcPct val="80000"/>
              </a:lnSpc>
            </a:pPr>
            <a:r>
              <a:rPr lang="es-ES" sz="2000" smtClean="0">
                <a:cs typeface="Times New Roman" pitchFamily="18" charset="0"/>
              </a:rPr>
              <a:t>Ciencia social que se dedica al estudio de los procesos de producción intercambio y consumo de bienes y servicios. “Del griego significa administración de una casa”</a:t>
            </a:r>
          </a:p>
          <a:p>
            <a:pPr algn="ctr" eaLnBrk="1" hangingPunct="1">
              <a:lnSpc>
                <a:spcPct val="80000"/>
              </a:lnSpc>
              <a:buFont typeface="Wingdings" pitchFamily="2" charset="2"/>
              <a:buNone/>
            </a:pPr>
            <a:endParaRPr lang="es-ES" sz="2000" smtClean="0">
              <a:cs typeface="Times New Roman" pitchFamily="18" charset="0"/>
            </a:endParaRPr>
          </a:p>
          <a:p>
            <a:pPr algn="ctr" eaLnBrk="1" hangingPunct="1">
              <a:lnSpc>
                <a:spcPct val="80000"/>
              </a:lnSpc>
            </a:pPr>
            <a:r>
              <a:rPr lang="es-ES" sz="2000" smtClean="0">
                <a:cs typeface="Times New Roman" pitchFamily="18" charset="0"/>
              </a:rPr>
              <a:t>Economía es la ciencia que estudia la conducta humana como una relación entre fines y medios escasos que tienen usos alternativos."(L. Robbins 1932). </a:t>
            </a:r>
          </a:p>
          <a:p>
            <a:pPr algn="ctr" eaLnBrk="1" hangingPunct="1">
              <a:lnSpc>
                <a:spcPct val="80000"/>
              </a:lnSpc>
              <a:buFont typeface="Wingdings" pitchFamily="2" charset="2"/>
              <a:buNone/>
            </a:pPr>
            <a:endParaRPr lang="es-ES" sz="2000" smtClean="0">
              <a:cs typeface="Times New Roman" pitchFamily="18" charset="0"/>
            </a:endParaRPr>
          </a:p>
          <a:p>
            <a:pPr algn="ctr" eaLnBrk="1" hangingPunct="1">
              <a:lnSpc>
                <a:spcPct val="80000"/>
              </a:lnSpc>
            </a:pPr>
            <a:r>
              <a:rPr lang="es-ES" sz="2000" smtClean="0">
                <a:cs typeface="Times New Roman" pitchFamily="18" charset="0"/>
              </a:rPr>
              <a:t>Ciencia que estudia la asignación  más conveniente de los recursos escasos de una sociedad para la obtención  de un conjunto  ordenado de objetivo (Larroulet).</a:t>
            </a:r>
          </a:p>
          <a:p>
            <a:pPr algn="ctr" eaLnBrk="1" hangingPunct="1">
              <a:lnSpc>
                <a:spcPct val="80000"/>
              </a:lnSpc>
              <a:buFont typeface="Wingdings" pitchFamily="2" charset="2"/>
              <a:buNone/>
            </a:pPr>
            <a:endParaRPr lang="es-ES" sz="2000" smtClean="0">
              <a:cs typeface="Times New Roman" pitchFamily="18" charset="0"/>
            </a:endParaRPr>
          </a:p>
          <a:p>
            <a:pPr algn="ctr" eaLnBrk="1" hangingPunct="1">
              <a:lnSpc>
                <a:spcPct val="80000"/>
              </a:lnSpc>
            </a:pPr>
            <a:r>
              <a:rPr lang="es-ES" sz="2000" smtClean="0">
                <a:cs typeface="Times New Roman" pitchFamily="18" charset="0"/>
              </a:rPr>
              <a:t>Es una ciencia social y empírica que se ocupa de estudiar cómo  se administran los recursos escasos susceptibles de usos alternativos, mediante el establecimiento de modelo sobre lo acontecido en la actividad económica con la intención de explicar y predecir los fenómenos observados. </a:t>
            </a:r>
          </a:p>
          <a:p>
            <a:pPr eaLnBrk="1" hangingPunct="1">
              <a:lnSpc>
                <a:spcPct val="80000"/>
              </a:lnSpc>
              <a:buFont typeface="Wingdings" pitchFamily="2" charset="2"/>
              <a:buNone/>
            </a:pPr>
            <a:endParaRPr lang="es-ES" sz="2000" smtClean="0"/>
          </a:p>
        </p:txBody>
      </p:sp>
      <p:pic>
        <p:nvPicPr>
          <p:cNvPr id="4100" name="Picture 2" descr="https://encrypted-tbn0.gstatic.com/images?q=tbn:ANd9GcStyAEhpPyJUZ_uzMUsHs4DPynik1_9PK2KzLcO35CrW3W0URca1g"/>
          <p:cNvPicPr>
            <a:picLocks noChangeAspect="1" noChangeArrowheads="1"/>
          </p:cNvPicPr>
          <p:nvPr/>
        </p:nvPicPr>
        <p:blipFill>
          <a:blip r:embed="rId2" cstate="print"/>
          <a:srcRect/>
          <a:stretch>
            <a:fillRect/>
          </a:stretch>
        </p:blipFill>
        <p:spPr bwMode="auto">
          <a:xfrm>
            <a:off x="7215188" y="285750"/>
            <a:ext cx="1285875"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3 Marcador de número de diapositiva"/>
          <p:cNvSpPr>
            <a:spLocks noGrp="1"/>
          </p:cNvSpPr>
          <p:nvPr>
            <p:ph type="sldNum" sz="quarter" idx="12"/>
          </p:nvPr>
        </p:nvSpPr>
        <p:spPr/>
        <p:txBody>
          <a:bodyPr/>
          <a:lstStyle/>
          <a:p>
            <a:pPr>
              <a:defRPr/>
            </a:pPr>
            <a:fld id="{A8DCA9A8-16D1-4A0E-B300-3FF1C731CC29}" type="slidenum">
              <a:rPr lang="es-ES"/>
              <a:pPr>
                <a:defRPr/>
              </a:pPr>
              <a:t>40</a:t>
            </a:fld>
            <a:endParaRPr lang="es-ES"/>
          </a:p>
        </p:txBody>
      </p:sp>
      <p:sp>
        <p:nvSpPr>
          <p:cNvPr id="38915" name="Text Box 4"/>
          <p:cNvSpPr txBox="1">
            <a:spLocks noChangeArrowheads="1"/>
          </p:cNvSpPr>
          <p:nvPr/>
        </p:nvSpPr>
        <p:spPr bwMode="auto">
          <a:xfrm>
            <a:off x="1023938" y="620713"/>
            <a:ext cx="1609725" cy="396875"/>
          </a:xfrm>
          <a:prstGeom prst="rect">
            <a:avLst/>
          </a:prstGeom>
          <a:noFill/>
          <a:ln w="9525">
            <a:noFill/>
            <a:miter lim="800000"/>
            <a:headEnd/>
            <a:tailEnd/>
          </a:ln>
        </p:spPr>
        <p:txBody>
          <a:bodyPr wrap="none">
            <a:spAutoFit/>
          </a:bodyPr>
          <a:lstStyle/>
          <a:p>
            <a:pPr algn="just"/>
            <a:r>
              <a:rPr lang="es-ES_tradnl"/>
              <a:t>EJERCICIO:</a:t>
            </a:r>
          </a:p>
        </p:txBody>
      </p:sp>
      <p:sp>
        <p:nvSpPr>
          <p:cNvPr id="38916" name="Text Box 5"/>
          <p:cNvSpPr txBox="1">
            <a:spLocks noChangeArrowheads="1"/>
          </p:cNvSpPr>
          <p:nvPr/>
        </p:nvSpPr>
        <p:spPr bwMode="auto">
          <a:xfrm>
            <a:off x="1023938" y="1196975"/>
            <a:ext cx="6789737" cy="701675"/>
          </a:xfrm>
          <a:prstGeom prst="rect">
            <a:avLst/>
          </a:prstGeom>
          <a:noFill/>
          <a:ln w="9525">
            <a:noFill/>
            <a:miter lim="800000"/>
            <a:headEnd/>
            <a:tailEnd/>
          </a:ln>
        </p:spPr>
        <p:txBody>
          <a:bodyPr>
            <a:spAutoFit/>
          </a:bodyPr>
          <a:lstStyle/>
          <a:p>
            <a:pPr algn="just"/>
            <a:r>
              <a:rPr lang="es-ES_tradnl"/>
              <a:t>Construir e interpretar la Frontera de posibilidades de producción con los siguientes datos:</a:t>
            </a:r>
          </a:p>
        </p:txBody>
      </p:sp>
      <p:graphicFrame>
        <p:nvGraphicFramePr>
          <p:cNvPr id="238633" name="Group 41"/>
          <p:cNvGraphicFramePr>
            <a:graphicFrameLocks noGrp="1"/>
          </p:cNvGraphicFramePr>
          <p:nvPr/>
        </p:nvGraphicFramePr>
        <p:xfrm>
          <a:off x="1428750" y="2133600"/>
          <a:ext cx="6096000" cy="4064001"/>
        </p:xfrm>
        <a:graphic>
          <a:graphicData uri="http://schemas.openxmlformats.org/drawingml/2006/table">
            <a:tbl>
              <a:tblPr/>
              <a:tblGrid>
                <a:gridCol w="2032000"/>
                <a:gridCol w="2032000"/>
                <a:gridCol w="2032000"/>
              </a:tblGrid>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charset="0"/>
                        </a:rPr>
                        <a:t>Posibilidad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charset="0"/>
                        </a:rPr>
                        <a:t>Hamburguesas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charset="0"/>
                        </a:rPr>
                        <a:t>(Millones por mes)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charset="0"/>
                        </a:rPr>
                        <a:t>CD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charset="0"/>
                        </a:rPr>
                        <a:t>(millones por mes)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3 Marcador de número de diapositiva"/>
          <p:cNvSpPr>
            <a:spLocks noGrp="1"/>
          </p:cNvSpPr>
          <p:nvPr>
            <p:ph type="sldNum" sz="quarter" idx="12"/>
          </p:nvPr>
        </p:nvSpPr>
        <p:spPr/>
        <p:txBody>
          <a:bodyPr/>
          <a:lstStyle/>
          <a:p>
            <a:pPr>
              <a:defRPr/>
            </a:pPr>
            <a:fld id="{E0B16EC4-36BB-4F6F-90BB-8CB4FE6B82CB}" type="slidenum">
              <a:rPr lang="es-ES"/>
              <a:pPr>
                <a:defRPr/>
              </a:pPr>
              <a:t>41</a:t>
            </a:fld>
            <a:endParaRPr lang="es-ES"/>
          </a:p>
        </p:txBody>
      </p:sp>
      <p:sp>
        <p:nvSpPr>
          <p:cNvPr id="39939" name="Freeform 6"/>
          <p:cNvSpPr>
            <a:spLocks/>
          </p:cNvSpPr>
          <p:nvPr/>
        </p:nvSpPr>
        <p:spPr bwMode="auto">
          <a:xfrm>
            <a:off x="2411413" y="1143000"/>
            <a:ext cx="5113337" cy="4032250"/>
          </a:xfrm>
          <a:custGeom>
            <a:avLst/>
            <a:gdLst>
              <a:gd name="T0" fmla="*/ 0 w 3221"/>
              <a:gd name="T1" fmla="*/ 0 h 2540"/>
              <a:gd name="T2" fmla="*/ 0 w 3221"/>
              <a:gd name="T3" fmla="*/ 2147483647 h 2540"/>
              <a:gd name="T4" fmla="*/ 2147483647 w 3221"/>
              <a:gd name="T5" fmla="*/ 2147483647 h 2540"/>
              <a:gd name="T6" fmla="*/ 0 60000 65536"/>
              <a:gd name="T7" fmla="*/ 0 60000 65536"/>
              <a:gd name="T8" fmla="*/ 0 60000 65536"/>
              <a:gd name="T9" fmla="*/ 0 w 3221"/>
              <a:gd name="T10" fmla="*/ 0 h 2540"/>
              <a:gd name="T11" fmla="*/ 3221 w 3221"/>
              <a:gd name="T12" fmla="*/ 2540 h 2540"/>
            </a:gdLst>
            <a:ahLst/>
            <a:cxnLst>
              <a:cxn ang="T6">
                <a:pos x="T0" y="T1"/>
              </a:cxn>
              <a:cxn ang="T7">
                <a:pos x="T2" y="T3"/>
              </a:cxn>
              <a:cxn ang="T8">
                <a:pos x="T4" y="T5"/>
              </a:cxn>
            </a:cxnLst>
            <a:rect l="T9" t="T10" r="T11" b="T12"/>
            <a:pathLst>
              <a:path w="3221" h="2540">
                <a:moveTo>
                  <a:pt x="0" y="0"/>
                </a:moveTo>
                <a:lnTo>
                  <a:pt x="0" y="2540"/>
                </a:lnTo>
                <a:lnTo>
                  <a:pt x="3221" y="2540"/>
                </a:lnTo>
              </a:path>
            </a:pathLst>
          </a:custGeom>
          <a:noFill/>
          <a:ln w="9525">
            <a:solidFill>
              <a:schemeClr val="tx1"/>
            </a:solidFill>
            <a:round/>
            <a:headEnd/>
            <a:tailEnd/>
          </a:ln>
        </p:spPr>
        <p:txBody>
          <a:bodyPr/>
          <a:lstStyle/>
          <a:p>
            <a:endParaRPr lang="es-CL"/>
          </a:p>
        </p:txBody>
      </p:sp>
      <p:sp>
        <p:nvSpPr>
          <p:cNvPr id="39940" name="Text Box 7"/>
          <p:cNvSpPr txBox="1">
            <a:spLocks noChangeArrowheads="1"/>
          </p:cNvSpPr>
          <p:nvPr/>
        </p:nvSpPr>
        <p:spPr bwMode="auto">
          <a:xfrm>
            <a:off x="2339975" y="5391150"/>
            <a:ext cx="141288" cy="304800"/>
          </a:xfrm>
          <a:prstGeom prst="rect">
            <a:avLst/>
          </a:prstGeom>
          <a:noFill/>
          <a:ln w="9525">
            <a:noFill/>
            <a:miter lim="800000"/>
            <a:headEnd/>
            <a:tailEnd/>
          </a:ln>
        </p:spPr>
        <p:txBody>
          <a:bodyPr wrap="none" lIns="0" tIns="0" rIns="0" bIns="0">
            <a:spAutoFit/>
          </a:bodyPr>
          <a:lstStyle/>
          <a:p>
            <a:r>
              <a:rPr lang="es-ES_tradnl"/>
              <a:t>0</a:t>
            </a:r>
          </a:p>
        </p:txBody>
      </p:sp>
      <p:sp>
        <p:nvSpPr>
          <p:cNvPr id="39941" name="Text Box 8"/>
          <p:cNvSpPr txBox="1">
            <a:spLocks noChangeArrowheads="1"/>
          </p:cNvSpPr>
          <p:nvPr/>
        </p:nvSpPr>
        <p:spPr bwMode="auto">
          <a:xfrm>
            <a:off x="3327400" y="5391150"/>
            <a:ext cx="141288" cy="304800"/>
          </a:xfrm>
          <a:prstGeom prst="rect">
            <a:avLst/>
          </a:prstGeom>
          <a:noFill/>
          <a:ln w="9525">
            <a:noFill/>
            <a:miter lim="800000"/>
            <a:headEnd/>
            <a:tailEnd/>
          </a:ln>
        </p:spPr>
        <p:txBody>
          <a:bodyPr wrap="none" lIns="0" tIns="0" rIns="0" bIns="0">
            <a:spAutoFit/>
          </a:bodyPr>
          <a:lstStyle/>
          <a:p>
            <a:r>
              <a:rPr lang="es-ES_tradnl"/>
              <a:t>1</a:t>
            </a:r>
          </a:p>
        </p:txBody>
      </p:sp>
      <p:sp>
        <p:nvSpPr>
          <p:cNvPr id="39942" name="Text Box 9"/>
          <p:cNvSpPr txBox="1">
            <a:spLocks noChangeArrowheads="1"/>
          </p:cNvSpPr>
          <p:nvPr/>
        </p:nvSpPr>
        <p:spPr bwMode="auto">
          <a:xfrm>
            <a:off x="4356100" y="5391150"/>
            <a:ext cx="141288" cy="304800"/>
          </a:xfrm>
          <a:prstGeom prst="rect">
            <a:avLst/>
          </a:prstGeom>
          <a:noFill/>
          <a:ln w="9525">
            <a:noFill/>
            <a:miter lim="800000"/>
            <a:headEnd/>
            <a:tailEnd/>
          </a:ln>
        </p:spPr>
        <p:txBody>
          <a:bodyPr wrap="none" lIns="0" tIns="0" rIns="0" bIns="0">
            <a:spAutoFit/>
          </a:bodyPr>
          <a:lstStyle/>
          <a:p>
            <a:r>
              <a:rPr lang="es-ES_tradnl"/>
              <a:t>2</a:t>
            </a:r>
          </a:p>
        </p:txBody>
      </p:sp>
      <p:sp>
        <p:nvSpPr>
          <p:cNvPr id="39943" name="Text Box 10"/>
          <p:cNvSpPr txBox="1">
            <a:spLocks noChangeArrowheads="1"/>
          </p:cNvSpPr>
          <p:nvPr/>
        </p:nvSpPr>
        <p:spPr bwMode="auto">
          <a:xfrm>
            <a:off x="5364163" y="5391150"/>
            <a:ext cx="141287" cy="304800"/>
          </a:xfrm>
          <a:prstGeom prst="rect">
            <a:avLst/>
          </a:prstGeom>
          <a:noFill/>
          <a:ln w="9525">
            <a:noFill/>
            <a:miter lim="800000"/>
            <a:headEnd/>
            <a:tailEnd/>
          </a:ln>
        </p:spPr>
        <p:txBody>
          <a:bodyPr wrap="none" lIns="0" tIns="0" rIns="0" bIns="0">
            <a:spAutoFit/>
          </a:bodyPr>
          <a:lstStyle/>
          <a:p>
            <a:r>
              <a:rPr lang="es-ES_tradnl"/>
              <a:t>3</a:t>
            </a:r>
          </a:p>
        </p:txBody>
      </p:sp>
      <p:sp>
        <p:nvSpPr>
          <p:cNvPr id="39944" name="Text Box 11"/>
          <p:cNvSpPr txBox="1">
            <a:spLocks noChangeArrowheads="1"/>
          </p:cNvSpPr>
          <p:nvPr/>
        </p:nvSpPr>
        <p:spPr bwMode="auto">
          <a:xfrm>
            <a:off x="7383463" y="5391150"/>
            <a:ext cx="141287" cy="304800"/>
          </a:xfrm>
          <a:prstGeom prst="rect">
            <a:avLst/>
          </a:prstGeom>
          <a:noFill/>
          <a:ln w="9525">
            <a:noFill/>
            <a:miter lim="800000"/>
            <a:headEnd/>
            <a:tailEnd/>
          </a:ln>
        </p:spPr>
        <p:txBody>
          <a:bodyPr wrap="none" lIns="0" tIns="0" rIns="0" bIns="0">
            <a:spAutoFit/>
          </a:bodyPr>
          <a:lstStyle/>
          <a:p>
            <a:r>
              <a:rPr lang="es-ES_tradnl"/>
              <a:t>5</a:t>
            </a:r>
          </a:p>
        </p:txBody>
      </p:sp>
      <p:sp>
        <p:nvSpPr>
          <p:cNvPr id="39945" name="Text Box 12"/>
          <p:cNvSpPr txBox="1">
            <a:spLocks noChangeArrowheads="1"/>
          </p:cNvSpPr>
          <p:nvPr/>
        </p:nvSpPr>
        <p:spPr bwMode="auto">
          <a:xfrm>
            <a:off x="6359525" y="5391150"/>
            <a:ext cx="141288" cy="304800"/>
          </a:xfrm>
          <a:prstGeom prst="rect">
            <a:avLst/>
          </a:prstGeom>
          <a:noFill/>
          <a:ln w="9525">
            <a:noFill/>
            <a:miter lim="800000"/>
            <a:headEnd/>
            <a:tailEnd/>
          </a:ln>
        </p:spPr>
        <p:txBody>
          <a:bodyPr wrap="none" lIns="0" tIns="0" rIns="0" bIns="0">
            <a:spAutoFit/>
          </a:bodyPr>
          <a:lstStyle/>
          <a:p>
            <a:r>
              <a:rPr lang="es-ES_tradnl"/>
              <a:t>4</a:t>
            </a:r>
          </a:p>
        </p:txBody>
      </p:sp>
      <p:sp>
        <p:nvSpPr>
          <p:cNvPr id="39946" name="Text Box 13"/>
          <p:cNvSpPr txBox="1">
            <a:spLocks noChangeArrowheads="1"/>
          </p:cNvSpPr>
          <p:nvPr/>
        </p:nvSpPr>
        <p:spPr bwMode="auto">
          <a:xfrm>
            <a:off x="1963738" y="3781425"/>
            <a:ext cx="141287" cy="304800"/>
          </a:xfrm>
          <a:prstGeom prst="rect">
            <a:avLst/>
          </a:prstGeom>
          <a:noFill/>
          <a:ln w="9525">
            <a:noFill/>
            <a:miter lim="800000"/>
            <a:headEnd/>
            <a:tailEnd/>
          </a:ln>
        </p:spPr>
        <p:txBody>
          <a:bodyPr wrap="none" lIns="0" tIns="0" rIns="0" bIns="0">
            <a:spAutoFit/>
          </a:bodyPr>
          <a:lstStyle/>
          <a:p>
            <a:r>
              <a:rPr lang="es-ES_tradnl"/>
              <a:t>5</a:t>
            </a:r>
          </a:p>
        </p:txBody>
      </p:sp>
      <p:sp>
        <p:nvSpPr>
          <p:cNvPr id="39947" name="Text Box 14"/>
          <p:cNvSpPr txBox="1">
            <a:spLocks noChangeArrowheads="1"/>
          </p:cNvSpPr>
          <p:nvPr/>
        </p:nvSpPr>
        <p:spPr bwMode="auto">
          <a:xfrm>
            <a:off x="1822450" y="2582863"/>
            <a:ext cx="282575" cy="304800"/>
          </a:xfrm>
          <a:prstGeom prst="rect">
            <a:avLst/>
          </a:prstGeom>
          <a:noFill/>
          <a:ln w="9525">
            <a:noFill/>
            <a:miter lim="800000"/>
            <a:headEnd/>
            <a:tailEnd/>
          </a:ln>
        </p:spPr>
        <p:txBody>
          <a:bodyPr wrap="none" lIns="0" tIns="0" rIns="0" bIns="0">
            <a:spAutoFit/>
          </a:bodyPr>
          <a:lstStyle/>
          <a:p>
            <a:r>
              <a:rPr lang="es-ES_tradnl"/>
              <a:t>10</a:t>
            </a:r>
          </a:p>
        </p:txBody>
      </p:sp>
      <p:sp>
        <p:nvSpPr>
          <p:cNvPr id="39948" name="Text Box 15"/>
          <p:cNvSpPr txBox="1">
            <a:spLocks noChangeArrowheads="1"/>
          </p:cNvSpPr>
          <p:nvPr/>
        </p:nvSpPr>
        <p:spPr bwMode="auto">
          <a:xfrm>
            <a:off x="1822450" y="1303338"/>
            <a:ext cx="282575" cy="304800"/>
          </a:xfrm>
          <a:prstGeom prst="rect">
            <a:avLst/>
          </a:prstGeom>
          <a:noFill/>
          <a:ln w="9525">
            <a:noFill/>
            <a:miter lim="800000"/>
            <a:headEnd/>
            <a:tailEnd/>
          </a:ln>
        </p:spPr>
        <p:txBody>
          <a:bodyPr wrap="none" lIns="0" tIns="0" rIns="0" bIns="0">
            <a:spAutoFit/>
          </a:bodyPr>
          <a:lstStyle/>
          <a:p>
            <a:r>
              <a:rPr lang="es-ES_tradnl"/>
              <a:t>15</a:t>
            </a:r>
          </a:p>
        </p:txBody>
      </p:sp>
      <p:sp>
        <p:nvSpPr>
          <p:cNvPr id="39949" name="Line 16"/>
          <p:cNvSpPr>
            <a:spLocks noChangeShapeType="1"/>
          </p:cNvSpPr>
          <p:nvPr/>
        </p:nvSpPr>
        <p:spPr bwMode="auto">
          <a:xfrm>
            <a:off x="3419475" y="5175250"/>
            <a:ext cx="0" cy="144463"/>
          </a:xfrm>
          <a:prstGeom prst="line">
            <a:avLst/>
          </a:prstGeom>
          <a:noFill/>
          <a:ln w="28575">
            <a:solidFill>
              <a:schemeClr val="tx1"/>
            </a:solidFill>
            <a:round/>
            <a:headEnd/>
            <a:tailEnd/>
          </a:ln>
        </p:spPr>
        <p:txBody>
          <a:bodyPr/>
          <a:lstStyle/>
          <a:p>
            <a:endParaRPr lang="es-CL"/>
          </a:p>
        </p:txBody>
      </p:sp>
      <p:sp>
        <p:nvSpPr>
          <p:cNvPr id="39950" name="Line 22"/>
          <p:cNvSpPr>
            <a:spLocks noChangeShapeType="1"/>
          </p:cNvSpPr>
          <p:nvPr/>
        </p:nvSpPr>
        <p:spPr bwMode="auto">
          <a:xfrm>
            <a:off x="2195513" y="3951288"/>
            <a:ext cx="215900" cy="0"/>
          </a:xfrm>
          <a:prstGeom prst="line">
            <a:avLst/>
          </a:prstGeom>
          <a:noFill/>
          <a:ln w="28575">
            <a:solidFill>
              <a:schemeClr val="tx1"/>
            </a:solidFill>
            <a:round/>
            <a:headEnd/>
            <a:tailEnd/>
          </a:ln>
        </p:spPr>
        <p:txBody>
          <a:bodyPr/>
          <a:lstStyle/>
          <a:p>
            <a:endParaRPr lang="es-CL"/>
          </a:p>
        </p:txBody>
      </p:sp>
      <p:sp>
        <p:nvSpPr>
          <p:cNvPr id="39951" name="Line 23"/>
          <p:cNvSpPr>
            <a:spLocks noChangeShapeType="1"/>
          </p:cNvSpPr>
          <p:nvPr/>
        </p:nvSpPr>
        <p:spPr bwMode="auto">
          <a:xfrm>
            <a:off x="2195513" y="2725738"/>
            <a:ext cx="215900" cy="0"/>
          </a:xfrm>
          <a:prstGeom prst="line">
            <a:avLst/>
          </a:prstGeom>
          <a:noFill/>
          <a:ln w="28575">
            <a:solidFill>
              <a:schemeClr val="tx1"/>
            </a:solidFill>
            <a:round/>
            <a:headEnd/>
            <a:tailEnd/>
          </a:ln>
        </p:spPr>
        <p:txBody>
          <a:bodyPr/>
          <a:lstStyle/>
          <a:p>
            <a:endParaRPr lang="es-CL"/>
          </a:p>
        </p:txBody>
      </p:sp>
      <p:sp>
        <p:nvSpPr>
          <p:cNvPr id="39952" name="Line 24"/>
          <p:cNvSpPr>
            <a:spLocks noChangeShapeType="1"/>
          </p:cNvSpPr>
          <p:nvPr/>
        </p:nvSpPr>
        <p:spPr bwMode="auto">
          <a:xfrm>
            <a:off x="2195513" y="1501775"/>
            <a:ext cx="215900" cy="0"/>
          </a:xfrm>
          <a:prstGeom prst="line">
            <a:avLst/>
          </a:prstGeom>
          <a:noFill/>
          <a:ln w="28575">
            <a:solidFill>
              <a:schemeClr val="tx1"/>
            </a:solidFill>
            <a:round/>
            <a:headEnd/>
            <a:tailEnd/>
          </a:ln>
        </p:spPr>
        <p:txBody>
          <a:bodyPr/>
          <a:lstStyle/>
          <a:p>
            <a:endParaRPr lang="es-CL"/>
          </a:p>
        </p:txBody>
      </p:sp>
      <p:sp>
        <p:nvSpPr>
          <p:cNvPr id="39953" name="Line 25"/>
          <p:cNvSpPr>
            <a:spLocks noChangeShapeType="1"/>
          </p:cNvSpPr>
          <p:nvPr/>
        </p:nvSpPr>
        <p:spPr bwMode="auto">
          <a:xfrm>
            <a:off x="4411663" y="5175250"/>
            <a:ext cx="0" cy="144463"/>
          </a:xfrm>
          <a:prstGeom prst="line">
            <a:avLst/>
          </a:prstGeom>
          <a:noFill/>
          <a:ln w="28575">
            <a:solidFill>
              <a:schemeClr val="tx1"/>
            </a:solidFill>
            <a:round/>
            <a:headEnd/>
            <a:tailEnd/>
          </a:ln>
        </p:spPr>
        <p:txBody>
          <a:bodyPr/>
          <a:lstStyle/>
          <a:p>
            <a:endParaRPr lang="es-CL"/>
          </a:p>
        </p:txBody>
      </p:sp>
      <p:sp>
        <p:nvSpPr>
          <p:cNvPr id="39954" name="Line 26"/>
          <p:cNvSpPr>
            <a:spLocks noChangeShapeType="1"/>
          </p:cNvSpPr>
          <p:nvPr/>
        </p:nvSpPr>
        <p:spPr bwMode="auto">
          <a:xfrm>
            <a:off x="5427663" y="5175250"/>
            <a:ext cx="0" cy="144463"/>
          </a:xfrm>
          <a:prstGeom prst="line">
            <a:avLst/>
          </a:prstGeom>
          <a:noFill/>
          <a:ln w="28575">
            <a:solidFill>
              <a:schemeClr val="tx1"/>
            </a:solidFill>
            <a:round/>
            <a:headEnd/>
            <a:tailEnd/>
          </a:ln>
        </p:spPr>
        <p:txBody>
          <a:bodyPr/>
          <a:lstStyle/>
          <a:p>
            <a:endParaRPr lang="es-CL"/>
          </a:p>
        </p:txBody>
      </p:sp>
      <p:sp>
        <p:nvSpPr>
          <p:cNvPr id="39955" name="Line 27"/>
          <p:cNvSpPr>
            <a:spLocks noChangeShapeType="1"/>
          </p:cNvSpPr>
          <p:nvPr/>
        </p:nvSpPr>
        <p:spPr bwMode="auto">
          <a:xfrm>
            <a:off x="6430963" y="5175250"/>
            <a:ext cx="0" cy="144463"/>
          </a:xfrm>
          <a:prstGeom prst="line">
            <a:avLst/>
          </a:prstGeom>
          <a:noFill/>
          <a:ln w="28575">
            <a:solidFill>
              <a:schemeClr val="tx1"/>
            </a:solidFill>
            <a:round/>
            <a:headEnd/>
            <a:tailEnd/>
          </a:ln>
        </p:spPr>
        <p:txBody>
          <a:bodyPr/>
          <a:lstStyle/>
          <a:p>
            <a:endParaRPr lang="es-CL"/>
          </a:p>
        </p:txBody>
      </p:sp>
      <p:sp>
        <p:nvSpPr>
          <p:cNvPr id="39956" name="Line 28"/>
          <p:cNvSpPr>
            <a:spLocks noChangeShapeType="1"/>
          </p:cNvSpPr>
          <p:nvPr/>
        </p:nvSpPr>
        <p:spPr bwMode="auto">
          <a:xfrm>
            <a:off x="7451725" y="5175250"/>
            <a:ext cx="0" cy="144463"/>
          </a:xfrm>
          <a:prstGeom prst="line">
            <a:avLst/>
          </a:prstGeom>
          <a:noFill/>
          <a:ln w="28575">
            <a:solidFill>
              <a:schemeClr val="tx1"/>
            </a:solidFill>
            <a:round/>
            <a:headEnd/>
            <a:tailEnd/>
          </a:ln>
        </p:spPr>
        <p:txBody>
          <a:bodyPr/>
          <a:lstStyle/>
          <a:p>
            <a:endParaRPr lang="es-CL"/>
          </a:p>
        </p:txBody>
      </p:sp>
      <p:sp>
        <p:nvSpPr>
          <p:cNvPr id="39957" name="Oval 29"/>
          <p:cNvSpPr>
            <a:spLocks noChangeArrowheads="1"/>
          </p:cNvSpPr>
          <p:nvPr/>
        </p:nvSpPr>
        <p:spPr bwMode="auto">
          <a:xfrm>
            <a:off x="3384550" y="1646238"/>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39958" name="Oval 30"/>
          <p:cNvSpPr>
            <a:spLocks noChangeArrowheads="1"/>
          </p:cNvSpPr>
          <p:nvPr/>
        </p:nvSpPr>
        <p:spPr bwMode="auto">
          <a:xfrm>
            <a:off x="4367213" y="2151063"/>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39959" name="Oval 31"/>
          <p:cNvSpPr>
            <a:spLocks noChangeArrowheads="1"/>
          </p:cNvSpPr>
          <p:nvPr/>
        </p:nvSpPr>
        <p:spPr bwMode="auto">
          <a:xfrm>
            <a:off x="5376863" y="2943225"/>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39960" name="Oval 32"/>
          <p:cNvSpPr>
            <a:spLocks noChangeArrowheads="1"/>
          </p:cNvSpPr>
          <p:nvPr/>
        </p:nvSpPr>
        <p:spPr bwMode="auto">
          <a:xfrm>
            <a:off x="6357938" y="3890963"/>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39961" name="Oval 33"/>
          <p:cNvSpPr>
            <a:spLocks noChangeArrowheads="1"/>
          </p:cNvSpPr>
          <p:nvPr/>
        </p:nvSpPr>
        <p:spPr bwMode="auto">
          <a:xfrm>
            <a:off x="7391400" y="5102225"/>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39962" name="Oval 34"/>
          <p:cNvSpPr>
            <a:spLocks noChangeArrowheads="1"/>
          </p:cNvSpPr>
          <p:nvPr/>
        </p:nvSpPr>
        <p:spPr bwMode="auto">
          <a:xfrm>
            <a:off x="2339975" y="1430338"/>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39963" name="Freeform 36"/>
          <p:cNvSpPr>
            <a:spLocks/>
          </p:cNvSpPr>
          <p:nvPr/>
        </p:nvSpPr>
        <p:spPr bwMode="auto">
          <a:xfrm>
            <a:off x="2401888" y="1484313"/>
            <a:ext cx="5046662" cy="3681412"/>
          </a:xfrm>
          <a:custGeom>
            <a:avLst/>
            <a:gdLst>
              <a:gd name="T0" fmla="*/ 0 w 3179"/>
              <a:gd name="T1" fmla="*/ 0 h 2319"/>
              <a:gd name="T2" fmla="*/ 2147483647 w 3179"/>
              <a:gd name="T3" fmla="*/ 2147483647 h 2319"/>
              <a:gd name="T4" fmla="*/ 2147483647 w 3179"/>
              <a:gd name="T5" fmla="*/ 2147483647 h 2319"/>
              <a:gd name="T6" fmla="*/ 2147483647 w 3179"/>
              <a:gd name="T7" fmla="*/ 2147483647 h 2319"/>
              <a:gd name="T8" fmla="*/ 2147483647 w 3179"/>
              <a:gd name="T9" fmla="*/ 2147483647 h 2319"/>
              <a:gd name="T10" fmla="*/ 2147483647 w 3179"/>
              <a:gd name="T11" fmla="*/ 2147483647 h 2319"/>
              <a:gd name="T12" fmla="*/ 0 60000 65536"/>
              <a:gd name="T13" fmla="*/ 0 60000 65536"/>
              <a:gd name="T14" fmla="*/ 0 60000 65536"/>
              <a:gd name="T15" fmla="*/ 0 60000 65536"/>
              <a:gd name="T16" fmla="*/ 0 60000 65536"/>
              <a:gd name="T17" fmla="*/ 0 60000 65536"/>
              <a:gd name="T18" fmla="*/ 0 w 3179"/>
              <a:gd name="T19" fmla="*/ 0 h 2319"/>
              <a:gd name="T20" fmla="*/ 3179 w 3179"/>
              <a:gd name="T21" fmla="*/ 2319 h 2319"/>
            </a:gdLst>
            <a:ahLst/>
            <a:cxnLst>
              <a:cxn ang="T12">
                <a:pos x="T0" y="T1"/>
              </a:cxn>
              <a:cxn ang="T13">
                <a:pos x="T2" y="T3"/>
              </a:cxn>
              <a:cxn ang="T14">
                <a:pos x="T4" y="T5"/>
              </a:cxn>
              <a:cxn ang="T15">
                <a:pos x="T6" y="T7"/>
              </a:cxn>
              <a:cxn ang="T16">
                <a:pos x="T8" y="T9"/>
              </a:cxn>
              <a:cxn ang="T17">
                <a:pos x="T10" y="T11"/>
              </a:cxn>
            </a:cxnLst>
            <a:rect l="T18" t="T19" r="T20" b="T21"/>
            <a:pathLst>
              <a:path w="3179" h="2319">
                <a:moveTo>
                  <a:pt x="0" y="0"/>
                </a:moveTo>
                <a:cubicBezTo>
                  <a:pt x="219" y="26"/>
                  <a:pt x="439" y="53"/>
                  <a:pt x="653" y="130"/>
                </a:cubicBezTo>
                <a:cubicBezTo>
                  <a:pt x="867" y="207"/>
                  <a:pt x="1073" y="323"/>
                  <a:pt x="1283" y="461"/>
                </a:cubicBezTo>
                <a:cubicBezTo>
                  <a:pt x="1493" y="599"/>
                  <a:pt x="1702" y="776"/>
                  <a:pt x="1912" y="960"/>
                </a:cubicBezTo>
                <a:cubicBezTo>
                  <a:pt x="2122" y="1144"/>
                  <a:pt x="2331" y="1340"/>
                  <a:pt x="2542" y="1567"/>
                </a:cubicBezTo>
                <a:cubicBezTo>
                  <a:pt x="2753" y="1794"/>
                  <a:pt x="2966" y="2056"/>
                  <a:pt x="3179" y="2319"/>
                </a:cubicBezTo>
              </a:path>
            </a:pathLst>
          </a:custGeom>
          <a:noFill/>
          <a:ln w="9525">
            <a:solidFill>
              <a:schemeClr val="tx1"/>
            </a:solidFill>
            <a:round/>
            <a:headEnd/>
            <a:tailEnd/>
          </a:ln>
        </p:spPr>
        <p:txBody>
          <a:bodyPr/>
          <a:lstStyle/>
          <a:p>
            <a:endParaRPr lang="es-CL"/>
          </a:p>
        </p:txBody>
      </p:sp>
      <p:sp>
        <p:nvSpPr>
          <p:cNvPr id="39964" name="Text Box 37"/>
          <p:cNvSpPr txBox="1">
            <a:spLocks noChangeArrowheads="1"/>
          </p:cNvSpPr>
          <p:nvPr/>
        </p:nvSpPr>
        <p:spPr bwMode="auto">
          <a:xfrm>
            <a:off x="2987675" y="3213100"/>
            <a:ext cx="1327150" cy="304800"/>
          </a:xfrm>
          <a:prstGeom prst="rect">
            <a:avLst/>
          </a:prstGeom>
          <a:noFill/>
          <a:ln w="9525">
            <a:noFill/>
            <a:miter lim="800000"/>
            <a:headEnd/>
            <a:tailEnd/>
          </a:ln>
        </p:spPr>
        <p:txBody>
          <a:bodyPr wrap="none" lIns="0" tIns="0" rIns="0" bIns="0">
            <a:spAutoFit/>
          </a:bodyPr>
          <a:lstStyle/>
          <a:p>
            <a:r>
              <a:rPr lang="es-ES_tradnl" b="1">
                <a:solidFill>
                  <a:srgbClr val="000066"/>
                </a:solidFill>
              </a:rPr>
              <a:t>Alcanzable</a:t>
            </a:r>
          </a:p>
        </p:txBody>
      </p:sp>
      <p:sp>
        <p:nvSpPr>
          <p:cNvPr id="39965" name="Text Box 38"/>
          <p:cNvSpPr txBox="1">
            <a:spLocks noChangeArrowheads="1"/>
          </p:cNvSpPr>
          <p:nvPr/>
        </p:nvSpPr>
        <p:spPr bwMode="auto">
          <a:xfrm>
            <a:off x="5178425" y="1755775"/>
            <a:ext cx="1509713" cy="304800"/>
          </a:xfrm>
          <a:prstGeom prst="rect">
            <a:avLst/>
          </a:prstGeom>
          <a:noFill/>
          <a:ln w="9525">
            <a:noFill/>
            <a:miter lim="800000"/>
            <a:headEnd/>
            <a:tailEnd/>
          </a:ln>
        </p:spPr>
        <p:txBody>
          <a:bodyPr wrap="none" lIns="0" tIns="0" rIns="0" bIns="0">
            <a:spAutoFit/>
          </a:bodyPr>
          <a:lstStyle/>
          <a:p>
            <a:r>
              <a:rPr lang="es-ES_tradnl" b="1">
                <a:solidFill>
                  <a:srgbClr val="FF0066"/>
                </a:solidFill>
              </a:rPr>
              <a:t>Inalcanzable</a:t>
            </a:r>
          </a:p>
        </p:txBody>
      </p:sp>
      <p:sp>
        <p:nvSpPr>
          <p:cNvPr id="39966" name="Text Box 39"/>
          <p:cNvSpPr txBox="1">
            <a:spLocks noChangeArrowheads="1"/>
          </p:cNvSpPr>
          <p:nvPr/>
        </p:nvSpPr>
        <p:spPr bwMode="auto">
          <a:xfrm>
            <a:off x="2457450" y="1125538"/>
            <a:ext cx="169863" cy="304800"/>
          </a:xfrm>
          <a:prstGeom prst="rect">
            <a:avLst/>
          </a:prstGeom>
          <a:noFill/>
          <a:ln w="9525">
            <a:noFill/>
            <a:miter lim="800000"/>
            <a:headEnd/>
            <a:tailEnd/>
          </a:ln>
        </p:spPr>
        <p:txBody>
          <a:bodyPr wrap="none" lIns="0" tIns="0" rIns="0" bIns="0">
            <a:spAutoFit/>
          </a:bodyPr>
          <a:lstStyle/>
          <a:p>
            <a:r>
              <a:rPr lang="es-ES_tradnl"/>
              <a:t>A</a:t>
            </a:r>
          </a:p>
        </p:txBody>
      </p:sp>
      <p:sp>
        <p:nvSpPr>
          <p:cNvPr id="39967" name="Text Box 40"/>
          <p:cNvSpPr txBox="1">
            <a:spLocks noChangeArrowheads="1"/>
          </p:cNvSpPr>
          <p:nvPr/>
        </p:nvSpPr>
        <p:spPr bwMode="auto">
          <a:xfrm>
            <a:off x="3411538" y="1311275"/>
            <a:ext cx="169862" cy="304800"/>
          </a:xfrm>
          <a:prstGeom prst="rect">
            <a:avLst/>
          </a:prstGeom>
          <a:noFill/>
          <a:ln w="9525">
            <a:noFill/>
            <a:miter lim="800000"/>
            <a:headEnd/>
            <a:tailEnd/>
          </a:ln>
        </p:spPr>
        <p:txBody>
          <a:bodyPr wrap="none" lIns="0" tIns="0" rIns="0" bIns="0">
            <a:spAutoFit/>
          </a:bodyPr>
          <a:lstStyle/>
          <a:p>
            <a:r>
              <a:rPr lang="es-ES_tradnl"/>
              <a:t>B</a:t>
            </a:r>
          </a:p>
        </p:txBody>
      </p:sp>
      <p:sp>
        <p:nvSpPr>
          <p:cNvPr id="39968" name="Text Box 41"/>
          <p:cNvSpPr txBox="1">
            <a:spLocks noChangeArrowheads="1"/>
          </p:cNvSpPr>
          <p:nvPr/>
        </p:nvSpPr>
        <p:spPr bwMode="auto">
          <a:xfrm>
            <a:off x="4427538" y="1790700"/>
            <a:ext cx="184150" cy="304800"/>
          </a:xfrm>
          <a:prstGeom prst="rect">
            <a:avLst/>
          </a:prstGeom>
          <a:noFill/>
          <a:ln w="9525">
            <a:noFill/>
            <a:miter lim="800000"/>
            <a:headEnd/>
            <a:tailEnd/>
          </a:ln>
        </p:spPr>
        <p:txBody>
          <a:bodyPr wrap="none" lIns="0" tIns="0" rIns="0" bIns="0">
            <a:spAutoFit/>
          </a:bodyPr>
          <a:lstStyle/>
          <a:p>
            <a:r>
              <a:rPr lang="es-ES_tradnl"/>
              <a:t>C</a:t>
            </a:r>
          </a:p>
        </p:txBody>
      </p:sp>
      <p:sp>
        <p:nvSpPr>
          <p:cNvPr id="39969" name="Text Box 42"/>
          <p:cNvSpPr txBox="1">
            <a:spLocks noChangeArrowheads="1"/>
          </p:cNvSpPr>
          <p:nvPr/>
        </p:nvSpPr>
        <p:spPr bwMode="auto">
          <a:xfrm>
            <a:off x="5402263" y="2598738"/>
            <a:ext cx="184150" cy="304800"/>
          </a:xfrm>
          <a:prstGeom prst="rect">
            <a:avLst/>
          </a:prstGeom>
          <a:noFill/>
          <a:ln w="9525">
            <a:noFill/>
            <a:miter lim="800000"/>
            <a:headEnd/>
            <a:tailEnd/>
          </a:ln>
        </p:spPr>
        <p:txBody>
          <a:bodyPr wrap="none" lIns="0" tIns="0" rIns="0" bIns="0">
            <a:spAutoFit/>
          </a:bodyPr>
          <a:lstStyle/>
          <a:p>
            <a:r>
              <a:rPr lang="es-ES_tradnl"/>
              <a:t>D</a:t>
            </a:r>
          </a:p>
        </p:txBody>
      </p:sp>
      <p:sp>
        <p:nvSpPr>
          <p:cNvPr id="39970" name="Text Box 43"/>
          <p:cNvSpPr txBox="1">
            <a:spLocks noChangeArrowheads="1"/>
          </p:cNvSpPr>
          <p:nvPr/>
        </p:nvSpPr>
        <p:spPr bwMode="auto">
          <a:xfrm>
            <a:off x="6423025" y="3586163"/>
            <a:ext cx="169863" cy="304800"/>
          </a:xfrm>
          <a:prstGeom prst="rect">
            <a:avLst/>
          </a:prstGeom>
          <a:noFill/>
          <a:ln w="9525">
            <a:noFill/>
            <a:miter lim="800000"/>
            <a:headEnd/>
            <a:tailEnd/>
          </a:ln>
        </p:spPr>
        <p:txBody>
          <a:bodyPr wrap="none" lIns="0" tIns="0" rIns="0" bIns="0">
            <a:spAutoFit/>
          </a:bodyPr>
          <a:lstStyle/>
          <a:p>
            <a:r>
              <a:rPr lang="es-ES_tradnl"/>
              <a:t>E</a:t>
            </a:r>
          </a:p>
        </p:txBody>
      </p:sp>
      <p:sp>
        <p:nvSpPr>
          <p:cNvPr id="39971" name="Text Box 44"/>
          <p:cNvSpPr txBox="1">
            <a:spLocks noChangeArrowheads="1"/>
          </p:cNvSpPr>
          <p:nvPr/>
        </p:nvSpPr>
        <p:spPr bwMode="auto">
          <a:xfrm>
            <a:off x="7380288" y="4721225"/>
            <a:ext cx="155575" cy="304800"/>
          </a:xfrm>
          <a:prstGeom prst="rect">
            <a:avLst/>
          </a:prstGeom>
          <a:noFill/>
          <a:ln w="9525">
            <a:noFill/>
            <a:miter lim="800000"/>
            <a:headEnd/>
            <a:tailEnd/>
          </a:ln>
        </p:spPr>
        <p:txBody>
          <a:bodyPr wrap="none" lIns="0" tIns="0" rIns="0" bIns="0">
            <a:spAutoFit/>
          </a:bodyPr>
          <a:lstStyle/>
          <a:p>
            <a:r>
              <a:rPr lang="es-ES_tradnl"/>
              <a:t>F</a:t>
            </a:r>
          </a:p>
        </p:txBody>
      </p:sp>
      <p:sp>
        <p:nvSpPr>
          <p:cNvPr id="39972" name="Text Box 45"/>
          <p:cNvSpPr txBox="1">
            <a:spLocks noChangeArrowheads="1"/>
          </p:cNvSpPr>
          <p:nvPr/>
        </p:nvSpPr>
        <p:spPr bwMode="auto">
          <a:xfrm>
            <a:off x="5657850" y="5661025"/>
            <a:ext cx="1722438" cy="304800"/>
          </a:xfrm>
          <a:prstGeom prst="rect">
            <a:avLst/>
          </a:prstGeom>
          <a:noFill/>
          <a:ln w="9525">
            <a:noFill/>
            <a:miter lim="800000"/>
            <a:headEnd/>
            <a:tailEnd/>
          </a:ln>
        </p:spPr>
        <p:txBody>
          <a:bodyPr wrap="none" lIns="0" tIns="0" rIns="0" bIns="0">
            <a:spAutoFit/>
          </a:bodyPr>
          <a:lstStyle/>
          <a:p>
            <a:r>
              <a:rPr lang="es-ES_tradnl"/>
              <a:t>Hamburguesas</a:t>
            </a:r>
          </a:p>
        </p:txBody>
      </p:sp>
      <p:sp>
        <p:nvSpPr>
          <p:cNvPr id="39973" name="Text Box 46"/>
          <p:cNvSpPr txBox="1">
            <a:spLocks noChangeArrowheads="1"/>
          </p:cNvSpPr>
          <p:nvPr/>
        </p:nvSpPr>
        <p:spPr bwMode="auto">
          <a:xfrm rot="-5400000">
            <a:off x="436562" y="2003426"/>
            <a:ext cx="2060575" cy="304800"/>
          </a:xfrm>
          <a:prstGeom prst="rect">
            <a:avLst/>
          </a:prstGeom>
          <a:noFill/>
          <a:ln w="9525">
            <a:noFill/>
            <a:miter lim="800000"/>
            <a:headEnd/>
            <a:tailEnd/>
          </a:ln>
        </p:spPr>
        <p:txBody>
          <a:bodyPr wrap="none" lIns="0" tIns="0" rIns="0" bIns="0">
            <a:spAutoFit/>
          </a:bodyPr>
          <a:lstStyle/>
          <a:p>
            <a:r>
              <a:rPr lang="es-ES_tradnl"/>
              <a:t>Discos compactos</a:t>
            </a:r>
          </a:p>
        </p:txBody>
      </p:sp>
      <p:sp>
        <p:nvSpPr>
          <p:cNvPr id="39974" name="Text Box 47"/>
          <p:cNvSpPr txBox="1">
            <a:spLocks noChangeArrowheads="1"/>
          </p:cNvSpPr>
          <p:nvPr/>
        </p:nvSpPr>
        <p:spPr bwMode="auto">
          <a:xfrm>
            <a:off x="2005013" y="2868613"/>
            <a:ext cx="98425" cy="212725"/>
          </a:xfrm>
          <a:prstGeom prst="rect">
            <a:avLst/>
          </a:prstGeom>
          <a:noFill/>
          <a:ln w="9525">
            <a:noFill/>
            <a:miter lim="800000"/>
            <a:headEnd/>
            <a:tailEnd/>
          </a:ln>
        </p:spPr>
        <p:txBody>
          <a:bodyPr wrap="none" lIns="0" tIns="0" rIns="0" bIns="0">
            <a:spAutoFit/>
          </a:bodyPr>
          <a:lstStyle/>
          <a:p>
            <a:r>
              <a:rPr lang="es-ES_tradnl" sz="1400" b="1"/>
              <a:t>9</a:t>
            </a:r>
          </a:p>
        </p:txBody>
      </p:sp>
      <p:sp>
        <p:nvSpPr>
          <p:cNvPr id="39975" name="Text Box 48"/>
          <p:cNvSpPr txBox="1">
            <a:spLocks noChangeArrowheads="1"/>
          </p:cNvSpPr>
          <p:nvPr/>
        </p:nvSpPr>
        <p:spPr bwMode="auto">
          <a:xfrm>
            <a:off x="1822450" y="2006600"/>
            <a:ext cx="282575" cy="304800"/>
          </a:xfrm>
          <a:prstGeom prst="rect">
            <a:avLst/>
          </a:prstGeom>
          <a:noFill/>
          <a:ln w="9525">
            <a:noFill/>
            <a:miter lim="800000"/>
            <a:headEnd/>
            <a:tailEnd/>
          </a:ln>
        </p:spPr>
        <p:txBody>
          <a:bodyPr wrap="none" lIns="0" tIns="0" rIns="0" bIns="0">
            <a:spAutoFit/>
          </a:bodyPr>
          <a:lstStyle/>
          <a:p>
            <a:r>
              <a:rPr lang="es-ES_tradnl"/>
              <a:t>12</a:t>
            </a:r>
          </a:p>
        </p:txBody>
      </p:sp>
      <p:sp>
        <p:nvSpPr>
          <p:cNvPr id="39976" name="Text Box 49"/>
          <p:cNvSpPr txBox="1">
            <a:spLocks noChangeArrowheads="1"/>
          </p:cNvSpPr>
          <p:nvPr/>
        </p:nvSpPr>
        <p:spPr bwMode="auto">
          <a:xfrm>
            <a:off x="1908175" y="1616075"/>
            <a:ext cx="168275" cy="182563"/>
          </a:xfrm>
          <a:prstGeom prst="rect">
            <a:avLst/>
          </a:prstGeom>
          <a:noFill/>
          <a:ln w="9525">
            <a:noFill/>
            <a:miter lim="800000"/>
            <a:headEnd/>
            <a:tailEnd/>
          </a:ln>
        </p:spPr>
        <p:txBody>
          <a:bodyPr wrap="none" lIns="0" tIns="0" rIns="0" bIns="0">
            <a:spAutoFit/>
          </a:bodyPr>
          <a:lstStyle/>
          <a:p>
            <a:r>
              <a:rPr lang="es-ES_tradnl" sz="1200" b="1"/>
              <a:t>14</a:t>
            </a:r>
          </a:p>
        </p:txBody>
      </p:sp>
      <p:sp>
        <p:nvSpPr>
          <p:cNvPr id="39977" name="Line 50"/>
          <p:cNvSpPr>
            <a:spLocks noChangeShapeType="1"/>
          </p:cNvSpPr>
          <p:nvPr/>
        </p:nvSpPr>
        <p:spPr bwMode="auto">
          <a:xfrm>
            <a:off x="2411413" y="3959225"/>
            <a:ext cx="4032250" cy="0"/>
          </a:xfrm>
          <a:prstGeom prst="line">
            <a:avLst/>
          </a:prstGeom>
          <a:noFill/>
          <a:ln w="9525">
            <a:solidFill>
              <a:schemeClr val="tx1"/>
            </a:solidFill>
            <a:prstDash val="dash"/>
            <a:round/>
            <a:headEnd/>
            <a:tailEnd/>
          </a:ln>
        </p:spPr>
        <p:txBody>
          <a:bodyPr/>
          <a:lstStyle/>
          <a:p>
            <a:endParaRPr lang="es-CL"/>
          </a:p>
        </p:txBody>
      </p:sp>
      <p:sp>
        <p:nvSpPr>
          <p:cNvPr id="39978" name="Line 51"/>
          <p:cNvSpPr>
            <a:spLocks noChangeShapeType="1"/>
          </p:cNvSpPr>
          <p:nvPr/>
        </p:nvSpPr>
        <p:spPr bwMode="auto">
          <a:xfrm flipH="1">
            <a:off x="2411413" y="2997200"/>
            <a:ext cx="3024187" cy="0"/>
          </a:xfrm>
          <a:prstGeom prst="line">
            <a:avLst/>
          </a:prstGeom>
          <a:noFill/>
          <a:ln w="9525">
            <a:solidFill>
              <a:schemeClr val="tx1"/>
            </a:solidFill>
            <a:prstDash val="dash"/>
            <a:round/>
            <a:headEnd/>
            <a:tailEnd/>
          </a:ln>
        </p:spPr>
        <p:txBody>
          <a:bodyPr/>
          <a:lstStyle/>
          <a:p>
            <a:endParaRPr lang="es-CL"/>
          </a:p>
        </p:txBody>
      </p:sp>
      <p:sp>
        <p:nvSpPr>
          <p:cNvPr id="39979" name="Line 52"/>
          <p:cNvSpPr>
            <a:spLocks noChangeShapeType="1"/>
          </p:cNvSpPr>
          <p:nvPr/>
        </p:nvSpPr>
        <p:spPr bwMode="auto">
          <a:xfrm flipH="1">
            <a:off x="2411413" y="2205038"/>
            <a:ext cx="2016125" cy="0"/>
          </a:xfrm>
          <a:prstGeom prst="line">
            <a:avLst/>
          </a:prstGeom>
          <a:noFill/>
          <a:ln w="9525">
            <a:solidFill>
              <a:schemeClr val="tx1"/>
            </a:solidFill>
            <a:prstDash val="dash"/>
            <a:round/>
            <a:headEnd/>
            <a:tailEnd/>
          </a:ln>
        </p:spPr>
        <p:txBody>
          <a:bodyPr/>
          <a:lstStyle/>
          <a:p>
            <a:endParaRPr lang="es-CL"/>
          </a:p>
        </p:txBody>
      </p:sp>
      <p:sp>
        <p:nvSpPr>
          <p:cNvPr id="39980" name="Line 53"/>
          <p:cNvSpPr>
            <a:spLocks noChangeShapeType="1"/>
          </p:cNvSpPr>
          <p:nvPr/>
        </p:nvSpPr>
        <p:spPr bwMode="auto">
          <a:xfrm flipH="1">
            <a:off x="2411413" y="1700213"/>
            <a:ext cx="1008062" cy="0"/>
          </a:xfrm>
          <a:prstGeom prst="line">
            <a:avLst/>
          </a:prstGeom>
          <a:noFill/>
          <a:ln w="9525">
            <a:solidFill>
              <a:schemeClr val="tx1"/>
            </a:solidFill>
            <a:prstDash val="dash"/>
            <a:round/>
            <a:headEnd/>
            <a:tailEnd/>
          </a:ln>
        </p:spPr>
        <p:txBody>
          <a:bodyPr/>
          <a:lstStyle/>
          <a:p>
            <a:endParaRPr lang="es-CL"/>
          </a:p>
        </p:txBody>
      </p:sp>
      <p:sp>
        <p:nvSpPr>
          <p:cNvPr id="39981" name="Line 54"/>
          <p:cNvSpPr>
            <a:spLocks noChangeShapeType="1"/>
          </p:cNvSpPr>
          <p:nvPr/>
        </p:nvSpPr>
        <p:spPr bwMode="auto">
          <a:xfrm>
            <a:off x="3419475" y="1700213"/>
            <a:ext cx="0" cy="3529012"/>
          </a:xfrm>
          <a:prstGeom prst="line">
            <a:avLst/>
          </a:prstGeom>
          <a:noFill/>
          <a:ln w="9525">
            <a:solidFill>
              <a:schemeClr val="tx1"/>
            </a:solidFill>
            <a:prstDash val="dash"/>
            <a:round/>
            <a:headEnd/>
            <a:tailEnd/>
          </a:ln>
        </p:spPr>
        <p:txBody>
          <a:bodyPr/>
          <a:lstStyle/>
          <a:p>
            <a:endParaRPr lang="es-CL"/>
          </a:p>
        </p:txBody>
      </p:sp>
      <p:sp>
        <p:nvSpPr>
          <p:cNvPr id="39982" name="Line 55"/>
          <p:cNvSpPr>
            <a:spLocks noChangeShapeType="1"/>
          </p:cNvSpPr>
          <p:nvPr/>
        </p:nvSpPr>
        <p:spPr bwMode="auto">
          <a:xfrm>
            <a:off x="4414838" y="2205038"/>
            <a:ext cx="0" cy="3024187"/>
          </a:xfrm>
          <a:prstGeom prst="line">
            <a:avLst/>
          </a:prstGeom>
          <a:noFill/>
          <a:ln w="9525">
            <a:solidFill>
              <a:schemeClr val="tx1"/>
            </a:solidFill>
            <a:prstDash val="dash"/>
            <a:round/>
            <a:headEnd/>
            <a:tailEnd/>
          </a:ln>
        </p:spPr>
        <p:txBody>
          <a:bodyPr/>
          <a:lstStyle/>
          <a:p>
            <a:endParaRPr lang="es-CL"/>
          </a:p>
        </p:txBody>
      </p:sp>
      <p:sp>
        <p:nvSpPr>
          <p:cNvPr id="39983" name="Line 56"/>
          <p:cNvSpPr>
            <a:spLocks noChangeShapeType="1"/>
          </p:cNvSpPr>
          <p:nvPr/>
        </p:nvSpPr>
        <p:spPr bwMode="auto">
          <a:xfrm>
            <a:off x="5422900" y="2997200"/>
            <a:ext cx="0" cy="2160588"/>
          </a:xfrm>
          <a:prstGeom prst="line">
            <a:avLst/>
          </a:prstGeom>
          <a:noFill/>
          <a:ln w="9525">
            <a:solidFill>
              <a:schemeClr val="tx1"/>
            </a:solidFill>
            <a:prstDash val="dash"/>
            <a:round/>
            <a:headEnd/>
            <a:tailEnd/>
          </a:ln>
        </p:spPr>
        <p:txBody>
          <a:bodyPr/>
          <a:lstStyle/>
          <a:p>
            <a:endParaRPr lang="es-CL"/>
          </a:p>
        </p:txBody>
      </p:sp>
      <p:sp>
        <p:nvSpPr>
          <p:cNvPr id="39984" name="Line 57"/>
          <p:cNvSpPr>
            <a:spLocks noChangeShapeType="1"/>
          </p:cNvSpPr>
          <p:nvPr/>
        </p:nvSpPr>
        <p:spPr bwMode="auto">
          <a:xfrm>
            <a:off x="6423025" y="3933825"/>
            <a:ext cx="0" cy="1223963"/>
          </a:xfrm>
          <a:prstGeom prst="line">
            <a:avLst/>
          </a:prstGeom>
          <a:noFill/>
          <a:ln w="9525">
            <a:solidFill>
              <a:schemeClr val="tx1"/>
            </a:solidFill>
            <a:prstDash val="dash"/>
            <a:round/>
            <a:headEnd/>
            <a:tailEnd/>
          </a:ln>
        </p:spPr>
        <p:txBody>
          <a:bodyPr/>
          <a:lstStyle/>
          <a:p>
            <a:endParaRPr lang="es-CL"/>
          </a:p>
        </p:txBody>
      </p:sp>
      <p:sp>
        <p:nvSpPr>
          <p:cNvPr id="39985" name="Oval 59"/>
          <p:cNvSpPr>
            <a:spLocks noChangeArrowheads="1"/>
          </p:cNvSpPr>
          <p:nvPr/>
        </p:nvSpPr>
        <p:spPr bwMode="auto">
          <a:xfrm>
            <a:off x="4859338" y="3644900"/>
            <a:ext cx="107950" cy="107950"/>
          </a:xfrm>
          <a:prstGeom prst="ellipse">
            <a:avLst/>
          </a:prstGeom>
          <a:solidFill>
            <a:srgbClr val="FF0066"/>
          </a:solidFill>
          <a:ln w="9525">
            <a:noFill/>
            <a:round/>
            <a:headEnd/>
            <a:tailEnd/>
          </a:ln>
        </p:spPr>
        <p:txBody>
          <a:bodyPr wrap="none" anchor="ctr"/>
          <a:lstStyle/>
          <a:p>
            <a:endParaRPr lang="es-CL"/>
          </a:p>
        </p:txBody>
      </p:sp>
      <p:sp>
        <p:nvSpPr>
          <p:cNvPr id="39986" name="Text Box 60"/>
          <p:cNvSpPr txBox="1">
            <a:spLocks noChangeArrowheads="1"/>
          </p:cNvSpPr>
          <p:nvPr/>
        </p:nvSpPr>
        <p:spPr bwMode="auto">
          <a:xfrm>
            <a:off x="4603750" y="3556000"/>
            <a:ext cx="155575" cy="304800"/>
          </a:xfrm>
          <a:prstGeom prst="rect">
            <a:avLst/>
          </a:prstGeom>
          <a:noFill/>
          <a:ln w="9525">
            <a:noFill/>
            <a:miter lim="800000"/>
            <a:headEnd/>
            <a:tailEnd/>
          </a:ln>
        </p:spPr>
        <p:txBody>
          <a:bodyPr wrap="none" lIns="0" tIns="0" rIns="0" bIns="0">
            <a:spAutoFit/>
          </a:bodyPr>
          <a:lstStyle/>
          <a:p>
            <a:r>
              <a:rPr lang="es-ES_tradnl"/>
              <a:t>Z</a:t>
            </a:r>
          </a:p>
        </p:txBody>
      </p:sp>
      <p:sp>
        <p:nvSpPr>
          <p:cNvPr id="39987" name="Text Box 61"/>
          <p:cNvSpPr txBox="1">
            <a:spLocks noChangeArrowheads="1"/>
          </p:cNvSpPr>
          <p:nvPr/>
        </p:nvSpPr>
        <p:spPr bwMode="auto">
          <a:xfrm>
            <a:off x="6400800" y="6532563"/>
            <a:ext cx="2492375" cy="136525"/>
          </a:xfrm>
          <a:prstGeom prst="rect">
            <a:avLst/>
          </a:prstGeom>
          <a:noFill/>
          <a:ln w="9525">
            <a:noFill/>
            <a:miter lim="800000"/>
            <a:headEnd/>
            <a:tailEnd/>
          </a:ln>
        </p:spPr>
        <p:txBody>
          <a:bodyPr wrap="none" lIns="0" tIns="0" rIns="0" bIns="0">
            <a:spAutoFit/>
          </a:bodyPr>
          <a:lstStyle/>
          <a:p>
            <a:r>
              <a:rPr lang="es-ES_tradnl" sz="900" b="1"/>
              <a:t>Fuente: Microeconomía. Michael Parkin 7º 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2"/>
          </p:nvPr>
        </p:nvSpPr>
        <p:spPr/>
        <p:txBody>
          <a:bodyPr/>
          <a:lstStyle/>
          <a:p>
            <a:pPr>
              <a:defRPr/>
            </a:pPr>
            <a:fld id="{2946D118-2F78-4F06-BF27-B03CF0FAFE39}" type="slidenum">
              <a:rPr lang="es-ES"/>
              <a:pPr>
                <a:defRPr/>
              </a:pPr>
              <a:t>42</a:t>
            </a:fld>
            <a:endParaRPr lang="es-ES"/>
          </a:p>
        </p:txBody>
      </p:sp>
      <p:sp>
        <p:nvSpPr>
          <p:cNvPr id="43014" name="Text Box 7"/>
          <p:cNvSpPr txBox="1">
            <a:spLocks noChangeArrowheads="1"/>
          </p:cNvSpPr>
          <p:nvPr/>
        </p:nvSpPr>
        <p:spPr bwMode="auto">
          <a:xfrm>
            <a:off x="611561" y="404665"/>
            <a:ext cx="7848872" cy="5324535"/>
          </a:xfrm>
          <a:prstGeom prst="rect">
            <a:avLst/>
          </a:prstGeom>
          <a:noFill/>
          <a:ln w="9525">
            <a:noFill/>
            <a:miter lim="800000"/>
            <a:headEnd/>
            <a:tailEnd/>
          </a:ln>
        </p:spPr>
        <p:txBody>
          <a:bodyPr wrap="square">
            <a:spAutoFit/>
          </a:bodyPr>
          <a:lstStyle/>
          <a:p>
            <a:pPr algn="just"/>
            <a:r>
              <a:rPr lang="es-ES_tradnl" dirty="0" smtClean="0"/>
              <a:t>Se logra una </a:t>
            </a:r>
            <a:r>
              <a:rPr lang="es-ES_tradnl" b="1" dirty="0" err="1" smtClean="0">
                <a:solidFill>
                  <a:srgbClr val="FF0066"/>
                </a:solidFill>
              </a:rPr>
              <a:t>PRODUCCION</a:t>
            </a:r>
            <a:r>
              <a:rPr lang="es-ES_tradnl" b="1" dirty="0" smtClean="0">
                <a:solidFill>
                  <a:srgbClr val="FF0066"/>
                </a:solidFill>
              </a:rPr>
              <a:t> EFICIENTE </a:t>
            </a:r>
            <a:r>
              <a:rPr lang="es-ES_tradnl" dirty="0" smtClean="0"/>
              <a:t>si no podemos producir más de un bien sin producir menos de otro. Cuando la producción es eficiente, estamos en un punto sobre la </a:t>
            </a:r>
            <a:r>
              <a:rPr lang="es-ES_tradnl" dirty="0" err="1" smtClean="0"/>
              <a:t>FPP</a:t>
            </a:r>
            <a:r>
              <a:rPr lang="es-ES_tradnl" dirty="0" smtClean="0"/>
              <a:t> </a:t>
            </a:r>
          </a:p>
          <a:p>
            <a:pPr algn="just"/>
            <a:endParaRPr lang="es-ES_tradnl" i="1" dirty="0" smtClean="0"/>
          </a:p>
          <a:p>
            <a:pPr algn="just"/>
            <a:r>
              <a:rPr lang="es-ES_tradnl" i="1" dirty="0" smtClean="0"/>
              <a:t>Si estamos en un punto dentro de la </a:t>
            </a:r>
            <a:r>
              <a:rPr lang="es-ES_tradnl" i="1" dirty="0" err="1" smtClean="0"/>
              <a:t>FPP</a:t>
            </a:r>
            <a:r>
              <a:rPr lang="es-ES_tradnl" i="1" dirty="0" smtClean="0"/>
              <a:t> la producción es ineficiente porque hay recursos sin utilizar, mal asignados o ambas cosas</a:t>
            </a:r>
            <a:r>
              <a:rPr lang="es-ES_tradnl" dirty="0" smtClean="0"/>
              <a:t>.</a:t>
            </a:r>
          </a:p>
          <a:p>
            <a:pPr algn="just"/>
            <a:endParaRPr lang="es-ES_tradnl" dirty="0" smtClean="0"/>
          </a:p>
          <a:p>
            <a:pPr algn="just"/>
            <a:r>
              <a:rPr lang="es-ES_tradnl" dirty="0" smtClean="0"/>
              <a:t>Están </a:t>
            </a:r>
            <a:r>
              <a:rPr lang="es-ES_tradnl" b="1" dirty="0" smtClean="0">
                <a:solidFill>
                  <a:srgbClr val="FF0066"/>
                </a:solidFill>
              </a:rPr>
              <a:t>RECURSOS MAL ASIGNADOS  </a:t>
            </a:r>
            <a:r>
              <a:rPr lang="es-ES_tradnl" dirty="0" smtClean="0"/>
              <a:t>cuando están destinados a tareas para las que no son los más adecuados. Ej. Trabajadores especializados en CD, trabajando en Mc </a:t>
            </a:r>
            <a:r>
              <a:rPr lang="es-ES_tradnl" dirty="0" err="1" smtClean="0"/>
              <a:t>Donald’s</a:t>
            </a:r>
            <a:r>
              <a:rPr lang="es-ES_tradnl" dirty="0" smtClean="0"/>
              <a:t>.</a:t>
            </a:r>
          </a:p>
          <a:p>
            <a:pPr algn="just"/>
            <a:endParaRPr lang="es-ES_tradnl" dirty="0" smtClean="0"/>
          </a:p>
          <a:p>
            <a:pPr algn="just"/>
            <a:r>
              <a:rPr lang="es-ES_tradnl" dirty="0" smtClean="0"/>
              <a:t>Las elecciones que se hacen sobre los puntos que yacen sobre la </a:t>
            </a:r>
            <a:r>
              <a:rPr lang="es-ES_tradnl" dirty="0" err="1" smtClean="0"/>
              <a:t>FPP</a:t>
            </a:r>
            <a:r>
              <a:rPr lang="es-ES_tradnl" dirty="0" smtClean="0"/>
              <a:t> implican un</a:t>
            </a:r>
            <a:r>
              <a:rPr lang="es-ES_tradnl" b="1" dirty="0" smtClean="0">
                <a:solidFill>
                  <a:srgbClr val="FF0066"/>
                </a:solidFill>
              </a:rPr>
              <a:t> INTERCAMBIO O DISYUNTIVA</a:t>
            </a:r>
            <a:r>
              <a:rPr lang="es-ES_tradnl" dirty="0" smtClean="0"/>
              <a:t>, se debe renunciar a algo para obtener más de otra cosa.</a:t>
            </a:r>
          </a:p>
          <a:p>
            <a:pPr algn="just"/>
            <a:endParaRPr lang="es-ES_tradnl" dirty="0" smtClean="0"/>
          </a:p>
          <a:p>
            <a:pPr algn="just"/>
            <a:endParaRPr lang="es-ES_tradnl" dirty="0"/>
          </a:p>
        </p:txBody>
      </p:sp>
      <p:pic>
        <p:nvPicPr>
          <p:cNvPr id="10" name="Picture 9" descr="http://blog.germinal.es/wp-content/uploads/2012/08/libro1.gif"/>
          <p:cNvPicPr>
            <a:picLocks noChangeAspect="1" noChangeArrowheads="1"/>
          </p:cNvPicPr>
          <p:nvPr/>
        </p:nvPicPr>
        <p:blipFill>
          <a:blip r:embed="rId2" cstate="print"/>
          <a:srcRect/>
          <a:stretch>
            <a:fillRect/>
          </a:stretch>
        </p:blipFill>
        <p:spPr bwMode="auto">
          <a:xfrm>
            <a:off x="6948264" y="4869160"/>
            <a:ext cx="1714500" cy="164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número de diapositiva"/>
          <p:cNvSpPr>
            <a:spLocks noGrp="1"/>
          </p:cNvSpPr>
          <p:nvPr>
            <p:ph type="sldNum" sz="quarter" idx="12"/>
          </p:nvPr>
        </p:nvSpPr>
        <p:spPr/>
        <p:txBody>
          <a:bodyPr/>
          <a:lstStyle/>
          <a:p>
            <a:pPr>
              <a:defRPr/>
            </a:pPr>
            <a:fld id="{612BB6EE-8CBC-43D4-B58B-157589A2AFFD}" type="slidenum">
              <a:rPr lang="es-ES"/>
              <a:pPr>
                <a:defRPr/>
              </a:pPr>
              <a:t>43</a:t>
            </a:fld>
            <a:endParaRPr lang="es-ES"/>
          </a:p>
        </p:txBody>
      </p:sp>
      <p:sp>
        <p:nvSpPr>
          <p:cNvPr id="45060" name="Text Box 7"/>
          <p:cNvSpPr txBox="1">
            <a:spLocks noChangeArrowheads="1"/>
          </p:cNvSpPr>
          <p:nvPr/>
        </p:nvSpPr>
        <p:spPr bwMode="auto">
          <a:xfrm>
            <a:off x="467544" y="302359"/>
            <a:ext cx="8208912" cy="6555641"/>
          </a:xfrm>
          <a:prstGeom prst="rect">
            <a:avLst/>
          </a:prstGeom>
          <a:noFill/>
          <a:ln w="9525">
            <a:noFill/>
            <a:miter lim="800000"/>
            <a:headEnd/>
            <a:tailEnd/>
          </a:ln>
        </p:spPr>
        <p:txBody>
          <a:bodyPr wrap="square">
            <a:spAutoFit/>
          </a:bodyPr>
          <a:lstStyle/>
          <a:p>
            <a:pPr algn="just"/>
            <a:r>
              <a:rPr lang="es-ES_tradnl" dirty="0" smtClean="0"/>
              <a:t>Con </a:t>
            </a:r>
            <a:r>
              <a:rPr lang="es-ES_tradnl" dirty="0"/>
              <a:t>la tecnología y recursos de nuestro ejemplo, podemos producir más CD sólo si producimos menos hamburguesas. </a:t>
            </a:r>
            <a:r>
              <a:rPr lang="es-ES_tradnl" dirty="0" smtClean="0"/>
              <a:t>El </a:t>
            </a:r>
            <a:r>
              <a:rPr lang="es-ES_tradnl" b="1" dirty="0" smtClean="0">
                <a:solidFill>
                  <a:srgbClr val="FF0066"/>
                </a:solidFill>
              </a:rPr>
              <a:t>COSTO DE OPORTUNIDAD </a:t>
            </a:r>
            <a:r>
              <a:rPr lang="es-ES_tradnl" dirty="0" smtClean="0"/>
              <a:t>de </a:t>
            </a:r>
            <a:r>
              <a:rPr lang="es-ES_tradnl" dirty="0"/>
              <a:t>producir un disco adicional es el número de hamburguesas a las que debemos renunciar</a:t>
            </a:r>
            <a:r>
              <a:rPr lang="es-ES_tradnl" dirty="0" smtClean="0"/>
              <a:t>. </a:t>
            </a:r>
          </a:p>
          <a:p>
            <a:pPr algn="just"/>
            <a:r>
              <a:rPr lang="es-ES_tradnl" i="1" dirty="0" smtClean="0"/>
              <a:t>Corresponde a la disminución de la cantidad producida de un bien dividida por el aumento en la cantidad producida del otro.</a:t>
            </a:r>
          </a:p>
          <a:p>
            <a:pPr algn="just"/>
            <a:endParaRPr lang="es-ES_tradnl" i="1" dirty="0" smtClean="0"/>
          </a:p>
          <a:p>
            <a:pPr algn="just"/>
            <a:r>
              <a:rPr lang="es-ES_tradnl" dirty="0" smtClean="0"/>
              <a:t>El costo de oportunidad de una hamburguesa aumenta a medida que aumenta la cantidad producida. </a:t>
            </a:r>
            <a:r>
              <a:rPr lang="es-ES_tradnl" b="1" dirty="0" smtClean="0">
                <a:solidFill>
                  <a:srgbClr val="FF0066"/>
                </a:solidFill>
              </a:rPr>
              <a:t>COSTO DE OPORTUNIDAD CRECIENTE </a:t>
            </a:r>
            <a:r>
              <a:rPr lang="es-ES_tradnl" dirty="0" smtClean="0"/>
              <a:t>Esto se refleja en la forma de la curva.</a:t>
            </a:r>
            <a:r>
              <a:rPr lang="es-ES_tradnl" i="1" dirty="0" smtClean="0"/>
              <a:t> La </a:t>
            </a:r>
            <a:r>
              <a:rPr lang="es-ES_tradnl" i="1" dirty="0" err="1" smtClean="0"/>
              <a:t>FPP</a:t>
            </a:r>
            <a:r>
              <a:rPr lang="es-ES_tradnl" i="1" dirty="0" smtClean="0"/>
              <a:t> es cóncava hacia el </a:t>
            </a:r>
            <a:r>
              <a:rPr lang="es-ES_tradnl" i="1" dirty="0" err="1" smtClean="0"/>
              <a:t>orígen</a:t>
            </a:r>
            <a:r>
              <a:rPr lang="es-ES_tradnl" i="1" dirty="0" smtClean="0"/>
              <a:t> porque los recursos no son igualmente productivos en todas las actividades</a:t>
            </a:r>
          </a:p>
          <a:p>
            <a:pPr algn="just"/>
            <a:endParaRPr lang="es-ES_tradnl" i="1" dirty="0" smtClean="0"/>
          </a:p>
          <a:p>
            <a:pPr algn="just"/>
            <a:r>
              <a:rPr lang="es-ES_tradnl" b="1" dirty="0" smtClean="0">
                <a:solidFill>
                  <a:srgbClr val="FF0066"/>
                </a:solidFill>
              </a:rPr>
              <a:t>COSTO </a:t>
            </a:r>
            <a:r>
              <a:rPr lang="es-ES_tradnl" b="1" dirty="0" err="1" smtClean="0">
                <a:solidFill>
                  <a:srgbClr val="FF0066"/>
                </a:solidFill>
              </a:rPr>
              <a:t>MARGINAL</a:t>
            </a:r>
            <a:r>
              <a:rPr lang="es-ES_tradnl" dirty="0" err="1" smtClean="0"/>
              <a:t>Es</a:t>
            </a:r>
            <a:r>
              <a:rPr lang="es-ES_tradnl" dirty="0" smtClean="0"/>
              <a:t> el costo de oportunidad de una hamburguesa adicional, es decir, la cantidad de CD a los que debemos renunciar para obtener una hamburguesa adicional, a medida que nos movemos a lo largo de la </a:t>
            </a:r>
            <a:r>
              <a:rPr lang="es-ES_tradnl" dirty="0" err="1" smtClean="0"/>
              <a:t>FPP</a:t>
            </a:r>
            <a:r>
              <a:rPr lang="es-ES_tradnl" dirty="0" smtClean="0"/>
              <a:t>.</a:t>
            </a:r>
          </a:p>
          <a:p>
            <a:pPr algn="just"/>
            <a:endParaRPr lang="es-ES_tradnl" dirty="0" smtClean="0"/>
          </a:p>
          <a:p>
            <a:pPr algn="just"/>
            <a:endParaRPr lang="es-ES_tradnl" b="1" dirty="0" smtClean="0">
              <a:solidFill>
                <a:srgbClr val="FF0066"/>
              </a:solidFill>
            </a:endParaRPr>
          </a:p>
          <a:p>
            <a:pPr algn="just"/>
            <a:endParaRPr lang="es-ES_tradnl" i="1" dirty="0" smtClean="0"/>
          </a:p>
          <a:p>
            <a:pPr algn="just"/>
            <a:endParaRPr lang="es-ES_tradnl" dirty="0"/>
          </a:p>
        </p:txBody>
      </p:sp>
      <p:sp>
        <p:nvSpPr>
          <p:cNvPr id="45064" name="Text Box 11"/>
          <p:cNvSpPr txBox="1">
            <a:spLocks noChangeArrowheads="1"/>
          </p:cNvSpPr>
          <p:nvPr/>
        </p:nvSpPr>
        <p:spPr bwMode="auto">
          <a:xfrm>
            <a:off x="2032000" y="5524500"/>
            <a:ext cx="5995988" cy="369332"/>
          </a:xfrm>
          <a:prstGeom prst="rect">
            <a:avLst/>
          </a:prstGeom>
          <a:noFill/>
          <a:ln w="9525">
            <a:noFill/>
            <a:miter lim="800000"/>
            <a:headEnd/>
            <a:tailEnd/>
          </a:ln>
        </p:spPr>
        <p:txBody>
          <a:bodyPr>
            <a:spAutoFit/>
          </a:bodyPr>
          <a:lstStyle/>
          <a:p>
            <a:pPr algn="just"/>
            <a:r>
              <a:rPr lang="es-ES_tradnl" sz="1800" i="1" dirty="0" smtClean="0"/>
              <a:t>.</a:t>
            </a:r>
            <a:endParaRPr lang="es-ES_tradnl" sz="1800" i="1" dirty="0"/>
          </a:p>
        </p:txBody>
      </p:sp>
      <p:pic>
        <p:nvPicPr>
          <p:cNvPr id="10" name="Picture 9" descr="http://blog.germinal.es/wp-content/uploads/2012/08/libro1.gif"/>
          <p:cNvPicPr>
            <a:picLocks noChangeAspect="1" noChangeArrowheads="1"/>
          </p:cNvPicPr>
          <p:nvPr/>
        </p:nvPicPr>
        <p:blipFill>
          <a:blip r:embed="rId2" cstate="print"/>
          <a:srcRect/>
          <a:stretch>
            <a:fillRect/>
          </a:stretch>
        </p:blipFill>
        <p:spPr bwMode="auto">
          <a:xfrm>
            <a:off x="6228184" y="5216525"/>
            <a:ext cx="1714500" cy="164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12"/>
          <p:cNvSpPr>
            <a:spLocks noChangeArrowheads="1"/>
          </p:cNvSpPr>
          <p:nvPr/>
        </p:nvSpPr>
        <p:spPr bwMode="auto">
          <a:xfrm>
            <a:off x="5688013" y="2103438"/>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48131" name="Oval 13"/>
          <p:cNvSpPr>
            <a:spLocks noChangeArrowheads="1"/>
          </p:cNvSpPr>
          <p:nvPr/>
        </p:nvSpPr>
        <p:spPr bwMode="auto">
          <a:xfrm>
            <a:off x="6423025" y="2781300"/>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48132" name="Oval 14"/>
          <p:cNvSpPr>
            <a:spLocks noChangeArrowheads="1"/>
          </p:cNvSpPr>
          <p:nvPr/>
        </p:nvSpPr>
        <p:spPr bwMode="auto">
          <a:xfrm>
            <a:off x="3405188" y="865188"/>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48133" name="Oval 15"/>
          <p:cNvSpPr>
            <a:spLocks noChangeArrowheads="1"/>
          </p:cNvSpPr>
          <p:nvPr/>
        </p:nvSpPr>
        <p:spPr bwMode="auto">
          <a:xfrm>
            <a:off x="4932363" y="1571625"/>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48134" name="Oval 16"/>
          <p:cNvSpPr>
            <a:spLocks noChangeArrowheads="1"/>
          </p:cNvSpPr>
          <p:nvPr/>
        </p:nvSpPr>
        <p:spPr bwMode="auto">
          <a:xfrm>
            <a:off x="2613025" y="706438"/>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48135" name="Oval 17"/>
          <p:cNvSpPr>
            <a:spLocks noChangeArrowheads="1"/>
          </p:cNvSpPr>
          <p:nvPr/>
        </p:nvSpPr>
        <p:spPr bwMode="auto">
          <a:xfrm>
            <a:off x="4154488" y="1139825"/>
            <a:ext cx="107950" cy="107950"/>
          </a:xfrm>
          <a:prstGeom prst="ellipse">
            <a:avLst/>
          </a:prstGeom>
          <a:solidFill>
            <a:schemeClr val="tx1"/>
          </a:solidFill>
          <a:ln w="9525">
            <a:solidFill>
              <a:schemeClr val="tx1"/>
            </a:solidFill>
            <a:round/>
            <a:headEnd/>
            <a:tailEnd/>
          </a:ln>
        </p:spPr>
        <p:txBody>
          <a:bodyPr wrap="none" anchor="ctr"/>
          <a:lstStyle/>
          <a:p>
            <a:endParaRPr lang="es-CL"/>
          </a:p>
        </p:txBody>
      </p:sp>
      <p:sp>
        <p:nvSpPr>
          <p:cNvPr id="48136" name="Freeform 18"/>
          <p:cNvSpPr>
            <a:spLocks/>
          </p:cNvSpPr>
          <p:nvPr/>
        </p:nvSpPr>
        <p:spPr bwMode="auto">
          <a:xfrm>
            <a:off x="2686050" y="777875"/>
            <a:ext cx="3794125" cy="2060575"/>
          </a:xfrm>
          <a:custGeom>
            <a:avLst/>
            <a:gdLst>
              <a:gd name="T0" fmla="*/ 0 w 2390"/>
              <a:gd name="T1" fmla="*/ 0 h 1298"/>
              <a:gd name="T2" fmla="*/ 2147483647 w 2390"/>
              <a:gd name="T3" fmla="*/ 2147483647 h 1298"/>
              <a:gd name="T4" fmla="*/ 2147483647 w 2390"/>
              <a:gd name="T5" fmla="*/ 2147483647 h 1298"/>
              <a:gd name="T6" fmla="*/ 2147483647 w 2390"/>
              <a:gd name="T7" fmla="*/ 2147483647 h 1298"/>
              <a:gd name="T8" fmla="*/ 2147483647 w 2390"/>
              <a:gd name="T9" fmla="*/ 2147483647 h 1298"/>
              <a:gd name="T10" fmla="*/ 2147483647 w 2390"/>
              <a:gd name="T11" fmla="*/ 2147483647 h 1298"/>
              <a:gd name="T12" fmla="*/ 0 60000 65536"/>
              <a:gd name="T13" fmla="*/ 0 60000 65536"/>
              <a:gd name="T14" fmla="*/ 0 60000 65536"/>
              <a:gd name="T15" fmla="*/ 0 60000 65536"/>
              <a:gd name="T16" fmla="*/ 0 60000 65536"/>
              <a:gd name="T17" fmla="*/ 0 60000 65536"/>
              <a:gd name="T18" fmla="*/ 0 w 2390"/>
              <a:gd name="T19" fmla="*/ 0 h 1298"/>
              <a:gd name="T20" fmla="*/ 2390 w 2390"/>
              <a:gd name="T21" fmla="*/ 1298 h 1298"/>
            </a:gdLst>
            <a:ahLst/>
            <a:cxnLst>
              <a:cxn ang="T12">
                <a:pos x="T0" y="T1"/>
              </a:cxn>
              <a:cxn ang="T13">
                <a:pos x="T2" y="T3"/>
              </a:cxn>
              <a:cxn ang="T14">
                <a:pos x="T4" y="T5"/>
              </a:cxn>
              <a:cxn ang="T15">
                <a:pos x="T6" y="T7"/>
              </a:cxn>
              <a:cxn ang="T16">
                <a:pos x="T8" y="T9"/>
              </a:cxn>
              <a:cxn ang="T17">
                <a:pos x="T10" y="T11"/>
              </a:cxn>
            </a:cxnLst>
            <a:rect l="T18" t="T19" r="T20" b="T21"/>
            <a:pathLst>
              <a:path w="2390" h="1298">
                <a:moveTo>
                  <a:pt x="0" y="0"/>
                </a:moveTo>
                <a:cubicBezTo>
                  <a:pt x="158" y="21"/>
                  <a:pt x="316" y="42"/>
                  <a:pt x="481" y="86"/>
                </a:cubicBezTo>
                <a:cubicBezTo>
                  <a:pt x="646" y="130"/>
                  <a:pt x="824" y="190"/>
                  <a:pt x="989" y="267"/>
                </a:cubicBezTo>
                <a:cubicBezTo>
                  <a:pt x="1154" y="344"/>
                  <a:pt x="1311" y="448"/>
                  <a:pt x="1470" y="550"/>
                </a:cubicBezTo>
                <a:cubicBezTo>
                  <a:pt x="1629" y="652"/>
                  <a:pt x="1790" y="752"/>
                  <a:pt x="1943" y="877"/>
                </a:cubicBezTo>
                <a:cubicBezTo>
                  <a:pt x="2096" y="1002"/>
                  <a:pt x="2243" y="1150"/>
                  <a:pt x="2390" y="1298"/>
                </a:cubicBezTo>
              </a:path>
            </a:pathLst>
          </a:custGeom>
          <a:noFill/>
          <a:ln w="28575">
            <a:solidFill>
              <a:schemeClr val="tx1"/>
            </a:solidFill>
            <a:round/>
            <a:headEnd/>
            <a:tailEnd/>
          </a:ln>
        </p:spPr>
        <p:txBody>
          <a:bodyPr/>
          <a:lstStyle/>
          <a:p>
            <a:endParaRPr lang="es-CL"/>
          </a:p>
        </p:txBody>
      </p:sp>
      <p:sp>
        <p:nvSpPr>
          <p:cNvPr id="48137" name="Freeform 29"/>
          <p:cNvSpPr>
            <a:spLocks/>
          </p:cNvSpPr>
          <p:nvPr/>
        </p:nvSpPr>
        <p:spPr bwMode="auto">
          <a:xfrm>
            <a:off x="2686050" y="900113"/>
            <a:ext cx="3030538" cy="1938337"/>
          </a:xfrm>
          <a:custGeom>
            <a:avLst/>
            <a:gdLst>
              <a:gd name="T0" fmla="*/ 0 w 1909"/>
              <a:gd name="T1" fmla="*/ 0 h 1221"/>
              <a:gd name="T2" fmla="*/ 2147483647 w 1909"/>
              <a:gd name="T3" fmla="*/ 0 h 1221"/>
              <a:gd name="T4" fmla="*/ 2147483647 w 1909"/>
              <a:gd name="T5" fmla="*/ 2147483647 h 1221"/>
              <a:gd name="T6" fmla="*/ 2147483647 w 1909"/>
              <a:gd name="T7" fmla="*/ 2147483647 h 1221"/>
              <a:gd name="T8" fmla="*/ 2147483647 w 1909"/>
              <a:gd name="T9" fmla="*/ 2147483647 h 1221"/>
              <a:gd name="T10" fmla="*/ 2147483647 w 1909"/>
              <a:gd name="T11" fmla="*/ 2147483647 h 1221"/>
              <a:gd name="T12" fmla="*/ 2147483647 w 1909"/>
              <a:gd name="T13" fmla="*/ 2147483647 h 1221"/>
              <a:gd name="T14" fmla="*/ 2147483647 w 1909"/>
              <a:gd name="T15" fmla="*/ 2147483647 h 1221"/>
              <a:gd name="T16" fmla="*/ 2147483647 w 1909"/>
              <a:gd name="T17" fmla="*/ 2147483647 h 1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9"/>
              <a:gd name="T28" fmla="*/ 0 h 1221"/>
              <a:gd name="T29" fmla="*/ 1909 w 1909"/>
              <a:gd name="T30" fmla="*/ 1221 h 1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9" h="1221">
                <a:moveTo>
                  <a:pt x="0" y="0"/>
                </a:moveTo>
                <a:lnTo>
                  <a:pt x="481" y="0"/>
                </a:lnTo>
                <a:lnTo>
                  <a:pt x="481" y="172"/>
                </a:lnTo>
                <a:lnTo>
                  <a:pt x="954" y="172"/>
                </a:lnTo>
                <a:lnTo>
                  <a:pt x="954" y="447"/>
                </a:lnTo>
                <a:lnTo>
                  <a:pt x="1444" y="447"/>
                </a:lnTo>
                <a:lnTo>
                  <a:pt x="1444" y="800"/>
                </a:lnTo>
                <a:lnTo>
                  <a:pt x="1909" y="800"/>
                </a:lnTo>
                <a:lnTo>
                  <a:pt x="1909" y="1221"/>
                </a:lnTo>
              </a:path>
            </a:pathLst>
          </a:custGeom>
          <a:noFill/>
          <a:ln w="9525">
            <a:solidFill>
              <a:schemeClr val="tx1"/>
            </a:solidFill>
            <a:round/>
            <a:headEnd/>
            <a:tailEnd/>
          </a:ln>
        </p:spPr>
        <p:txBody>
          <a:bodyPr/>
          <a:lstStyle/>
          <a:p>
            <a:endParaRPr lang="es-CL"/>
          </a:p>
        </p:txBody>
      </p:sp>
      <p:sp>
        <p:nvSpPr>
          <p:cNvPr id="48138" name="Text Box 30"/>
          <p:cNvSpPr txBox="1">
            <a:spLocks noChangeArrowheads="1"/>
          </p:cNvSpPr>
          <p:nvPr/>
        </p:nvSpPr>
        <p:spPr bwMode="auto">
          <a:xfrm>
            <a:off x="2471738" y="2867025"/>
            <a:ext cx="84137" cy="182563"/>
          </a:xfrm>
          <a:prstGeom prst="rect">
            <a:avLst/>
          </a:prstGeom>
          <a:noFill/>
          <a:ln w="9525">
            <a:noFill/>
            <a:miter lim="800000"/>
            <a:headEnd/>
            <a:tailEnd/>
          </a:ln>
        </p:spPr>
        <p:txBody>
          <a:bodyPr wrap="none" lIns="0" tIns="0" rIns="0" bIns="0">
            <a:spAutoFit/>
          </a:bodyPr>
          <a:lstStyle/>
          <a:p>
            <a:r>
              <a:rPr lang="es-ES_tradnl" sz="1200" b="1"/>
              <a:t>0</a:t>
            </a:r>
          </a:p>
        </p:txBody>
      </p:sp>
      <p:sp>
        <p:nvSpPr>
          <p:cNvPr id="48139" name="Text Box 31"/>
          <p:cNvSpPr txBox="1">
            <a:spLocks noChangeArrowheads="1"/>
          </p:cNvSpPr>
          <p:nvPr/>
        </p:nvSpPr>
        <p:spPr bwMode="auto">
          <a:xfrm>
            <a:off x="3408363" y="2867025"/>
            <a:ext cx="84137" cy="182563"/>
          </a:xfrm>
          <a:prstGeom prst="rect">
            <a:avLst/>
          </a:prstGeom>
          <a:noFill/>
          <a:ln w="9525">
            <a:noFill/>
            <a:miter lim="800000"/>
            <a:headEnd/>
            <a:tailEnd/>
          </a:ln>
        </p:spPr>
        <p:txBody>
          <a:bodyPr wrap="none" lIns="0" tIns="0" rIns="0" bIns="0">
            <a:spAutoFit/>
          </a:bodyPr>
          <a:lstStyle/>
          <a:p>
            <a:r>
              <a:rPr lang="es-ES_tradnl" sz="1200" b="1"/>
              <a:t>1</a:t>
            </a:r>
          </a:p>
        </p:txBody>
      </p:sp>
      <p:sp>
        <p:nvSpPr>
          <p:cNvPr id="48140" name="Text Box 32"/>
          <p:cNvSpPr txBox="1">
            <a:spLocks noChangeArrowheads="1"/>
          </p:cNvSpPr>
          <p:nvPr/>
        </p:nvSpPr>
        <p:spPr bwMode="auto">
          <a:xfrm>
            <a:off x="4170363" y="2867025"/>
            <a:ext cx="84137" cy="182563"/>
          </a:xfrm>
          <a:prstGeom prst="rect">
            <a:avLst/>
          </a:prstGeom>
          <a:noFill/>
          <a:ln w="9525">
            <a:noFill/>
            <a:miter lim="800000"/>
            <a:headEnd/>
            <a:tailEnd/>
          </a:ln>
        </p:spPr>
        <p:txBody>
          <a:bodyPr wrap="none" lIns="0" tIns="0" rIns="0" bIns="0">
            <a:spAutoFit/>
          </a:bodyPr>
          <a:lstStyle/>
          <a:p>
            <a:r>
              <a:rPr lang="es-ES_tradnl" sz="1200" b="1"/>
              <a:t>2</a:t>
            </a:r>
          </a:p>
        </p:txBody>
      </p:sp>
      <p:sp>
        <p:nvSpPr>
          <p:cNvPr id="48141" name="Text Box 33"/>
          <p:cNvSpPr txBox="1">
            <a:spLocks noChangeArrowheads="1"/>
          </p:cNvSpPr>
          <p:nvPr/>
        </p:nvSpPr>
        <p:spPr bwMode="auto">
          <a:xfrm>
            <a:off x="4933950" y="2867025"/>
            <a:ext cx="84138" cy="182563"/>
          </a:xfrm>
          <a:prstGeom prst="rect">
            <a:avLst/>
          </a:prstGeom>
          <a:noFill/>
          <a:ln w="9525">
            <a:noFill/>
            <a:miter lim="800000"/>
            <a:headEnd/>
            <a:tailEnd/>
          </a:ln>
        </p:spPr>
        <p:txBody>
          <a:bodyPr wrap="none" lIns="0" tIns="0" rIns="0" bIns="0">
            <a:spAutoFit/>
          </a:bodyPr>
          <a:lstStyle/>
          <a:p>
            <a:r>
              <a:rPr lang="es-ES_tradnl" sz="1200" b="1"/>
              <a:t>3</a:t>
            </a:r>
          </a:p>
        </p:txBody>
      </p:sp>
      <p:sp>
        <p:nvSpPr>
          <p:cNvPr id="48142" name="Text Box 34"/>
          <p:cNvSpPr txBox="1">
            <a:spLocks noChangeArrowheads="1"/>
          </p:cNvSpPr>
          <p:nvPr/>
        </p:nvSpPr>
        <p:spPr bwMode="auto">
          <a:xfrm>
            <a:off x="5683250" y="2867025"/>
            <a:ext cx="84138" cy="182563"/>
          </a:xfrm>
          <a:prstGeom prst="rect">
            <a:avLst/>
          </a:prstGeom>
          <a:noFill/>
          <a:ln w="9525">
            <a:noFill/>
            <a:miter lim="800000"/>
            <a:headEnd/>
            <a:tailEnd/>
          </a:ln>
        </p:spPr>
        <p:txBody>
          <a:bodyPr wrap="none" lIns="0" tIns="0" rIns="0" bIns="0">
            <a:spAutoFit/>
          </a:bodyPr>
          <a:lstStyle/>
          <a:p>
            <a:r>
              <a:rPr lang="es-ES_tradnl" sz="1200" b="1"/>
              <a:t>4</a:t>
            </a:r>
          </a:p>
        </p:txBody>
      </p:sp>
      <p:sp>
        <p:nvSpPr>
          <p:cNvPr id="48143" name="Text Box 35"/>
          <p:cNvSpPr txBox="1">
            <a:spLocks noChangeArrowheads="1"/>
          </p:cNvSpPr>
          <p:nvPr/>
        </p:nvSpPr>
        <p:spPr bwMode="auto">
          <a:xfrm>
            <a:off x="6432550" y="2867025"/>
            <a:ext cx="84138" cy="182563"/>
          </a:xfrm>
          <a:prstGeom prst="rect">
            <a:avLst/>
          </a:prstGeom>
          <a:noFill/>
          <a:ln w="9525">
            <a:noFill/>
            <a:miter lim="800000"/>
            <a:headEnd/>
            <a:tailEnd/>
          </a:ln>
        </p:spPr>
        <p:txBody>
          <a:bodyPr wrap="none" lIns="0" tIns="0" rIns="0" bIns="0">
            <a:spAutoFit/>
          </a:bodyPr>
          <a:lstStyle/>
          <a:p>
            <a:r>
              <a:rPr lang="es-ES_tradnl" sz="1200" b="1"/>
              <a:t>5</a:t>
            </a:r>
          </a:p>
        </p:txBody>
      </p:sp>
      <p:sp>
        <p:nvSpPr>
          <p:cNvPr id="48144" name="Text Box 36"/>
          <p:cNvSpPr txBox="1">
            <a:spLocks noChangeArrowheads="1"/>
          </p:cNvSpPr>
          <p:nvPr/>
        </p:nvSpPr>
        <p:spPr bwMode="auto">
          <a:xfrm>
            <a:off x="2471738" y="2012950"/>
            <a:ext cx="84137" cy="182563"/>
          </a:xfrm>
          <a:prstGeom prst="rect">
            <a:avLst/>
          </a:prstGeom>
          <a:noFill/>
          <a:ln w="9525">
            <a:noFill/>
            <a:miter lim="800000"/>
            <a:headEnd/>
            <a:tailEnd/>
          </a:ln>
        </p:spPr>
        <p:txBody>
          <a:bodyPr wrap="none" lIns="0" tIns="0" rIns="0" bIns="0">
            <a:spAutoFit/>
          </a:bodyPr>
          <a:lstStyle/>
          <a:p>
            <a:r>
              <a:rPr lang="es-ES_tradnl" sz="1200" b="1"/>
              <a:t>5</a:t>
            </a:r>
          </a:p>
        </p:txBody>
      </p:sp>
      <p:sp>
        <p:nvSpPr>
          <p:cNvPr id="48145" name="Text Box 37"/>
          <p:cNvSpPr txBox="1">
            <a:spLocks noChangeArrowheads="1"/>
          </p:cNvSpPr>
          <p:nvPr/>
        </p:nvSpPr>
        <p:spPr bwMode="auto">
          <a:xfrm>
            <a:off x="2387600" y="1341438"/>
            <a:ext cx="168275" cy="182562"/>
          </a:xfrm>
          <a:prstGeom prst="rect">
            <a:avLst/>
          </a:prstGeom>
          <a:noFill/>
          <a:ln w="9525">
            <a:noFill/>
            <a:miter lim="800000"/>
            <a:headEnd/>
            <a:tailEnd/>
          </a:ln>
        </p:spPr>
        <p:txBody>
          <a:bodyPr wrap="none" lIns="0" tIns="0" rIns="0" bIns="0">
            <a:spAutoFit/>
          </a:bodyPr>
          <a:lstStyle/>
          <a:p>
            <a:r>
              <a:rPr lang="es-ES_tradnl" sz="1200" b="1"/>
              <a:t>10</a:t>
            </a:r>
          </a:p>
        </p:txBody>
      </p:sp>
      <p:sp>
        <p:nvSpPr>
          <p:cNvPr id="48146" name="Text Box 38"/>
          <p:cNvSpPr txBox="1">
            <a:spLocks noChangeArrowheads="1"/>
          </p:cNvSpPr>
          <p:nvPr/>
        </p:nvSpPr>
        <p:spPr bwMode="auto">
          <a:xfrm>
            <a:off x="2387600" y="666750"/>
            <a:ext cx="168275" cy="182563"/>
          </a:xfrm>
          <a:prstGeom prst="rect">
            <a:avLst/>
          </a:prstGeom>
          <a:noFill/>
          <a:ln w="9525">
            <a:noFill/>
            <a:miter lim="800000"/>
            <a:headEnd/>
            <a:tailEnd/>
          </a:ln>
        </p:spPr>
        <p:txBody>
          <a:bodyPr wrap="none" lIns="0" tIns="0" rIns="0" bIns="0">
            <a:spAutoFit/>
          </a:bodyPr>
          <a:lstStyle/>
          <a:p>
            <a:r>
              <a:rPr lang="es-ES_tradnl" sz="1200" b="1" dirty="0"/>
              <a:t>15</a:t>
            </a:r>
          </a:p>
        </p:txBody>
      </p:sp>
      <p:sp>
        <p:nvSpPr>
          <p:cNvPr id="48147" name="Text Box 39"/>
          <p:cNvSpPr txBox="1">
            <a:spLocks noChangeArrowheads="1"/>
          </p:cNvSpPr>
          <p:nvPr/>
        </p:nvSpPr>
        <p:spPr bwMode="auto">
          <a:xfrm>
            <a:off x="4425950" y="3068638"/>
            <a:ext cx="2378075" cy="182562"/>
          </a:xfrm>
          <a:prstGeom prst="rect">
            <a:avLst/>
          </a:prstGeom>
          <a:noFill/>
          <a:ln w="9525">
            <a:noFill/>
            <a:miter lim="800000"/>
            <a:headEnd/>
            <a:tailEnd/>
          </a:ln>
        </p:spPr>
        <p:txBody>
          <a:bodyPr wrap="none" lIns="0" tIns="0" rIns="0" bIns="0">
            <a:spAutoFit/>
          </a:bodyPr>
          <a:lstStyle/>
          <a:p>
            <a:r>
              <a:rPr lang="es-ES_tradnl" sz="1200" b="1"/>
              <a:t>Hamburguesas (millones al mes)</a:t>
            </a:r>
          </a:p>
        </p:txBody>
      </p:sp>
      <p:sp>
        <p:nvSpPr>
          <p:cNvPr id="48148" name="Text Box 40"/>
          <p:cNvSpPr txBox="1">
            <a:spLocks noChangeArrowheads="1"/>
          </p:cNvSpPr>
          <p:nvPr/>
        </p:nvSpPr>
        <p:spPr bwMode="auto">
          <a:xfrm rot="-5400000">
            <a:off x="1295401" y="1554162"/>
            <a:ext cx="1617662" cy="182563"/>
          </a:xfrm>
          <a:prstGeom prst="rect">
            <a:avLst/>
          </a:prstGeom>
          <a:noFill/>
          <a:ln w="9525">
            <a:noFill/>
            <a:miter lim="800000"/>
            <a:headEnd/>
            <a:tailEnd/>
          </a:ln>
        </p:spPr>
        <p:txBody>
          <a:bodyPr wrap="none" lIns="0" tIns="0" rIns="0" bIns="0">
            <a:spAutoFit/>
          </a:bodyPr>
          <a:lstStyle/>
          <a:p>
            <a:r>
              <a:rPr lang="es-ES_tradnl" sz="1200" b="1"/>
              <a:t>CD (millones por mes)</a:t>
            </a:r>
          </a:p>
        </p:txBody>
      </p:sp>
      <p:sp>
        <p:nvSpPr>
          <p:cNvPr id="48149" name="Freeform 44"/>
          <p:cNvSpPr>
            <a:spLocks/>
          </p:cNvSpPr>
          <p:nvPr/>
        </p:nvSpPr>
        <p:spPr bwMode="auto">
          <a:xfrm>
            <a:off x="2670175" y="592138"/>
            <a:ext cx="4319588" cy="2232025"/>
          </a:xfrm>
          <a:custGeom>
            <a:avLst/>
            <a:gdLst>
              <a:gd name="T0" fmla="*/ 0 w 2721"/>
              <a:gd name="T1" fmla="*/ 0 h 1406"/>
              <a:gd name="T2" fmla="*/ 0 w 2721"/>
              <a:gd name="T3" fmla="*/ 2147483647 h 1406"/>
              <a:gd name="T4" fmla="*/ 2147483647 w 2721"/>
              <a:gd name="T5" fmla="*/ 2147483647 h 1406"/>
              <a:gd name="T6" fmla="*/ 0 60000 65536"/>
              <a:gd name="T7" fmla="*/ 0 60000 65536"/>
              <a:gd name="T8" fmla="*/ 0 60000 65536"/>
              <a:gd name="T9" fmla="*/ 0 w 2721"/>
              <a:gd name="T10" fmla="*/ 0 h 1406"/>
              <a:gd name="T11" fmla="*/ 2721 w 2721"/>
              <a:gd name="T12" fmla="*/ 1406 h 1406"/>
            </a:gdLst>
            <a:ahLst/>
            <a:cxnLst>
              <a:cxn ang="T6">
                <a:pos x="T0" y="T1"/>
              </a:cxn>
              <a:cxn ang="T7">
                <a:pos x="T2" y="T3"/>
              </a:cxn>
              <a:cxn ang="T8">
                <a:pos x="T4" y="T5"/>
              </a:cxn>
            </a:cxnLst>
            <a:rect l="T9" t="T10" r="T11" b="T12"/>
            <a:pathLst>
              <a:path w="2721" h="1406">
                <a:moveTo>
                  <a:pt x="0" y="0"/>
                </a:moveTo>
                <a:lnTo>
                  <a:pt x="0" y="1406"/>
                </a:lnTo>
                <a:lnTo>
                  <a:pt x="2721" y="1406"/>
                </a:lnTo>
              </a:path>
            </a:pathLst>
          </a:custGeom>
          <a:noFill/>
          <a:ln w="9525">
            <a:solidFill>
              <a:schemeClr val="tx1"/>
            </a:solidFill>
            <a:round/>
            <a:headEnd/>
            <a:tailEnd/>
          </a:ln>
        </p:spPr>
        <p:txBody>
          <a:bodyPr/>
          <a:lstStyle/>
          <a:p>
            <a:endParaRPr lang="es-CL"/>
          </a:p>
        </p:txBody>
      </p:sp>
      <p:sp>
        <p:nvSpPr>
          <p:cNvPr id="48150" name="Line 56"/>
          <p:cNvSpPr>
            <a:spLocks noChangeShapeType="1"/>
          </p:cNvSpPr>
          <p:nvPr/>
        </p:nvSpPr>
        <p:spPr bwMode="auto">
          <a:xfrm>
            <a:off x="2671763" y="2119313"/>
            <a:ext cx="107950" cy="0"/>
          </a:xfrm>
          <a:prstGeom prst="line">
            <a:avLst/>
          </a:prstGeom>
          <a:noFill/>
          <a:ln w="9525">
            <a:solidFill>
              <a:schemeClr val="tx1"/>
            </a:solidFill>
            <a:round/>
            <a:headEnd/>
            <a:tailEnd/>
          </a:ln>
        </p:spPr>
        <p:txBody>
          <a:bodyPr/>
          <a:lstStyle/>
          <a:p>
            <a:endParaRPr lang="es-CL"/>
          </a:p>
        </p:txBody>
      </p:sp>
      <p:sp>
        <p:nvSpPr>
          <p:cNvPr id="48151" name="Line 57"/>
          <p:cNvSpPr>
            <a:spLocks noChangeShapeType="1"/>
          </p:cNvSpPr>
          <p:nvPr/>
        </p:nvSpPr>
        <p:spPr bwMode="auto">
          <a:xfrm>
            <a:off x="2671763" y="1455738"/>
            <a:ext cx="107950" cy="0"/>
          </a:xfrm>
          <a:prstGeom prst="line">
            <a:avLst/>
          </a:prstGeom>
          <a:noFill/>
          <a:ln w="9525">
            <a:solidFill>
              <a:schemeClr val="tx1"/>
            </a:solidFill>
            <a:round/>
            <a:headEnd/>
            <a:tailEnd/>
          </a:ln>
        </p:spPr>
        <p:txBody>
          <a:bodyPr/>
          <a:lstStyle/>
          <a:p>
            <a:endParaRPr lang="es-CL"/>
          </a:p>
        </p:txBody>
      </p:sp>
      <p:sp>
        <p:nvSpPr>
          <p:cNvPr id="48152" name="Line 62"/>
          <p:cNvSpPr>
            <a:spLocks noChangeShapeType="1"/>
          </p:cNvSpPr>
          <p:nvPr/>
        </p:nvSpPr>
        <p:spPr bwMode="auto">
          <a:xfrm>
            <a:off x="3448050" y="2701925"/>
            <a:ext cx="0" cy="107950"/>
          </a:xfrm>
          <a:prstGeom prst="line">
            <a:avLst/>
          </a:prstGeom>
          <a:noFill/>
          <a:ln w="9525">
            <a:solidFill>
              <a:schemeClr val="tx1"/>
            </a:solidFill>
            <a:round/>
            <a:headEnd/>
            <a:tailEnd/>
          </a:ln>
        </p:spPr>
        <p:txBody>
          <a:bodyPr/>
          <a:lstStyle/>
          <a:p>
            <a:endParaRPr lang="es-CL"/>
          </a:p>
        </p:txBody>
      </p:sp>
      <p:sp>
        <p:nvSpPr>
          <p:cNvPr id="48153" name="Line 63"/>
          <p:cNvSpPr>
            <a:spLocks noChangeShapeType="1"/>
          </p:cNvSpPr>
          <p:nvPr/>
        </p:nvSpPr>
        <p:spPr bwMode="auto">
          <a:xfrm>
            <a:off x="4211638" y="2701925"/>
            <a:ext cx="0" cy="107950"/>
          </a:xfrm>
          <a:prstGeom prst="line">
            <a:avLst/>
          </a:prstGeom>
          <a:noFill/>
          <a:ln w="9525">
            <a:solidFill>
              <a:schemeClr val="tx1"/>
            </a:solidFill>
            <a:round/>
            <a:headEnd/>
            <a:tailEnd/>
          </a:ln>
        </p:spPr>
        <p:txBody>
          <a:bodyPr/>
          <a:lstStyle/>
          <a:p>
            <a:endParaRPr lang="es-CL"/>
          </a:p>
        </p:txBody>
      </p:sp>
      <p:sp>
        <p:nvSpPr>
          <p:cNvPr id="48154" name="Line 64"/>
          <p:cNvSpPr>
            <a:spLocks noChangeShapeType="1"/>
          </p:cNvSpPr>
          <p:nvPr/>
        </p:nvSpPr>
        <p:spPr bwMode="auto">
          <a:xfrm>
            <a:off x="4989513" y="2701925"/>
            <a:ext cx="0" cy="107950"/>
          </a:xfrm>
          <a:prstGeom prst="line">
            <a:avLst/>
          </a:prstGeom>
          <a:noFill/>
          <a:ln w="9525">
            <a:solidFill>
              <a:schemeClr val="tx1"/>
            </a:solidFill>
            <a:round/>
            <a:headEnd/>
            <a:tailEnd/>
          </a:ln>
        </p:spPr>
        <p:txBody>
          <a:bodyPr/>
          <a:lstStyle/>
          <a:p>
            <a:endParaRPr lang="es-CL"/>
          </a:p>
        </p:txBody>
      </p:sp>
      <p:sp>
        <p:nvSpPr>
          <p:cNvPr id="48155" name="Text Box 70"/>
          <p:cNvSpPr txBox="1">
            <a:spLocks noChangeArrowheads="1"/>
          </p:cNvSpPr>
          <p:nvPr/>
        </p:nvSpPr>
        <p:spPr bwMode="auto">
          <a:xfrm>
            <a:off x="1115616" y="4653136"/>
            <a:ext cx="7354887" cy="396875"/>
          </a:xfrm>
          <a:prstGeom prst="rect">
            <a:avLst/>
          </a:prstGeom>
          <a:noFill/>
          <a:ln w="9525">
            <a:noFill/>
            <a:miter lim="800000"/>
            <a:headEnd/>
            <a:tailEnd/>
          </a:ln>
        </p:spPr>
        <p:txBody>
          <a:bodyPr wrap="none">
            <a:spAutoFit/>
          </a:bodyPr>
          <a:lstStyle/>
          <a:p>
            <a:r>
              <a:rPr lang="es-ES_tradnl">
                <a:solidFill>
                  <a:srgbClr val="000066"/>
                </a:solidFill>
              </a:rPr>
              <a:t>La Frontera de Posibilidades de Producción y el Costo Marginal</a:t>
            </a:r>
          </a:p>
        </p:txBody>
      </p:sp>
      <p:sp>
        <p:nvSpPr>
          <p:cNvPr id="48156" name="AutoShape 72"/>
          <p:cNvSpPr>
            <a:spLocks/>
          </p:cNvSpPr>
          <p:nvPr/>
        </p:nvSpPr>
        <p:spPr bwMode="auto">
          <a:xfrm>
            <a:off x="6011863" y="1011238"/>
            <a:ext cx="1512887" cy="904875"/>
          </a:xfrm>
          <a:prstGeom prst="borderCallout1">
            <a:avLst>
              <a:gd name="adj1" fmla="val 12630"/>
              <a:gd name="adj2" fmla="val -5037"/>
              <a:gd name="adj3" fmla="val 48245"/>
              <a:gd name="adj4" fmla="val -109130"/>
            </a:avLst>
          </a:prstGeom>
          <a:noFill/>
          <a:ln w="9525">
            <a:solidFill>
              <a:schemeClr val="tx1"/>
            </a:solidFill>
            <a:miter lim="800000"/>
            <a:headEnd/>
            <a:tailEnd/>
          </a:ln>
        </p:spPr>
        <p:txBody>
          <a:bodyPr anchor="ctr"/>
          <a:lstStyle/>
          <a:p>
            <a:pPr algn="ctr"/>
            <a:r>
              <a:rPr lang="es-ES_tradnl" sz="1200"/>
              <a:t>El costo de opotunidad creciente de las hamburguesas…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número de diapositiva"/>
          <p:cNvSpPr>
            <a:spLocks noGrp="1"/>
          </p:cNvSpPr>
          <p:nvPr>
            <p:ph type="sldNum" sz="quarter" idx="12"/>
          </p:nvPr>
        </p:nvSpPr>
        <p:spPr/>
        <p:txBody>
          <a:bodyPr/>
          <a:lstStyle/>
          <a:p>
            <a:pPr>
              <a:defRPr/>
            </a:pPr>
            <a:fld id="{39FFCE08-2021-482F-90F7-2DDB864BC809}" type="slidenum">
              <a:rPr lang="es-ES"/>
              <a:pPr>
                <a:defRPr/>
              </a:pPr>
              <a:t>45</a:t>
            </a:fld>
            <a:endParaRPr lang="es-ES"/>
          </a:p>
        </p:txBody>
      </p:sp>
      <p:sp>
        <p:nvSpPr>
          <p:cNvPr id="49156" name="Text Box 5"/>
          <p:cNvSpPr txBox="1">
            <a:spLocks noChangeArrowheads="1"/>
          </p:cNvSpPr>
          <p:nvPr/>
        </p:nvSpPr>
        <p:spPr bwMode="auto">
          <a:xfrm>
            <a:off x="1095375" y="692696"/>
            <a:ext cx="6932613" cy="5509200"/>
          </a:xfrm>
          <a:prstGeom prst="rect">
            <a:avLst/>
          </a:prstGeom>
          <a:noFill/>
          <a:ln w="9525">
            <a:noFill/>
            <a:miter lim="800000"/>
            <a:headEnd/>
            <a:tailEnd/>
          </a:ln>
        </p:spPr>
        <p:txBody>
          <a:bodyPr wrap="square">
            <a:spAutoFit/>
          </a:bodyPr>
          <a:lstStyle/>
          <a:p>
            <a:pPr algn="just">
              <a:spcBef>
                <a:spcPct val="25000"/>
              </a:spcBef>
            </a:pPr>
            <a:r>
              <a:rPr lang="es-ES_tradnl" sz="3200" dirty="0">
                <a:solidFill>
                  <a:srgbClr val="FF0000"/>
                </a:solidFill>
              </a:rPr>
              <a:t>Las preferencias </a:t>
            </a:r>
            <a:r>
              <a:rPr lang="es-ES_tradnl" dirty="0"/>
              <a:t>representan la descripción de lo que gusta y disgusta a la gente.</a:t>
            </a:r>
          </a:p>
          <a:p>
            <a:pPr algn="just">
              <a:spcBef>
                <a:spcPct val="25000"/>
              </a:spcBef>
            </a:pPr>
            <a:r>
              <a:rPr lang="es-ES_tradnl" sz="2800" dirty="0">
                <a:solidFill>
                  <a:srgbClr val="FF0000"/>
                </a:solidFill>
              </a:rPr>
              <a:t>El beneficio marginal </a:t>
            </a:r>
            <a:r>
              <a:rPr lang="es-ES_tradnl" dirty="0"/>
              <a:t>de un cierto bien o servicio es el beneficio que se obtiene al consumir una unidad más del mismo</a:t>
            </a:r>
            <a:r>
              <a:rPr lang="es-ES_tradnl" dirty="0" smtClean="0"/>
              <a:t>.</a:t>
            </a:r>
            <a:r>
              <a:rPr lang="es-ES_tradnl" b="1" i="1" dirty="0" smtClean="0"/>
              <a:t> </a:t>
            </a:r>
            <a:r>
              <a:rPr lang="es-ES_tradnl" dirty="0" smtClean="0"/>
              <a:t>El precio que se está dispuesto a pagar por algo equivale a la cantidad de los otros bienes que se está dispuesto a dejar de lado</a:t>
            </a:r>
            <a:r>
              <a:rPr lang="es-ES_tradnl" b="1" i="1" dirty="0" smtClean="0"/>
              <a:t>.</a:t>
            </a:r>
          </a:p>
          <a:p>
            <a:pPr algn="just">
              <a:spcBef>
                <a:spcPct val="25000"/>
              </a:spcBef>
            </a:pPr>
            <a:endParaRPr lang="es-ES_tradnl" dirty="0" smtClean="0"/>
          </a:p>
          <a:p>
            <a:pPr marL="271463" indent="-271463">
              <a:buFont typeface="Arial" pitchFamily="34" charset="0"/>
              <a:buChar char="•"/>
            </a:pPr>
            <a:r>
              <a:rPr lang="es-ES_tradnl" b="1" dirty="0" smtClean="0"/>
              <a:t>Disposición a pagar</a:t>
            </a:r>
          </a:p>
          <a:p>
            <a:pPr marL="271463" indent="-271463">
              <a:buFont typeface="Arial" pitchFamily="34" charset="0"/>
              <a:buChar char="•"/>
            </a:pPr>
            <a:r>
              <a:rPr lang="es-ES_tradnl" b="1" dirty="0" smtClean="0"/>
              <a:t>Beneficio marginal decreciente</a:t>
            </a:r>
          </a:p>
          <a:p>
            <a:pPr marL="271463" indent="-271463">
              <a:buFont typeface="Arial" pitchFamily="34" charset="0"/>
              <a:buChar char="•"/>
            </a:pPr>
            <a:r>
              <a:rPr lang="es-ES_tradnl" b="1" dirty="0" smtClean="0"/>
              <a:t>Las personas prefieren variedad</a:t>
            </a:r>
          </a:p>
          <a:p>
            <a:pPr marL="271463" indent="-271463">
              <a:buFont typeface="Arial" pitchFamily="34" charset="0"/>
              <a:buChar char="•"/>
            </a:pPr>
            <a:endParaRPr lang="es-ES_tradnl" b="1" dirty="0" smtClean="0"/>
          </a:p>
          <a:p>
            <a:pPr marL="271463" indent="-271463">
              <a:buFont typeface="Arial" pitchFamily="34" charset="0"/>
              <a:buChar char="•"/>
            </a:pPr>
            <a:r>
              <a:rPr lang="es-ES_tradnl" b="1" dirty="0" smtClean="0">
                <a:solidFill>
                  <a:srgbClr val="FF0066"/>
                </a:solidFill>
              </a:rPr>
              <a:t>USO EFICIENTE DE RECURSOS </a:t>
            </a:r>
            <a:r>
              <a:rPr lang="es-ES_tradnl" dirty="0" smtClean="0"/>
              <a:t>Cuando no es posible producir más de algún bien sin tener que ceder algún otro que valoramos más, se ha alcanzado la eficiencia en la asignación de recursos.</a:t>
            </a:r>
            <a:endParaRPr lang="es-ES_tradnl" dirty="0"/>
          </a:p>
        </p:txBody>
      </p:sp>
      <p:pic>
        <p:nvPicPr>
          <p:cNvPr id="8" name="Picture 9" descr="http://blog.germinal.es/wp-content/uploads/2012/08/libro1.gif"/>
          <p:cNvPicPr>
            <a:picLocks noChangeAspect="1" noChangeArrowheads="1"/>
          </p:cNvPicPr>
          <p:nvPr/>
        </p:nvPicPr>
        <p:blipFill>
          <a:blip r:embed="rId2" cstate="print"/>
          <a:srcRect/>
          <a:stretch>
            <a:fillRect/>
          </a:stretch>
        </p:blipFill>
        <p:spPr bwMode="auto">
          <a:xfrm>
            <a:off x="5796136" y="3068960"/>
            <a:ext cx="1714500" cy="164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número de diapositiva"/>
          <p:cNvSpPr>
            <a:spLocks noGrp="1"/>
          </p:cNvSpPr>
          <p:nvPr>
            <p:ph type="sldNum" sz="quarter" idx="12"/>
          </p:nvPr>
        </p:nvSpPr>
        <p:spPr/>
        <p:txBody>
          <a:bodyPr/>
          <a:lstStyle/>
          <a:p>
            <a:pPr>
              <a:defRPr/>
            </a:pPr>
            <a:fld id="{1BFCCAA7-253B-4186-B852-A7A3A5CE580F}" type="slidenum">
              <a:rPr lang="es-ES"/>
              <a:pPr>
                <a:defRPr/>
              </a:pPr>
              <a:t>46</a:t>
            </a:fld>
            <a:endParaRPr lang="es-ES"/>
          </a:p>
        </p:txBody>
      </p:sp>
      <p:sp>
        <p:nvSpPr>
          <p:cNvPr id="52227" name="Text Box 2"/>
          <p:cNvSpPr txBox="1">
            <a:spLocks noChangeArrowheads="1"/>
          </p:cNvSpPr>
          <p:nvPr/>
        </p:nvSpPr>
        <p:spPr bwMode="auto">
          <a:xfrm>
            <a:off x="873125" y="533400"/>
            <a:ext cx="7254875" cy="1138773"/>
          </a:xfrm>
          <a:prstGeom prst="rect">
            <a:avLst/>
          </a:prstGeom>
          <a:noFill/>
          <a:ln w="9525">
            <a:noFill/>
            <a:miter lim="800000"/>
            <a:headEnd/>
            <a:tailEnd/>
          </a:ln>
        </p:spPr>
        <p:txBody>
          <a:bodyPr>
            <a:spAutoFit/>
          </a:bodyPr>
          <a:lstStyle/>
          <a:p>
            <a:pPr marL="377825" indent="-377825" algn="just">
              <a:buFontTx/>
              <a:buChar char="•"/>
            </a:pPr>
            <a:r>
              <a:rPr lang="es-ES_tradnl" sz="3200" dirty="0"/>
              <a:t>El crecimiento, </a:t>
            </a:r>
            <a:r>
              <a:rPr lang="es-ES_tradnl" sz="1800" dirty="0"/>
              <a:t>entendido como el desplazamiento hacia fuera de la curva de posibilidades de producción puede producirse por cualquiera de los siguientes hechos:</a:t>
            </a:r>
            <a:endParaRPr lang="es-ES" sz="1800" i="1" dirty="0"/>
          </a:p>
        </p:txBody>
      </p:sp>
      <p:sp>
        <p:nvSpPr>
          <p:cNvPr id="52228" name="Text Box 4"/>
          <p:cNvSpPr txBox="1">
            <a:spLocks noChangeArrowheads="1"/>
          </p:cNvSpPr>
          <p:nvPr/>
        </p:nvSpPr>
        <p:spPr bwMode="auto">
          <a:xfrm>
            <a:off x="1812925" y="1600200"/>
            <a:ext cx="5978525" cy="1743075"/>
          </a:xfrm>
          <a:prstGeom prst="rect">
            <a:avLst/>
          </a:prstGeom>
          <a:noFill/>
          <a:ln w="9525">
            <a:noFill/>
            <a:miter lim="800000"/>
            <a:headEnd/>
            <a:tailEnd/>
          </a:ln>
        </p:spPr>
        <p:txBody>
          <a:bodyPr wrap="none">
            <a:spAutoFit/>
          </a:bodyPr>
          <a:lstStyle/>
          <a:p>
            <a:pPr marL="282575" indent="-282575">
              <a:lnSpc>
                <a:spcPct val="120000"/>
              </a:lnSpc>
              <a:buFont typeface="Wingdings" pitchFamily="2" charset="2"/>
              <a:buChar char="ü"/>
            </a:pPr>
            <a:r>
              <a:rPr lang="es-ES_tradnl" sz="1800" i="1" dirty="0"/>
              <a:t>Mejora tecnológica, en el sentido de nuevos y mejores</a:t>
            </a:r>
          </a:p>
          <a:p>
            <a:pPr marL="282575" indent="-282575">
              <a:lnSpc>
                <a:spcPct val="120000"/>
              </a:lnSpc>
              <a:buFont typeface="Wingdings" pitchFamily="2" charset="2"/>
              <a:buNone/>
            </a:pPr>
            <a:r>
              <a:rPr lang="es-ES_tradnl" sz="1800" i="1" dirty="0"/>
              <a:t>	Métodos para producir bienes y servicios.</a:t>
            </a:r>
          </a:p>
          <a:p>
            <a:pPr marL="282575" indent="-282575">
              <a:lnSpc>
                <a:spcPct val="120000"/>
              </a:lnSpc>
              <a:buFont typeface="Wingdings" pitchFamily="2" charset="2"/>
              <a:buChar char="ü"/>
            </a:pPr>
            <a:r>
              <a:rPr lang="es-ES_tradnl" sz="1800" i="1" dirty="0"/>
              <a:t>Aumento del volumen de capital.</a:t>
            </a:r>
          </a:p>
          <a:p>
            <a:pPr marL="282575" indent="-282575">
              <a:lnSpc>
                <a:spcPct val="120000"/>
              </a:lnSpc>
              <a:buFont typeface="Wingdings" pitchFamily="2" charset="2"/>
              <a:buChar char="ü"/>
            </a:pPr>
            <a:r>
              <a:rPr lang="es-ES_tradnl" sz="1800" i="1" dirty="0"/>
              <a:t>Aumento de la fuerza de trabajo.</a:t>
            </a:r>
          </a:p>
          <a:p>
            <a:pPr marL="282575" indent="-282575">
              <a:lnSpc>
                <a:spcPct val="120000"/>
              </a:lnSpc>
              <a:buFont typeface="Wingdings" pitchFamily="2" charset="2"/>
              <a:buChar char="ü"/>
            </a:pPr>
            <a:r>
              <a:rPr lang="es-ES_tradnl" sz="1800" i="1" dirty="0"/>
              <a:t>Descubrimiento de nuevos recursos naturales.</a:t>
            </a:r>
            <a:endParaRPr lang="es-ES" sz="1800" i="1" dirty="0"/>
          </a:p>
        </p:txBody>
      </p:sp>
      <p:sp>
        <p:nvSpPr>
          <p:cNvPr id="52229" name="Text Box 5"/>
          <p:cNvSpPr txBox="1">
            <a:spLocks noChangeArrowheads="1"/>
          </p:cNvSpPr>
          <p:nvPr/>
        </p:nvSpPr>
        <p:spPr bwMode="auto">
          <a:xfrm>
            <a:off x="873125" y="3581400"/>
            <a:ext cx="7254875" cy="3447098"/>
          </a:xfrm>
          <a:prstGeom prst="rect">
            <a:avLst/>
          </a:prstGeom>
          <a:noFill/>
          <a:ln w="9525">
            <a:noFill/>
            <a:miter lim="800000"/>
            <a:headEnd/>
            <a:tailEnd/>
          </a:ln>
        </p:spPr>
        <p:txBody>
          <a:bodyPr>
            <a:spAutoFit/>
          </a:bodyPr>
          <a:lstStyle/>
          <a:p>
            <a:pPr marL="377825" indent="-377825" algn="just">
              <a:buFontTx/>
              <a:buChar char="•"/>
            </a:pPr>
            <a:r>
              <a:rPr lang="es-ES_tradnl" sz="1800" dirty="0"/>
              <a:t>Un desplazamiento hacia fuera de la </a:t>
            </a:r>
            <a:r>
              <a:rPr lang="es-ES_tradnl" sz="1800" dirty="0" err="1"/>
              <a:t>FPP</a:t>
            </a:r>
            <a:r>
              <a:rPr lang="es-ES_tradnl" sz="1800" dirty="0"/>
              <a:t> se puede lograr, por ejemplo, a través de una </a:t>
            </a:r>
            <a:r>
              <a:rPr lang="es-ES_tradnl" sz="3200" dirty="0"/>
              <a:t>innovación tecnológica </a:t>
            </a:r>
            <a:r>
              <a:rPr lang="es-ES_tradnl" sz="1800" dirty="0"/>
              <a:t>que permita obtener, con los recursos existentes, un aumento en la capacidad productiva de la economía</a:t>
            </a:r>
            <a:r>
              <a:rPr lang="es-ES_tradnl" sz="1800" dirty="0" smtClean="0"/>
              <a:t>. </a:t>
            </a:r>
          </a:p>
          <a:p>
            <a:pPr marL="377825" indent="-377825" algn="just">
              <a:buFontTx/>
              <a:buChar char="•"/>
            </a:pPr>
            <a:endParaRPr lang="es-ES_tradnl" sz="1800" dirty="0" smtClean="0"/>
          </a:p>
          <a:p>
            <a:pPr marL="377825" indent="-377825" algn="just">
              <a:buFontTx/>
              <a:buChar char="•"/>
            </a:pPr>
            <a:r>
              <a:rPr lang="es-ES_tradnl" sz="1800" dirty="0" smtClean="0"/>
              <a:t>El empleo de nuevos </a:t>
            </a:r>
            <a:r>
              <a:rPr lang="es-ES_tradnl" sz="2400" dirty="0" smtClean="0"/>
              <a:t>métodos de cultivo o fertilizantes </a:t>
            </a:r>
            <a:r>
              <a:rPr lang="es-ES_tradnl" sz="1800" dirty="0" smtClean="0"/>
              <a:t>puede lograr que con el empleo de la misma cantidad de trabajo y tierra se produzca una mayor cantidad de alimentos sin necesidad de reducir la cantidad producida de vestidos, u otros bienes.</a:t>
            </a:r>
            <a:endParaRPr lang="es-ES" sz="1800" i="1" dirty="0" smtClean="0"/>
          </a:p>
          <a:p>
            <a:pPr marL="377825" indent="-377825" algn="just">
              <a:buFontTx/>
              <a:buChar char="•"/>
            </a:pPr>
            <a:endParaRPr lang="es-ES" sz="1800" i="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http://3.bp.blogspot.com/-Xn9sZuVxbDs/Tp964NisNbI/AAAAAAAABC4/07v81v33_e0/s1600/escanear0006.jpg"/>
          <p:cNvPicPr/>
          <p:nvPr/>
        </p:nvPicPr>
        <p:blipFill rotWithShape="1">
          <a:blip r:embed="rId2">
            <a:extLst>
              <a:ext uri="{28A0092B-C50C-407E-A947-70E740481C1C}">
                <a14:useLocalDpi xmlns:a14="http://schemas.microsoft.com/office/drawing/2010/main" val="0"/>
              </a:ext>
            </a:extLst>
          </a:blip>
          <a:srcRect l="1360" t="3976" r="2627" b="3694"/>
          <a:stretch/>
        </p:blipFill>
        <p:spPr bwMode="auto">
          <a:xfrm>
            <a:off x="827584" y="1052736"/>
            <a:ext cx="7409269" cy="4824536"/>
          </a:xfrm>
          <a:prstGeom prst="rect">
            <a:avLst/>
          </a:prstGeom>
          <a:noFill/>
          <a:ln>
            <a:noFill/>
          </a:ln>
        </p:spPr>
      </p:pic>
    </p:spTree>
    <p:extLst>
      <p:ext uri="{BB962C8B-B14F-4D97-AF65-F5344CB8AC3E}">
        <p14:creationId xmlns:p14="http://schemas.microsoft.com/office/powerpoint/2010/main" val="3389754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a:xfrm>
            <a:off x="457200" y="274638"/>
            <a:ext cx="8229600" cy="725487"/>
          </a:xfrm>
        </p:spPr>
        <p:txBody>
          <a:bodyPr/>
          <a:lstStyle/>
          <a:p>
            <a:pPr eaLnBrk="1" hangingPunct="1"/>
            <a:r>
              <a:rPr lang="es-ES" sz="2800" b="1" smtClean="0">
                <a:latin typeface="Arial Black" pitchFamily="34" charset="0"/>
                <a:cs typeface="Times New Roman" pitchFamily="18" charset="0"/>
              </a:rPr>
              <a:t>DEFINICIÓN DE ECONOMÍA</a:t>
            </a:r>
          </a:p>
        </p:txBody>
      </p:sp>
      <p:sp>
        <p:nvSpPr>
          <p:cNvPr id="6147" name="Rectangle 5"/>
          <p:cNvSpPr>
            <a:spLocks noGrp="1" noChangeArrowheads="1"/>
          </p:cNvSpPr>
          <p:nvPr>
            <p:ph idx="1"/>
          </p:nvPr>
        </p:nvSpPr>
        <p:spPr>
          <a:xfrm>
            <a:off x="857250" y="1214438"/>
            <a:ext cx="7186613" cy="1143000"/>
          </a:xfrm>
        </p:spPr>
        <p:txBody>
          <a:bodyPr/>
          <a:lstStyle/>
          <a:p>
            <a:pPr algn="just" eaLnBrk="1" hangingPunct="1"/>
            <a:r>
              <a:rPr lang="es-ES" sz="2000" smtClean="0">
                <a:cs typeface="Times New Roman" pitchFamily="18" charset="0"/>
              </a:rPr>
              <a:t>Economía es el estudio  de la </a:t>
            </a:r>
            <a:r>
              <a:rPr lang="es-CL" sz="2000" smtClean="0">
                <a:cs typeface="Times New Roman" pitchFamily="18" charset="0"/>
              </a:rPr>
              <a:t>manera</a:t>
            </a:r>
            <a:r>
              <a:rPr lang="es-ES" sz="2000" smtClean="0">
                <a:cs typeface="Times New Roman" pitchFamily="18" charset="0"/>
              </a:rPr>
              <a:t> en que las sociedades utilizan  los recursos escasos para producir  mercaderías valiosas y distribuirlas entre los diferentes individuos. (Samuelson)</a:t>
            </a:r>
          </a:p>
          <a:p>
            <a:pPr algn="just" eaLnBrk="1" hangingPunct="1">
              <a:buFont typeface="Wingdings" pitchFamily="2" charset="2"/>
              <a:buNone/>
            </a:pPr>
            <a:endParaRPr lang="es-ES" sz="2000" b="1" smtClean="0">
              <a:latin typeface="Arial Black" pitchFamily="34" charset="0"/>
              <a:cs typeface="Times New Roman" pitchFamily="18" charset="0"/>
            </a:endParaRPr>
          </a:p>
          <a:p>
            <a:pPr algn="just" eaLnBrk="1" hangingPunct="1">
              <a:buFont typeface="Arial" charset="0"/>
              <a:buNone/>
            </a:pPr>
            <a:r>
              <a:rPr lang="es-ES" sz="2400" smtClean="0">
                <a:latin typeface="Arial Black" pitchFamily="34" charset="0"/>
                <a:cs typeface="Times New Roman" pitchFamily="18" charset="0"/>
              </a:rPr>
              <a:t/>
            </a:r>
            <a:br>
              <a:rPr lang="es-ES" sz="2400" smtClean="0">
                <a:latin typeface="Arial Black" pitchFamily="34" charset="0"/>
                <a:cs typeface="Times New Roman" pitchFamily="18" charset="0"/>
              </a:rPr>
            </a:br>
            <a:endParaRPr lang="es-CL" sz="2400" smtClean="0">
              <a:latin typeface="Arial Black" pitchFamily="34" charset="0"/>
              <a:cs typeface="Times New Roman" pitchFamily="18" charset="0"/>
            </a:endParaRPr>
          </a:p>
        </p:txBody>
      </p:sp>
      <p:graphicFrame>
        <p:nvGraphicFramePr>
          <p:cNvPr id="4" name="3 Diagrama"/>
          <p:cNvGraphicFramePr/>
          <p:nvPr/>
        </p:nvGraphicFramePr>
        <p:xfrm>
          <a:off x="1643042" y="250030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2400">
                <a:latin typeface="Arial Black" pitchFamily="34" charset="0"/>
                <a:cs typeface="Times New Roman" pitchFamily="18" charset="0"/>
              </a:rPr>
              <a:t> </a:t>
            </a:r>
            <a:r>
              <a:rPr lang="es-ES" sz="2400">
                <a:latin typeface="Arial Black" pitchFamily="34" charset="0"/>
                <a:cs typeface="Times New Roman" pitchFamily="18" charset="0"/>
              </a:rPr>
              <a:t/>
            </a:r>
            <a:br>
              <a:rPr lang="es-ES" sz="2400">
                <a:latin typeface="Arial Black" pitchFamily="34" charset="0"/>
                <a:cs typeface="Times New Roman" pitchFamily="18" charset="0"/>
              </a:rPr>
            </a:br>
            <a:r>
              <a:rPr lang="es-ES" sz="2400">
                <a:latin typeface="Arial Black" pitchFamily="34" charset="0"/>
                <a:cs typeface="Times New Roman" pitchFamily="18" charset="0"/>
              </a:rPr>
              <a:t> </a:t>
            </a:r>
            <a:br>
              <a:rPr lang="es-ES" sz="2400">
                <a:latin typeface="Arial Black" pitchFamily="34" charset="0"/>
                <a:cs typeface="Times New Roman" pitchFamily="18" charset="0"/>
              </a:rPr>
            </a:br>
            <a:endParaRPr lang="es-CL" sz="2400">
              <a:latin typeface="Arial Black" pitchFamily="34" charset="0"/>
              <a:cs typeface="Times New Roman" pitchFamily="18" charset="0"/>
            </a:endParaRPr>
          </a:p>
        </p:txBody>
      </p:sp>
      <p:sp>
        <p:nvSpPr>
          <p:cNvPr id="7171" name="Rectangle 3"/>
          <p:cNvSpPr>
            <a:spLocks noGrp="1" noChangeArrowheads="1"/>
          </p:cNvSpPr>
          <p:nvPr>
            <p:ph idx="1"/>
          </p:nvPr>
        </p:nvSpPr>
        <p:spPr>
          <a:xfrm>
            <a:off x="428625" y="4500563"/>
            <a:ext cx="8229600" cy="1071562"/>
          </a:xfrm>
        </p:spPr>
        <p:txBody>
          <a:bodyPr/>
          <a:lstStyle/>
          <a:p>
            <a:pPr algn="ctr" eaLnBrk="1" hangingPunct="1">
              <a:lnSpc>
                <a:spcPct val="80000"/>
              </a:lnSpc>
              <a:buFont typeface="Arial" charset="0"/>
              <a:buNone/>
            </a:pPr>
            <a:r>
              <a:rPr lang="es-ES" sz="2000" b="1" dirty="0" smtClean="0">
                <a:latin typeface="Arial Black" pitchFamily="34" charset="0"/>
                <a:cs typeface="Times New Roman" pitchFamily="18" charset="0"/>
              </a:rPr>
              <a:t>El problema económico surge porque las necesidades (caprichos o deseos) humanas son ilimitadas, mientras que los recursos disponibles son limitados (escasos).</a:t>
            </a:r>
            <a:r>
              <a:rPr lang="es-ES" sz="2000" dirty="0" smtClean="0">
                <a:latin typeface="Arial Black" pitchFamily="34" charset="0"/>
                <a:cs typeface="Times New Roman" pitchFamily="18" charset="0"/>
              </a:rPr>
              <a:t/>
            </a:r>
            <a:br>
              <a:rPr lang="es-ES" sz="2000" dirty="0" smtClean="0">
                <a:latin typeface="Arial Black" pitchFamily="34" charset="0"/>
                <a:cs typeface="Times New Roman" pitchFamily="18" charset="0"/>
              </a:rPr>
            </a:br>
            <a:endParaRPr lang="es-ES" sz="2000" dirty="0" smtClean="0">
              <a:latin typeface="Arial Black" pitchFamily="34" charset="0"/>
              <a:cs typeface="Times New Roman" pitchFamily="18" charset="0"/>
            </a:endParaRPr>
          </a:p>
          <a:p>
            <a:pPr algn="ctr" eaLnBrk="1" hangingPunct="1">
              <a:lnSpc>
                <a:spcPct val="80000"/>
              </a:lnSpc>
              <a:buFont typeface="Wingdings" pitchFamily="2" charset="2"/>
              <a:buNone/>
            </a:pPr>
            <a:endParaRPr lang="es-CL" sz="2400" dirty="0" smtClean="0">
              <a:latin typeface="Arial Black" pitchFamily="34" charset="0"/>
              <a:cs typeface="Times New Roman" pitchFamily="18" charset="0"/>
            </a:endParaRPr>
          </a:p>
          <a:p>
            <a:pPr algn="ctr" eaLnBrk="1" hangingPunct="1">
              <a:lnSpc>
                <a:spcPct val="80000"/>
              </a:lnSpc>
            </a:pPr>
            <a:endParaRPr lang="es-ES" sz="2000" dirty="0" smtClean="0">
              <a:latin typeface="Arial Black" pitchFamily="34" charset="0"/>
              <a:cs typeface="Times New Roman" pitchFamily="18" charset="0"/>
            </a:endParaRPr>
          </a:p>
          <a:p>
            <a:pPr algn="ctr" eaLnBrk="1" hangingPunct="1">
              <a:lnSpc>
                <a:spcPct val="80000"/>
              </a:lnSpc>
            </a:pPr>
            <a:endParaRPr lang="es-CL" sz="2000" dirty="0" smtClean="0">
              <a:latin typeface="Arial Black" pitchFamily="34" charset="0"/>
              <a:cs typeface="Times New Roman" pitchFamily="18" charset="0"/>
            </a:endParaRPr>
          </a:p>
        </p:txBody>
      </p:sp>
      <p:graphicFrame>
        <p:nvGraphicFramePr>
          <p:cNvPr id="4" name="3 Diagrama"/>
          <p:cNvGraphicFramePr/>
          <p:nvPr>
            <p:extLst>
              <p:ext uri="{D42A27DB-BD31-4B8C-83A1-F6EECF244321}">
                <p14:modId xmlns:p14="http://schemas.microsoft.com/office/powerpoint/2010/main" val="1095780904"/>
              </p:ext>
            </p:extLst>
          </p:nvPr>
        </p:nvGraphicFramePr>
        <p:xfrm>
          <a:off x="714348" y="285728"/>
          <a:ext cx="8001056" cy="4071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3" name="Picture 5" descr="https://encrypted-tbn3.gstatic.com/images?q=tbn:ANd9GcS7nj-0-bmHD_wr7ssjG-ovxtgCeLrt-HMf6EWy7PUo4GwXhEW2"/>
          <p:cNvPicPr>
            <a:picLocks noChangeAspect="1" noChangeArrowheads="1"/>
          </p:cNvPicPr>
          <p:nvPr/>
        </p:nvPicPr>
        <p:blipFill>
          <a:blip r:embed="rId8" cstate="print"/>
          <a:srcRect t="-4839" r="31429"/>
          <a:stretch>
            <a:fillRect/>
          </a:stretch>
        </p:blipFill>
        <p:spPr bwMode="auto">
          <a:xfrm>
            <a:off x="1571625" y="2786063"/>
            <a:ext cx="1714500" cy="1547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4294967295"/>
          </p:nvPr>
        </p:nvSpPr>
        <p:spPr>
          <a:xfrm>
            <a:off x="785813" y="571500"/>
            <a:ext cx="7858125" cy="5554663"/>
          </a:xfrm>
        </p:spPr>
        <p:txBody>
          <a:bodyPr/>
          <a:lstStyle/>
          <a:p>
            <a:pPr algn="just" eaLnBrk="1" hangingPunct="1"/>
            <a:r>
              <a:rPr lang="es-MX" sz="2400" b="1" dirty="0" smtClean="0">
                <a:solidFill>
                  <a:srgbClr val="FF0000"/>
                </a:solidFill>
                <a:cs typeface="Times New Roman" pitchFamily="18" charset="0"/>
              </a:rPr>
              <a:t>Eficiencia: </a:t>
            </a:r>
            <a:r>
              <a:rPr lang="es-MX" sz="2400" i="1" dirty="0" smtClean="0">
                <a:cs typeface="Times New Roman" pitchFamily="18" charset="0"/>
              </a:rPr>
              <a:t>Utilización  de mínimo de recursos para satisfacer las necesidades y los deseos de los individuos.</a:t>
            </a:r>
          </a:p>
          <a:p>
            <a:pPr algn="just" eaLnBrk="1" hangingPunct="1"/>
            <a:r>
              <a:rPr lang="es-ES" sz="2400" b="1" dirty="0" smtClean="0">
                <a:solidFill>
                  <a:srgbClr val="FF0000"/>
                </a:solidFill>
                <a:cs typeface="Times New Roman" pitchFamily="18" charset="0"/>
              </a:rPr>
              <a:t>Consumo: </a:t>
            </a:r>
            <a:r>
              <a:rPr lang="es-ES" sz="2400" dirty="0" smtClean="0">
                <a:cs typeface="Times New Roman" pitchFamily="18" charset="0"/>
              </a:rPr>
              <a:t>compra y venta, uso de bienes  para satisfacer necesidades.</a:t>
            </a:r>
          </a:p>
          <a:p>
            <a:pPr algn="just" eaLnBrk="1" hangingPunct="1"/>
            <a:r>
              <a:rPr lang="es-ES" sz="2400" b="1" dirty="0" smtClean="0">
                <a:solidFill>
                  <a:srgbClr val="FF0000"/>
                </a:solidFill>
                <a:cs typeface="Times New Roman" pitchFamily="18" charset="0"/>
              </a:rPr>
              <a:t>Necesidades:  </a:t>
            </a:r>
            <a:r>
              <a:rPr lang="es-ES" sz="2400" dirty="0" smtClean="0">
                <a:cs typeface="Times New Roman" pitchFamily="18" charset="0"/>
              </a:rPr>
              <a:t>falta o carencia, </a:t>
            </a:r>
          </a:p>
          <a:p>
            <a:pPr algn="just" eaLnBrk="1" hangingPunct="1"/>
            <a:r>
              <a:rPr lang="es-ES" sz="2400" dirty="0" smtClean="0">
                <a:solidFill>
                  <a:srgbClr val="FF0000"/>
                </a:solidFill>
              </a:rPr>
              <a:t>E</a:t>
            </a:r>
            <a:r>
              <a:rPr lang="es-ES" sz="2400" b="1" dirty="0" smtClean="0">
                <a:solidFill>
                  <a:srgbClr val="FF0000"/>
                </a:solidFill>
              </a:rPr>
              <a:t>scasez: </a:t>
            </a:r>
            <a:r>
              <a:rPr lang="es-ES" sz="2400" dirty="0" smtClean="0"/>
              <a:t>Nace del deseo de  adquirir una cantidad  de bienes  y servicios mayor que la disponible.</a:t>
            </a:r>
          </a:p>
          <a:p>
            <a:pPr marL="0" indent="0" algn="just" eaLnBrk="1" hangingPunct="1">
              <a:buNone/>
            </a:pPr>
            <a:r>
              <a:rPr lang="es-ES" sz="2400" dirty="0" smtClean="0">
                <a:cs typeface="Times New Roman" pitchFamily="18" charset="0"/>
              </a:rPr>
              <a:t/>
            </a:r>
            <a:br>
              <a:rPr lang="es-ES" sz="2400" dirty="0" smtClean="0">
                <a:cs typeface="Times New Roman" pitchFamily="18" charset="0"/>
              </a:rPr>
            </a:br>
            <a:endParaRPr lang="es-CL" sz="2400" dirty="0" smtClean="0">
              <a:cs typeface="Times New Roman" pitchFamily="18" charset="0"/>
            </a:endParaRPr>
          </a:p>
          <a:p>
            <a:pPr algn="just" eaLnBrk="1" hangingPunct="1">
              <a:buFont typeface="Arial" charset="0"/>
              <a:buNone/>
            </a:pPr>
            <a:r>
              <a:rPr lang="es-ES" sz="2400" b="1" dirty="0" smtClean="0">
                <a:solidFill>
                  <a:schemeClr val="folHlink"/>
                </a:solidFill>
                <a:cs typeface="Times New Roman" pitchFamily="18" charset="0"/>
              </a:rPr>
              <a:t/>
            </a:r>
            <a:br>
              <a:rPr lang="es-ES" sz="2400" b="1" dirty="0" smtClean="0">
                <a:solidFill>
                  <a:schemeClr val="folHlink"/>
                </a:solidFill>
                <a:cs typeface="Times New Roman" pitchFamily="18" charset="0"/>
              </a:rPr>
            </a:br>
            <a:endParaRPr lang="es-CL" sz="2400" b="1" dirty="0" smtClean="0">
              <a:solidFill>
                <a:schemeClr val="folHlink"/>
              </a:solidFill>
              <a:cs typeface="Times New Roman" pitchFamily="18" charset="0"/>
            </a:endParaRPr>
          </a:p>
        </p:txBody>
      </p:sp>
      <p:sp>
        <p:nvSpPr>
          <p:cNvPr id="8195" name="AutoShape 7" descr="data:image/jpeg;base64,/9j/4AAQSkZJRgABAQAAAQABAAD/2wCEAAkGBxQTEhQUExMVFhUWGRwYGBgYFxgaGxwbGRgXFhsaGxUaHSggGRolGxcVITEiJSkrMC4uGh81ODMsNygtLisBCgoKDg0OGxAQGywlICQsNDQsLDEsNDcsLCw1LSwsLCwsNCwsLSw0LCwsLCwsLCwsLDQsLywuLCwsLCwsLCwsLP/AABEIANwA5gMBEQACEQEDEQH/xAAcAAEAAgMBAQEAAAAAAAAAAAAABQYCBAcDAQj/xABPEAACAQMCAgcDBggIDQUAAAABAgMABBESIQUxBhMiQVFhcQcygRRCUnKRoRUjU2KCkrHBM0NjlKKy0eEWFyQlNDVzdJPCxNPwRFSDs+P/xAAbAQEAAgMBAQAAAAAAAAAAAAAAAgQBAwUGB//EAEQRAAIBAgMEBgYHBgUEAwAAAAABAgMRBCExBRJBURNhcYGRsQYyocHR8BQVIkJSYuEjM3KCkvEkU5Oi0kSy0+I0VML/2gAMAwEAAhEDEQA/AO40AoBQCgFAKAUAoBQCgFAKAUAoBQCgFAKAUAoBQCgFAKAUAoBQCgFAKAUAoBQCgFAKAUAoBQCgFAKAUAoBQCgPK5uUjUtI6oo5sxCgepO1ALa4SRQ8bq6nkykMD6EbGgPWgFAKAUAoBQCgFAKAUAoBQCgFAKAUAoBQCgK50h6dWNmSs1wvWD+KTMkmcZwUTJXl87ArDaSuyUISnLdirvkil8T9tCgZgspCPpTyJCPXA1k/dWl4mneyd+w6cdjYxx3pR3Vzk0vN39hBSe2+4ztDZjfvlkbbPiBzxWem/K/D9SL2ak7OvT/qb8os839tV4ScCwA7s9c3d46xnfyqLrvhBm2Oyqf3sRT8X8EeY9sd+50qbLJ5BIZ2PjsOtOax00/wMz9W4VXbxMe5Nnp/jB4zL/BBj/srCVv62adNP8P+5EXg8Av+pv2U372j1TivSOX3RdAf7tbRee/W7g1h1p9Xi/ga+j2fHWc32RS85GvL0b4/M2Xa9HdvexIv6kb4+6o9LP8AEvBklLZ0fuVH/NFeSPOT2XcRmIMyRsQNjPdu+M8xgK2PhUHOb1n4I3RxuAp+rhr9s35WsWT2K8NltZZEdl0XERmRELdXhJeqWVdXPrFIbOB2Qu3hapPK17nLxFVVajnGKiuS09p1utpoFAKAUAoDVk4lCsqwtLGJWGVjLqHI8QmckfCgNbiHSG0gcRzXUETnkjyorb8uyTmgJOgFAKAUAoBQCgFAKAUAoDmPtt6Uy28MFvbSaJLlmDSKe0kaBdWCD2SdQ38A1RnLdi2b8LQdetGmsrvXkuL7lmUzoL7NpbqITE/JrdhlNgZphjZtRBESnuJBPeBgiqElneo7vlwR2Ku11RXRYGO5H8VvtS62/nu0Lbwno9YQ/N4XrB9+W4Ny2e7eTTvtyGMc62Xeiv5HFqVJ1Jb022+bd2TLdIEQhfwrwmMLsVEYyB4D/K9tvzfhUd2/B/PcQNhuLxHs/hOME/kki+7UH/fWLPkZPP5Sqkf51u32PZEFu2cDwS0z8BWc+S+e8wS0HB5TpY8Qu2XnpKWqDB7iBbhx6ZBqLkuRknK1gUBAdJnaVo7JCQbgMZWHNbdCokwe53LrGPDWzD3cVshl9oEbBdRni8PVpp6uK4tG7hlVsrlAoHdpc+HI+VWcPe2ZFl2qwYFAKAUBC9L+JPBbEw46+V0hhyMgSSsEDEd4XJc+SmsN2VwQnEehUa2NxFCge5kQnr5MGV5gCUkaU7hg+4xsvdiqPStzuyViQ4dwOCxtZNMRmbQzzNp6ya4fSWcsTlpHc5288CoubnLMyQvQ614rHZQiRrSARIAInSWRtIGQHl61eqwMAAB8ADOTkVZeISdlmRsWjorx+O9top0KguisyBgxQkbqSPA55gZ8BVgwS9AKAUAoBQCgFAVG56QTXTtHYlUiRij3TrqBZThlgjO0hByDI3ZBBwH3xw9q7cpYH7CW9PlwXb8NezU2wpOWZrS9GYGBa6aS5PMtcPqUY8ItokG3zVFePr7ex9d2U93qjl+vtLCpRRWeLNwHQdUUBT3TJbwOQCRy6+3TAOM7avGreHpbc9eO/wDzP3TfuMx3XK0Nc9NdM9OrXqNvoT0wSQy2MV3F2QpspZY33j3BieNjGXeMLgHOWUqd8HPqsO6s6SlXjaX3lda81a6z9jyK86coap2emRdDw+4/Lw/zb/8AWtt0QIr8ITj50+PBLBlx66mP3VOy+WYPKbjsqnHWXfoeGTv/AEoxj76bvzcGxYXN/KzaJURcAgz2Eq/D/SlOe/3R+2sNRX9/0Mk1wuG5UsbiaGQHGkRQNFjxyWmk1Z28Kg7cASNRAoCiceAZOI3LbdRJbhG/MtGiuie/A615Qdvm+mN8eCMGDsE40kYO7zdcdu6SwkixnwJswfUVuofPz3mGdDqwYFAKAUBXenB0xW8ndHd2xPkHmWEn7JTUKivFhE7XNJigNTivDo7iJ4ZQWjfAZQzLkAg4JUg4OMEd4yDsaym07oFa6YcKt7Wze4giigmthrgaNFU6xgLF2QCySEiMp36vHBG6lOW8jDLop2HdV4ifaAUAoBQCgKx00vGbqrKJislzqMjA4MdumOtcHuZiyRqfGTPza521McsFhpVeOi7X8Ne4nCO87HoTFbw/NjiiT0VUQfcABXy79pXqc5Sfe2y7kkRvC+BtfEXF6h6g7wWjjbGxEtwvJ5DzEZ2QEZy2cfSNkbGp4KClLOo9Xy6l8ePsKdSo5dg9rMIHDWwAAkkWABjGXCbeHvfZXTxKvSkdDYst3H0n1+5o4Q9oQMLpKfQcZA8ge4eRBrlKom7yvfmj308FUjHcpbrh+Caul1J8F1NO3CyyNi1v7mIYjaeMeENzIi/qhlH3VsVX8/iv7nPqbKoyd54Vfyzy/wDx5Ht+Hrz8tf8A88k/71Z6R/jXh/6mr6pw3/1J/wBa/wDIBx28/L33xvJf3SmnSv8AEv6f0MrZGGf/AEsu+fwmx+Gr7/3F18b64/c1Om/N/tQ+pKXDDLvqy9yZi3Fb47m4n8s3tyf306dc/wDah9RQ/wAiH+rP/iY/hC8/Lzfzy5/tp065v+lGfqKH+RD/AFJ/Aw+V3Wc9Y5PndTn9tY6dfifgviSjsSMdKFP/AFJ++Jb/AGcyyyxcSsZGz8ot5JEy7PhtIiY6m33Lxn4VvhUUknyPM7Z2fLC1E91RUr2SbaVrXzaWty1OTLxjhF2uerubZjy21JDNIu/iVuG28vKrNDK65HFZ0yrBgUAoBQFa6bcQteoktZpxHJNG2gAMzjmFkCICwCuAc+IrDtxBvdHOJG5tYZ2Qo0iBmUggq3JhggHGoHB7xg1zZq0miZpX/SI9a1vaRG5nXZ8ELDET+Vm3w3foUM2O4c62U6LlmYbC8JvpBmW/ER+jbQIAPLXP1hb1wvoKsqhBGLntb9Fk6xJJ5p7p421R9cyaEYDAZYokSPUN8MVJGdiKnGEY6IxcnqmBQCgFAKAE0BSOj0vyiW4vjymbq4P93hLKhG3J3Msno6+FfPvSfG9NiVRjpDzevhkvEt0Y2VxxWMXV1BZc4x/lNwMbGNGxHG3dh5cHHesTit3otgd+rLEyWUcl2/ovMxXlZWLvXuyqU72t/wCq5j4PB99xEv761V1enLsL+y5OONpNfiXtdjiNcI+rigFAKAUAoDzeZV5sB6kCsqMnojVUr0qeU5JdrMkcHkQfSsNNakoVIzV4tPsLN7NrjRxO3/lBLF9sZl/bEKs4d+svn5zPL+ldO9CnPlK3iv0L5Z2T26cFjlXS0Nw8OMqTgWt2iHI2wVVTz7x31fou9R2PDPQv9WiIoBQCgKZ0tkc3trHZtpvCCZGI1Rpa5OTMm2vLgBACpzqwwGrOqtu7uZlGrJxm/uOvtIokEsciQyXcTjq0DhXd1jkw3WLGfcBfDMu53xphRTtLgZbLjwjhkdtEkMK6UQYA7yeZZjzZickk7kkmrZE3KAUAoBQCgFAKAqHTLiDTOOHwMQ8gzcyLj8TAeYz3SSjKKOYBZu4VzNq7RjgqDn955RXN/Bavw4k4Q3mSMEKxoqIAqIoVQNgFUYAHgABXy6UpTk5Sd29etl3Q1OgUWtJ7wje7kLIf5CP8VDj80qDIB/Knxr6psvC/RcJCm9bXfa834aFKct6TZaa6BAq3tQi1cMuRjOAjeHuSxvn4ac/CoVFeD7GWsFLdxNN/mj5o4TXAPrh4XFxpwACzHko8u8nuHLepwhvZvJFXEYnomoRW9N6L3t8Eufgm8jz6hm3kcgfRQ6QPVveP3elS34rKK8fhoaPo1aot6vUsuUcku2XrPtul1Hii252DLk9+s5P6Wcmpt1uXsK0Y7NbtGSu+O+7vvvd+JIKMbf8An21XZ2IqysjCaZV944zy8T6AbmpRg5aGqtXp0Veo7X05vsSzfca9uIeSqoJ7iuknzwRk+tbJ9Lq2/Ep4dYFvcpxim+DjZvrs0m+0zksYzvpAP0l7J/WG9RVWa4m6ps/DTd9xJ81k/FWZIdH52hubaQtkpPHvy7BcI2e7OhmGa2UpJ1Mla6OXtrDzezpqct5xaadrO11rwva92rX5I7f0wkXNm2QTHewAjngyZiGce6cSj7fA1dw+Uz54y01dIigFAQPSPpIIGWCFDPdyAmOBfDl1kjco4gebHnyGTWJSUVdggZUexQpERccUvmzqIwNQGNbDcpbQqdhv3Dm1VFerLqJaFo6N8FS0t0hUliMs7t70kjEs8jHvZmJPlsO6rhElKAUAoBQCgFAfHYAEkgAbknkB60BUL7pS9zmLhulu57thqgTx6vl8ok8lOkd57jydpbYoYFWlnLhFa9/JfKRshTcj34PwpLdSFLMznXJI5y8jnmzN492BsAAAABXzrG42rjKrqVX2LglyRbjFRVkRt87X0rWcB/EqdN5MOSrjJt4275XyAxHuKT84rXofR/YzqSWJrL7Kziub59i4c+zXTVqW+yi8QxKiqqgKqgAAbAADAAHcMV7orGdAV72hf6svfKCQ/YpI/ZWGrqxKEt2SlyZwGvPH2QwWIBi3ecZPpyHkP7ay5NpI1RowjOVRau1+7RdS6lxuzXmXW+k+6oDMO4k50g+IGCcfVrZF7kN5av5fz2lStFYiv0UvVirtcG36qfNKzbXPdZsugIwQCD3GtSbTui7OEZxcZK6fA17d9IZWPud5+idwf2jP5prZNbzTXHz+c+8qYep0UZ05v1OP5dU+7ON3q4tn2yj21t77bnyzuFHkOX399Kks91aL5v3mcFSe50s/Xlm+riorqjp1u71bPvEFzG2OYBZfJgMj76Unaa9vYNoQ3sPNrWKbj1SWa9vsy0PdTkA+Na2rMtxlvRT5njeuVjZhsVGoY/N3/dW2h+8j2lHa0d7A1kvwvyOx9NmKyTsDsY7OdR5297l2HnoeMfAcq6NLVdp8rZ0OrhE8rq5SNGeR1RFGWZmCqB4ljsBQFUm6RXF52OGppjOxvZkIjHLeGFsNOcEkNsm3M8q1TqxiZseOuDhuY4Ue6v7jtEagZ5iNg8sh2ihXxOFUZwO6qyU6rM6Et0W4A0Jee5dZbyfeWQDCoo92GEHdYV892OWO5wLkYqKsiJYKkBQCgFAKAUBSunTXUBNwt+Y4MBepAhVy/wDJu0ErSuwBxHgb/O8NGI6RQvTlFNfiV17GrdufYZVuJ5W/BEuUSS6NxNqAbqrlwVXvGqBMRFh5g18+xu3cdNumqiSXGOV+x6luNKOtiR4jxWC2VesYLnsoiglmPcqRKCzHyArl4bCV8XPdpRcnx/Vk3JR1NWCwu7z+EDWdueaBgbmQeBZTptwfzSzY70Ne02d6M0qLU8Q96XL7q+PsXUyvOs3ki1cN4fFbxrFDGscaDCqowB/eTuTzJr1BoNmgIzi3SG2tiFmmRXb3Y86pG+rEuXf4A0BWOmPH5ZuH3qw2U+g28wMs2mBQvVsGIRz1pIGSAUAOOY51r6WN7GbHF2bSQrgox5KwKk+mfeG/MZrhJXV45rqPqWB2xg8av2U03y0fgzOsHTJnox0Iu7yG4nhaIAMwRWJ1O6Io042Cg4xqLfCujTwqqQi2+HvZ4rGbeng8TWp04Jty1f8ADFaLs5mhb9F+IyOI0tpg5OMyW7xxjfBJlY6cfVJ8s1JYKPJ+Jpl6S10rqUW+W6/+Rq9LuBSWk9zC7I5EIwUzvkSEZUjstgjs78xuc1rnTVKUI3438i7hsbU2hRxNbdt+z3bLO7tN5eOhscb4Nd2rBZYk0sFZJFMjRuGAPZkCY1A7aSM7eBBOXgbcX4fqQh6USnpCK6nJ/wDEXfR6+FjJdNbFYsEZLANj3Q5jkCtoLHbYk88Y3rKwW61K+RifpNGtTnS6NqTTSad1dqy1S4mmzqi9ogAbZJxVBJyeSPWTqU6FO9SSSXFmteuzKyYKllOAVy5yCP4M40L+c5XyDVsppJqWtnzy8ePZG/XY8ri9uyxu9htn03O6s5cEn2++3YdX6SzfKLKCYb9dwq6GBudRitpgNhzzEwroRVpW6zxZaI73idyqmNLW0RlB1s7XL4IyCsahEHPvY8uW+22WIitDFiKvbfh1vIpvrl726B7KSkzPq/krKIaUORsQm3jzNat6pU0M5IlA/ELz3F/B8B+c+iS5Ybe7GCY4e8ZYuR4Cpww6XrGLkzwHo/BaKwiU6n3kldi8sh+lJK3aY8/IZ2AqylYwStAKAUAoBQCgFAVH2i9E/l8UYSOJ5FbTqld1VI2IMukKGGtgiqDjI1EgiozTcWk7Pny6wZW3Re5Kqsl4I0UACO1hWMBRsF6yUyNjGB2dNcSl6O4OEt6ac2+Mnx7re02utLgS/B+jtvbEtFH+Mb3pXZpJW+tM5LkeWcV2qdOFOO7BJLklZGtu5K1MwQ3E+kCRydTEjT3GM9VHjsA8mlkPZiX62530huVRlJRV2CK4lDLoMt/fC2hHOOB+qQZ2Ae6YCRz9Tq8+Bqu67eUUSsavCHA7PC7FUVveup0aJDnfVhh19y3fk4U/ToqM5ZyYubHHOi3WWs5u7maduqk2DGGIZQ+7DGQCB3dYZCPGt8acY6Ii2cLttSxhFbsEDMbgPGdu+Nth+jg+dcKdpT3ms+ayfivfc99iPRfBYmmpRThOyzXO3FaeRnbxBn04kTs50xMrBu3GnZ64/i93B3ZhjwxWbSdlGzbds8rZPXd105J3OHjq+1tjKNPplOMvVbV2rdv6o6Fwfo1xCBDHCJo0ZizBrtF7WAM/ilOMhVG39tXo4bHJWU4rsV/M8pXxletUdSpNOT1djz4vwq+t4zNLLOI1I1EcUutQ1OFGEwFJJYYXIzsKxOhjYRc3WWS/CjUqlR/e9hQ7uWNppWf5W7F3DS9cjuzR6tRMcg04xGQN+QG3KqbnXqJSk43ssmnbO1s078eR3qEtqYPBxxdKolCT069NM1w9h0TgnDOLC3iVJJRGqKEDTwoQuOyAI4W2AxzY91dLoca/vxXc35s4lSvNybul2Ij+lNrfaY7e8mnEU7gLpkgkXUg64a8xLJgdWT3jb0qvi5YvD0nOTjJccmnnlzM08VVpNVItXi09OvwKFAdWl4wUyMhydcpBHc+AsOQf4tQfzqqy+zeMs+rSPhrL+Z26j3eE2FX2go4naFVyTV1FaWefYuxLvue0UQXkOe58SfEnmT5moSk5anrsPhqWHgqdKKiuo6N0Vj6zh3Dgd9F1cQtk/NmS7RR37Zki28K6UXlfqXuPl+0YbmLqx/M/N2J7oh0YiubC0knnu5Q0EeY2uJFQHQAw0RldQByO1qNXdyOtigW/hXBbe2UrbwRQg8+rRVz6kDc+ZqQN+gFAKAUAoBQCgFAKAUAoBQFWbiUl/lbVmitclWuhjVJjYi2zns8wZiMfQz7y6atZRyWplI8opurJs+GQxlkP42ViTFEx3JkYHXPOeenOTnLMuRnTCnKo96Rm9iQ4Z0WijcTTFrm5H8dNglf9lGOxAPJACe8k71ajFRyREnqkCC6dyaeG3xzg/JpgPUxsB95FL2zMqLk91cT8+150+yGJbBDFSy4ZXUHDFHUq2k/SGzDzWsq7Vk7PJp8mndX6uB5/0j2ZUxuFXRetB3XXzR0XhvtTCRqswjlcAAus8URb854ZipjbxA1eXhXXp7QTX24ST7G13ON0fLalGUJOM4uLXBpld6UdOXuzpVkOghkiiJdFb5ss0xAEhXcrGoxkAnOARVxWIqVluuLjDjf1pdSXC/Fsv7N2VXx1To6SsvvSfBfPe/ErCBY+rJBZUPb7yVYFHPmdLMfM1Ubc7pavTt1XtSR7/bmzL7K6CgvUs0udtfezrXR/ptogiSSCSXQgUTQGJ0k0gANgurKxAyRggZxk10YbXw9rVG4y4ppnyyW63rbqZVOmXShppC7DQ4Ro7aDUrOuvZppdJIU4C4GTgAgEljVLF4n6ZKMYfu07t8+pfPsLeCwVXG1Y0aKvfV8P7IqcMYVQo5AAD4DFaZScm2z7RRpRpU4046RSS7sjOsG06F7KbMTwTxFivVXkVyMb8kj2I8CYzV+lK0E+4+bekFPdx8+uz9iXuL10AOLTR+SnuYvhHczKP6IFdGDvFHCLHUgKAUAoBQCgFAKAUAoBQCgK30lJuJUsVJCMvW3JUkHqc6VjBG4MrBhn6KScjg1qqz3YmUefE5GkkWwtT1IWNWmkTAMMJJVEiGMCV9DhfoKpbnpB0Uae895mWye4Xw6O3iWKFAiLyA89ySTuzE5JY5JJJNXCJtUAoCj+2K80cP0ZIM8scYxnuPXMNu4rEw+NacRLdpyfUdHZNHpsbSh+a/hn7jjFcM+qigMSoPMCl2iMoRlqjWsh2pfHX92lcfDH7621PVj2e9lHBK1WtfXf9m7G3db3m0TWovtpK7I7hdqhjDaQMltxtldTYzjmMYqzXqSU7X5eNjz+A2Zg8Rh4zqUou7k1lw3nb2W7jehhVdlUD0GKrylKWrO1Qw9KhHdpRUV1KxoSXkiSlCodSCw0+8q+a9++w8fOrCpQnT3k7PTPRs5VTHYnD4t0pR34tOS3fWjHrXHPJWzfW8jeguFcZVgfQ8vUd1aJQlHKSOrQxNGut6lJPs4dvLsZ032Je9e+sP7Jf7qtU/3S7WeC9Jf/AJz/AIV7y59DBpa/jx7l5IR/8qRXOftmP93IdKk7wR55lkrYYFAKAUAoBQCgFAKAUAoBQFd6OR5lvZjuz3BQeSQokSr6ahI36ZqliH9qxJHzocMtfMcdY13IH8cIkaRD/giI4/Oz31ZpeojDLHWwwKA8Uu4y7Rh0MigFkDDUA2dJK8wDg4Pfg0BzD23Xfas4dv4yU+WAsa/b1kn2VTxsrU7c2ei9GKW/jd78MW/HL3s5rXJPohHXkkoUtlUUc8dptOdzkjA2yeRqxTjTulq/Zc42MqY1U5VLqEVrbOW7fN5qyyz0Zt29sqZxnJ5knJPqa1TqOWp0MPhKdC7jq9W3dvtfylwNfikQ0M4yGUbMDg4zyPiPWp0JPeUXoyntSlFUZV43U4rVOztfR8Gu1My/B6n32dx4M23xUYB+NOma9VJdhP6spyyrSlNcpPLvSsn3o2wK0nRSSVkeN3chFydydgBzJ7gKnTg5uxWxeKjh6e8828klq3wSMLG3Kgs27tux/YB5DlWas1J2jotPnrNWBw0qUXOq71J5yfkl1R0XjxNgIBkgDJ51ruy4oRTbSzevWdF9iLfjr8Z+bbnGf94BOPgPuq5T/dLtfuPAeky/xv8AKvNl44CNN/xFPp/J5/14jB/05+2uhQd4HnGWStxgUAoBQCgFAKAUAoBQCgFAVb5UtlczCY6be5cSRyn3EkZVR4nbkmoqHUtgMXZeYANavTb+0jKZu3XBsymeCZ4JHADlAjJIFGFLxsCCQDsy4bGASQAK0wqyhkZseT8IuW97iMy+Iiit1Hw6yNyPt7h6mbxMuQsfJuClUZnvLxtILE9YoOBvyRAPsFY6ebFimdEeAQXMkHyiGOd0teuuWlRXJuL1opVDZHvJHERj5qunjWak2r5hEP7UejK2s8U8WeqlHU6CWIjZNcgCZJ0ow6w6RgAqT87atXbnC74HpvRjExp4h0mvXWT7Lu3hfwKbVI98YyICCDyIwfQ1lNp3RCpCNSLhLRqz7DWsJucbHtpsfMY2b4jHxzWyrH760fzYo4Cvrh5v7dPJ9a4S71a/Xc2iK1HQavqfaGTWvL1Y8A7s2yqOZJ/851sp0pT00WrKOMx9LDWUs5SyjFat/PF5GFtbHV1km78gByQeA8T4mpTqK25DTz+eRrw2EqOp9IxGc+C4QXJc2+Mu5ZG5Wk6QoC+exaTF3dr3tDEf1XlB2/SFXKX7rv8AgeA9KV/jI/wLzkX9exxUfy9mR/N5gf8Aqvuq7hnk0eZZZKsmBQCgFAKAUAoBQCgFAKAUBjIgYEMAQdiCMgjzFAQbdDrTkkbQj6ME01uv6kLqPurDinqgYf4GW24LXZz4317/AN6sbkeQufW6E2ByTaRMTzZhqc7Y/hD2uXnWbIGnwHh0djdPaQjEM0fyhFySUaMxwuuo7lCph0gk40uAcABa2IjoySK37bbodVZw/OaZpf0Y4nQ/fMlVJZU5fPE7fo/Tc8fBrhdvwa82jmFUj6SKAhekMJGmVSQV7JI54PL4Z2+NXsHJO9OWjPK+klCpTUMZRbUo5Nrk9O6+XeaScbmHep9V/sIqy8FSfM4tP0nxsVZ7r7V8GjCbi8zfOC/VH7zmsxwdJcLmqv6R46orKSj2L43PfgFoXfrWyQORO+puWcnnj9vpWrGVVGPRxOh6O4GpXrPF1rtLRvi+fd59hY65h7kUAoC5+x2QDiMq75a2J8sJKg/5xVuj+7faeF9K4/4inL8vv/Uv/SeYx3vDHRQ8jSyQadWD1ckeuRwMHITqUY+mMjNXMM82jyrLbVsiKAUAoBQCgFAKAUAoBQCgFAQnS6WRYBoZ0VpEWWSMZdIi3bZcA47gWx2QxbbGRGV7ZAhrKHhsziOG8Ly7nEfEZ2l255xMWbHPByKpudVZslkSb8Cmz2eI3ir3KBatj9J7csR6k1n6RIWNrhPBo4CzAvJK+NcsrF3bGcDPJVGSQqgKMnA3rVOo56mTjntK4sLjiMgU5S2UQDw151ykehKIfOM1pxDtFR7/AIHs/RXCtKeIf8K837itVVPYCgPjqCCCMg7EGibTuiM4RnFxkrp6oh7jgCndGK+RGR8O+r0MdJZSVzy+K9FaM3vUZOPVqu7R+1n224Ao3di/lyHx7z9tYqY6TyirEsJ6L0Kb3q0nPq0Xx9pLqoAAAwByAqk23mz00YxhFRirJcD7QkKAUBY/ZtxCO3v5JpWCxx2crMfLrrcAADcknAAG5JAFXMPFuDS5r3nifSx/tKXY/cdX6NcMkeRr26BE0g0xRHlbwnBCY/KsQGdvHCjZRnp04KCseQZZamYFAKAUAoBQCgFAKAUAoBQCgMXXIIyRkcxzHmKAoebzh8VtbxW9o7SOIEmM0iF36t5DLLEISQSInZvxjEk8znatUpaybJJlpt+JIJEt3lja56rrHRARsCqs4UklELMMBj8Tg1VcePAyaPSfiUi6ba2I+VT5CHmIkA7c7j6K7AfSZlHecbKVPefUYbOLcb6L3Vjnr4m6sZPXoTJGe8sz4yhJO+sDc8zWmvhal3JZnutk7dwSpRoSXR255p9/Xq7pEWrAjIIIPeKpNNZM9RGcZpSi7p8T7QkKAUAoBQCgFAYu4AJJAA5k0SbdkQnOMIuUnZLVnRfZb0FLSrxC6QrpGLeJhg+PXOh5H6IPLAbY4rtYai6cLPU+abb2hHG4neh6qVl19ff5WOuVYOOKAUAoBQCgFAKAUAoBQCgFAKAUBr39jHMhjmjSRDjKuoYbHIOD3ggEHuoCGPRCBXL2xe0YjS5txGusAlhrDIwLAsx1YzvuTUZQjLUEjwng0VvrMYJeTBkkdi8j4zjVI25AycLyGdgKykkrIEhWQVDj/s4srks4QwSncvAQuT4tGQUYnvJXPnUJ0oT9ZFrC47EYV3oza8vB5ewo9/7KL1D+Jnt5h+eHhb7g4J+IqpLARfqs9DQ9K68cqsFLsy+JUrzhFzEZRJbSjqTiQovWqpKCTdotWkaGVt8bEVVnhJxdsn89Z2aHpNgqnr3j2q/lcjXvEXGpguRkauzkHcHfG1anh6q+6zow2tgZ6VY+NvMx+XxflY/1l/trHQ1PwvwNn1lg/wDNh/UvifUvYzydT6HPn3ehrPQVfws1va2CWtWPijftuHzyMix21wxkzo/FOobA1bO4CnYE8+VTjhakv7lOp6RYCGkm+xP32RZeHezbiEuNSRQDv62QMw9Ei1A+hYVYhgH95+By8R6WR0o0++T9yv5l76M+zO2tmWWZjczKcqXUCNWHIrDuMjuLFiO7FXadCFP1Ueaxu1MTjH+1llyWS+e25eK2nPFAKAUAoBQCgFAKAUAoBQCgFAKAUAoBQCgFAKAUBzy7kLWPEWGQ13dvbgjn2pY+GgjfuCZ/dVWedVIlwOgCIYC4GAMYxtjljFWiISFRyUD0AFAZEUBSeHqBacLO5MMyIuTvjRLa7nv7DGqsMqrJPQu9WiIoBQCgFAKAUAoBQCgFAKAUAoBQCgFAKAUAoBQCgFAKA55bjHDbVsDDX0TnvH4ziOsHOdhlwaqp/tiXA6HVoiKAUBRbCXNlwzOxknjYDPj1k2MnGcKrfZVWH71kuBeqtERQCgFAKAUAoBQCgFAKAUAoBQCgFAKAUAoBQCgFAKAxkkCgsxAAGSScAAbkknkKA5Lc9KrReGzRG4jeSC5d0RW1F1hvjPGF09xRUAOcVoVKbq70U7E4xlJZK50DgXS60vHMdvNrdV1lSkiHTtv21Gd2A8jVmUJR9ZNCdOcPWTXaicqJAr3TXpPFY27s7gStHIYU31O6ryGAe9kye7NSjFydkrkowlJ2irlS4d0isRJwq3W6QJbIxLNlAXSEWqKS6jJbrpGH1K0Qo1IScpxa7ic6c4r7Sa7UdOraahQCgFAKAUAoBQCgFAKAUAoBQCgFAKAUAoBQCgI/iPHLaA4nuYIj4SSoh38mIoDVs+ltjKwWO9tnY8lE0ZJ9F1ZNAY9N4DJw68UczbyY8+wxAz4HGPjWU7O5lOzucCU7DHLur2q0yPoSatkdO9i1h2bq4I951hX6sa6iR6vIR+hXmdp1N/ENcsjyG2Ku/iWuEcve/M6XXPOWUL2yOgs4QwGszqE8QdEhY+XYDD41c2ff6RG3zky/su/0uFvnJnLeE2/WXNtH9OeLP1VcSP8ADQjmu5tKe7h312R6Pa9Tdwsuuy9vwR2PintGsISVExmcZysCmTcZ2LjsA7YwWFecp0KlT1Itnk6WHq1f3cW+4h/8blvn/RLvHjiDP6vXcqsfV2Jt6vtXxLX1Vi7X3PaviTnBun9jcMEE3VyHACTKYySeQUt2XPkpNVqlGpT9dNFWrh6tJ2qRaLRWs0igFAKAUAoBQCgFAKAUAoBQCgFAKAUBzL2mdM5I5TZ2zlGChppVPaXVusafRYrhi3MBlxuci/gcH08m5eqvb1HT2bgPpMm5eqtevq+Jy5LZAchRk7k4ySTzJY7k+Zr0UKFKHqxS7j1VPDUaa+xFLuM5Ilb3lB9QD+2pyhGWUkmbJU4TVpJPtRt23EbiOF4IrmZIHBVogVK4IIIXUpMYIPzCKo1NmUJy3s11LQ5tTY+GnLezXUtPI1wK6B1Ts/sjH+bIj9KScn+cyqPuAryGKd6031vzPCYx3xFR/mfmXGtBWOT+2i6zPaRA7KksjDzYxoh+wS/fXU2TC9Zy5L5952thwvXcuS8/lnObm2V9OrOFOceOxXB8Rgnbvru1aMKtlPg7npK+Hp1klNXSd/7nqBjYVtStkjclZWR9oDF0BBBAIPMHlWJRUlZ6GJRUluyV0dQ9k3SSR2ezmcvoTrIWY5bQCFdGY7tpLIQTk4YjuFeZ2hhVQmt3Rnj9qYKOGqLc9WWnVzR0qqBzBQCgFAKAUAoBQCgFAKAUAoBQCgFAfmY3hnZ52zqndpTk5986gM+CrpUeSivV4CmoUI9efie22bSVPDQS4q/ifatl4UAoBQHZvZC3+a4h9GScH+cyn9hFePxKtWmut+Z4PFq1ea/M/MuVaSucA6bX3XcRu3zkI4hXvwIQFI/4hlPxr0Wyae7Scub8vlnqth0t2g5837F+tyGrqHaFAKAUBZ/Zjn8Jw4/Jyk/Vwo/rFa4+2GtyK6zg7ea6OC635Hca4J5kUAoBQCgFAKAUAoBQCgFAKAUAoBQH5gldYXkhOcwySRbKxH4uRk2wOWAK9NgsRHoI3vllo+Hcew2fiofRoXvdK2jenYjH5cnifirD9oq19Ip8/Y/gXPpVLn7H8Ab5Pzz6RyH/AJafSIdf9L+A+lU+F3/LL4GKXwbOlJDg4PYI3xnHaxjmKwsQperFvu+NjEcVGV92Mnbqtn32Pj3T/kwv15FX+rqrDrTX3bdskvK5iVeovuW/ikl5bx1b2FXEjQXQJQx9cGQoSw1NGocBjzHZU7d7HxrzeNe9WcrrPk7o8ltCW9iJSune2jutOZ06qpSOL8Y9lF2ZZHjeGQO7vnrponJdmc5QKV5n6X2V0aGNhCCi4vLipNHVw20KdOChKDy4qTXsRW7zoTxOLB+TT6ATqw0U+2DghUYyHfFWVtGG8t2UkuN8/wBdesuLasN6O7KSXG9pLT+rXrIm7aaH+Gi0eciywE/oypj+lVuOPi/vRfe17GveXobTi/vQfe4+yS95jHxAH5r/AAAf/wCsmrEcSnwfdn/2tlqOLi16r7rP/tbM/lyd5I+srL+0Cp/SKfF27U15on9KpcXbtTXmjovsUsxJNcXQ3WNfk6HxZissm3gAsO/ma4O08QqtRKOi8zzW2MVGtVUYaRXtfyjrlc05AoBQCgFAKAUAoBQCgFAKAUAoBQCgKLfey62kmklM9yvWO0hRWi06nJZsaoi2CxJ97vqzTxlenHchKy7i5Sx+IpQ3ISsuxfA9YvZdYD3hO/rPIv8AUK0eNxD1m/nsEtoYqWtR+NvI2ovZzw1f/TZ7u1LM33M53861uvVesn4s0vEVnrOXiz3/AMAuHZz8ihHLkuAceIGzHzNQU5LRkFUktGzds+i9lFvFZ2yHxWGMHbzC+tRIEsoxsNhQH2gFAKA+EUBF3/Rmzm/hbS3kPi0SE7+BIyKAiLj2ccOfJ+Tlf9nLNGB6KjgD7K2xr1Y6SfizdHE1o+rOS72THR7gMNlEYoFIUsXOpizFjgZLMcnYKPQCoSnKb3pO7Nc5ynLek7vmSlRIigFAKAUAoBQCgFAKAUAoBQCgFAKAUAoBQCgFAKAUAoBQCgFAKAUAoBQCgFAKAUAoBQCgP//Z"/>
          <p:cNvSpPr>
            <a:spLocks noChangeAspect="1" noChangeArrowheads="1"/>
          </p:cNvSpPr>
          <p:nvPr/>
        </p:nvSpPr>
        <p:spPr bwMode="auto">
          <a:xfrm>
            <a:off x="161925" y="-152400"/>
            <a:ext cx="304800" cy="304800"/>
          </a:xfrm>
          <a:prstGeom prst="rect">
            <a:avLst/>
          </a:prstGeom>
          <a:noFill/>
          <a:ln w="9525">
            <a:noFill/>
            <a:miter lim="800000"/>
            <a:headEnd/>
            <a:tailEnd/>
          </a:ln>
        </p:spPr>
        <p:txBody>
          <a:bodyPr/>
          <a:lstStyle/>
          <a:p>
            <a:endParaRPr lang="es-CL"/>
          </a:p>
        </p:txBody>
      </p:sp>
      <p:pic>
        <p:nvPicPr>
          <p:cNvPr id="8196" name="Picture 9" descr="http://blog.germinal.es/wp-content/uploads/2012/08/libro1.gif"/>
          <p:cNvPicPr>
            <a:picLocks noChangeAspect="1" noChangeArrowheads="1"/>
          </p:cNvPicPr>
          <p:nvPr/>
        </p:nvPicPr>
        <p:blipFill>
          <a:blip r:embed="rId2" cstate="print"/>
          <a:srcRect/>
          <a:stretch>
            <a:fillRect/>
          </a:stretch>
        </p:blipFill>
        <p:spPr bwMode="auto">
          <a:xfrm>
            <a:off x="1000125" y="4786313"/>
            <a:ext cx="1714500" cy="164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457200" y="642938"/>
            <a:ext cx="3186113" cy="792162"/>
          </a:xfrm>
        </p:spPr>
        <p:txBody>
          <a:bodyPr/>
          <a:lstStyle/>
          <a:p>
            <a:pPr algn="ctr" eaLnBrk="1" hangingPunct="1"/>
            <a:r>
              <a:rPr lang="es-ES" sz="3600" smtClean="0">
                <a:solidFill>
                  <a:srgbClr val="00B050"/>
                </a:solidFill>
                <a:latin typeface="Arial Black" pitchFamily="34" charset="0"/>
                <a:cs typeface="Times New Roman" pitchFamily="18" charset="0"/>
              </a:rPr>
              <a:t>Producción</a:t>
            </a:r>
            <a:endParaRPr lang="es-ES" sz="3600" smtClean="0">
              <a:solidFill>
                <a:srgbClr val="00B050"/>
              </a:solidFill>
              <a:latin typeface="Arial Black" pitchFamily="34" charset="0"/>
            </a:endParaRPr>
          </a:p>
        </p:txBody>
      </p:sp>
      <p:sp>
        <p:nvSpPr>
          <p:cNvPr id="11267" name="Rectangle 3"/>
          <p:cNvSpPr>
            <a:spLocks noGrp="1" noChangeArrowheads="1"/>
          </p:cNvSpPr>
          <p:nvPr>
            <p:ph idx="1"/>
          </p:nvPr>
        </p:nvSpPr>
        <p:spPr>
          <a:xfrm>
            <a:off x="3575050" y="1285875"/>
            <a:ext cx="5111750" cy="4840288"/>
          </a:xfrm>
        </p:spPr>
        <p:txBody>
          <a:bodyPr/>
          <a:lstStyle/>
          <a:p>
            <a:pPr algn="ctr" eaLnBrk="1" hangingPunct="1">
              <a:buFont typeface="Arial" charset="0"/>
              <a:buNone/>
            </a:pPr>
            <a:r>
              <a:rPr lang="es-ES" sz="2800" dirty="0">
                <a:latin typeface="Arial Black" pitchFamily="34" charset="0"/>
                <a:cs typeface="Times New Roman" pitchFamily="18" charset="0"/>
              </a:rPr>
              <a:t>¿</a:t>
            </a:r>
            <a:r>
              <a:rPr lang="es-ES" sz="2800" dirty="0" smtClean="0">
                <a:latin typeface="Arial Black" pitchFamily="34" charset="0"/>
                <a:cs typeface="Times New Roman" pitchFamily="18" charset="0"/>
              </a:rPr>
              <a:t>Qué bienes  son los que se van a elaborar y en qué medios se usarán  para producir dichos bienes?</a:t>
            </a:r>
            <a:br>
              <a:rPr lang="es-ES" sz="2800" dirty="0" smtClean="0">
                <a:latin typeface="Arial Black" pitchFamily="34" charset="0"/>
                <a:cs typeface="Times New Roman" pitchFamily="18" charset="0"/>
              </a:rPr>
            </a:br>
            <a:r>
              <a:rPr lang="es-ES" sz="2800" dirty="0" smtClean="0">
                <a:latin typeface="Arial Black" pitchFamily="34" charset="0"/>
                <a:cs typeface="Times New Roman" pitchFamily="18" charset="0"/>
              </a:rPr>
              <a:t> </a:t>
            </a:r>
            <a:br>
              <a:rPr lang="es-ES" sz="2800" dirty="0" smtClean="0">
                <a:latin typeface="Arial Black" pitchFamily="34" charset="0"/>
                <a:cs typeface="Times New Roman" pitchFamily="18" charset="0"/>
              </a:rPr>
            </a:br>
            <a:r>
              <a:rPr lang="es-ES" sz="2800" dirty="0" smtClean="0">
                <a:latin typeface="Arial Black" pitchFamily="34" charset="0"/>
                <a:cs typeface="Times New Roman" pitchFamily="18" charset="0"/>
              </a:rPr>
              <a:t>Los recursos utilizados para producir bienes y servicios se denominan </a:t>
            </a:r>
            <a:r>
              <a:rPr lang="es-ES" sz="2800" i="1" dirty="0" smtClean="0">
                <a:solidFill>
                  <a:schemeClr val="folHlink"/>
                </a:solidFill>
                <a:latin typeface="Arial Black" pitchFamily="34" charset="0"/>
                <a:cs typeface="Times New Roman" pitchFamily="18" charset="0"/>
              </a:rPr>
              <a:t>factores de producción</a:t>
            </a:r>
            <a:endParaRPr lang="es-CL" sz="2800" i="1" dirty="0" smtClean="0">
              <a:solidFill>
                <a:schemeClr val="folHlink"/>
              </a:solidFill>
              <a:latin typeface="Arial Black" pitchFamily="34" charset="0"/>
              <a:cs typeface="Times New Roman" pitchFamily="18" charset="0"/>
            </a:endParaRPr>
          </a:p>
        </p:txBody>
      </p:sp>
      <p:sp>
        <p:nvSpPr>
          <p:cNvPr id="11268" name="4 Marcador de texto"/>
          <p:cNvSpPr>
            <a:spLocks noGrp="1"/>
          </p:cNvSpPr>
          <p:nvPr>
            <p:ph type="body" sz="half" idx="2"/>
          </p:nvPr>
        </p:nvSpPr>
        <p:spPr>
          <a:xfrm>
            <a:off x="457200" y="1435100"/>
            <a:ext cx="3008313" cy="2922588"/>
          </a:xfrm>
        </p:spPr>
        <p:txBody>
          <a:bodyPr/>
          <a:lstStyle/>
          <a:p>
            <a:endParaRPr lang="es-CL" smtClean="0"/>
          </a:p>
        </p:txBody>
      </p:sp>
      <p:pic>
        <p:nvPicPr>
          <p:cNvPr id="11269" name="Picture 18" descr="http://www.b-technologies.com/imatges/iStock_000007229880Small%20copia.jpg"/>
          <p:cNvPicPr>
            <a:picLocks noChangeAspect="1" noChangeArrowheads="1"/>
          </p:cNvPicPr>
          <p:nvPr/>
        </p:nvPicPr>
        <p:blipFill>
          <a:blip r:embed="rId2" cstate="print"/>
          <a:srcRect/>
          <a:stretch>
            <a:fillRect/>
          </a:stretch>
        </p:blipFill>
        <p:spPr bwMode="auto">
          <a:xfrm>
            <a:off x="500063" y="1500188"/>
            <a:ext cx="3000375" cy="225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0" descr="http://s3.amazonaws.com/engrade-myfiles/4097185670061428/01004.png"/>
          <p:cNvPicPr>
            <a:picLocks noChangeAspect="1" noChangeArrowheads="1"/>
          </p:cNvPicPr>
          <p:nvPr/>
        </p:nvPicPr>
        <p:blipFill>
          <a:blip r:embed="rId2" cstate="print"/>
          <a:srcRect/>
          <a:stretch>
            <a:fillRect/>
          </a:stretch>
        </p:blipFill>
        <p:spPr bwMode="auto">
          <a:xfrm>
            <a:off x="-4763" y="785813"/>
            <a:ext cx="9148763"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6466</TotalTime>
  <Words>2153</Words>
  <Application>Microsoft Office PowerPoint</Application>
  <PresentationFormat>Presentación en pantalla (4:3)</PresentationFormat>
  <Paragraphs>377</Paragraphs>
  <Slides>47</Slides>
  <Notes>9</Notes>
  <HiddenSlides>0</HiddenSlides>
  <MMClips>0</MMClips>
  <ScaleCrop>false</ScaleCrop>
  <HeadingPairs>
    <vt:vector size="4" baseType="variant">
      <vt:variant>
        <vt:lpstr>Tema</vt:lpstr>
      </vt:variant>
      <vt:variant>
        <vt:i4>1</vt:i4>
      </vt:variant>
      <vt:variant>
        <vt:lpstr>Títulos de diapositiva</vt:lpstr>
      </vt:variant>
      <vt:variant>
        <vt:i4>47</vt:i4>
      </vt:variant>
    </vt:vector>
  </HeadingPairs>
  <TitlesOfParts>
    <vt:vector size="48" baseType="lpstr">
      <vt:lpstr>Tema de Office</vt:lpstr>
      <vt:lpstr> ECONOMÍA   </vt:lpstr>
      <vt:lpstr>ECONOMÍA</vt:lpstr>
      <vt:lpstr>INTRODUCCIÓN</vt:lpstr>
      <vt:lpstr> DEFINICIONES DE ECONOMÍA  </vt:lpstr>
      <vt:lpstr>DEFINICIÓN DE ECONOMÍA</vt:lpstr>
      <vt:lpstr>    </vt:lpstr>
      <vt:lpstr>Presentación de PowerPoint</vt:lpstr>
      <vt:lpstr>Producción</vt:lpstr>
      <vt:lpstr>Presentación de PowerPoint</vt:lpstr>
      <vt:lpstr>  Bienes   </vt:lpstr>
      <vt:lpstr>Presentación de PowerPoint</vt:lpstr>
      <vt:lpstr>Presentación de PowerPoint</vt:lpstr>
      <vt:lpstr>Presentación de PowerPoint</vt:lpstr>
      <vt:lpstr>Presentación de PowerPoint</vt:lpstr>
      <vt:lpstr> Pirámide Maslow    </vt:lpstr>
      <vt:lpstr>Presentación de PowerPoint</vt:lpstr>
      <vt:lpstr>Presentación de PowerPoint</vt:lpstr>
      <vt:lpstr>ENFOQUES DE LA ECONOMÍA</vt:lpstr>
      <vt:lpstr>Presentación de PowerPoint</vt:lpstr>
      <vt:lpstr>Economía Ciencia -  Método científico   </vt:lpstr>
      <vt:lpstr>Presentación de PowerPoint</vt:lpstr>
      <vt:lpstr>Economía=Ciencia</vt:lpstr>
      <vt:lpstr>L as variables económicas</vt:lpstr>
      <vt:lpstr>       </vt:lpstr>
      <vt:lpstr>Sistemas Económicos</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Presentación de PowerPoint</vt:lpstr>
      <vt:lpstr>FRONTERA DE POSIBILIDADES DE PRODUCCIÓN O CURVA DE TRANSFORMACIÓN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ECONOMÍA  IAE-288</dc:title>
  <dc:creator>Yorka Uribe</dc:creator>
  <cp:lastModifiedBy>AGomez</cp:lastModifiedBy>
  <cp:revision>116</cp:revision>
  <dcterms:modified xsi:type="dcterms:W3CDTF">2016-06-21T19:37:37Z</dcterms:modified>
</cp:coreProperties>
</file>